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142534898" r:id="rId5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8E5D"/>
    <a:srgbClr val="C9AF8D"/>
    <a:srgbClr val="235B4F"/>
    <a:srgbClr val="285C4D"/>
    <a:srgbClr val="AE2851"/>
    <a:srgbClr val="357B67"/>
    <a:srgbClr val="13322B"/>
    <a:srgbClr val="275317"/>
    <a:srgbClr val="691831"/>
    <a:srgbClr val="886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2" autoAdjust="0"/>
    <p:restoredTop sz="94676"/>
  </p:normalViewPr>
  <p:slideViewPr>
    <p:cSldViewPr snapToGrid="0">
      <p:cViewPr>
        <p:scale>
          <a:sx n="100" d="100"/>
          <a:sy n="100" d="100"/>
        </p:scale>
        <p:origin x="702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3019" tIns="46509" rIns="93019" bIns="4650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40" y="0"/>
            <a:ext cx="3037840" cy="466434"/>
          </a:xfrm>
          <a:prstGeom prst="rect">
            <a:avLst/>
          </a:prstGeom>
        </p:spPr>
        <p:txBody>
          <a:bodyPr vert="horz" lIns="93019" tIns="46509" rIns="93019" bIns="4650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06/10/2026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6433"/>
          </a:xfrm>
          <a:prstGeom prst="rect">
            <a:avLst/>
          </a:prstGeom>
        </p:spPr>
        <p:txBody>
          <a:bodyPr vert="horz" lIns="93019" tIns="46509" rIns="93019" bIns="4650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40" y="8829967"/>
            <a:ext cx="3037840" cy="466433"/>
          </a:xfrm>
          <a:prstGeom prst="rect">
            <a:avLst/>
          </a:prstGeom>
        </p:spPr>
        <p:txBody>
          <a:bodyPr vert="horz" lIns="93019" tIns="46509" rIns="93019" bIns="4650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019" tIns="46509" rIns="93019" bIns="465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019" tIns="46509" rIns="93019" bIns="4650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19" tIns="46509" rIns="93019" bIns="4650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2"/>
            <a:ext cx="5608320" cy="4183380"/>
          </a:xfrm>
          <a:prstGeom prst="rect">
            <a:avLst/>
          </a:prstGeom>
        </p:spPr>
        <p:txBody>
          <a:bodyPr vert="horz" lIns="93019" tIns="46509" rIns="93019" bIns="4650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9"/>
            <a:ext cx="3037840" cy="464820"/>
          </a:xfrm>
          <a:prstGeom prst="rect">
            <a:avLst/>
          </a:prstGeom>
        </p:spPr>
        <p:txBody>
          <a:bodyPr vert="horz" lIns="93019" tIns="46509" rIns="93019" bIns="465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9"/>
            <a:ext cx="3037840" cy="464820"/>
          </a:xfrm>
          <a:prstGeom prst="rect">
            <a:avLst/>
          </a:prstGeom>
        </p:spPr>
        <p:txBody>
          <a:bodyPr vert="horz" lIns="93019" tIns="46509" rIns="93019" bIns="4650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68523-8196-6063-F825-C069CFF4C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A82332-36DB-8A63-CEBF-C3E0B875B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4DE5C0-402C-546F-0227-5B1B284BA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643845-C5C1-2A59-C216-893A87C93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1382">
              <a:defRPr/>
            </a:pPr>
            <a:fld id="{91043BD8-6F4D-6C48-83C7-0C46088375E3}" type="slidenum">
              <a:rPr lang="en-US">
                <a:solidFill>
                  <a:prstClr val="black"/>
                </a:solidFill>
                <a:latin typeface="Calibri"/>
              </a:rPr>
              <a:pPr defTabSz="91138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08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315E8CD-D728-8C27-C8D4-6FB0E149F35F}"/>
              </a:ext>
            </a:extLst>
          </p:cNvPr>
          <p:cNvSpPr txBox="1">
            <a:spLocks/>
          </p:cNvSpPr>
          <p:nvPr userDrawn="1"/>
        </p:nvSpPr>
        <p:spPr>
          <a:xfrm>
            <a:off x="11745512" y="634040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E20E-CB33-1599-3DE6-2ED82C39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ED88DC4-078D-3B33-B56B-2F1A1120335D}"/>
              </a:ext>
            </a:extLst>
          </p:cNvPr>
          <p:cNvSpPr txBox="1">
            <a:spLocks/>
          </p:cNvSpPr>
          <p:nvPr/>
        </p:nvSpPr>
        <p:spPr>
          <a:xfrm>
            <a:off x="149290" y="105736"/>
            <a:ext cx="8542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es-MX" sz="2400" b="1" dirty="0">
                <a:solidFill>
                  <a:srgbClr val="621132"/>
                </a:solidFill>
                <a:latin typeface="Patria" pitchFamily="2" charset="0"/>
                <a:ea typeface="+mn-ea"/>
                <a:cs typeface="+mn-cs"/>
              </a:rPr>
              <a:t>Presupuesto CTAA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40E942F5-6F6A-5643-1D4D-E9B105E787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539399"/>
              </p:ext>
            </p:extLst>
          </p:nvPr>
        </p:nvGraphicFramePr>
        <p:xfrm>
          <a:off x="2025650" y="2714495"/>
          <a:ext cx="8140700" cy="2177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3567">
                  <a:extLst>
                    <a:ext uri="{9D8B030D-6E8A-4147-A177-3AD203B41FA5}">
                      <a16:colId xmlns:a16="http://schemas.microsoft.com/office/drawing/2014/main" val="1476343786"/>
                    </a:ext>
                  </a:extLst>
                </a:gridCol>
                <a:gridCol w="1477006">
                  <a:extLst>
                    <a:ext uri="{9D8B030D-6E8A-4147-A177-3AD203B41FA5}">
                      <a16:colId xmlns:a16="http://schemas.microsoft.com/office/drawing/2014/main" val="599503582"/>
                    </a:ext>
                  </a:extLst>
                </a:gridCol>
                <a:gridCol w="3950127">
                  <a:extLst>
                    <a:ext uri="{9D8B030D-6E8A-4147-A177-3AD203B41FA5}">
                      <a16:colId xmlns:a16="http://schemas.microsoft.com/office/drawing/2014/main" val="1784223234"/>
                    </a:ext>
                  </a:extLst>
                </a:gridCol>
              </a:tblGrid>
              <a:tr h="482095">
                <a:tc>
                  <a:txBody>
                    <a:bodyPr/>
                    <a:lstStyle/>
                    <a:p>
                      <a:endParaRPr lang="es-MX" sz="1500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1" dirty="0"/>
                        <a:t>Millones de pesos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MX" sz="15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985689"/>
                  </a:ext>
                </a:extLst>
              </a:tr>
              <a:tr h="325861"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/>
                        <a:t>Arrendamiento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/>
                        <a:t>19.29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500" b="0" kern="1200" dirty="0">
                          <a:solidFill>
                            <a:srgbClr val="B38E5D"/>
                          </a:solidFill>
                        </a:rPr>
                        <a:t>Programa de Arrendamiento Inmobiliario</a:t>
                      </a:r>
                      <a:endParaRPr lang="es-MX" sz="1500" b="0" i="0" kern="1200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98760452"/>
                  </a:ext>
                </a:extLst>
              </a:tr>
              <a:tr h="325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="0" dirty="0"/>
                        <a:t>Servicios Profesionales</a:t>
                      </a:r>
                      <a:endParaRPr lang="es-MX" sz="15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/>
                        <a:t>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dirty="0">
                          <a:solidFill>
                            <a:srgbClr val="B38E5D"/>
                          </a:solidFill>
                        </a:rPr>
                        <a:t>Planos y Dictámenes Estructurales</a:t>
                      </a:r>
                      <a:endParaRPr lang="es-MX" sz="1500" i="1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380301"/>
                  </a:ext>
                </a:extLst>
              </a:tr>
              <a:tr h="325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="0" dirty="0"/>
                        <a:t>Avalúos y Justipreciación</a:t>
                      </a:r>
                      <a:endParaRPr lang="es-MX" sz="15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/>
                        <a:t>10.74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dirty="0">
                          <a:solidFill>
                            <a:srgbClr val="B38E5D"/>
                          </a:solidFill>
                        </a:rPr>
                        <a:t>Avalúos CECI y Coplamar</a:t>
                      </a:r>
                      <a:endParaRPr lang="es-MX" sz="1500" i="1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57943"/>
                  </a:ext>
                </a:extLst>
              </a:tr>
              <a:tr h="325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="0" dirty="0"/>
                        <a:t>Viáticos y Pasajes Aéreos</a:t>
                      </a:r>
                      <a:endParaRPr lang="es-MX" sz="15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/>
                        <a:t>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dirty="0">
                          <a:solidFill>
                            <a:srgbClr val="B38E5D"/>
                          </a:solidFill>
                        </a:rPr>
                        <a:t>Visitas de Supervisión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782114"/>
                  </a:ext>
                </a:extLst>
              </a:tr>
              <a:tr h="325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b="0" dirty="0"/>
                        <a:t>Servicios Generales</a:t>
                      </a:r>
                      <a:endParaRPr lang="es-MX" sz="1500" b="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b="0" dirty="0"/>
                        <a:t>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500" dirty="0">
                          <a:solidFill>
                            <a:srgbClr val="B38E5D"/>
                          </a:solidFill>
                        </a:rPr>
                        <a:t>Gasto de Operación</a:t>
                      </a:r>
                      <a:endParaRPr lang="es-MX" sz="1500" i="1" dirty="0">
                        <a:solidFill>
                          <a:srgbClr val="B38E5D"/>
                        </a:solidFill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620071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B84FB73-0B47-90CA-7AAC-752AA9FE2E20}"/>
              </a:ext>
            </a:extLst>
          </p:cNvPr>
          <p:cNvSpPr txBox="1"/>
          <p:nvPr/>
        </p:nvSpPr>
        <p:spPr>
          <a:xfrm>
            <a:off x="2429577" y="5244326"/>
            <a:ext cx="4318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100" b="1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Actualmente se tienen disponibles 22.37 </a:t>
            </a:r>
            <a:r>
              <a:rPr lang="es-MX" sz="1100" b="1" dirty="0" err="1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mdp</a:t>
            </a:r>
            <a:r>
              <a:rPr lang="es-MX" sz="1100" b="1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los cuales  3.07 </a:t>
            </a:r>
            <a:r>
              <a:rPr lang="es-MX" sz="1100" b="1" dirty="0" err="1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mdp</a:t>
            </a:r>
            <a:r>
              <a:rPr lang="es-MX" sz="1100" b="1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será destinados para el cierre del ejercicio para tres nuevos arrendamientos (Hidalgo, Nuevo León y Zacatecas)y dos sustituciones (Colima y Nayarit), así como 7 renovaciones con incremento (Ver. </a:t>
            </a:r>
            <a:r>
              <a:rPr lang="es-MX" sz="1100" b="1" dirty="0" err="1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Nte</a:t>
            </a:r>
            <a:r>
              <a:rPr lang="es-MX" sz="1100" b="1" dirty="0">
                <a:solidFill>
                  <a:srgbClr val="AE285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., Tabasco, Guerrero, EMP, Oaxaca y Chihuahua.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9BE00E-CF5B-3D27-0B0D-B5A78E76C7CE}"/>
              </a:ext>
            </a:extLst>
          </p:cNvPr>
          <p:cNvSpPr txBox="1"/>
          <p:nvPr/>
        </p:nvSpPr>
        <p:spPr>
          <a:xfrm>
            <a:off x="7603016" y="5182513"/>
            <a:ext cx="35670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Total disponible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3AD17E1-0C8C-F8ED-B302-D426FE07A6CA}"/>
              </a:ext>
            </a:extLst>
          </p:cNvPr>
          <p:cNvSpPr txBox="1"/>
          <p:nvPr/>
        </p:nvSpPr>
        <p:spPr>
          <a:xfrm>
            <a:off x="8105423" y="5767288"/>
            <a:ext cx="2576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$ 31.49 </a:t>
            </a:r>
            <a:r>
              <a:rPr lang="es-MX" sz="3200" b="1" dirty="0" err="1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mdp</a:t>
            </a:r>
            <a:endParaRPr lang="es-MX" sz="3200" b="1" dirty="0">
              <a:solidFill>
                <a:srgbClr val="23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8A7115C-C408-D47D-30AC-05564FC3A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075025"/>
              </p:ext>
            </p:extLst>
          </p:nvPr>
        </p:nvGraphicFramePr>
        <p:xfrm>
          <a:off x="361950" y="838970"/>
          <a:ext cx="11277597" cy="1603956"/>
        </p:xfrm>
        <a:graphic>
          <a:graphicData uri="http://schemas.openxmlformats.org/drawingml/2006/table">
            <a:tbl>
              <a:tblPr/>
              <a:tblGrid>
                <a:gridCol w="2509684">
                  <a:extLst>
                    <a:ext uri="{9D8B030D-6E8A-4147-A177-3AD203B41FA5}">
                      <a16:colId xmlns:a16="http://schemas.microsoft.com/office/drawing/2014/main" val="2918595220"/>
                    </a:ext>
                  </a:extLst>
                </a:gridCol>
                <a:gridCol w="501937">
                  <a:extLst>
                    <a:ext uri="{9D8B030D-6E8A-4147-A177-3AD203B41FA5}">
                      <a16:colId xmlns:a16="http://schemas.microsoft.com/office/drawing/2014/main" val="3744882315"/>
                    </a:ext>
                  </a:extLst>
                </a:gridCol>
                <a:gridCol w="492810">
                  <a:extLst>
                    <a:ext uri="{9D8B030D-6E8A-4147-A177-3AD203B41FA5}">
                      <a16:colId xmlns:a16="http://schemas.microsoft.com/office/drawing/2014/main" val="863648705"/>
                    </a:ext>
                  </a:extLst>
                </a:gridCol>
                <a:gridCol w="513343">
                  <a:extLst>
                    <a:ext uri="{9D8B030D-6E8A-4147-A177-3AD203B41FA5}">
                      <a16:colId xmlns:a16="http://schemas.microsoft.com/office/drawing/2014/main" val="2752554051"/>
                    </a:ext>
                  </a:extLst>
                </a:gridCol>
                <a:gridCol w="492810">
                  <a:extLst>
                    <a:ext uri="{9D8B030D-6E8A-4147-A177-3AD203B41FA5}">
                      <a16:colId xmlns:a16="http://schemas.microsoft.com/office/drawing/2014/main" val="59262758"/>
                    </a:ext>
                  </a:extLst>
                </a:gridCol>
                <a:gridCol w="513343">
                  <a:extLst>
                    <a:ext uri="{9D8B030D-6E8A-4147-A177-3AD203B41FA5}">
                      <a16:colId xmlns:a16="http://schemas.microsoft.com/office/drawing/2014/main" val="316638571"/>
                    </a:ext>
                  </a:extLst>
                </a:gridCol>
                <a:gridCol w="492810">
                  <a:extLst>
                    <a:ext uri="{9D8B030D-6E8A-4147-A177-3AD203B41FA5}">
                      <a16:colId xmlns:a16="http://schemas.microsoft.com/office/drawing/2014/main" val="3702926238"/>
                    </a:ext>
                  </a:extLst>
                </a:gridCol>
                <a:gridCol w="513343">
                  <a:extLst>
                    <a:ext uri="{9D8B030D-6E8A-4147-A177-3AD203B41FA5}">
                      <a16:colId xmlns:a16="http://schemas.microsoft.com/office/drawing/2014/main" val="1484881469"/>
                    </a:ext>
                  </a:extLst>
                </a:gridCol>
                <a:gridCol w="622858">
                  <a:extLst>
                    <a:ext uri="{9D8B030D-6E8A-4147-A177-3AD203B41FA5}">
                      <a16:colId xmlns:a16="http://schemas.microsoft.com/office/drawing/2014/main" val="2650182332"/>
                    </a:ext>
                  </a:extLst>
                </a:gridCol>
                <a:gridCol w="529315">
                  <a:extLst>
                    <a:ext uri="{9D8B030D-6E8A-4147-A177-3AD203B41FA5}">
                      <a16:colId xmlns:a16="http://schemas.microsoft.com/office/drawing/2014/main" val="3981846920"/>
                    </a:ext>
                  </a:extLst>
                </a:gridCol>
                <a:gridCol w="538442">
                  <a:extLst>
                    <a:ext uri="{9D8B030D-6E8A-4147-A177-3AD203B41FA5}">
                      <a16:colId xmlns:a16="http://schemas.microsoft.com/office/drawing/2014/main" val="3275228250"/>
                    </a:ext>
                  </a:extLst>
                </a:gridCol>
                <a:gridCol w="529315">
                  <a:extLst>
                    <a:ext uri="{9D8B030D-6E8A-4147-A177-3AD203B41FA5}">
                      <a16:colId xmlns:a16="http://schemas.microsoft.com/office/drawing/2014/main" val="120524119"/>
                    </a:ext>
                  </a:extLst>
                </a:gridCol>
                <a:gridCol w="513343">
                  <a:extLst>
                    <a:ext uri="{9D8B030D-6E8A-4147-A177-3AD203B41FA5}">
                      <a16:colId xmlns:a16="http://schemas.microsoft.com/office/drawing/2014/main" val="3451154373"/>
                    </a:ext>
                  </a:extLst>
                </a:gridCol>
                <a:gridCol w="492810">
                  <a:extLst>
                    <a:ext uri="{9D8B030D-6E8A-4147-A177-3AD203B41FA5}">
                      <a16:colId xmlns:a16="http://schemas.microsoft.com/office/drawing/2014/main" val="2667104703"/>
                    </a:ext>
                  </a:extLst>
                </a:gridCol>
                <a:gridCol w="529315">
                  <a:extLst>
                    <a:ext uri="{9D8B030D-6E8A-4147-A177-3AD203B41FA5}">
                      <a16:colId xmlns:a16="http://schemas.microsoft.com/office/drawing/2014/main" val="1322342352"/>
                    </a:ext>
                  </a:extLst>
                </a:gridCol>
                <a:gridCol w="513343">
                  <a:extLst>
                    <a:ext uri="{9D8B030D-6E8A-4147-A177-3AD203B41FA5}">
                      <a16:colId xmlns:a16="http://schemas.microsoft.com/office/drawing/2014/main" val="519384176"/>
                    </a:ext>
                  </a:extLst>
                </a:gridCol>
                <a:gridCol w="485966">
                  <a:extLst>
                    <a:ext uri="{9D8B030D-6E8A-4147-A177-3AD203B41FA5}">
                      <a16:colId xmlns:a16="http://schemas.microsoft.com/office/drawing/2014/main" val="2513628034"/>
                    </a:ext>
                  </a:extLst>
                </a:gridCol>
                <a:gridCol w="492810">
                  <a:extLst>
                    <a:ext uri="{9D8B030D-6E8A-4147-A177-3AD203B41FA5}">
                      <a16:colId xmlns:a16="http://schemas.microsoft.com/office/drawing/2014/main" val="3175791167"/>
                    </a:ext>
                  </a:extLst>
                </a:gridCol>
              </a:tblGrid>
              <a:tr h="1432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6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</a:endParaRP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Presupuesto al 05 de octubre de 2026</a:t>
                      </a:r>
                    </a:p>
                  </a:txBody>
                  <a:tcPr marL="6391" marR="6391" marT="6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05680"/>
                  </a:ext>
                </a:extLst>
              </a:tr>
              <a:tr h="4081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Capítulo/Rubro/Cuenta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Autorizado 2023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Ejercido 2023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Autorizado 2024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Ejercido 2024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Autorizado 2025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Ejercido 2025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Techo Autorizado 2027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Autorizado 2026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Ajustes Enero-Septiembre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Ajustes Octubre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 Ajustes del Día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Modificado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Calendario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Gasto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Comp + Prec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Disponible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% Avance</a:t>
                      </a:r>
                    </a:p>
                  </a:txBody>
                  <a:tcPr marL="6391" marR="6391" marT="6391" marB="0" anchor="ctr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2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950417"/>
                  </a:ext>
                </a:extLst>
              </a:tr>
              <a:tr h="150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Servicios Generales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481,761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448,684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534,472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514,265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620,656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546,745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116,067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691,768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-46,543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-2,351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642,874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487,459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385,344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184,685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72,845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79.1%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8E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739924"/>
                  </a:ext>
                </a:extLst>
              </a:tr>
              <a:tr h="150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Servicios Generales Básicos</a:t>
                      </a:r>
                    </a:p>
                  </a:txBody>
                  <a:tcPr marL="5752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65,337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90,067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101,391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92,099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98,493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97,768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116,067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134,920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-3,713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-2,351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128,856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104,556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57,862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22,147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48,847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55.3%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648273"/>
                  </a:ext>
                </a:extLst>
              </a:tr>
              <a:tr h="150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51332001 SERVICIOS PROFESIONALES</a:t>
                      </a:r>
                    </a:p>
                  </a:txBody>
                  <a:tcPr marL="11504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42,483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71,230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76,741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80,919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73,308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80,123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116,067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108,863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-2,658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-378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105,827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84,998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45,973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22,147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37,707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54.1%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18224"/>
                  </a:ext>
                </a:extLst>
              </a:tr>
              <a:tr h="150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51341005 AVALÚOS Y JUSTIPRECIACIÓN</a:t>
                      </a:r>
                    </a:p>
                  </a:txBody>
                  <a:tcPr marL="11504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22,854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18,837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24,651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11,180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25,185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17,645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26,057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-1,055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-1,973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23,029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19,559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11,889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11,140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60.8%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2923923"/>
                  </a:ext>
                </a:extLst>
              </a:tr>
              <a:tr h="150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SG Arrend. Inm y Pens. de Est.</a:t>
                      </a:r>
                    </a:p>
                  </a:txBody>
                  <a:tcPr marL="5752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416,424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358,617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433,081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422,166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522,164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448,977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556,848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-42,830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514,018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382,903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327,482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162,537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23,998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85.5%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C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63215"/>
                  </a:ext>
                </a:extLst>
              </a:tr>
              <a:tr h="150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51321001 ARRENDAMIENTO DE INMUEBLES</a:t>
                      </a:r>
                    </a:p>
                  </a:txBody>
                  <a:tcPr marL="11504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416,424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358,617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433,081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422,166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522,164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448,977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556,848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-42,830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-0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514,018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382,903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327,482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162,537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23,998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</a:rPr>
                        <a:t>85.5%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1979418"/>
                  </a:ext>
                </a:extLst>
              </a:tr>
              <a:tr h="150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Total general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481,761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448,684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534,472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514,265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620,656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546,745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116,067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691,768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-46,543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-2,351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-0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642,874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487,459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385,344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184,685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72,845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</a:rPr>
                        <a:t>79.1% </a:t>
                      </a:r>
                    </a:p>
                  </a:txBody>
                  <a:tcPr marL="6391" marR="6391" marT="6391" marB="0" anchor="b">
                    <a:lnL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38E5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511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85652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88D0F52-0AA8-4726-AEF1-14A38C2C08CC}">
  <ds:schemaRefs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</TotalTime>
  <Words>332</Words>
  <Application>Microsoft Office PowerPoint</Application>
  <PresentationFormat>Panorámica</PresentationFormat>
  <Paragraphs>166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Noto Sans</vt:lpstr>
      <vt:lpstr>Noto Sans Medium</vt:lpstr>
      <vt:lpstr>Noto Sans SemiBold</vt:lpstr>
      <vt:lpstr>Patria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54</cp:revision>
  <cp:lastPrinted>2026-10-05T15:18:20Z</cp:lastPrinted>
  <dcterms:created xsi:type="dcterms:W3CDTF">2025-12-30T21:08:16Z</dcterms:created>
  <dcterms:modified xsi:type="dcterms:W3CDTF">2026-10-06T18:33:21Z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