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5"/>
  </p:notesMasterIdLst>
  <p:handoutMasterIdLst>
    <p:handoutMasterId r:id="rId16"/>
  </p:handoutMasterIdLst>
  <p:sldIdLst>
    <p:sldId id="265" r:id="rId5"/>
    <p:sldId id="2142534898" r:id="rId6"/>
    <p:sldId id="2142534899" r:id="rId7"/>
    <p:sldId id="2142534885" r:id="rId8"/>
    <p:sldId id="2142534904" r:id="rId9"/>
    <p:sldId id="2142534903" r:id="rId10"/>
    <p:sldId id="2142534869" r:id="rId11"/>
    <p:sldId id="2142534871" r:id="rId12"/>
    <p:sldId id="2142534890" r:id="rId13"/>
    <p:sldId id="2142534900" r:id="rId14"/>
  </p:sldIdLst>
  <p:sldSz cx="12192000" cy="6858000"/>
  <p:notesSz cx="7023100" cy="93091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83">
          <p15:clr>
            <a:srgbClr val="A4A3A4"/>
          </p15:clr>
        </p15:guide>
        <p15:guide id="2" pos="7460">
          <p15:clr>
            <a:srgbClr val="A4A3A4"/>
          </p15:clr>
        </p15:guide>
        <p15:guide id="3" orient="horz" pos="667">
          <p15:clr>
            <a:srgbClr val="A4A3A4"/>
          </p15:clr>
        </p15:guide>
        <p15:guide id="4" pos="2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8E5D"/>
    <a:srgbClr val="C9AF8D"/>
    <a:srgbClr val="235B4F"/>
    <a:srgbClr val="285C4D"/>
    <a:srgbClr val="AE2851"/>
    <a:srgbClr val="357B67"/>
    <a:srgbClr val="13322B"/>
    <a:srgbClr val="275317"/>
    <a:srgbClr val="691831"/>
    <a:srgbClr val="8869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52" autoAdjust="0"/>
    <p:restoredTop sz="94676"/>
  </p:normalViewPr>
  <p:slideViewPr>
    <p:cSldViewPr snapToGrid="0">
      <p:cViewPr varScale="1">
        <p:scale>
          <a:sx n="101" d="100"/>
          <a:sy n="101" d="100"/>
        </p:scale>
        <p:origin x="702" y="108"/>
      </p:cViewPr>
      <p:guideLst>
        <p:guide orient="horz" pos="2583"/>
        <p:guide pos="7460"/>
        <p:guide orient="horz" pos="667"/>
        <p:guide pos="21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1" y="0"/>
            <a:ext cx="3043343" cy="467071"/>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8132" y="0"/>
            <a:ext cx="3043343" cy="467071"/>
          </a:xfrm>
          <a:prstGeom prst="rect">
            <a:avLst/>
          </a:prstGeom>
        </p:spPr>
        <p:txBody>
          <a:bodyPr vert="horz" lIns="93177" tIns="46589" rIns="93177" bIns="46589" rtlCol="0"/>
          <a:lstStyle>
            <a:lvl1pPr algn="r">
              <a:defRPr sz="1200"/>
            </a:lvl1pPr>
          </a:lstStyle>
          <a:p>
            <a:fld id="{522DDEC6-90E2-4E7D-BCA8-DC33E4AC11D6}" type="datetimeFigureOut">
              <a:rPr lang="es-MX" smtClean="0"/>
              <a:t>14/08/2026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1" y="8842030"/>
            <a:ext cx="3043343" cy="467070"/>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8132" y="8842030"/>
            <a:ext cx="3043343" cy="467070"/>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177" tIns="46589" rIns="93177" bIns="46589" rtlCol="0"/>
          <a:lstStyle>
            <a:lvl1pPr algn="r">
              <a:defRPr sz="1200"/>
            </a:lvl1pPr>
          </a:lstStyle>
          <a:p>
            <a:fld id="{68FCEE7B-1A11-E64B-87B8-FF304E00D3FD}" type="datetimeFigureOut">
              <a:rPr lang="en-US" smtClean="0"/>
              <a:t>8/14/2026</a:t>
            </a:fld>
            <a:endParaRPr lang="en-US"/>
          </a:p>
        </p:txBody>
      </p:sp>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2311" y="4421823"/>
            <a:ext cx="5618480" cy="4189095"/>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1" y="8842030"/>
            <a:ext cx="3043343" cy="465455"/>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68523-8196-6063-F825-C069CFF4C20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1A82332-36DB-8A63-CEBF-C3E0B875BB1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B4DE5C0-402C-546F-0227-5B1B284BAB26}"/>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06643845-C5C1-2A59-C216-893A87C93AE5}"/>
              </a:ext>
            </a:extLst>
          </p:cNvPr>
          <p:cNvSpPr>
            <a:spLocks noGrp="1"/>
          </p:cNvSpPr>
          <p:nvPr>
            <p:ph type="sldNum" sz="quarter" idx="5"/>
          </p:nvPr>
        </p:nvSpPr>
        <p:spPr/>
        <p:txBody>
          <a:bodyPr/>
          <a:lstStyle/>
          <a:p>
            <a:pPr defTabSz="912937">
              <a:defRPr/>
            </a:pPr>
            <a:fld id="{91043BD8-6F4D-6C48-83C7-0C46088375E3}" type="slidenum">
              <a:rPr lang="en-US">
                <a:solidFill>
                  <a:prstClr val="black"/>
                </a:solidFill>
                <a:latin typeface="Calibri"/>
              </a:rPr>
              <a:pPr defTabSz="912937">
                <a:defRPr/>
              </a:pPr>
              <a:t>2</a:t>
            </a:fld>
            <a:endParaRPr lang="en-US">
              <a:solidFill>
                <a:prstClr val="black"/>
              </a:solidFill>
              <a:latin typeface="Calibri"/>
            </a:endParaRPr>
          </a:p>
        </p:txBody>
      </p:sp>
    </p:spTree>
    <p:extLst>
      <p:ext uri="{BB962C8B-B14F-4D97-AF65-F5344CB8AC3E}">
        <p14:creationId xmlns:p14="http://schemas.microsoft.com/office/powerpoint/2010/main" val="2414080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91043BD8-6F4D-6C48-83C7-0C46088375E3}" type="slidenum">
              <a:rPr lang="en-US" smtClean="0"/>
              <a:t>7</a:t>
            </a:fld>
            <a:endParaRPr lang="en-US" dirty="0"/>
          </a:p>
        </p:txBody>
      </p:sp>
    </p:spTree>
    <p:extLst>
      <p:ext uri="{BB962C8B-B14F-4D97-AF65-F5344CB8AC3E}">
        <p14:creationId xmlns:p14="http://schemas.microsoft.com/office/powerpoint/2010/main" val="87059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91043BD8-6F4D-6C48-83C7-0C46088375E3}" type="slidenum">
              <a:rPr lang="en-US" smtClean="0"/>
              <a:t>8</a:t>
            </a:fld>
            <a:endParaRPr lang="en-US" dirty="0"/>
          </a:p>
        </p:txBody>
      </p:sp>
    </p:spTree>
    <p:extLst>
      <p:ext uri="{BB962C8B-B14F-4D97-AF65-F5344CB8AC3E}">
        <p14:creationId xmlns:p14="http://schemas.microsoft.com/office/powerpoint/2010/main" val="870590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9292" y="0"/>
            <a:ext cx="12210583" cy="68579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56643" y="-4604"/>
            <a:ext cx="12307986" cy="6867210"/>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9280" y="0"/>
            <a:ext cx="12182720" cy="6863227"/>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36127" y="0"/>
            <a:ext cx="12264255" cy="68580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29671" y="-3985"/>
            <a:ext cx="12251342" cy="6865969"/>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5" name="Marcador de número de diapositiva 3">
            <a:extLst>
              <a:ext uri="{FF2B5EF4-FFF2-40B4-BE49-F238E27FC236}">
                <a16:creationId xmlns:a16="http://schemas.microsoft.com/office/drawing/2014/main" id="{4315E8CD-D728-8C27-C8D4-6FB0E149F35F}"/>
              </a:ext>
            </a:extLst>
          </p:cNvPr>
          <p:cNvSpPr txBox="1">
            <a:spLocks/>
          </p:cNvSpPr>
          <p:nvPr userDrawn="1"/>
        </p:nvSpPr>
        <p:spPr>
          <a:xfrm>
            <a:off x="11745512" y="634040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‹Nº›</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28867" y="0"/>
            <a:ext cx="12249735" cy="68580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err="1"/>
              <a:t>Lorem</a:t>
            </a:r>
            <a:r>
              <a:rPr lang="es-ES"/>
              <a:t> </a:t>
            </a:r>
            <a:r>
              <a:rPr lang="es-ES" err="1"/>
              <a:t>ipsum</a:t>
            </a:r>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endParaRPr lang="es-ES"/>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a:t>
            </a:r>
            <a:endParaRPr lang="es-MX"/>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4372" y="0"/>
            <a:ext cx="12200744" cy="68579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err="1"/>
              <a:t>Inicio</a:t>
            </a:r>
            <a:r>
              <a:rPr lang="en-US"/>
              <a:t> de </a:t>
            </a:r>
            <a:r>
              <a:rPr lang="en-US" err="1"/>
              <a:t>capítulo</a:t>
            </a:r>
            <a:endParaRPr lang="en-US"/>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5"/>
            <a:ext cx="2668454" cy="713656"/>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2458"/>
            <a:ext cx="12192000" cy="6862916"/>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err="1"/>
              <a:t>Inicio</a:t>
            </a:r>
            <a:r>
              <a:rPr lang="en-US"/>
              <a:t> de </a:t>
            </a:r>
            <a:r>
              <a:rPr lang="en-US" err="1"/>
              <a:t>capítulo</a:t>
            </a:r>
            <a:endParaRPr lang="en-US"/>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0.xml"/><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23.png"/><Relationship Id="rId5" Type="http://schemas.microsoft.com/office/2007/relationships/hdphoto" Target="../media/hdphoto1.wdp"/><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D47ADD9-4FBE-0BBE-EF0C-8376EB0FD3C1}"/>
              </a:ext>
            </a:extLst>
          </p:cNvPr>
          <p:cNvSpPr txBox="1">
            <a:spLocks/>
          </p:cNvSpPr>
          <p:nvPr/>
        </p:nvSpPr>
        <p:spPr>
          <a:xfrm>
            <a:off x="3286279" y="1490614"/>
            <a:ext cx="8346398" cy="1325563"/>
          </a:xfrm>
          <a:prstGeom prst="rect">
            <a:avLst/>
          </a:prstGeom>
          <a:noFill/>
        </p:spPr>
        <p:txBody>
          <a:bodyPr/>
          <a:lstStyle>
            <a:lvl1pPr algn="l" defTabSz="914400" rtl="0" eaLnBrk="1" latinLnBrk="0" hangingPunct="1">
              <a:lnSpc>
                <a:spcPct val="90000"/>
              </a:lnSpc>
              <a:spcBef>
                <a:spcPct val="0"/>
              </a:spcBef>
              <a:buNone/>
              <a:defRPr sz="4400" b="1" i="0" kern="120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algn="ctr"/>
            <a:r>
              <a:rPr lang="es-MX" dirty="0">
                <a:solidFill>
                  <a:srgbClr val="691831"/>
                </a:solidFill>
              </a:rPr>
              <a:t>Reunión de Staff</a:t>
            </a:r>
          </a:p>
          <a:p>
            <a:pPr algn="ctr"/>
            <a:r>
              <a:rPr lang="es-MX" dirty="0">
                <a:solidFill>
                  <a:srgbClr val="691831"/>
                </a:solidFill>
              </a:rPr>
              <a:t>Coordinación de Conservación y Servicios Generales</a:t>
            </a:r>
          </a:p>
        </p:txBody>
      </p:sp>
      <p:sp>
        <p:nvSpPr>
          <p:cNvPr id="2" name="Título 46">
            <a:extLst>
              <a:ext uri="{FF2B5EF4-FFF2-40B4-BE49-F238E27FC236}">
                <a16:creationId xmlns:a16="http://schemas.microsoft.com/office/drawing/2014/main" id="{993ADB58-0227-A835-6FB7-1E558B490AF1}"/>
              </a:ext>
            </a:extLst>
          </p:cNvPr>
          <p:cNvSpPr>
            <a:spLocks noGrp="1"/>
          </p:cNvSpPr>
          <p:nvPr>
            <p:ph type="title"/>
          </p:nvPr>
        </p:nvSpPr>
        <p:spPr>
          <a:xfrm>
            <a:off x="2390789" y="3534834"/>
            <a:ext cx="8822533" cy="506990"/>
          </a:xfrm>
        </p:spPr>
        <p:txBody>
          <a:bodyPr/>
          <a:lstStyle/>
          <a:p>
            <a:pPr algn="ctr"/>
            <a:r>
              <a:rPr lang="es-ES" sz="2800" dirty="0">
                <a:solidFill>
                  <a:srgbClr val="691831"/>
                </a:solidFill>
              </a:rPr>
              <a:t>Coordinación Técnica de Administración de Activos</a:t>
            </a:r>
            <a:br>
              <a:rPr lang="es-ES" sz="2800" dirty="0">
                <a:solidFill>
                  <a:srgbClr val="691831"/>
                </a:solidFill>
              </a:rPr>
            </a:br>
            <a:endParaRPr lang="es-ES" sz="2800" dirty="0">
              <a:solidFill>
                <a:srgbClr val="691831"/>
              </a:solidFill>
            </a:endParaRPr>
          </a:p>
        </p:txBody>
      </p:sp>
      <p:sp>
        <p:nvSpPr>
          <p:cNvPr id="3" name="Google Shape;50;p2">
            <a:extLst>
              <a:ext uri="{FF2B5EF4-FFF2-40B4-BE49-F238E27FC236}">
                <a16:creationId xmlns:a16="http://schemas.microsoft.com/office/drawing/2014/main" id="{8F8ED8B8-4060-B286-982D-B983C8FAFD9B}"/>
              </a:ext>
            </a:extLst>
          </p:cNvPr>
          <p:cNvSpPr txBox="1"/>
          <p:nvPr/>
        </p:nvSpPr>
        <p:spPr>
          <a:xfrm>
            <a:off x="6802055" y="6058676"/>
            <a:ext cx="4980537" cy="464594"/>
          </a:xfrm>
          <a:prstGeom prst="rect">
            <a:avLst/>
          </a:prstGeom>
          <a:noFill/>
          <a:ln>
            <a:noFill/>
          </a:ln>
        </p:spPr>
        <p:txBody>
          <a:bodyPr spcFirstLastPara="1" wrap="square" lIns="91425" tIns="45700" rIns="91425" bIns="45700" anchor="t" anchorCtr="0">
            <a:noAutofit/>
          </a:bodyPr>
          <a:lstStyle/>
          <a:p>
            <a:pPr algn="r"/>
            <a:r>
              <a:rPr lang="es-MX" sz="2000" b="1" dirty="0">
                <a:solidFill>
                  <a:srgbClr val="691831"/>
                </a:solidFill>
                <a:latin typeface="Noto Sans"/>
                <a:ea typeface="Noto Sans"/>
                <a:cs typeface="Noto Sans"/>
              </a:rPr>
              <a:t>Ciudad de México, agosto de 2026.</a:t>
            </a:r>
          </a:p>
          <a:p>
            <a:pPr marL="228600" indent="-50800" algn="r">
              <a:lnSpc>
                <a:spcPct val="90000"/>
              </a:lnSpc>
              <a:spcBef>
                <a:spcPts val="1000"/>
              </a:spcBef>
              <a:buClr>
                <a:schemeClr val="dk1"/>
              </a:buClr>
              <a:buSzPts val="2800"/>
            </a:pPr>
            <a:endParaRPr sz="20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741218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DE20E-CB33-1599-3DE6-2ED82C39DEE5}"/>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7ED88DC4-078D-3B33-B56B-2F1A1120335D}"/>
              </a:ext>
            </a:extLst>
          </p:cNvPr>
          <p:cNvSpPr txBox="1">
            <a:spLocks/>
          </p:cNvSpPr>
          <p:nvPr/>
        </p:nvSpPr>
        <p:spPr>
          <a:xfrm>
            <a:off x="149290" y="105736"/>
            <a:ext cx="8542338" cy="461665"/>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rgbClr val="000000"/>
              </a:buClr>
              <a:buSzPts val="3000"/>
            </a:pPr>
            <a:r>
              <a:rPr lang="es-MX" sz="2400" b="1" dirty="0">
                <a:solidFill>
                  <a:srgbClr val="621132"/>
                </a:solidFill>
                <a:latin typeface="Patria" pitchFamily="2" charset="0"/>
                <a:ea typeface="+mn-ea"/>
                <a:cs typeface="+mn-cs"/>
              </a:rPr>
              <a:t>Presupuesto CTAA</a:t>
            </a:r>
          </a:p>
        </p:txBody>
      </p:sp>
      <p:graphicFrame>
        <p:nvGraphicFramePr>
          <p:cNvPr id="4" name="Tabla 3">
            <a:extLst>
              <a:ext uri="{FF2B5EF4-FFF2-40B4-BE49-F238E27FC236}">
                <a16:creationId xmlns:a16="http://schemas.microsoft.com/office/drawing/2014/main" id="{D11DEEE4-7960-581F-3260-8891F1EE1C77}"/>
              </a:ext>
            </a:extLst>
          </p:cNvPr>
          <p:cNvGraphicFramePr>
            <a:graphicFrameLocks noGrp="1"/>
          </p:cNvGraphicFramePr>
          <p:nvPr>
            <p:extLst>
              <p:ext uri="{D42A27DB-BD31-4B8C-83A1-F6EECF244321}">
                <p14:modId xmlns:p14="http://schemas.microsoft.com/office/powerpoint/2010/main" val="2400476150"/>
              </p:ext>
            </p:extLst>
          </p:nvPr>
        </p:nvGraphicFramePr>
        <p:xfrm>
          <a:off x="239385" y="980848"/>
          <a:ext cx="11441431" cy="1271780"/>
        </p:xfrm>
        <a:graphic>
          <a:graphicData uri="http://schemas.openxmlformats.org/drawingml/2006/table">
            <a:tbl>
              <a:tblPr/>
              <a:tblGrid>
                <a:gridCol w="2840199">
                  <a:extLst>
                    <a:ext uri="{9D8B030D-6E8A-4147-A177-3AD203B41FA5}">
                      <a16:colId xmlns:a16="http://schemas.microsoft.com/office/drawing/2014/main" val="161647357"/>
                    </a:ext>
                  </a:extLst>
                </a:gridCol>
                <a:gridCol w="537577">
                  <a:extLst>
                    <a:ext uri="{9D8B030D-6E8A-4147-A177-3AD203B41FA5}">
                      <a16:colId xmlns:a16="http://schemas.microsoft.com/office/drawing/2014/main" val="2672967566"/>
                    </a:ext>
                  </a:extLst>
                </a:gridCol>
                <a:gridCol w="537577">
                  <a:extLst>
                    <a:ext uri="{9D8B030D-6E8A-4147-A177-3AD203B41FA5}">
                      <a16:colId xmlns:a16="http://schemas.microsoft.com/office/drawing/2014/main" val="1723366281"/>
                    </a:ext>
                  </a:extLst>
                </a:gridCol>
                <a:gridCol w="537577">
                  <a:extLst>
                    <a:ext uri="{9D8B030D-6E8A-4147-A177-3AD203B41FA5}">
                      <a16:colId xmlns:a16="http://schemas.microsoft.com/office/drawing/2014/main" val="3389328265"/>
                    </a:ext>
                  </a:extLst>
                </a:gridCol>
                <a:gridCol w="537577">
                  <a:extLst>
                    <a:ext uri="{9D8B030D-6E8A-4147-A177-3AD203B41FA5}">
                      <a16:colId xmlns:a16="http://schemas.microsoft.com/office/drawing/2014/main" val="653299775"/>
                    </a:ext>
                  </a:extLst>
                </a:gridCol>
                <a:gridCol w="537577">
                  <a:extLst>
                    <a:ext uri="{9D8B030D-6E8A-4147-A177-3AD203B41FA5}">
                      <a16:colId xmlns:a16="http://schemas.microsoft.com/office/drawing/2014/main" val="1010796216"/>
                    </a:ext>
                  </a:extLst>
                </a:gridCol>
                <a:gridCol w="537577">
                  <a:extLst>
                    <a:ext uri="{9D8B030D-6E8A-4147-A177-3AD203B41FA5}">
                      <a16:colId xmlns:a16="http://schemas.microsoft.com/office/drawing/2014/main" val="721147204"/>
                    </a:ext>
                  </a:extLst>
                </a:gridCol>
                <a:gridCol w="537577">
                  <a:extLst>
                    <a:ext uri="{9D8B030D-6E8A-4147-A177-3AD203B41FA5}">
                      <a16:colId xmlns:a16="http://schemas.microsoft.com/office/drawing/2014/main" val="2453896156"/>
                    </a:ext>
                  </a:extLst>
                </a:gridCol>
                <a:gridCol w="537577">
                  <a:extLst>
                    <a:ext uri="{9D8B030D-6E8A-4147-A177-3AD203B41FA5}">
                      <a16:colId xmlns:a16="http://schemas.microsoft.com/office/drawing/2014/main" val="1072041886"/>
                    </a:ext>
                  </a:extLst>
                </a:gridCol>
                <a:gridCol w="537577">
                  <a:extLst>
                    <a:ext uri="{9D8B030D-6E8A-4147-A177-3AD203B41FA5}">
                      <a16:colId xmlns:a16="http://schemas.microsoft.com/office/drawing/2014/main" val="2819663282"/>
                    </a:ext>
                  </a:extLst>
                </a:gridCol>
                <a:gridCol w="537577">
                  <a:extLst>
                    <a:ext uri="{9D8B030D-6E8A-4147-A177-3AD203B41FA5}">
                      <a16:colId xmlns:a16="http://schemas.microsoft.com/office/drawing/2014/main" val="1256853759"/>
                    </a:ext>
                  </a:extLst>
                </a:gridCol>
                <a:gridCol w="537577">
                  <a:extLst>
                    <a:ext uri="{9D8B030D-6E8A-4147-A177-3AD203B41FA5}">
                      <a16:colId xmlns:a16="http://schemas.microsoft.com/office/drawing/2014/main" val="1614588786"/>
                    </a:ext>
                  </a:extLst>
                </a:gridCol>
                <a:gridCol w="537577">
                  <a:extLst>
                    <a:ext uri="{9D8B030D-6E8A-4147-A177-3AD203B41FA5}">
                      <a16:colId xmlns:a16="http://schemas.microsoft.com/office/drawing/2014/main" val="1126479186"/>
                    </a:ext>
                  </a:extLst>
                </a:gridCol>
                <a:gridCol w="537577">
                  <a:extLst>
                    <a:ext uri="{9D8B030D-6E8A-4147-A177-3AD203B41FA5}">
                      <a16:colId xmlns:a16="http://schemas.microsoft.com/office/drawing/2014/main" val="2238654854"/>
                    </a:ext>
                  </a:extLst>
                </a:gridCol>
                <a:gridCol w="537577">
                  <a:extLst>
                    <a:ext uri="{9D8B030D-6E8A-4147-A177-3AD203B41FA5}">
                      <a16:colId xmlns:a16="http://schemas.microsoft.com/office/drawing/2014/main" val="3968688492"/>
                    </a:ext>
                  </a:extLst>
                </a:gridCol>
                <a:gridCol w="537577">
                  <a:extLst>
                    <a:ext uri="{9D8B030D-6E8A-4147-A177-3AD203B41FA5}">
                      <a16:colId xmlns:a16="http://schemas.microsoft.com/office/drawing/2014/main" val="329029099"/>
                    </a:ext>
                  </a:extLst>
                </a:gridCol>
                <a:gridCol w="537577">
                  <a:extLst>
                    <a:ext uri="{9D8B030D-6E8A-4147-A177-3AD203B41FA5}">
                      <a16:colId xmlns:a16="http://schemas.microsoft.com/office/drawing/2014/main" val="750612290"/>
                    </a:ext>
                  </a:extLst>
                </a:gridCol>
              </a:tblGrid>
              <a:tr h="124076">
                <a:tc>
                  <a:txBody>
                    <a:bodyPr/>
                    <a:lstStyle/>
                    <a:p>
                      <a:pPr algn="l" fontAlgn="b">
                        <a:buNone/>
                      </a:pPr>
                      <a:r>
                        <a:rPr lang="es-MX" sz="700" b="0" i="0" u="none" strike="noStrike">
                          <a:solidFill>
                            <a:srgbClr val="000000"/>
                          </a:solidFill>
                          <a:effectLst/>
                          <a:latin typeface="Aptos Narrow" panose="020B0004020202020204" pitchFamily="34" charset="0"/>
                        </a:rPr>
                        <a:t> </a:t>
                      </a:r>
                    </a:p>
                  </a:txBody>
                  <a:tcPr marL="6176" marR="6176" marT="6176" marB="0" anchor="b">
                    <a:lnL>
                      <a:noFill/>
                    </a:lnL>
                    <a:lnR>
                      <a:noFill/>
                    </a:lnR>
                    <a:lnT>
                      <a:noFill/>
                    </a:lnT>
                    <a:lnB w="6350" cap="flat" cmpd="sng" algn="ctr">
                      <a:solidFill>
                        <a:srgbClr val="B38E5D"/>
                      </a:solidFill>
                      <a:prstDash val="solid"/>
                      <a:round/>
                      <a:headEnd type="none" w="med" len="med"/>
                      <a:tailEnd type="none" w="med" len="med"/>
                    </a:lnB>
                    <a:solidFill>
                      <a:srgbClr val="FFFFFF"/>
                    </a:solidFill>
                  </a:tcPr>
                </a:tc>
                <a:tc>
                  <a:txBody>
                    <a:bodyPr/>
                    <a:lstStyle/>
                    <a:p>
                      <a:pPr algn="l" fontAlgn="b">
                        <a:buNone/>
                      </a:pPr>
                      <a:r>
                        <a:rPr lang="es-MX" sz="700" b="0" i="0" u="none" strike="noStrike">
                          <a:solidFill>
                            <a:srgbClr val="000000"/>
                          </a:solidFill>
                          <a:effectLst/>
                          <a:latin typeface="Aptos Narrow" panose="020B0004020202020204" pitchFamily="34" charset="0"/>
                        </a:rPr>
                        <a:t> </a:t>
                      </a:r>
                    </a:p>
                  </a:txBody>
                  <a:tcPr marL="6176" marR="6176" marT="6176" marB="0" anchor="b">
                    <a:lnL>
                      <a:noFill/>
                    </a:lnL>
                    <a:lnR>
                      <a:noFill/>
                    </a:lnR>
                    <a:lnT>
                      <a:noFill/>
                    </a:lnT>
                    <a:lnB w="6350" cap="flat" cmpd="sng" algn="ctr">
                      <a:solidFill>
                        <a:srgbClr val="B38E5D"/>
                      </a:solidFill>
                      <a:prstDash val="solid"/>
                      <a:round/>
                      <a:headEnd type="none" w="med" len="med"/>
                      <a:tailEnd type="none" w="med" len="med"/>
                    </a:lnB>
                    <a:solidFill>
                      <a:srgbClr val="FFFFFF"/>
                    </a:solidFill>
                  </a:tcPr>
                </a:tc>
                <a:tc>
                  <a:txBody>
                    <a:bodyPr/>
                    <a:lstStyle/>
                    <a:p>
                      <a:pPr algn="l" fontAlgn="b">
                        <a:buNone/>
                      </a:pPr>
                      <a:r>
                        <a:rPr lang="es-MX" sz="700" b="0" i="0" u="none" strike="noStrike">
                          <a:solidFill>
                            <a:srgbClr val="000000"/>
                          </a:solidFill>
                          <a:effectLst/>
                          <a:latin typeface="Aptos Narrow" panose="020B0004020202020204" pitchFamily="34" charset="0"/>
                        </a:rPr>
                        <a:t> </a:t>
                      </a:r>
                    </a:p>
                  </a:txBody>
                  <a:tcPr marL="6176" marR="6176" marT="6176" marB="0" anchor="b">
                    <a:lnL>
                      <a:noFill/>
                    </a:lnL>
                    <a:lnR>
                      <a:noFill/>
                    </a:lnR>
                    <a:lnT>
                      <a:noFill/>
                    </a:lnT>
                    <a:lnB w="6350" cap="flat" cmpd="sng" algn="ctr">
                      <a:solidFill>
                        <a:srgbClr val="B38E5D"/>
                      </a:solidFill>
                      <a:prstDash val="solid"/>
                      <a:round/>
                      <a:headEnd type="none" w="med" len="med"/>
                      <a:tailEnd type="none" w="med" len="med"/>
                    </a:lnB>
                    <a:solidFill>
                      <a:srgbClr val="FFFFFF"/>
                    </a:solidFill>
                  </a:tcPr>
                </a:tc>
                <a:tc>
                  <a:txBody>
                    <a:bodyPr/>
                    <a:lstStyle/>
                    <a:p>
                      <a:pPr algn="l" fontAlgn="b">
                        <a:buNone/>
                      </a:pPr>
                      <a:r>
                        <a:rPr lang="es-MX" sz="700" b="0" i="0" u="none" strike="noStrike">
                          <a:solidFill>
                            <a:srgbClr val="000000"/>
                          </a:solidFill>
                          <a:effectLst/>
                          <a:latin typeface="Aptos Narrow" panose="020B0004020202020204" pitchFamily="34" charset="0"/>
                        </a:rPr>
                        <a:t> </a:t>
                      </a:r>
                    </a:p>
                  </a:txBody>
                  <a:tcPr marL="6176" marR="6176" marT="6176" marB="0" anchor="b">
                    <a:lnL>
                      <a:noFill/>
                    </a:lnL>
                    <a:lnR>
                      <a:noFill/>
                    </a:lnR>
                    <a:lnT>
                      <a:noFill/>
                    </a:lnT>
                    <a:lnB w="6350" cap="flat" cmpd="sng" algn="ctr">
                      <a:solidFill>
                        <a:srgbClr val="B38E5D"/>
                      </a:solidFill>
                      <a:prstDash val="solid"/>
                      <a:round/>
                      <a:headEnd type="none" w="med" len="med"/>
                      <a:tailEnd type="none" w="med" len="med"/>
                    </a:lnB>
                    <a:solidFill>
                      <a:srgbClr val="FFFFFF"/>
                    </a:solidFill>
                  </a:tcPr>
                </a:tc>
                <a:tc>
                  <a:txBody>
                    <a:bodyPr/>
                    <a:lstStyle/>
                    <a:p>
                      <a:pPr algn="l" fontAlgn="b">
                        <a:buNone/>
                      </a:pPr>
                      <a:r>
                        <a:rPr lang="es-MX" sz="700" b="0" i="0" u="none" strike="noStrike">
                          <a:solidFill>
                            <a:srgbClr val="000000"/>
                          </a:solidFill>
                          <a:effectLst/>
                          <a:latin typeface="Aptos Narrow" panose="020B0004020202020204" pitchFamily="34" charset="0"/>
                        </a:rPr>
                        <a:t> </a:t>
                      </a:r>
                    </a:p>
                  </a:txBody>
                  <a:tcPr marL="6176" marR="6176" marT="6176" marB="0" anchor="b">
                    <a:lnL>
                      <a:noFill/>
                    </a:lnL>
                    <a:lnR>
                      <a:noFill/>
                    </a:lnR>
                    <a:lnT>
                      <a:noFill/>
                    </a:lnT>
                    <a:lnB w="6350" cap="flat" cmpd="sng" algn="ctr">
                      <a:solidFill>
                        <a:srgbClr val="B38E5D"/>
                      </a:solidFill>
                      <a:prstDash val="solid"/>
                      <a:round/>
                      <a:headEnd type="none" w="med" len="med"/>
                      <a:tailEnd type="none" w="med" len="med"/>
                    </a:lnB>
                    <a:solidFill>
                      <a:srgbClr val="FFFFFF"/>
                    </a:solidFill>
                  </a:tcPr>
                </a:tc>
                <a:tc>
                  <a:txBody>
                    <a:bodyPr/>
                    <a:lstStyle/>
                    <a:p>
                      <a:pPr algn="l" fontAlgn="b">
                        <a:buNone/>
                      </a:pPr>
                      <a:r>
                        <a:rPr lang="es-MX" sz="700" b="0" i="0" u="none" strike="noStrike">
                          <a:solidFill>
                            <a:srgbClr val="000000"/>
                          </a:solidFill>
                          <a:effectLst/>
                          <a:latin typeface="Aptos Narrow" panose="020B0004020202020204" pitchFamily="34" charset="0"/>
                        </a:rPr>
                        <a:t> </a:t>
                      </a:r>
                    </a:p>
                  </a:txBody>
                  <a:tcPr marL="6176" marR="6176" marT="6176" marB="0" anchor="b">
                    <a:lnL>
                      <a:noFill/>
                    </a:lnL>
                    <a:lnR>
                      <a:noFill/>
                    </a:lnR>
                    <a:lnT>
                      <a:noFill/>
                    </a:lnT>
                    <a:lnB w="6350" cap="flat" cmpd="sng" algn="ctr">
                      <a:solidFill>
                        <a:srgbClr val="B38E5D"/>
                      </a:solidFill>
                      <a:prstDash val="solid"/>
                      <a:round/>
                      <a:headEnd type="none" w="med" len="med"/>
                      <a:tailEnd type="none" w="med" len="med"/>
                    </a:lnB>
                    <a:solidFill>
                      <a:srgbClr val="FFFFFF"/>
                    </a:solidFill>
                  </a:tcPr>
                </a:tc>
                <a:tc>
                  <a:txBody>
                    <a:bodyPr/>
                    <a:lstStyle/>
                    <a:p>
                      <a:pPr algn="l" fontAlgn="b">
                        <a:buNone/>
                      </a:pPr>
                      <a:r>
                        <a:rPr lang="es-MX" sz="700" b="0" i="0" u="none" strike="noStrike">
                          <a:solidFill>
                            <a:srgbClr val="000000"/>
                          </a:solidFill>
                          <a:effectLst/>
                          <a:latin typeface="Aptos Narrow" panose="020B0004020202020204" pitchFamily="34" charset="0"/>
                        </a:rPr>
                        <a:t> </a:t>
                      </a:r>
                    </a:p>
                  </a:txBody>
                  <a:tcPr marL="6176" marR="6176" marT="6176" marB="0" anchor="b">
                    <a:lnL>
                      <a:noFill/>
                    </a:lnL>
                    <a:lnR>
                      <a:noFill/>
                    </a:lnR>
                    <a:lnT>
                      <a:noFill/>
                    </a:lnT>
                    <a:lnB w="6350" cap="flat" cmpd="sng" algn="ctr">
                      <a:solidFill>
                        <a:srgbClr val="B38E5D"/>
                      </a:solidFill>
                      <a:prstDash val="solid"/>
                      <a:round/>
                      <a:headEnd type="none" w="med" len="med"/>
                      <a:tailEnd type="none" w="med" len="med"/>
                    </a:lnB>
                    <a:solidFill>
                      <a:srgbClr val="FFFFFF"/>
                    </a:solidFill>
                  </a:tcPr>
                </a:tc>
                <a:tc>
                  <a:txBody>
                    <a:bodyPr/>
                    <a:lstStyle/>
                    <a:p>
                      <a:pPr algn="l" fontAlgn="b">
                        <a:buNone/>
                      </a:pPr>
                      <a:r>
                        <a:rPr lang="es-MX" sz="700" b="0" i="0" u="none" strike="noStrike">
                          <a:solidFill>
                            <a:srgbClr val="000000"/>
                          </a:solidFill>
                          <a:effectLst/>
                          <a:latin typeface="Aptos Narrow" panose="020B0004020202020204" pitchFamily="34" charset="0"/>
                        </a:rPr>
                        <a:t> </a:t>
                      </a:r>
                    </a:p>
                  </a:txBody>
                  <a:tcPr marL="6176" marR="6176" marT="6176" marB="0" anchor="b">
                    <a:lnL>
                      <a:noFill/>
                    </a:lnL>
                    <a:lnR>
                      <a:noFill/>
                    </a:lnR>
                    <a:lnT>
                      <a:noFill/>
                    </a:lnT>
                    <a:lnB w="6350" cap="flat" cmpd="sng" algn="ctr">
                      <a:solidFill>
                        <a:srgbClr val="B38E5D"/>
                      </a:solidFill>
                      <a:prstDash val="solid"/>
                      <a:round/>
                      <a:headEnd type="none" w="med" len="med"/>
                      <a:tailEnd type="none" w="med" len="med"/>
                    </a:lnB>
                    <a:solidFill>
                      <a:srgbClr val="FFFFFF"/>
                    </a:solidFill>
                  </a:tcPr>
                </a:tc>
                <a:tc>
                  <a:txBody>
                    <a:bodyPr/>
                    <a:lstStyle/>
                    <a:p>
                      <a:pPr algn="l" fontAlgn="b">
                        <a:buNone/>
                      </a:pPr>
                      <a:r>
                        <a:rPr lang="es-MX" sz="700" b="0" i="0" u="none" strike="noStrike">
                          <a:solidFill>
                            <a:srgbClr val="000000"/>
                          </a:solidFill>
                          <a:effectLst/>
                          <a:latin typeface="Aptos Narrow" panose="020B0004020202020204" pitchFamily="34" charset="0"/>
                        </a:rPr>
                        <a:t> </a:t>
                      </a:r>
                    </a:p>
                  </a:txBody>
                  <a:tcPr marL="6176" marR="6176" marT="6176" marB="0" anchor="b">
                    <a:lnL>
                      <a:noFill/>
                    </a:lnL>
                    <a:lnR>
                      <a:noFill/>
                    </a:lnR>
                    <a:lnT>
                      <a:noFill/>
                    </a:lnT>
                    <a:lnB w="6350" cap="flat" cmpd="sng" algn="ctr">
                      <a:solidFill>
                        <a:srgbClr val="B38E5D"/>
                      </a:solidFill>
                      <a:prstDash val="solid"/>
                      <a:round/>
                      <a:headEnd type="none" w="med" len="med"/>
                      <a:tailEnd type="none" w="med" len="med"/>
                    </a:lnB>
                    <a:solidFill>
                      <a:srgbClr val="FFFFFF"/>
                    </a:solidFill>
                  </a:tcPr>
                </a:tc>
                <a:tc>
                  <a:txBody>
                    <a:bodyPr/>
                    <a:lstStyle/>
                    <a:p>
                      <a:pPr algn="l" fontAlgn="b">
                        <a:buNone/>
                      </a:pPr>
                      <a:r>
                        <a:rPr lang="es-MX" sz="700" b="0" i="0" u="none" strike="noStrike">
                          <a:solidFill>
                            <a:srgbClr val="000000"/>
                          </a:solidFill>
                          <a:effectLst/>
                          <a:latin typeface="Aptos Narrow" panose="020B0004020202020204" pitchFamily="34" charset="0"/>
                        </a:rPr>
                        <a:t> </a:t>
                      </a:r>
                    </a:p>
                  </a:txBody>
                  <a:tcPr marL="6176" marR="6176" marT="6176" marB="0" anchor="b">
                    <a:lnL>
                      <a:noFill/>
                    </a:lnL>
                    <a:lnR>
                      <a:noFill/>
                    </a:lnR>
                    <a:lnT>
                      <a:noFill/>
                    </a:lnT>
                    <a:lnB w="6350" cap="flat" cmpd="sng" algn="ctr">
                      <a:solidFill>
                        <a:srgbClr val="B38E5D"/>
                      </a:solidFill>
                      <a:prstDash val="solid"/>
                      <a:round/>
                      <a:headEnd type="none" w="med" len="med"/>
                      <a:tailEnd type="none" w="med" len="med"/>
                    </a:lnB>
                    <a:solidFill>
                      <a:srgbClr val="FFFFFF"/>
                    </a:solidFill>
                  </a:tcPr>
                </a:tc>
                <a:tc>
                  <a:txBody>
                    <a:bodyPr/>
                    <a:lstStyle/>
                    <a:p>
                      <a:pPr algn="l" fontAlgn="b">
                        <a:buNone/>
                      </a:pPr>
                      <a:r>
                        <a:rPr lang="es-MX" sz="700" b="0" i="0" u="none" strike="noStrike" dirty="0">
                          <a:solidFill>
                            <a:srgbClr val="000000"/>
                          </a:solidFill>
                          <a:effectLst/>
                          <a:latin typeface="Aptos Narrow" panose="020B0004020202020204" pitchFamily="34" charset="0"/>
                        </a:rPr>
                        <a:t> </a:t>
                      </a:r>
                    </a:p>
                  </a:txBody>
                  <a:tcPr marL="6176" marR="6176" marT="6176" marB="0" anchor="b">
                    <a:lnL>
                      <a:noFill/>
                    </a:lnL>
                    <a:lnR>
                      <a:noFill/>
                    </a:lnR>
                    <a:lnT>
                      <a:noFill/>
                    </a:lnT>
                    <a:lnB w="6350" cap="flat" cmpd="sng" algn="ctr">
                      <a:solidFill>
                        <a:srgbClr val="B38E5D"/>
                      </a:solidFill>
                      <a:prstDash val="solid"/>
                      <a:round/>
                      <a:headEnd type="none" w="med" len="med"/>
                      <a:tailEnd type="none" w="med" len="med"/>
                    </a:lnB>
                    <a:solidFill>
                      <a:srgbClr val="FFFFFF"/>
                    </a:solidFill>
                  </a:tcPr>
                </a:tc>
                <a:tc gridSpan="6">
                  <a:txBody>
                    <a:bodyPr/>
                    <a:lstStyle/>
                    <a:p>
                      <a:pPr algn="ctr" fontAlgn="ctr">
                        <a:buNone/>
                      </a:pPr>
                      <a:r>
                        <a:rPr lang="es-MX" sz="600" b="1" i="0" u="none" strike="noStrike">
                          <a:solidFill>
                            <a:srgbClr val="FFFFFF"/>
                          </a:solidFill>
                          <a:effectLst/>
                          <a:latin typeface="Noto Sans" panose="020B0502040504020204" pitchFamily="34" charset="0"/>
                        </a:rPr>
                        <a:t>Presupuesto al 14 de agosto de 2026</a:t>
                      </a:r>
                    </a:p>
                  </a:txBody>
                  <a:tcPr marL="6176" marR="6176" marT="6176" marB="0" anchor="ctr">
                    <a:lnL>
                      <a:noFill/>
                    </a:lnL>
                    <a:lnR>
                      <a:noFill/>
                    </a:lnR>
                    <a:lnT>
                      <a:noFill/>
                    </a:lnT>
                    <a:lnB w="6350" cap="flat" cmpd="sng" algn="ctr">
                      <a:solidFill>
                        <a:srgbClr val="B38E5D"/>
                      </a:solidFill>
                      <a:prstDash val="solid"/>
                      <a:round/>
                      <a:headEnd type="none" w="med" len="med"/>
                      <a:tailEnd type="none" w="med" len="med"/>
                    </a:lnB>
                    <a:solidFill>
                      <a:srgbClr val="285C4D"/>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257525335"/>
                  </a:ext>
                </a:extLst>
              </a:tr>
              <a:tr h="235744">
                <a:tc>
                  <a:txBody>
                    <a:bodyPr/>
                    <a:lstStyle/>
                    <a:p>
                      <a:pPr algn="ctr" fontAlgn="ctr">
                        <a:buNone/>
                      </a:pPr>
                      <a:r>
                        <a:rPr lang="es-MX" sz="600" b="1" i="0" u="none" strike="noStrike">
                          <a:solidFill>
                            <a:srgbClr val="FFFFFF"/>
                          </a:solidFill>
                          <a:effectLst/>
                          <a:latin typeface="Noto Sans" panose="020B0502040504020204" pitchFamily="34" charset="0"/>
                        </a:rPr>
                        <a:t>Capítulo/Rubro/Cuenta</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tc>
                  <a:txBody>
                    <a:bodyPr/>
                    <a:lstStyle/>
                    <a:p>
                      <a:pPr algn="ctr" fontAlgn="ctr">
                        <a:buNone/>
                      </a:pPr>
                      <a:r>
                        <a:rPr lang="es-MX" sz="600" b="1" i="0" u="none" strike="noStrike">
                          <a:solidFill>
                            <a:srgbClr val="FFFFFF"/>
                          </a:solidFill>
                          <a:effectLst/>
                          <a:latin typeface="Noto Sans" panose="020B0502040504020204" pitchFamily="34" charset="0"/>
                        </a:rPr>
                        <a:t> Autorizado 2023</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tc>
                  <a:txBody>
                    <a:bodyPr/>
                    <a:lstStyle/>
                    <a:p>
                      <a:pPr algn="ctr" fontAlgn="ctr">
                        <a:buNone/>
                      </a:pPr>
                      <a:r>
                        <a:rPr lang="es-MX" sz="600" b="1" i="0" u="none" strike="noStrike">
                          <a:solidFill>
                            <a:srgbClr val="FFFFFF"/>
                          </a:solidFill>
                          <a:effectLst/>
                          <a:latin typeface="Noto Sans" panose="020B0502040504020204" pitchFamily="34" charset="0"/>
                        </a:rPr>
                        <a:t> Ejercido 2023</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tc>
                  <a:txBody>
                    <a:bodyPr/>
                    <a:lstStyle/>
                    <a:p>
                      <a:pPr algn="ctr" fontAlgn="ctr">
                        <a:buNone/>
                      </a:pPr>
                      <a:r>
                        <a:rPr lang="es-MX" sz="600" b="1" i="0" u="none" strike="noStrike">
                          <a:solidFill>
                            <a:srgbClr val="FFFFFF"/>
                          </a:solidFill>
                          <a:effectLst/>
                          <a:latin typeface="Noto Sans" panose="020B0502040504020204" pitchFamily="34" charset="0"/>
                        </a:rPr>
                        <a:t> Autorizado 2024</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tc>
                  <a:txBody>
                    <a:bodyPr/>
                    <a:lstStyle/>
                    <a:p>
                      <a:pPr algn="ctr" fontAlgn="ctr">
                        <a:buNone/>
                      </a:pPr>
                      <a:r>
                        <a:rPr lang="es-MX" sz="600" b="1" i="0" u="none" strike="noStrike" dirty="0">
                          <a:solidFill>
                            <a:srgbClr val="FFFFFF"/>
                          </a:solidFill>
                          <a:effectLst/>
                          <a:latin typeface="Noto Sans" panose="020B0502040504020204" pitchFamily="34" charset="0"/>
                        </a:rPr>
                        <a:t> Ejercido 2024</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tc>
                  <a:txBody>
                    <a:bodyPr/>
                    <a:lstStyle/>
                    <a:p>
                      <a:pPr algn="ctr" fontAlgn="ctr">
                        <a:buNone/>
                      </a:pPr>
                      <a:r>
                        <a:rPr lang="es-MX" sz="600" b="1" i="0" u="none" strike="noStrike">
                          <a:solidFill>
                            <a:srgbClr val="FFFFFF"/>
                          </a:solidFill>
                          <a:effectLst/>
                          <a:latin typeface="Noto Sans" panose="020B0502040504020204" pitchFamily="34" charset="0"/>
                        </a:rPr>
                        <a:t> Autorizado 2025</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tc>
                  <a:txBody>
                    <a:bodyPr/>
                    <a:lstStyle/>
                    <a:p>
                      <a:pPr algn="ctr" fontAlgn="ctr">
                        <a:buNone/>
                      </a:pPr>
                      <a:r>
                        <a:rPr lang="es-MX" sz="600" b="1" i="0" u="none" strike="noStrike">
                          <a:solidFill>
                            <a:srgbClr val="FFFFFF"/>
                          </a:solidFill>
                          <a:effectLst/>
                          <a:latin typeface="Noto Sans" panose="020B0502040504020204" pitchFamily="34" charset="0"/>
                        </a:rPr>
                        <a:t> Ejercido 2025</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tc>
                  <a:txBody>
                    <a:bodyPr/>
                    <a:lstStyle/>
                    <a:p>
                      <a:pPr algn="ctr" fontAlgn="ctr">
                        <a:buNone/>
                      </a:pPr>
                      <a:r>
                        <a:rPr lang="es-MX" sz="600" b="1" i="0" u="none" strike="noStrike">
                          <a:solidFill>
                            <a:srgbClr val="FFFFFF"/>
                          </a:solidFill>
                          <a:effectLst/>
                          <a:latin typeface="Noto Sans" panose="020B0502040504020204" pitchFamily="34" charset="0"/>
                        </a:rPr>
                        <a:t> Autorizado 2026</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tc>
                  <a:txBody>
                    <a:bodyPr/>
                    <a:lstStyle/>
                    <a:p>
                      <a:pPr algn="ctr" fontAlgn="ctr">
                        <a:buNone/>
                      </a:pPr>
                      <a:r>
                        <a:rPr lang="es-MX" sz="600" b="1" i="0" u="none" strike="noStrike">
                          <a:solidFill>
                            <a:srgbClr val="FFFFFF"/>
                          </a:solidFill>
                          <a:effectLst/>
                          <a:latin typeface="Noto Sans" panose="020B0502040504020204" pitchFamily="34" charset="0"/>
                        </a:rPr>
                        <a:t> Ajustes Enero-Julio</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tc>
                  <a:txBody>
                    <a:bodyPr/>
                    <a:lstStyle/>
                    <a:p>
                      <a:pPr algn="ctr" fontAlgn="ctr">
                        <a:buNone/>
                      </a:pPr>
                      <a:r>
                        <a:rPr lang="es-MX" sz="600" b="1" i="0" u="none" strike="noStrike">
                          <a:solidFill>
                            <a:srgbClr val="FFFFFF"/>
                          </a:solidFill>
                          <a:effectLst/>
                          <a:latin typeface="Noto Sans" panose="020B0502040504020204" pitchFamily="34" charset="0"/>
                        </a:rPr>
                        <a:t> Ajustes Agosto</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tc>
                  <a:txBody>
                    <a:bodyPr/>
                    <a:lstStyle/>
                    <a:p>
                      <a:pPr algn="ctr" fontAlgn="ctr">
                        <a:buNone/>
                      </a:pPr>
                      <a:r>
                        <a:rPr lang="es-MX" sz="600" b="1" i="0" u="none" strike="noStrike">
                          <a:solidFill>
                            <a:srgbClr val="FFFFFF"/>
                          </a:solidFill>
                          <a:effectLst/>
                          <a:latin typeface="Noto Sans" panose="020B0502040504020204" pitchFamily="34" charset="0"/>
                        </a:rPr>
                        <a:t> Ajustes del Día</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tc>
                  <a:txBody>
                    <a:bodyPr/>
                    <a:lstStyle/>
                    <a:p>
                      <a:pPr algn="ctr" fontAlgn="ctr">
                        <a:buNone/>
                      </a:pPr>
                      <a:r>
                        <a:rPr lang="es-MX" sz="600" b="1" i="0" u="none" strike="noStrike">
                          <a:solidFill>
                            <a:srgbClr val="FFFFFF"/>
                          </a:solidFill>
                          <a:effectLst/>
                          <a:latin typeface="Noto Sans" panose="020B0502040504020204" pitchFamily="34" charset="0"/>
                        </a:rPr>
                        <a:t>Modificado</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tc>
                  <a:txBody>
                    <a:bodyPr/>
                    <a:lstStyle/>
                    <a:p>
                      <a:pPr algn="ctr" fontAlgn="ctr">
                        <a:buNone/>
                      </a:pPr>
                      <a:r>
                        <a:rPr lang="es-MX" sz="600" b="1" i="0" u="none" strike="noStrike">
                          <a:solidFill>
                            <a:srgbClr val="FFFFFF"/>
                          </a:solidFill>
                          <a:effectLst/>
                          <a:latin typeface="Noto Sans" panose="020B0502040504020204" pitchFamily="34" charset="0"/>
                        </a:rPr>
                        <a:t>Calendario</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tc>
                  <a:txBody>
                    <a:bodyPr/>
                    <a:lstStyle/>
                    <a:p>
                      <a:pPr algn="ctr" fontAlgn="ctr">
                        <a:buNone/>
                      </a:pPr>
                      <a:r>
                        <a:rPr lang="es-MX" sz="600" b="1" i="0" u="none" strike="noStrike">
                          <a:solidFill>
                            <a:srgbClr val="FFFFFF"/>
                          </a:solidFill>
                          <a:effectLst/>
                          <a:latin typeface="Noto Sans" panose="020B0502040504020204" pitchFamily="34" charset="0"/>
                        </a:rPr>
                        <a:t>Gasto</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tc>
                  <a:txBody>
                    <a:bodyPr/>
                    <a:lstStyle/>
                    <a:p>
                      <a:pPr algn="ctr" fontAlgn="ctr">
                        <a:buNone/>
                      </a:pPr>
                      <a:r>
                        <a:rPr lang="es-MX" sz="600" b="1" i="0" u="none" strike="noStrike">
                          <a:solidFill>
                            <a:srgbClr val="FFFFFF"/>
                          </a:solidFill>
                          <a:effectLst/>
                          <a:latin typeface="Noto Sans" panose="020B0502040504020204" pitchFamily="34" charset="0"/>
                        </a:rPr>
                        <a:t>Comp + Prec</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tc>
                  <a:txBody>
                    <a:bodyPr/>
                    <a:lstStyle/>
                    <a:p>
                      <a:pPr algn="ctr" fontAlgn="ctr">
                        <a:buNone/>
                      </a:pPr>
                      <a:r>
                        <a:rPr lang="es-MX" sz="600" b="1" i="0" u="none" strike="noStrike">
                          <a:solidFill>
                            <a:srgbClr val="FFFFFF"/>
                          </a:solidFill>
                          <a:effectLst/>
                          <a:latin typeface="Noto Sans" panose="020B0502040504020204" pitchFamily="34" charset="0"/>
                        </a:rPr>
                        <a:t>Disponible</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tc>
                  <a:txBody>
                    <a:bodyPr/>
                    <a:lstStyle/>
                    <a:p>
                      <a:pPr algn="ctr" fontAlgn="ctr">
                        <a:buNone/>
                      </a:pPr>
                      <a:r>
                        <a:rPr lang="es-MX" sz="600" b="1" i="0" u="none" strike="noStrike">
                          <a:solidFill>
                            <a:srgbClr val="FFFFFF"/>
                          </a:solidFill>
                          <a:effectLst/>
                          <a:latin typeface="Noto Sans" panose="020B0502040504020204" pitchFamily="34" charset="0"/>
                        </a:rPr>
                        <a:t>% Avance</a:t>
                      </a:r>
                    </a:p>
                  </a:txBody>
                  <a:tcPr marL="6176" marR="6176" marT="6176" marB="0" anchor="ctr">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9D2449"/>
                    </a:solidFill>
                  </a:tcPr>
                </a:tc>
                <a:extLst>
                  <a:ext uri="{0D108BD9-81ED-4DB2-BD59-A6C34878D82A}">
                    <a16:rowId xmlns:a16="http://schemas.microsoft.com/office/drawing/2014/main" val="3805876328"/>
                  </a:ext>
                </a:extLst>
              </a:tr>
              <a:tr h="130280">
                <a:tc>
                  <a:txBody>
                    <a:bodyPr/>
                    <a:lstStyle/>
                    <a:p>
                      <a:pPr algn="l" fontAlgn="b">
                        <a:buNone/>
                      </a:pPr>
                      <a:r>
                        <a:rPr lang="es-MX" sz="600" b="1" i="0" u="none" strike="noStrike">
                          <a:solidFill>
                            <a:srgbClr val="000000"/>
                          </a:solidFill>
                          <a:effectLst/>
                          <a:latin typeface="Noto Sans" panose="020B0502040504020204" pitchFamily="34" charset="0"/>
                        </a:rPr>
                        <a:t>Servicios Generales</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tc>
                  <a:txBody>
                    <a:bodyPr/>
                    <a:lstStyle/>
                    <a:p>
                      <a:pPr algn="r" fontAlgn="b">
                        <a:buNone/>
                      </a:pPr>
                      <a:r>
                        <a:rPr lang="es-MX" sz="600" b="1" i="0" u="none" strike="noStrike">
                          <a:solidFill>
                            <a:srgbClr val="000000"/>
                          </a:solidFill>
                          <a:effectLst/>
                          <a:latin typeface="Noto Sans" panose="020B0502040504020204" pitchFamily="34" charset="0"/>
                        </a:rPr>
                        <a:t>481,761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tc>
                  <a:txBody>
                    <a:bodyPr/>
                    <a:lstStyle/>
                    <a:p>
                      <a:pPr algn="r" fontAlgn="b">
                        <a:buNone/>
                      </a:pPr>
                      <a:r>
                        <a:rPr lang="es-MX" sz="600" b="1" i="0" u="none" strike="noStrike">
                          <a:solidFill>
                            <a:srgbClr val="000000"/>
                          </a:solidFill>
                          <a:effectLst/>
                          <a:latin typeface="Noto Sans" panose="020B0502040504020204" pitchFamily="34" charset="0"/>
                        </a:rPr>
                        <a:t>448,684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tc>
                  <a:txBody>
                    <a:bodyPr/>
                    <a:lstStyle/>
                    <a:p>
                      <a:pPr algn="r" fontAlgn="b">
                        <a:buNone/>
                      </a:pPr>
                      <a:r>
                        <a:rPr lang="es-MX" sz="600" b="1" i="0" u="none" strike="noStrike">
                          <a:solidFill>
                            <a:srgbClr val="000000"/>
                          </a:solidFill>
                          <a:effectLst/>
                          <a:latin typeface="Noto Sans" panose="020B0502040504020204" pitchFamily="34" charset="0"/>
                        </a:rPr>
                        <a:t>534,472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tc>
                  <a:txBody>
                    <a:bodyPr/>
                    <a:lstStyle/>
                    <a:p>
                      <a:pPr algn="r" fontAlgn="b">
                        <a:buNone/>
                      </a:pPr>
                      <a:r>
                        <a:rPr lang="es-MX" sz="600" b="1" i="0" u="none" strike="noStrike">
                          <a:solidFill>
                            <a:srgbClr val="000000"/>
                          </a:solidFill>
                          <a:effectLst/>
                          <a:latin typeface="Noto Sans" panose="020B0502040504020204" pitchFamily="34" charset="0"/>
                        </a:rPr>
                        <a:t>514,265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tc>
                  <a:txBody>
                    <a:bodyPr/>
                    <a:lstStyle/>
                    <a:p>
                      <a:pPr algn="r" fontAlgn="b">
                        <a:buNone/>
                      </a:pPr>
                      <a:r>
                        <a:rPr lang="es-MX" sz="600" b="1" i="0" u="none" strike="noStrike">
                          <a:solidFill>
                            <a:srgbClr val="000000"/>
                          </a:solidFill>
                          <a:effectLst/>
                          <a:latin typeface="Noto Sans" panose="020B0502040504020204" pitchFamily="34" charset="0"/>
                        </a:rPr>
                        <a:t>620,656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tc>
                  <a:txBody>
                    <a:bodyPr/>
                    <a:lstStyle/>
                    <a:p>
                      <a:pPr algn="r" fontAlgn="b">
                        <a:buNone/>
                      </a:pPr>
                      <a:r>
                        <a:rPr lang="es-MX" sz="600" b="1" i="0" u="none" strike="noStrike">
                          <a:solidFill>
                            <a:srgbClr val="000000"/>
                          </a:solidFill>
                          <a:effectLst/>
                          <a:latin typeface="Noto Sans" panose="020B0502040504020204" pitchFamily="34" charset="0"/>
                        </a:rPr>
                        <a:t>556,266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tc>
                  <a:txBody>
                    <a:bodyPr/>
                    <a:lstStyle/>
                    <a:p>
                      <a:pPr algn="r" fontAlgn="b">
                        <a:buNone/>
                      </a:pPr>
                      <a:r>
                        <a:rPr lang="es-MX" sz="600" b="1" i="0" u="none" strike="noStrike">
                          <a:solidFill>
                            <a:srgbClr val="000000"/>
                          </a:solidFill>
                          <a:effectLst/>
                          <a:latin typeface="Noto Sans" panose="020B0502040504020204" pitchFamily="34" charset="0"/>
                        </a:rPr>
                        <a:t>719,792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tc>
                  <a:txBody>
                    <a:bodyPr/>
                    <a:lstStyle/>
                    <a:p>
                      <a:pPr algn="r" fontAlgn="b">
                        <a:buNone/>
                      </a:pPr>
                      <a:r>
                        <a:rPr lang="es-MX" sz="600" b="1" i="0" u="none" strike="noStrike">
                          <a:solidFill>
                            <a:srgbClr val="000000"/>
                          </a:solidFill>
                          <a:effectLst/>
                          <a:latin typeface="Noto Sans" panose="020B0502040504020204" pitchFamily="34" charset="0"/>
                        </a:rPr>
                        <a:t>-18,798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tc>
                  <a:txBody>
                    <a:bodyPr/>
                    <a:lstStyle/>
                    <a:p>
                      <a:pPr algn="r" fontAlgn="b">
                        <a:buNone/>
                      </a:pPr>
                      <a:r>
                        <a:rPr lang="es-MX" sz="600" b="1" i="0" u="none" strike="noStrike">
                          <a:solidFill>
                            <a:srgbClr val="000000"/>
                          </a:solidFill>
                          <a:effectLst/>
                          <a:latin typeface="Noto Sans" panose="020B0502040504020204" pitchFamily="34" charset="0"/>
                        </a:rPr>
                        <a:t>997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tc>
                  <a:txBody>
                    <a:bodyPr/>
                    <a:lstStyle/>
                    <a:p>
                      <a:pPr algn="r" fontAlgn="b">
                        <a:buNone/>
                      </a:pPr>
                      <a:r>
                        <a:rPr lang="es-MX" sz="600" b="1" i="0" u="none" strike="noStrike">
                          <a:solidFill>
                            <a:srgbClr val="000000"/>
                          </a:solidFill>
                          <a:effectLst/>
                          <a:latin typeface="Noto Sans" panose="020B0502040504020204" pitchFamily="34" charset="0"/>
                        </a:rPr>
                        <a:t>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tc>
                  <a:txBody>
                    <a:bodyPr/>
                    <a:lstStyle/>
                    <a:p>
                      <a:pPr algn="r" fontAlgn="b">
                        <a:buNone/>
                      </a:pPr>
                      <a:r>
                        <a:rPr lang="es-MX" sz="600" b="1" i="0" u="none" strike="noStrike">
                          <a:solidFill>
                            <a:srgbClr val="000000"/>
                          </a:solidFill>
                          <a:effectLst/>
                          <a:latin typeface="Noto Sans" panose="020B0502040504020204" pitchFamily="34" charset="0"/>
                        </a:rPr>
                        <a:t>701,991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tc>
                  <a:txBody>
                    <a:bodyPr/>
                    <a:lstStyle/>
                    <a:p>
                      <a:pPr algn="r" fontAlgn="b">
                        <a:buNone/>
                      </a:pPr>
                      <a:r>
                        <a:rPr lang="es-MX" sz="600" b="1" i="0" u="none" strike="noStrike">
                          <a:solidFill>
                            <a:srgbClr val="000000"/>
                          </a:solidFill>
                          <a:effectLst/>
                          <a:latin typeface="Noto Sans" panose="020B0502040504020204" pitchFamily="34" charset="0"/>
                        </a:rPr>
                        <a:t>412,960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tc>
                  <a:txBody>
                    <a:bodyPr/>
                    <a:lstStyle/>
                    <a:p>
                      <a:pPr algn="r" fontAlgn="b">
                        <a:buNone/>
                      </a:pPr>
                      <a:r>
                        <a:rPr lang="es-MX" sz="600" b="1" i="0" u="none" strike="noStrike">
                          <a:solidFill>
                            <a:srgbClr val="000000"/>
                          </a:solidFill>
                          <a:effectLst/>
                          <a:latin typeface="Noto Sans" panose="020B0502040504020204" pitchFamily="34" charset="0"/>
                        </a:rPr>
                        <a:t>330,424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tc>
                  <a:txBody>
                    <a:bodyPr/>
                    <a:lstStyle/>
                    <a:p>
                      <a:pPr algn="r" fontAlgn="b">
                        <a:buNone/>
                      </a:pPr>
                      <a:r>
                        <a:rPr lang="es-MX" sz="600" b="1" i="0" u="none" strike="noStrike">
                          <a:solidFill>
                            <a:srgbClr val="000000"/>
                          </a:solidFill>
                          <a:effectLst/>
                          <a:latin typeface="Noto Sans" panose="020B0502040504020204" pitchFamily="34" charset="0"/>
                        </a:rPr>
                        <a:t>255,011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tc>
                  <a:txBody>
                    <a:bodyPr/>
                    <a:lstStyle/>
                    <a:p>
                      <a:pPr algn="r" fontAlgn="b">
                        <a:buNone/>
                      </a:pPr>
                      <a:r>
                        <a:rPr lang="es-MX" sz="600" b="1" i="0" u="none" strike="noStrike">
                          <a:solidFill>
                            <a:srgbClr val="000000"/>
                          </a:solidFill>
                          <a:effectLst/>
                          <a:latin typeface="Noto Sans" panose="020B0502040504020204" pitchFamily="34" charset="0"/>
                        </a:rPr>
                        <a:t>116,557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tc>
                  <a:txBody>
                    <a:bodyPr/>
                    <a:lstStyle/>
                    <a:p>
                      <a:pPr algn="r" fontAlgn="b">
                        <a:buNone/>
                      </a:pPr>
                      <a:r>
                        <a:rPr lang="es-MX" sz="600" b="1" i="0" u="none" strike="noStrike">
                          <a:solidFill>
                            <a:srgbClr val="000000"/>
                          </a:solidFill>
                          <a:effectLst/>
                          <a:latin typeface="Noto Sans" panose="020B0502040504020204" pitchFamily="34" charset="0"/>
                        </a:rPr>
                        <a:t>79.9%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B38E5D"/>
                    </a:solidFill>
                  </a:tcPr>
                </a:tc>
                <a:extLst>
                  <a:ext uri="{0D108BD9-81ED-4DB2-BD59-A6C34878D82A}">
                    <a16:rowId xmlns:a16="http://schemas.microsoft.com/office/drawing/2014/main" val="2138296630"/>
                  </a:ext>
                </a:extLst>
              </a:tr>
              <a:tr h="130280">
                <a:tc>
                  <a:txBody>
                    <a:bodyPr/>
                    <a:lstStyle/>
                    <a:p>
                      <a:pPr algn="l" fontAlgn="b">
                        <a:buNone/>
                      </a:pPr>
                      <a:r>
                        <a:rPr lang="es-MX" sz="600" b="1" i="0" u="none" strike="noStrike">
                          <a:solidFill>
                            <a:srgbClr val="000000"/>
                          </a:solidFill>
                          <a:effectLst/>
                          <a:latin typeface="Noto Sans" panose="020B0502040504020204" pitchFamily="34" charset="0"/>
                        </a:rPr>
                        <a:t>Servicios Generales Básicos</a:t>
                      </a:r>
                    </a:p>
                  </a:txBody>
                  <a:tcPr marL="55584"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65,337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90,067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101,391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92,099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98,493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98,385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134,920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7,278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997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143,195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92,992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46,608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28,249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68,337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50.1%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extLst>
                  <a:ext uri="{0D108BD9-81ED-4DB2-BD59-A6C34878D82A}">
                    <a16:rowId xmlns:a16="http://schemas.microsoft.com/office/drawing/2014/main" val="1845150380"/>
                  </a:ext>
                </a:extLst>
              </a:tr>
              <a:tr h="130280">
                <a:tc>
                  <a:txBody>
                    <a:bodyPr/>
                    <a:lstStyle/>
                    <a:p>
                      <a:pPr algn="l" fontAlgn="b">
                        <a:buNone/>
                      </a:pPr>
                      <a:r>
                        <a:rPr lang="es-MX" sz="600" b="0" i="0" u="none" strike="noStrike">
                          <a:solidFill>
                            <a:srgbClr val="000000"/>
                          </a:solidFill>
                          <a:effectLst/>
                          <a:latin typeface="Noto Sans" panose="020B0502040504020204" pitchFamily="34" charset="0"/>
                        </a:rPr>
                        <a:t>51332001 SERVICIOS PROFESIONALES</a:t>
                      </a:r>
                    </a:p>
                  </a:txBody>
                  <a:tcPr marL="111167"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42,483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71,230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76,741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80,919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73,308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80,740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108,863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8,004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997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117,864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76,880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37,582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27,869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52,414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48.9%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extLst>
                  <a:ext uri="{0D108BD9-81ED-4DB2-BD59-A6C34878D82A}">
                    <a16:rowId xmlns:a16="http://schemas.microsoft.com/office/drawing/2014/main" val="3923503828"/>
                  </a:ext>
                </a:extLst>
              </a:tr>
              <a:tr h="130280">
                <a:tc>
                  <a:txBody>
                    <a:bodyPr/>
                    <a:lstStyle/>
                    <a:p>
                      <a:pPr algn="l" fontAlgn="b">
                        <a:buNone/>
                      </a:pPr>
                      <a:r>
                        <a:rPr lang="es-MX" sz="600" b="0" i="0" u="none" strike="noStrike">
                          <a:solidFill>
                            <a:srgbClr val="000000"/>
                          </a:solidFill>
                          <a:effectLst/>
                          <a:latin typeface="Noto Sans" panose="020B0502040504020204" pitchFamily="34" charset="0"/>
                        </a:rPr>
                        <a:t>51341005 AVALÚOS Y JUSTIPRECIACIÓN</a:t>
                      </a:r>
                    </a:p>
                  </a:txBody>
                  <a:tcPr marL="111167"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22,854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18,837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24,651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11,180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25,185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17,645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26,057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-727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25,330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16,112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9,026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380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15,924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56.0%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extLst>
                  <a:ext uri="{0D108BD9-81ED-4DB2-BD59-A6C34878D82A}">
                    <a16:rowId xmlns:a16="http://schemas.microsoft.com/office/drawing/2014/main" val="3495827"/>
                  </a:ext>
                </a:extLst>
              </a:tr>
              <a:tr h="130280">
                <a:tc>
                  <a:txBody>
                    <a:bodyPr/>
                    <a:lstStyle/>
                    <a:p>
                      <a:pPr algn="l" fontAlgn="b">
                        <a:buNone/>
                      </a:pPr>
                      <a:r>
                        <a:rPr lang="es-MX" sz="600" b="1" i="0" u="none" strike="noStrike">
                          <a:solidFill>
                            <a:srgbClr val="000000"/>
                          </a:solidFill>
                          <a:effectLst/>
                          <a:latin typeface="Noto Sans" panose="020B0502040504020204" pitchFamily="34" charset="0"/>
                        </a:rPr>
                        <a:t>SG Arrend. Inm y Pens. de Est.</a:t>
                      </a:r>
                    </a:p>
                  </a:txBody>
                  <a:tcPr marL="55584"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416,424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358,617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433,081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dirty="0">
                          <a:solidFill>
                            <a:srgbClr val="000000"/>
                          </a:solidFill>
                          <a:effectLst/>
                          <a:latin typeface="Noto Sans" panose="020B0502040504020204" pitchFamily="34" charset="0"/>
                        </a:rPr>
                        <a:t>422,166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522,164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457,881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584,872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-26,075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558,797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319,968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283,815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226,762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48,219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tc>
                  <a:txBody>
                    <a:bodyPr/>
                    <a:lstStyle/>
                    <a:p>
                      <a:pPr algn="r" fontAlgn="b">
                        <a:buNone/>
                      </a:pPr>
                      <a:r>
                        <a:rPr lang="es-MX" sz="600" b="1" i="0" u="none" strike="noStrike">
                          <a:solidFill>
                            <a:srgbClr val="000000"/>
                          </a:solidFill>
                          <a:effectLst/>
                          <a:latin typeface="Noto Sans" panose="020B0502040504020204" pitchFamily="34" charset="0"/>
                        </a:rPr>
                        <a:t>88.6%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D4C19C"/>
                    </a:solidFill>
                  </a:tcPr>
                </a:tc>
                <a:extLst>
                  <a:ext uri="{0D108BD9-81ED-4DB2-BD59-A6C34878D82A}">
                    <a16:rowId xmlns:a16="http://schemas.microsoft.com/office/drawing/2014/main" val="1754560033"/>
                  </a:ext>
                </a:extLst>
              </a:tr>
              <a:tr h="130280">
                <a:tc>
                  <a:txBody>
                    <a:bodyPr/>
                    <a:lstStyle/>
                    <a:p>
                      <a:pPr algn="l" fontAlgn="b">
                        <a:buNone/>
                      </a:pPr>
                      <a:r>
                        <a:rPr lang="es-MX" sz="600" b="0" i="0" u="none" strike="noStrike">
                          <a:solidFill>
                            <a:srgbClr val="000000"/>
                          </a:solidFill>
                          <a:effectLst/>
                          <a:latin typeface="Noto Sans" panose="020B0502040504020204" pitchFamily="34" charset="0"/>
                        </a:rPr>
                        <a:t>51321001 ARRENDAMIENTO DE INMUEBLES</a:t>
                      </a:r>
                    </a:p>
                  </a:txBody>
                  <a:tcPr marL="111167"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416,424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358,617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433,081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422,166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522,164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457,881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584,872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-26,075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558,797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319,968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283,815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226,762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48,219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tc>
                  <a:txBody>
                    <a:bodyPr/>
                    <a:lstStyle/>
                    <a:p>
                      <a:pPr algn="r" fontAlgn="b">
                        <a:buNone/>
                      </a:pPr>
                      <a:r>
                        <a:rPr lang="es-MX" sz="600" b="0" i="0" u="none" strike="noStrike">
                          <a:solidFill>
                            <a:srgbClr val="000000"/>
                          </a:solidFill>
                          <a:effectLst/>
                          <a:latin typeface="Noto Sans" panose="020B0502040504020204" pitchFamily="34" charset="0"/>
                        </a:rPr>
                        <a:t>88.6%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noFill/>
                  </a:tcPr>
                </a:tc>
                <a:extLst>
                  <a:ext uri="{0D108BD9-81ED-4DB2-BD59-A6C34878D82A}">
                    <a16:rowId xmlns:a16="http://schemas.microsoft.com/office/drawing/2014/main" val="4183470246"/>
                  </a:ext>
                </a:extLst>
              </a:tr>
              <a:tr h="130280">
                <a:tc>
                  <a:txBody>
                    <a:bodyPr/>
                    <a:lstStyle/>
                    <a:p>
                      <a:pPr algn="l" fontAlgn="b">
                        <a:buNone/>
                      </a:pPr>
                      <a:r>
                        <a:rPr lang="es-MX" sz="600" b="1" i="0" u="none" strike="noStrike" dirty="0">
                          <a:solidFill>
                            <a:srgbClr val="FFFFFF"/>
                          </a:solidFill>
                          <a:effectLst/>
                          <a:latin typeface="Noto Sans" panose="020B0502040504020204" pitchFamily="34" charset="0"/>
                        </a:rPr>
                        <a:t>Total general</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tc>
                  <a:txBody>
                    <a:bodyPr/>
                    <a:lstStyle/>
                    <a:p>
                      <a:pPr algn="r" fontAlgn="b">
                        <a:buNone/>
                      </a:pPr>
                      <a:r>
                        <a:rPr lang="es-MX" sz="600" b="1" i="0" u="none" strike="noStrike">
                          <a:solidFill>
                            <a:srgbClr val="FFFFFF"/>
                          </a:solidFill>
                          <a:effectLst/>
                          <a:latin typeface="Noto Sans" panose="020B0502040504020204" pitchFamily="34" charset="0"/>
                        </a:rPr>
                        <a:t>481,761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tc>
                  <a:txBody>
                    <a:bodyPr/>
                    <a:lstStyle/>
                    <a:p>
                      <a:pPr algn="r" fontAlgn="b">
                        <a:buNone/>
                      </a:pPr>
                      <a:r>
                        <a:rPr lang="es-MX" sz="600" b="1" i="0" u="none" strike="noStrike">
                          <a:solidFill>
                            <a:srgbClr val="FFFFFF"/>
                          </a:solidFill>
                          <a:effectLst/>
                          <a:latin typeface="Noto Sans" panose="020B0502040504020204" pitchFamily="34" charset="0"/>
                        </a:rPr>
                        <a:t>448,684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tc>
                  <a:txBody>
                    <a:bodyPr/>
                    <a:lstStyle/>
                    <a:p>
                      <a:pPr algn="r" fontAlgn="b">
                        <a:buNone/>
                      </a:pPr>
                      <a:r>
                        <a:rPr lang="es-MX" sz="600" b="1" i="0" u="none" strike="noStrike">
                          <a:solidFill>
                            <a:srgbClr val="FFFFFF"/>
                          </a:solidFill>
                          <a:effectLst/>
                          <a:latin typeface="Noto Sans" panose="020B0502040504020204" pitchFamily="34" charset="0"/>
                        </a:rPr>
                        <a:t>534,472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tc>
                  <a:txBody>
                    <a:bodyPr/>
                    <a:lstStyle/>
                    <a:p>
                      <a:pPr algn="r" fontAlgn="b">
                        <a:buNone/>
                      </a:pPr>
                      <a:r>
                        <a:rPr lang="es-MX" sz="600" b="1" i="0" u="none" strike="noStrike">
                          <a:solidFill>
                            <a:srgbClr val="FFFFFF"/>
                          </a:solidFill>
                          <a:effectLst/>
                          <a:latin typeface="Noto Sans" panose="020B0502040504020204" pitchFamily="34" charset="0"/>
                        </a:rPr>
                        <a:t>514,265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tc>
                  <a:txBody>
                    <a:bodyPr/>
                    <a:lstStyle/>
                    <a:p>
                      <a:pPr algn="r" fontAlgn="b">
                        <a:buNone/>
                      </a:pPr>
                      <a:r>
                        <a:rPr lang="es-MX" sz="600" b="1" i="0" u="none" strike="noStrike">
                          <a:solidFill>
                            <a:srgbClr val="FFFFFF"/>
                          </a:solidFill>
                          <a:effectLst/>
                          <a:latin typeface="Noto Sans" panose="020B0502040504020204" pitchFamily="34" charset="0"/>
                        </a:rPr>
                        <a:t>620,656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tc>
                  <a:txBody>
                    <a:bodyPr/>
                    <a:lstStyle/>
                    <a:p>
                      <a:pPr algn="r" fontAlgn="b">
                        <a:buNone/>
                      </a:pPr>
                      <a:r>
                        <a:rPr lang="es-MX" sz="600" b="1" i="0" u="none" strike="noStrike">
                          <a:solidFill>
                            <a:srgbClr val="FFFFFF"/>
                          </a:solidFill>
                          <a:effectLst/>
                          <a:latin typeface="Noto Sans" panose="020B0502040504020204" pitchFamily="34" charset="0"/>
                        </a:rPr>
                        <a:t>556,266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tc>
                  <a:txBody>
                    <a:bodyPr/>
                    <a:lstStyle/>
                    <a:p>
                      <a:pPr algn="r" fontAlgn="b">
                        <a:buNone/>
                      </a:pPr>
                      <a:r>
                        <a:rPr lang="es-MX" sz="600" b="1" i="0" u="none" strike="noStrike">
                          <a:solidFill>
                            <a:srgbClr val="FFFFFF"/>
                          </a:solidFill>
                          <a:effectLst/>
                          <a:latin typeface="Noto Sans" panose="020B0502040504020204" pitchFamily="34" charset="0"/>
                        </a:rPr>
                        <a:t>719,792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tc>
                  <a:txBody>
                    <a:bodyPr/>
                    <a:lstStyle/>
                    <a:p>
                      <a:pPr algn="r" fontAlgn="b">
                        <a:buNone/>
                      </a:pPr>
                      <a:r>
                        <a:rPr lang="es-MX" sz="600" b="1" i="0" u="none" strike="noStrike">
                          <a:solidFill>
                            <a:srgbClr val="FFFFFF"/>
                          </a:solidFill>
                          <a:effectLst/>
                          <a:latin typeface="Noto Sans" panose="020B0502040504020204" pitchFamily="34" charset="0"/>
                        </a:rPr>
                        <a:t>-18,798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tc>
                  <a:txBody>
                    <a:bodyPr/>
                    <a:lstStyle/>
                    <a:p>
                      <a:pPr algn="r" fontAlgn="b">
                        <a:buNone/>
                      </a:pPr>
                      <a:r>
                        <a:rPr lang="es-MX" sz="600" b="1" i="0" u="none" strike="noStrike">
                          <a:solidFill>
                            <a:srgbClr val="FFFFFF"/>
                          </a:solidFill>
                          <a:effectLst/>
                          <a:latin typeface="Noto Sans" panose="020B0502040504020204" pitchFamily="34" charset="0"/>
                        </a:rPr>
                        <a:t>997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tc>
                  <a:txBody>
                    <a:bodyPr/>
                    <a:lstStyle/>
                    <a:p>
                      <a:pPr algn="r" fontAlgn="b">
                        <a:buNone/>
                      </a:pPr>
                      <a:r>
                        <a:rPr lang="es-MX" sz="600" b="1" i="0" u="none" strike="noStrike">
                          <a:solidFill>
                            <a:srgbClr val="FFFFFF"/>
                          </a:solidFill>
                          <a:effectLst/>
                          <a:latin typeface="Noto Sans" panose="020B0502040504020204" pitchFamily="34" charset="0"/>
                        </a:rPr>
                        <a:t>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tc>
                  <a:txBody>
                    <a:bodyPr/>
                    <a:lstStyle/>
                    <a:p>
                      <a:pPr algn="r" fontAlgn="b">
                        <a:buNone/>
                      </a:pPr>
                      <a:r>
                        <a:rPr lang="es-MX" sz="600" b="1" i="0" u="none" strike="noStrike">
                          <a:solidFill>
                            <a:srgbClr val="FFFFFF"/>
                          </a:solidFill>
                          <a:effectLst/>
                          <a:latin typeface="Noto Sans" panose="020B0502040504020204" pitchFamily="34" charset="0"/>
                        </a:rPr>
                        <a:t>701,991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tc>
                  <a:txBody>
                    <a:bodyPr/>
                    <a:lstStyle/>
                    <a:p>
                      <a:pPr algn="r" fontAlgn="b">
                        <a:buNone/>
                      </a:pPr>
                      <a:r>
                        <a:rPr lang="es-MX" sz="600" b="1" i="0" u="none" strike="noStrike">
                          <a:solidFill>
                            <a:srgbClr val="FFFFFF"/>
                          </a:solidFill>
                          <a:effectLst/>
                          <a:latin typeface="Noto Sans" panose="020B0502040504020204" pitchFamily="34" charset="0"/>
                        </a:rPr>
                        <a:t>412,960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tc>
                  <a:txBody>
                    <a:bodyPr/>
                    <a:lstStyle/>
                    <a:p>
                      <a:pPr algn="r" fontAlgn="b">
                        <a:buNone/>
                      </a:pPr>
                      <a:r>
                        <a:rPr lang="es-MX" sz="600" b="1" i="0" u="none" strike="noStrike">
                          <a:solidFill>
                            <a:srgbClr val="FFFFFF"/>
                          </a:solidFill>
                          <a:effectLst/>
                          <a:latin typeface="Noto Sans" panose="020B0502040504020204" pitchFamily="34" charset="0"/>
                        </a:rPr>
                        <a:t>330,424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tc>
                  <a:txBody>
                    <a:bodyPr/>
                    <a:lstStyle/>
                    <a:p>
                      <a:pPr algn="r" fontAlgn="b">
                        <a:buNone/>
                      </a:pPr>
                      <a:r>
                        <a:rPr lang="es-MX" sz="600" b="1" i="0" u="none" strike="noStrike">
                          <a:solidFill>
                            <a:srgbClr val="FFFFFF"/>
                          </a:solidFill>
                          <a:effectLst/>
                          <a:latin typeface="Noto Sans" panose="020B0502040504020204" pitchFamily="34" charset="0"/>
                        </a:rPr>
                        <a:t>255,011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tc>
                  <a:txBody>
                    <a:bodyPr/>
                    <a:lstStyle/>
                    <a:p>
                      <a:pPr algn="r" fontAlgn="b">
                        <a:buNone/>
                      </a:pPr>
                      <a:r>
                        <a:rPr lang="es-MX" sz="600" b="1" i="0" u="none" strike="noStrike">
                          <a:solidFill>
                            <a:srgbClr val="FFFFFF"/>
                          </a:solidFill>
                          <a:effectLst/>
                          <a:latin typeface="Noto Sans" panose="020B0502040504020204" pitchFamily="34" charset="0"/>
                        </a:rPr>
                        <a:t>116,557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tc>
                  <a:txBody>
                    <a:bodyPr/>
                    <a:lstStyle/>
                    <a:p>
                      <a:pPr algn="r" fontAlgn="b">
                        <a:buNone/>
                      </a:pPr>
                      <a:r>
                        <a:rPr lang="es-MX" sz="600" b="1" i="0" u="none" strike="noStrike" dirty="0">
                          <a:solidFill>
                            <a:srgbClr val="FFFFFF"/>
                          </a:solidFill>
                          <a:effectLst/>
                          <a:latin typeface="Noto Sans" panose="020B0502040504020204" pitchFamily="34" charset="0"/>
                        </a:rPr>
                        <a:t>79.9% </a:t>
                      </a:r>
                    </a:p>
                  </a:txBody>
                  <a:tcPr marL="6176" marR="6176" marT="6176" marB="0" anchor="b">
                    <a:lnL w="6350" cap="flat" cmpd="sng" algn="ctr">
                      <a:solidFill>
                        <a:srgbClr val="B38E5D"/>
                      </a:solidFill>
                      <a:prstDash val="solid"/>
                      <a:round/>
                      <a:headEnd type="none" w="med" len="med"/>
                      <a:tailEnd type="none" w="med" len="med"/>
                    </a:lnL>
                    <a:lnR w="6350" cap="flat" cmpd="sng" algn="ctr">
                      <a:solidFill>
                        <a:srgbClr val="B38E5D"/>
                      </a:solidFill>
                      <a:prstDash val="solid"/>
                      <a:round/>
                      <a:headEnd type="none" w="med" len="med"/>
                      <a:tailEnd type="none" w="med" len="med"/>
                    </a:lnR>
                    <a:lnT w="6350" cap="flat" cmpd="sng" algn="ctr">
                      <a:solidFill>
                        <a:srgbClr val="B38E5D"/>
                      </a:solidFill>
                      <a:prstDash val="solid"/>
                      <a:round/>
                      <a:headEnd type="none" w="med" len="med"/>
                      <a:tailEnd type="none" w="med" len="med"/>
                    </a:lnT>
                    <a:lnB w="6350" cap="flat" cmpd="sng" algn="ctr">
                      <a:solidFill>
                        <a:srgbClr val="B38E5D"/>
                      </a:solidFill>
                      <a:prstDash val="solid"/>
                      <a:round/>
                      <a:headEnd type="none" w="med" len="med"/>
                      <a:tailEnd type="none" w="med" len="med"/>
                    </a:lnB>
                    <a:solidFill>
                      <a:srgbClr val="285C4D"/>
                    </a:solidFill>
                  </a:tcPr>
                </a:tc>
                <a:extLst>
                  <a:ext uri="{0D108BD9-81ED-4DB2-BD59-A6C34878D82A}">
                    <a16:rowId xmlns:a16="http://schemas.microsoft.com/office/drawing/2014/main" val="1039296573"/>
                  </a:ext>
                </a:extLst>
              </a:tr>
            </a:tbl>
          </a:graphicData>
        </a:graphic>
      </p:graphicFrame>
      <p:graphicFrame>
        <p:nvGraphicFramePr>
          <p:cNvPr id="7" name="Tabla 6">
            <a:extLst>
              <a:ext uri="{FF2B5EF4-FFF2-40B4-BE49-F238E27FC236}">
                <a16:creationId xmlns:a16="http://schemas.microsoft.com/office/drawing/2014/main" id="{40E942F5-6F6A-5643-1D4D-E9B105E78798}"/>
              </a:ext>
            </a:extLst>
          </p:cNvPr>
          <p:cNvGraphicFramePr>
            <a:graphicFrameLocks noGrp="1"/>
          </p:cNvGraphicFramePr>
          <p:nvPr>
            <p:extLst>
              <p:ext uri="{D42A27DB-BD31-4B8C-83A1-F6EECF244321}">
                <p14:modId xmlns:p14="http://schemas.microsoft.com/office/powerpoint/2010/main" val="1968673550"/>
              </p:ext>
            </p:extLst>
          </p:nvPr>
        </p:nvGraphicFramePr>
        <p:xfrm>
          <a:off x="2553770" y="2545015"/>
          <a:ext cx="8127999" cy="2433320"/>
        </p:xfrm>
        <a:graphic>
          <a:graphicData uri="http://schemas.openxmlformats.org/drawingml/2006/table">
            <a:tbl>
              <a:tblPr firstRow="1" bandRow="1">
                <a:tableStyleId>{2D5ABB26-0587-4C30-8999-92F81FD0307C}</a:tableStyleId>
              </a:tblPr>
              <a:tblGrid>
                <a:gridCol w="2709333">
                  <a:extLst>
                    <a:ext uri="{9D8B030D-6E8A-4147-A177-3AD203B41FA5}">
                      <a16:colId xmlns:a16="http://schemas.microsoft.com/office/drawing/2014/main" val="1476343786"/>
                    </a:ext>
                  </a:extLst>
                </a:gridCol>
                <a:gridCol w="1474702">
                  <a:extLst>
                    <a:ext uri="{9D8B030D-6E8A-4147-A177-3AD203B41FA5}">
                      <a16:colId xmlns:a16="http://schemas.microsoft.com/office/drawing/2014/main" val="599503582"/>
                    </a:ext>
                  </a:extLst>
                </a:gridCol>
                <a:gridCol w="3943964">
                  <a:extLst>
                    <a:ext uri="{9D8B030D-6E8A-4147-A177-3AD203B41FA5}">
                      <a16:colId xmlns:a16="http://schemas.microsoft.com/office/drawing/2014/main" val="1784223234"/>
                    </a:ext>
                  </a:extLst>
                </a:gridCol>
              </a:tblGrid>
              <a:tr h="370840">
                <a:tc>
                  <a:txBody>
                    <a:bodyPr/>
                    <a:lstStyle/>
                    <a:p>
                      <a:endParaRPr lang="es-MX" sz="1600" b="0" dirty="0"/>
                    </a:p>
                  </a:txBody>
                  <a:tcPr>
                    <a:lnB w="12700" cap="flat" cmpd="sng" algn="ctr">
                      <a:solidFill>
                        <a:schemeClr val="tx1"/>
                      </a:solidFill>
                      <a:prstDash val="solid"/>
                      <a:round/>
                      <a:headEnd type="none" w="med" len="med"/>
                      <a:tailEnd type="none" w="med" len="med"/>
                    </a:lnB>
                  </a:tcPr>
                </a:tc>
                <a:tc>
                  <a:txBody>
                    <a:bodyPr/>
                    <a:lstStyle/>
                    <a:p>
                      <a:pPr algn="ctr"/>
                      <a:r>
                        <a:rPr lang="es-MX" sz="1600" b="1" dirty="0"/>
                        <a:t>Millones de pesos</a:t>
                      </a:r>
                    </a:p>
                  </a:txBody>
                  <a:tcPr>
                    <a:lnB w="12700" cap="flat" cmpd="sng" algn="ctr">
                      <a:solidFill>
                        <a:schemeClr val="tx1"/>
                      </a:solidFill>
                      <a:prstDash val="solid"/>
                      <a:round/>
                      <a:headEnd type="none" w="med" len="med"/>
                      <a:tailEnd type="none" w="med" len="med"/>
                    </a:lnB>
                  </a:tcPr>
                </a:tc>
                <a:tc>
                  <a:txBody>
                    <a:bodyPr/>
                    <a:lstStyle/>
                    <a:p>
                      <a:endParaRPr lang="es-MX" sz="1600" b="0" i="0" kern="1200"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4985689"/>
                  </a:ext>
                </a:extLst>
              </a:tr>
              <a:tr h="370840">
                <a:tc>
                  <a:txBody>
                    <a:bodyPr/>
                    <a:lstStyle/>
                    <a:p>
                      <a:pPr algn="ctr"/>
                      <a:r>
                        <a:rPr lang="es-MX" sz="1600" b="0" dirty="0"/>
                        <a:t>Arrendamiento</a:t>
                      </a:r>
                    </a:p>
                  </a:txBody>
                  <a:tcPr>
                    <a:lnT w="12700" cap="flat" cmpd="sng" algn="ctr">
                      <a:solidFill>
                        <a:schemeClr val="tx1"/>
                      </a:solidFill>
                      <a:prstDash val="solid"/>
                      <a:round/>
                      <a:headEnd type="none" w="med" len="med"/>
                      <a:tailEnd type="none" w="med" len="med"/>
                    </a:lnT>
                  </a:tcPr>
                </a:tc>
                <a:tc>
                  <a:txBody>
                    <a:bodyPr/>
                    <a:lstStyle/>
                    <a:p>
                      <a:pPr algn="ctr"/>
                      <a:r>
                        <a:rPr lang="es-MX" sz="1600" b="0" dirty="0"/>
                        <a:t>25.03</a:t>
                      </a:r>
                    </a:p>
                  </a:txBody>
                  <a:tcPr>
                    <a:lnT w="12700" cap="flat" cmpd="sng" algn="ctr">
                      <a:solidFill>
                        <a:schemeClr val="tx1"/>
                      </a:solidFill>
                      <a:prstDash val="solid"/>
                      <a:round/>
                      <a:headEnd type="none" w="med" len="med"/>
                      <a:tailEnd type="none" w="med" len="med"/>
                    </a:lnT>
                  </a:tcPr>
                </a:tc>
                <a:tc>
                  <a:txBody>
                    <a:bodyPr/>
                    <a:lstStyle/>
                    <a:p>
                      <a:pPr algn="l"/>
                      <a:r>
                        <a:rPr lang="es-MX" sz="1600" b="0" kern="1200" dirty="0">
                          <a:solidFill>
                            <a:srgbClr val="B38E5D"/>
                          </a:solidFill>
                        </a:rPr>
                        <a:t>Programa de Arrendamiento Inmobiliario</a:t>
                      </a:r>
                      <a:endParaRPr lang="es-MX" sz="1600" b="0" i="0" kern="1200"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9876045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600" b="0" dirty="0"/>
                        <a:t>Servicios Profesionales</a:t>
                      </a:r>
                      <a:endParaRPr lang="es-MX" sz="1600" b="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s-MX" sz="1600" b="0" dirty="0"/>
                        <a:t>6.50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600" dirty="0">
                          <a:solidFill>
                            <a:srgbClr val="B38E5D"/>
                          </a:solidFill>
                        </a:rPr>
                        <a:t>Planos y Dictámenes Estructurales</a:t>
                      </a:r>
                      <a:endParaRPr lang="es-MX" sz="1600" i="1"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1275380301"/>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600" b="0" dirty="0"/>
                        <a:t>Avalúos y Justipreciación</a:t>
                      </a:r>
                      <a:endParaRPr lang="es-MX" sz="1600" b="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s-MX" sz="1600" b="0" dirty="0"/>
                        <a:t>14.0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600" dirty="0">
                          <a:solidFill>
                            <a:srgbClr val="B38E5D"/>
                          </a:solidFill>
                        </a:rPr>
                        <a:t>Avalúos CECI y Coplamar</a:t>
                      </a:r>
                      <a:endParaRPr lang="es-MX" sz="1600" i="1"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130735794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600" b="0" dirty="0"/>
                        <a:t>Viáticos y Pasajes Aéreos</a:t>
                      </a:r>
                      <a:endParaRPr lang="es-MX" sz="1600" b="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s-MX" sz="1600" b="0" dirty="0"/>
                        <a:t>1.57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600" dirty="0">
                          <a:solidFill>
                            <a:srgbClr val="B38E5D"/>
                          </a:solidFill>
                        </a:rPr>
                        <a:t>Visitas de Supervisión</a:t>
                      </a:r>
                    </a:p>
                  </a:txBody>
                  <a:tcPr/>
                </a:tc>
                <a:extLst>
                  <a:ext uri="{0D108BD9-81ED-4DB2-BD59-A6C34878D82A}">
                    <a16:rowId xmlns:a16="http://schemas.microsoft.com/office/drawing/2014/main" val="256778211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600" b="0" dirty="0"/>
                        <a:t>Servicios Generales</a:t>
                      </a:r>
                      <a:endParaRPr lang="es-MX" sz="1600" b="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s-MX" sz="1600" b="0" dirty="0"/>
                        <a:t>0.63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600" dirty="0">
                          <a:solidFill>
                            <a:srgbClr val="B38E5D"/>
                          </a:solidFill>
                        </a:rPr>
                        <a:t>Gasto de Operación</a:t>
                      </a:r>
                      <a:endParaRPr lang="es-MX" sz="1600" i="1"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2125620071"/>
                  </a:ext>
                </a:extLst>
              </a:tr>
            </a:tbl>
          </a:graphicData>
        </a:graphic>
      </p:graphicFrame>
      <p:sp>
        <p:nvSpPr>
          <p:cNvPr id="9" name="CuadroTexto 8">
            <a:extLst>
              <a:ext uri="{FF2B5EF4-FFF2-40B4-BE49-F238E27FC236}">
                <a16:creationId xmlns:a16="http://schemas.microsoft.com/office/drawing/2014/main" id="{8B84FB73-0B47-90CA-7AAC-752AA9FE2E20}"/>
              </a:ext>
            </a:extLst>
          </p:cNvPr>
          <p:cNvSpPr txBox="1"/>
          <p:nvPr/>
        </p:nvSpPr>
        <p:spPr>
          <a:xfrm>
            <a:off x="2401375" y="5147816"/>
            <a:ext cx="4318815" cy="1277273"/>
          </a:xfrm>
          <a:prstGeom prst="rect">
            <a:avLst/>
          </a:prstGeom>
          <a:noFill/>
        </p:spPr>
        <p:txBody>
          <a:bodyPr wrap="square" rtlCol="0">
            <a:spAutoFit/>
          </a:bodyPr>
          <a:lstStyle/>
          <a:p>
            <a:pPr algn="just"/>
            <a:r>
              <a:rPr lang="es-MX" sz="1100" b="1" dirty="0">
                <a:solidFill>
                  <a:srgbClr val="AE2851"/>
                </a:solidFill>
                <a:latin typeface="Noto Sans" panose="020B0502040504020204" pitchFamily="34" charset="0"/>
                <a:ea typeface="Noto Sans" panose="020B0502040504020204" pitchFamily="34" charset="0"/>
                <a:cs typeface="Noto Sans" panose="020B0502040504020204" pitchFamily="34" charset="0"/>
              </a:rPr>
              <a:t>Los 25.03 </a:t>
            </a:r>
            <a:r>
              <a:rPr lang="es-MX" sz="1100" b="1" dirty="0" err="1">
                <a:solidFill>
                  <a:srgbClr val="AE2851"/>
                </a:solidFill>
                <a:latin typeface="Noto Sans" panose="020B0502040504020204" pitchFamily="34" charset="0"/>
                <a:ea typeface="Noto Sans" panose="020B0502040504020204" pitchFamily="34" charset="0"/>
                <a:cs typeface="Noto Sans" panose="020B0502040504020204" pitchFamily="34" charset="0"/>
              </a:rPr>
              <a:t>mdp</a:t>
            </a:r>
            <a:r>
              <a:rPr lang="es-MX" sz="1100" b="1" dirty="0">
                <a:solidFill>
                  <a:srgbClr val="AE2851"/>
                </a:solidFill>
                <a:latin typeface="Noto Sans" panose="020B0502040504020204" pitchFamily="34" charset="0"/>
                <a:ea typeface="Noto Sans" panose="020B0502040504020204" pitchFamily="34" charset="0"/>
                <a:cs typeface="Noto Sans" panose="020B0502040504020204" pitchFamily="34" charset="0"/>
              </a:rPr>
              <a:t> de arrendamiento, corresponden a recursos comprometidos, los cuales, para su ejercicio, se está a la espera de que los OOAD concluyan la integración de los expedientes de las opciones inmobiliarias identificadas, figuras que fueron proyectadas en el Programa como renovaciones con incremento, sustituciones y nuevos arrendamientos.</a:t>
            </a:r>
          </a:p>
        </p:txBody>
      </p:sp>
      <p:sp>
        <p:nvSpPr>
          <p:cNvPr id="12" name="CuadroTexto 11">
            <a:extLst>
              <a:ext uri="{FF2B5EF4-FFF2-40B4-BE49-F238E27FC236}">
                <a16:creationId xmlns:a16="http://schemas.microsoft.com/office/drawing/2014/main" id="{569BE00E-CF5B-3D27-0B0D-B5A78E76C7CE}"/>
              </a:ext>
            </a:extLst>
          </p:cNvPr>
          <p:cNvSpPr txBox="1"/>
          <p:nvPr/>
        </p:nvSpPr>
        <p:spPr>
          <a:xfrm>
            <a:off x="7603016" y="5182513"/>
            <a:ext cx="3567002" cy="584775"/>
          </a:xfrm>
          <a:prstGeom prst="rect">
            <a:avLst/>
          </a:prstGeom>
          <a:noFill/>
        </p:spPr>
        <p:txBody>
          <a:bodyPr wrap="none" rtlCol="0">
            <a:spAutoFit/>
          </a:bodyPr>
          <a:lstStyle/>
          <a:p>
            <a:r>
              <a:rPr lang="es-MX" sz="32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Total disponible </a:t>
            </a:r>
          </a:p>
        </p:txBody>
      </p:sp>
      <p:sp>
        <p:nvSpPr>
          <p:cNvPr id="14" name="CuadroTexto 13">
            <a:extLst>
              <a:ext uri="{FF2B5EF4-FFF2-40B4-BE49-F238E27FC236}">
                <a16:creationId xmlns:a16="http://schemas.microsoft.com/office/drawing/2014/main" id="{53AD17E1-0C8C-F8ED-B302-D426FE07A6CA}"/>
              </a:ext>
            </a:extLst>
          </p:cNvPr>
          <p:cNvSpPr txBox="1"/>
          <p:nvPr/>
        </p:nvSpPr>
        <p:spPr>
          <a:xfrm>
            <a:off x="8105423" y="5767288"/>
            <a:ext cx="2576346" cy="584775"/>
          </a:xfrm>
          <a:prstGeom prst="rect">
            <a:avLst/>
          </a:prstGeom>
          <a:noFill/>
        </p:spPr>
        <p:txBody>
          <a:bodyPr wrap="none" rtlCol="0">
            <a:spAutoFit/>
          </a:bodyPr>
          <a:lstStyle/>
          <a:p>
            <a:r>
              <a:rPr lang="es-MX" sz="32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$ 47.73 </a:t>
            </a:r>
            <a:r>
              <a:rPr lang="es-MX" sz="3200" b="1" dirty="0" err="1">
                <a:solidFill>
                  <a:srgbClr val="235B4F"/>
                </a:solidFill>
                <a:latin typeface="Noto Sans" panose="020B0502040504020204" pitchFamily="34" charset="0"/>
                <a:ea typeface="Noto Sans" panose="020B0502040504020204" pitchFamily="34" charset="0"/>
                <a:cs typeface="Noto Sans" panose="020B0502040504020204" pitchFamily="34" charset="0"/>
              </a:rPr>
              <a:t>mdp</a:t>
            </a:r>
            <a:endParaRPr lang="es-MX" sz="3200" b="1" dirty="0">
              <a:solidFill>
                <a:srgbClr val="235B4F"/>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663856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56B2900-9B71-E9C6-9AA2-BBB58D27DF60}"/>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3" name="Google Shape;79;p8">
            <a:extLst>
              <a:ext uri="{FF2B5EF4-FFF2-40B4-BE49-F238E27FC236}">
                <a16:creationId xmlns:a16="http://schemas.microsoft.com/office/drawing/2014/main" id="{5FB8D2B4-D41F-67D8-2251-9FEFC38FF785}"/>
              </a:ext>
            </a:extLst>
          </p:cNvPr>
          <p:cNvSpPr txBox="1"/>
          <p:nvPr/>
        </p:nvSpPr>
        <p:spPr>
          <a:xfrm>
            <a:off x="189287" y="527161"/>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Arrendamiento </a:t>
            </a:r>
            <a:r>
              <a:rPr lang="es-MX" b="1" dirty="0" err="1">
                <a:solidFill>
                  <a:srgbClr val="B7903D"/>
                </a:solidFill>
                <a:latin typeface="Noto Sans"/>
                <a:ea typeface="Noto Sans"/>
                <a:cs typeface="Noto Sans"/>
                <a:sym typeface="Noto Sans"/>
              </a:rPr>
              <a:t>Havre</a:t>
            </a:r>
            <a:r>
              <a:rPr lang="es-MX" b="1" dirty="0">
                <a:solidFill>
                  <a:srgbClr val="B7903D"/>
                </a:solidFill>
                <a:latin typeface="Noto Sans"/>
                <a:ea typeface="Noto Sans"/>
                <a:cs typeface="Noto Sans"/>
                <a:sym typeface="Noto Sans"/>
              </a:rPr>
              <a:t> No. 7</a:t>
            </a:r>
            <a:endParaRPr lang="es-MX" sz="2000" dirty="0">
              <a:solidFill>
                <a:srgbClr val="B7903D"/>
              </a:solidFill>
              <a:latin typeface="Calibri"/>
              <a:ea typeface="Calibri"/>
              <a:cs typeface="Calibri"/>
              <a:sym typeface="Calibri"/>
            </a:endParaRPr>
          </a:p>
        </p:txBody>
      </p:sp>
      <p:graphicFrame>
        <p:nvGraphicFramePr>
          <p:cNvPr id="4" name="Tabla 3">
            <a:extLst>
              <a:ext uri="{FF2B5EF4-FFF2-40B4-BE49-F238E27FC236}">
                <a16:creationId xmlns:a16="http://schemas.microsoft.com/office/drawing/2014/main" id="{17FA0627-2EBB-DDA3-79CA-0FC3AF42DB1F}"/>
              </a:ext>
            </a:extLst>
          </p:cNvPr>
          <p:cNvGraphicFramePr>
            <a:graphicFrameLocks noGrp="1"/>
          </p:cNvGraphicFramePr>
          <p:nvPr/>
        </p:nvGraphicFramePr>
        <p:xfrm>
          <a:off x="568724" y="1968412"/>
          <a:ext cx="4941737" cy="1601667"/>
        </p:xfrm>
        <a:graphic>
          <a:graphicData uri="http://schemas.openxmlformats.org/drawingml/2006/table">
            <a:tbl>
              <a:tblPr/>
              <a:tblGrid>
                <a:gridCol w="3317474">
                  <a:extLst>
                    <a:ext uri="{9D8B030D-6E8A-4147-A177-3AD203B41FA5}">
                      <a16:colId xmlns:a16="http://schemas.microsoft.com/office/drawing/2014/main" val="3397488214"/>
                    </a:ext>
                  </a:extLst>
                </a:gridCol>
                <a:gridCol w="1624263">
                  <a:extLst>
                    <a:ext uri="{9D8B030D-6E8A-4147-A177-3AD203B41FA5}">
                      <a16:colId xmlns:a16="http://schemas.microsoft.com/office/drawing/2014/main" val="836495003"/>
                    </a:ext>
                  </a:extLst>
                </a:gridCol>
              </a:tblGrid>
              <a:tr h="454648">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313448">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Capacidad (personas)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222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2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2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3,490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Monto de Renta Mensual sin IVA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$977,423.48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bl>
          </a:graphicData>
        </a:graphic>
      </p:graphicFrame>
      <p:sp>
        <p:nvSpPr>
          <p:cNvPr id="5" name="CuadroTexto 4">
            <a:extLst>
              <a:ext uri="{FF2B5EF4-FFF2-40B4-BE49-F238E27FC236}">
                <a16:creationId xmlns:a16="http://schemas.microsoft.com/office/drawing/2014/main" id="{5872ED25-97F7-3FDF-D048-269806FDFB80}"/>
              </a:ext>
            </a:extLst>
          </p:cNvPr>
          <p:cNvSpPr txBox="1"/>
          <p:nvPr/>
        </p:nvSpPr>
        <p:spPr>
          <a:xfrm>
            <a:off x="189287" y="912282"/>
            <a:ext cx="9050247" cy="738664"/>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32 Personas de la División de Administración de Documentos, Planta Baja y Pisos 1 y 2 *</a:t>
            </a:r>
          </a:p>
          <a:p>
            <a:pPr algn="just"/>
            <a:r>
              <a:rPr lang="es-ES" sz="1400" dirty="0">
                <a:latin typeface="Noto Sans" panose="020B0502040504020204" pitchFamily="34" charset="0"/>
                <a:ea typeface="Noto Sans" panose="020B0502040504020204" pitchFamily="34" charset="0"/>
                <a:cs typeface="Noto Sans" panose="020B0502040504020204" pitchFamily="34" charset="0"/>
              </a:rPr>
              <a:t>162 Personas de la Coordinación de Proyectos y Seguimiento Institucional (CPSI) Pisos 3 al 7 **</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28 Personas de la Coordinación de Integración Sectorial e Intercambio de Servicios</a:t>
            </a:r>
            <a:r>
              <a:rPr lang="es-ES" sz="1400" dirty="0">
                <a:latin typeface="Noto Sans" panose="020B0502040504020204" pitchFamily="34" charset="0"/>
                <a:ea typeface="Noto Sans" panose="020B0502040504020204" pitchFamily="34" charset="0"/>
                <a:cs typeface="Noto Sans" panose="020B0502040504020204" pitchFamily="34" charset="0"/>
              </a:rPr>
              <a:t> (CISIS). Pisos 8 y 9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pic>
        <p:nvPicPr>
          <p:cNvPr id="6" name="Imagen 5">
            <a:extLst>
              <a:ext uri="{FF2B5EF4-FFF2-40B4-BE49-F238E27FC236}">
                <a16:creationId xmlns:a16="http://schemas.microsoft.com/office/drawing/2014/main" id="{4C309C88-F6C4-E9CF-E36A-DC4637F662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2040" y="1735170"/>
            <a:ext cx="3497085" cy="154761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E3282EF4-B5C8-E505-0C88-1D22C9EBE89A}"/>
              </a:ext>
            </a:extLst>
          </p:cNvPr>
          <p:cNvSpPr txBox="1"/>
          <p:nvPr/>
        </p:nvSpPr>
        <p:spPr>
          <a:xfrm>
            <a:off x="3298162" y="5984323"/>
            <a:ext cx="2213609" cy="276999"/>
          </a:xfrm>
          <a:prstGeom prst="rect">
            <a:avLst/>
          </a:prstGeom>
          <a:noFill/>
        </p:spPr>
        <p:txBody>
          <a:bodyPr wrap="square">
            <a:spAutoFit/>
          </a:bodyPr>
          <a:lstStyle/>
          <a:p>
            <a:pPr algn="just"/>
            <a:r>
              <a:rPr lang="es-ES" sz="1200" b="1" dirty="0">
                <a:effectLst/>
                <a:latin typeface="Montserrat" panose="00000500000000000000" pitchFamily="2" charset="0"/>
                <a:ea typeface="Calibri" panose="020F0502020204030204" pitchFamily="34" charset="0"/>
                <a:cs typeface="Arial" panose="020B0604020202020204" pitchFamily="34" charset="0"/>
              </a:rPr>
              <a:t>Inmueble ya arrendado</a:t>
            </a:r>
            <a:endParaRPr lang="es-MX" sz="1200" dirty="0"/>
          </a:p>
        </p:txBody>
      </p:sp>
      <p:sp>
        <p:nvSpPr>
          <p:cNvPr id="9" name="CuadroTexto 8">
            <a:extLst>
              <a:ext uri="{FF2B5EF4-FFF2-40B4-BE49-F238E27FC236}">
                <a16:creationId xmlns:a16="http://schemas.microsoft.com/office/drawing/2014/main" id="{B325EC0F-82AE-49F1-F487-CF690F8E7795}"/>
              </a:ext>
            </a:extLst>
          </p:cNvPr>
          <p:cNvSpPr txBox="1"/>
          <p:nvPr/>
        </p:nvSpPr>
        <p:spPr>
          <a:xfrm>
            <a:off x="508709" y="3761157"/>
            <a:ext cx="5025814" cy="523220"/>
          </a:xfrm>
          <a:prstGeom prst="rect">
            <a:avLst/>
          </a:prstGeom>
          <a:noFill/>
        </p:spPr>
        <p:txBody>
          <a:bodyPr wrap="square">
            <a:spAutoFit/>
          </a:bodyPr>
          <a:lstStyle/>
          <a:p>
            <a:pPr algn="just"/>
            <a:r>
              <a:rPr lang="es-ES" sz="1400" b="1" dirty="0">
                <a:effectLst/>
                <a:latin typeface="Noto Sans" panose="020B0502040504020204" pitchFamily="34" charset="0"/>
                <a:ea typeface="Noto Sans" panose="020B0502040504020204" pitchFamily="34" charset="0"/>
                <a:cs typeface="Noto Sans" panose="020B0502040504020204" pitchFamily="34" charset="0"/>
              </a:rPr>
              <a:t>* Pisos 1 y 2. </a:t>
            </a:r>
            <a:r>
              <a:rPr lang="es-ES" sz="1400" dirty="0">
                <a:effectLst/>
                <a:latin typeface="Noto Sans" panose="020B0502040504020204" pitchFamily="34" charset="0"/>
                <a:ea typeface="Noto Sans" panose="020B0502040504020204" pitchFamily="34" charset="0"/>
                <a:cs typeface="Noto Sans" panose="020B0502040504020204" pitchFamily="34" charset="0"/>
              </a:rPr>
              <a:t>Ya está confirmado el sembrado </a:t>
            </a:r>
            <a:r>
              <a:rPr lang="es-ES" sz="1400" dirty="0">
                <a:latin typeface="Noto Sans" panose="020B0502040504020204" pitchFamily="34" charset="0"/>
                <a:ea typeface="Noto Sans" panose="020B0502040504020204" pitchFamily="34" charset="0"/>
                <a:cs typeface="Noto Sans" panose="020B0502040504020204" pitchFamily="34" charset="0"/>
              </a:rPr>
              <a:t>y </a:t>
            </a:r>
            <a:r>
              <a:rPr lang="es-ES" sz="1400" dirty="0">
                <a:effectLst/>
                <a:latin typeface="Noto Sans" panose="020B0502040504020204" pitchFamily="34" charset="0"/>
                <a:ea typeface="Noto Sans" panose="020B0502040504020204" pitchFamily="34" charset="0"/>
                <a:cs typeface="Noto Sans" panose="020B0502040504020204" pitchFamily="34" charset="0"/>
              </a:rPr>
              <a:t>en 2 semanas aproximadamente se ocupa el espacio.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pic>
        <p:nvPicPr>
          <p:cNvPr id="1026" name="Picture 2" descr="C:\Users\juan.barredam\Desktop\2557483f-9a8c-4a6d-b97c-6c0f1ee785a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347" t="10842" b="12525"/>
          <a:stretch/>
        </p:blipFill>
        <p:spPr bwMode="auto">
          <a:xfrm>
            <a:off x="5835316" y="1735170"/>
            <a:ext cx="2103169" cy="309522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uan.barredam\Desktop\d5ab1428-c0ee-498d-8760-265debb5f65d.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8139"/>
          <a:stretch/>
        </p:blipFill>
        <p:spPr bwMode="auto">
          <a:xfrm>
            <a:off x="8486274" y="3480179"/>
            <a:ext cx="3304673" cy="27811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uan.barredam\Desktop\b2bdba7b-c7af-4a4a-aba1-e92b1828aae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860" r="5080" b="16828"/>
          <a:stretch/>
        </p:blipFill>
        <p:spPr bwMode="auto">
          <a:xfrm>
            <a:off x="5835316" y="5112980"/>
            <a:ext cx="2103169" cy="1218782"/>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8">
            <a:extLst>
              <a:ext uri="{FF2B5EF4-FFF2-40B4-BE49-F238E27FC236}">
                <a16:creationId xmlns:a16="http://schemas.microsoft.com/office/drawing/2014/main" id="{B325EC0F-82AE-49F1-F487-CF690F8E7795}"/>
              </a:ext>
            </a:extLst>
          </p:cNvPr>
          <p:cNvSpPr txBox="1"/>
          <p:nvPr/>
        </p:nvSpPr>
        <p:spPr>
          <a:xfrm>
            <a:off x="497333" y="4332522"/>
            <a:ext cx="5025814" cy="954107"/>
          </a:xfrm>
          <a:prstGeom prst="rect">
            <a:avLst/>
          </a:prstGeom>
          <a:noFill/>
        </p:spPr>
        <p:txBody>
          <a:bodyPr wrap="square">
            <a:spAutoFit/>
          </a:bodyPr>
          <a:lstStyle/>
          <a:p>
            <a:pPr algn="just"/>
            <a:r>
              <a:rPr lang="es-ES" sz="1400" b="1" dirty="0">
                <a:effectLst/>
                <a:latin typeface="Noto Sans" panose="020B0502040504020204" pitchFamily="34" charset="0"/>
                <a:ea typeface="Noto Sans" panose="020B0502040504020204" pitchFamily="34" charset="0"/>
                <a:cs typeface="Noto Sans" panose="020B0502040504020204" pitchFamily="34" charset="0"/>
              </a:rPr>
              <a:t>** Pisos 3 al 7.</a:t>
            </a:r>
            <a:r>
              <a:rPr lang="es-ES" sz="1400" dirty="0">
                <a:effectLst/>
                <a:latin typeface="Noto Sans" panose="020B0502040504020204" pitchFamily="34" charset="0"/>
                <a:ea typeface="Noto Sans" panose="020B0502040504020204" pitchFamily="34" charset="0"/>
                <a:cs typeface="Noto Sans" panose="020B0502040504020204" pitchFamily="34" charset="0"/>
              </a:rPr>
              <a:t> Se entregaron sillas y se está a la espera de la validación de la propuesta de escritorios por parte del propietario. </a:t>
            </a:r>
            <a:r>
              <a:rPr lang="es-ES" sz="1400" b="1" dirty="0">
                <a:effectLst/>
                <a:latin typeface="Noto Sans" panose="020B0502040504020204" pitchFamily="34" charset="0"/>
                <a:ea typeface="Noto Sans" panose="020B0502040504020204" pitchFamily="34" charset="0"/>
                <a:cs typeface="Noto Sans" panose="020B0502040504020204" pitchFamily="34" charset="0"/>
              </a:rPr>
              <a:t>Se estima que en 3 semanas aproximadamente se ocupa el espacio. </a:t>
            </a:r>
            <a:endParaRPr lang="es-ES" sz="1400" b="1"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13" name="CuadroTexto 8">
            <a:extLst>
              <a:ext uri="{FF2B5EF4-FFF2-40B4-BE49-F238E27FC236}">
                <a16:creationId xmlns:a16="http://schemas.microsoft.com/office/drawing/2014/main" id="{B325EC0F-82AE-49F1-F487-CF690F8E7795}"/>
              </a:ext>
            </a:extLst>
          </p:cNvPr>
          <p:cNvSpPr txBox="1"/>
          <p:nvPr/>
        </p:nvSpPr>
        <p:spPr>
          <a:xfrm>
            <a:off x="535608" y="5473498"/>
            <a:ext cx="5025814" cy="307777"/>
          </a:xfrm>
          <a:prstGeom prst="rect">
            <a:avLst/>
          </a:prstGeom>
          <a:noFill/>
        </p:spPr>
        <p:txBody>
          <a:bodyPr wrap="square">
            <a:spAutoFit/>
          </a:bodyPr>
          <a:lstStyle/>
          <a:p>
            <a:pPr algn="just"/>
            <a:r>
              <a:rPr lang="es-ES" sz="1400" b="1" dirty="0">
                <a:effectLst/>
                <a:latin typeface="Noto Sans" panose="020B0502040504020204" pitchFamily="34" charset="0"/>
                <a:ea typeface="Noto Sans" panose="020B0502040504020204" pitchFamily="34" charset="0"/>
                <a:cs typeface="Noto Sans" panose="020B0502040504020204" pitchFamily="34" charset="0"/>
              </a:rPr>
              <a:t>*** Pisos 8 y 9. </a:t>
            </a:r>
            <a:r>
              <a:rPr lang="es-ES" sz="1400" dirty="0">
                <a:effectLst/>
                <a:latin typeface="Noto Sans" panose="020B0502040504020204" pitchFamily="34" charset="0"/>
                <a:ea typeface="Noto Sans" panose="020B0502040504020204" pitchFamily="34" charset="0"/>
                <a:cs typeface="Noto Sans" panose="020B0502040504020204" pitchFamily="34" charset="0"/>
              </a:rPr>
              <a:t> Habilitados y en funcionamiento.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Tree>
    <p:extLst>
      <p:ext uri="{BB962C8B-B14F-4D97-AF65-F5344CB8AC3E}">
        <p14:creationId xmlns:p14="http://schemas.microsoft.com/office/powerpoint/2010/main" val="2757803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56B2900-9B71-E9C6-9AA2-BBB58D27DF60}"/>
              </a:ext>
            </a:extLst>
          </p:cNvPr>
          <p:cNvSpPr txBox="1"/>
          <p:nvPr/>
        </p:nvSpPr>
        <p:spPr>
          <a:xfrm>
            <a:off x="312120"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3" name="Google Shape;79;p8">
            <a:extLst>
              <a:ext uri="{FF2B5EF4-FFF2-40B4-BE49-F238E27FC236}">
                <a16:creationId xmlns:a16="http://schemas.microsoft.com/office/drawing/2014/main" id="{5FB8D2B4-D41F-67D8-2251-9FEFC38FF785}"/>
              </a:ext>
            </a:extLst>
          </p:cNvPr>
          <p:cNvSpPr txBox="1"/>
          <p:nvPr/>
        </p:nvSpPr>
        <p:spPr>
          <a:xfrm>
            <a:off x="312119" y="527161"/>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Propuesta de Arrendamiento: Dante No. 14</a:t>
            </a:r>
          </a:p>
        </p:txBody>
      </p:sp>
      <p:sp>
        <p:nvSpPr>
          <p:cNvPr id="5" name="CuadroTexto 4">
            <a:extLst>
              <a:ext uri="{FF2B5EF4-FFF2-40B4-BE49-F238E27FC236}">
                <a16:creationId xmlns:a16="http://schemas.microsoft.com/office/drawing/2014/main" id="{5872ED25-97F7-3FDF-D048-269806FDFB80}"/>
              </a:ext>
            </a:extLst>
          </p:cNvPr>
          <p:cNvSpPr txBox="1"/>
          <p:nvPr/>
        </p:nvSpPr>
        <p:spPr>
          <a:xfrm>
            <a:off x="271175" y="1035114"/>
            <a:ext cx="9555214" cy="523220"/>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210 Personas de la Unidad de Infraestructura, Servicios Médicos Indirectos e Integración Sectorial (UISMIS) </a:t>
            </a:r>
          </a:p>
          <a:p>
            <a:pPr algn="just"/>
            <a:r>
              <a:rPr lang="es-ES" sz="1400" dirty="0">
                <a:latin typeface="Noto Sans" panose="020B0502040504020204" pitchFamily="34" charset="0"/>
                <a:ea typeface="Noto Sans" panose="020B0502040504020204" pitchFamily="34" charset="0"/>
                <a:cs typeface="Noto Sans" panose="020B0502040504020204" pitchFamily="34" charset="0"/>
              </a:rPr>
              <a:t>124 Personas de la Coordinación de Educación en Salud **</a:t>
            </a:r>
          </a:p>
        </p:txBody>
      </p:sp>
      <p:sp>
        <p:nvSpPr>
          <p:cNvPr id="9" name="CuadroTexto 8">
            <a:extLst>
              <a:ext uri="{FF2B5EF4-FFF2-40B4-BE49-F238E27FC236}">
                <a16:creationId xmlns:a16="http://schemas.microsoft.com/office/drawing/2014/main" id="{B325EC0F-82AE-49F1-F487-CF690F8E7795}"/>
              </a:ext>
            </a:extLst>
          </p:cNvPr>
          <p:cNvSpPr txBox="1"/>
          <p:nvPr/>
        </p:nvSpPr>
        <p:spPr>
          <a:xfrm>
            <a:off x="495061" y="3242533"/>
            <a:ext cx="5025814" cy="307777"/>
          </a:xfrm>
          <a:prstGeom prst="rect">
            <a:avLst/>
          </a:prstGeom>
          <a:noFill/>
        </p:spPr>
        <p:txBody>
          <a:bodyPr wrap="square">
            <a:spAutoFit/>
          </a:bodyPr>
          <a:lstStyle/>
          <a:p>
            <a:pPr marL="285750" indent="-285750" algn="just">
              <a:buFont typeface="Arial" panose="020B0604020202020204" pitchFamily="34" charset="0"/>
              <a:buChar char="•"/>
            </a:pPr>
            <a:r>
              <a:rPr lang="es-ES" sz="1400" dirty="0">
                <a:effectLst/>
                <a:latin typeface="Noto Sans" panose="020B0502040504020204" pitchFamily="34" charset="0"/>
                <a:ea typeface="Noto Sans" panose="020B0502040504020204" pitchFamily="34" charset="0"/>
                <a:cs typeface="Noto Sans" panose="020B0502040504020204" pitchFamily="34" charset="0"/>
              </a:rPr>
              <a:t>Se está trabajando en el sembrado.</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12" name="CuadroTexto 8">
            <a:extLst>
              <a:ext uri="{FF2B5EF4-FFF2-40B4-BE49-F238E27FC236}">
                <a16:creationId xmlns:a16="http://schemas.microsoft.com/office/drawing/2014/main" id="{B325EC0F-82AE-49F1-F487-CF690F8E7795}"/>
              </a:ext>
            </a:extLst>
          </p:cNvPr>
          <p:cNvSpPr txBox="1"/>
          <p:nvPr/>
        </p:nvSpPr>
        <p:spPr>
          <a:xfrm>
            <a:off x="483685" y="3559157"/>
            <a:ext cx="5025814" cy="954107"/>
          </a:xfrm>
          <a:prstGeom prst="rect">
            <a:avLst/>
          </a:prstGeom>
          <a:noFill/>
        </p:spPr>
        <p:txBody>
          <a:bodyPr wrap="square">
            <a:spAutoFit/>
          </a:bodyPr>
          <a:lstStyle/>
          <a:p>
            <a:pPr marL="285750" indent="-285750" algn="jus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Cuenta con alerta sísmica, Subestación eléctrica, Planta de emergencia y en caso de que se requiera equipar con mobiliario, el propietario estaría en condiciones de proporcionarlo, así como la instalación de Voz y Datos.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graphicFrame>
        <p:nvGraphicFramePr>
          <p:cNvPr id="15" name="Tabla 10">
            <a:extLst>
              <a:ext uri="{FF2B5EF4-FFF2-40B4-BE49-F238E27FC236}">
                <a16:creationId xmlns:a16="http://schemas.microsoft.com/office/drawing/2014/main" id="{08252ADD-2F9B-2E10-8120-E7FF68BC8820}"/>
              </a:ext>
            </a:extLst>
          </p:cNvPr>
          <p:cNvGraphicFramePr>
            <a:graphicFrameLocks noGrp="1"/>
          </p:cNvGraphicFramePr>
          <p:nvPr/>
        </p:nvGraphicFramePr>
        <p:xfrm>
          <a:off x="412791" y="1666930"/>
          <a:ext cx="5204519" cy="1376520"/>
        </p:xfrm>
        <a:graphic>
          <a:graphicData uri="http://schemas.openxmlformats.org/drawingml/2006/table">
            <a:tbl>
              <a:tblPr/>
              <a:tblGrid>
                <a:gridCol w="3866856">
                  <a:extLst>
                    <a:ext uri="{9D8B030D-6E8A-4147-A177-3AD203B41FA5}">
                      <a16:colId xmlns:a16="http://schemas.microsoft.com/office/drawing/2014/main" val="3397488214"/>
                    </a:ext>
                  </a:extLst>
                </a:gridCol>
                <a:gridCol w="1337663">
                  <a:extLst>
                    <a:ext uri="{9D8B030D-6E8A-4147-A177-3AD203B41FA5}">
                      <a16:colId xmlns:a16="http://schemas.microsoft.com/office/drawing/2014/main" val="836495003"/>
                    </a:ext>
                  </a:extLst>
                </a:gridCol>
              </a:tblGrid>
              <a:tr h="339290">
                <a:tc>
                  <a:txBody>
                    <a:bodyPr/>
                    <a:lstStyle/>
                    <a:p>
                      <a:pPr algn="ctr" fontAlgn="ctr">
                        <a:lnSpc>
                          <a:spcPct val="100000"/>
                        </a:lnSpc>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4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218364">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Niveles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12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10002"/>
                  </a:ext>
                </a:extLst>
              </a:tr>
              <a:tr h="286603">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49</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86603">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Elevadores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3</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41686583"/>
                  </a:ext>
                </a:extLst>
              </a:tr>
              <a:tr h="245660">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4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4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4,480.99</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bl>
          </a:graphicData>
        </a:graphic>
      </p:graphicFrame>
      <p:pic>
        <p:nvPicPr>
          <p:cNvPr id="1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431" t="36087" r="39350" b="41093"/>
          <a:stretch/>
        </p:blipFill>
        <p:spPr bwMode="auto">
          <a:xfrm>
            <a:off x="8720918" y="1681665"/>
            <a:ext cx="2924789" cy="33024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descr="C:\Users\juan.barredam\Desktop\c6361127-e5b9-4019-8e55-023ed565c06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161" b="10147"/>
          <a:stretch/>
        </p:blipFill>
        <p:spPr bwMode="auto">
          <a:xfrm>
            <a:off x="5956973" y="3415841"/>
            <a:ext cx="2465579" cy="156829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C:\Users\juan.barredam\Desktop\b5809294-88e6-445c-914b-9309ad6598e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825" t="3858" r="10307" b="8885"/>
          <a:stretch/>
        </p:blipFill>
        <p:spPr bwMode="auto">
          <a:xfrm>
            <a:off x="5956973" y="1640722"/>
            <a:ext cx="2465579" cy="1710995"/>
          </a:xfrm>
          <a:prstGeom prst="rect">
            <a:avLst/>
          </a:prstGeom>
          <a:noFill/>
          <a:extLst>
            <a:ext uri="{909E8E84-426E-40DD-AFC4-6F175D3DCCD1}">
              <a14:hiddenFill xmlns:a14="http://schemas.microsoft.com/office/drawing/2010/main">
                <a:solidFill>
                  <a:srgbClr val="FFFFFF"/>
                </a:solidFill>
              </a14:hiddenFill>
            </a:ext>
          </a:extLst>
        </p:spPr>
      </p:pic>
      <p:sp>
        <p:nvSpPr>
          <p:cNvPr id="19" name="CuadroTexto 10">
            <a:extLst>
              <a:ext uri="{FF2B5EF4-FFF2-40B4-BE49-F238E27FC236}">
                <a16:creationId xmlns:a16="http://schemas.microsoft.com/office/drawing/2014/main" id="{480D2ADD-2E8A-F918-5EDF-B7FEFEEE34D9}"/>
              </a:ext>
            </a:extLst>
          </p:cNvPr>
          <p:cNvSpPr txBox="1"/>
          <p:nvPr/>
        </p:nvSpPr>
        <p:spPr>
          <a:xfrm>
            <a:off x="2368873" y="5121456"/>
            <a:ext cx="9276834" cy="1169551"/>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rPr>
              <a:t>El arrendador manifestó en entrevista:</a:t>
            </a:r>
          </a:p>
          <a:p>
            <a:pPr marL="171450" indent="-171450" algn="just">
              <a:buFont typeface="Wingdings" panose="05000000000000000000" pitchFamily="2" charset="2"/>
              <a:buChar char="§"/>
            </a:pPr>
            <a:r>
              <a:rPr lang="es-ES" sz="1400" dirty="0">
                <a:latin typeface="Noto Sans" panose="020B0502040504020204" pitchFamily="34" charset="0"/>
                <a:ea typeface="Noto Sans" panose="020B0502040504020204" pitchFamily="34" charset="0"/>
                <a:cs typeface="Noto Sans" panose="020B0502040504020204" pitchFamily="34" charset="0"/>
              </a:rPr>
              <a:t>Ajustarse al monto máximo de renta que determine el dictamen de justipreciación que emita el INDAABIN, o en su caso, </a:t>
            </a:r>
            <a:r>
              <a:rPr lang="es-MX" sz="1400" dirty="0">
                <a:latin typeface="Noto Sans" panose="020B0502040504020204" pitchFamily="34" charset="0"/>
                <a:ea typeface="Noto Sans" panose="020B0502040504020204" pitchFamily="34" charset="0"/>
                <a:cs typeface="Noto Sans" panose="020B0502040504020204" pitchFamily="34" charset="0"/>
              </a:rPr>
              <a:t>al monto máximo de renta de $412.00 por metro cuadrado, señalado en el Acuerdo por el que se fija el importe máximo de rentas para 2026.</a:t>
            </a:r>
            <a:endParaRPr lang="es-ES" sz="14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Wingdings" panose="05000000000000000000" pitchFamily="2" charset="2"/>
              <a:buChar char="§"/>
            </a:pPr>
            <a:r>
              <a:rPr lang="es-ES" sz="1400" dirty="0">
                <a:latin typeface="Noto Sans" panose="020B0502040504020204" pitchFamily="34" charset="0"/>
                <a:ea typeface="Noto Sans" panose="020B0502040504020204" pitchFamily="34" charset="0"/>
                <a:cs typeface="Noto Sans" panose="020B0502040504020204" pitchFamily="34" charset="0"/>
              </a:rPr>
              <a:t>El 16 </a:t>
            </a:r>
            <a:r>
              <a:rPr lang="es-MX" sz="1400" dirty="0">
                <a:latin typeface="Noto Sans" panose="020B0502040504020204" pitchFamily="34" charset="0"/>
                <a:ea typeface="Noto Sans" panose="020B0502040504020204" pitchFamily="34" charset="0"/>
                <a:cs typeface="Noto Sans" panose="020B0502040504020204" pitchFamily="34" charset="0"/>
              </a:rPr>
              <a:t>de junio de 2026, a las 11 am se hizo un recorrido. El arrendador ya entregó documentación.</a:t>
            </a:r>
          </a:p>
        </p:txBody>
      </p:sp>
      <p:sp>
        <p:nvSpPr>
          <p:cNvPr id="20" name="CuadroTexto 8">
            <a:extLst>
              <a:ext uri="{FF2B5EF4-FFF2-40B4-BE49-F238E27FC236}">
                <a16:creationId xmlns:a16="http://schemas.microsoft.com/office/drawing/2014/main" id="{B325EC0F-82AE-49F1-F487-CF690F8E7795}"/>
              </a:ext>
            </a:extLst>
          </p:cNvPr>
          <p:cNvSpPr txBox="1"/>
          <p:nvPr/>
        </p:nvSpPr>
        <p:spPr>
          <a:xfrm>
            <a:off x="481413" y="4531242"/>
            <a:ext cx="5025814" cy="523220"/>
          </a:xfrm>
          <a:prstGeom prst="rect">
            <a:avLst/>
          </a:prstGeom>
          <a:noFill/>
        </p:spPr>
        <p:txBody>
          <a:bodyPr wrap="square">
            <a:spAutoFit/>
          </a:bodyPr>
          <a:lstStyle/>
          <a:p>
            <a:pPr marL="285750" indent="-285750" algn="just">
              <a:buFont typeface="Arial" panose="020B0604020202020204" pitchFamily="34" charset="0"/>
              <a:buChar char="•"/>
            </a:pPr>
            <a:r>
              <a:rPr lang="es-ES" sz="1400" dirty="0">
                <a:latin typeface="Noto Sans" panose="020B0502040504020204" pitchFamily="34" charset="0"/>
                <a:ea typeface="Noto Sans" panose="020B0502040504020204" pitchFamily="34" charset="0"/>
                <a:cs typeface="Noto Sans" panose="020B0502040504020204" pitchFamily="34" charset="0"/>
              </a:rPr>
              <a:t>A distancia del edificio Sede de 1.5 km. Tiempo aproximado de traslado caminando 13 minutos.</a:t>
            </a:r>
          </a:p>
        </p:txBody>
      </p:sp>
    </p:spTree>
    <p:extLst>
      <p:ext uri="{BB962C8B-B14F-4D97-AF65-F5344CB8AC3E}">
        <p14:creationId xmlns:p14="http://schemas.microsoft.com/office/powerpoint/2010/main" val="2895446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C1E88-A434-F881-86A5-3F28FFADE31E}"/>
            </a:ext>
          </a:extLst>
        </p:cNvPr>
        <p:cNvGrpSpPr/>
        <p:nvPr/>
      </p:nvGrpSpPr>
      <p:grpSpPr>
        <a:xfrm>
          <a:off x="0" y="0"/>
          <a:ext cx="0" cy="0"/>
          <a:chOff x="0" y="0"/>
          <a:chExt cx="0" cy="0"/>
        </a:xfrm>
      </p:grpSpPr>
      <p:sp>
        <p:nvSpPr>
          <p:cNvPr id="6" name="Google Shape;79;p8">
            <a:extLst>
              <a:ext uri="{FF2B5EF4-FFF2-40B4-BE49-F238E27FC236}">
                <a16:creationId xmlns:a16="http://schemas.microsoft.com/office/drawing/2014/main" id="{0534FBFE-DEF8-7F1C-8442-D89BD72F6DF3}"/>
              </a:ext>
            </a:extLst>
          </p:cNvPr>
          <p:cNvSpPr txBox="1"/>
          <p:nvPr/>
        </p:nvSpPr>
        <p:spPr>
          <a:xfrm>
            <a:off x="141345" y="146916"/>
            <a:ext cx="8011052"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000" b="1" dirty="0">
                <a:solidFill>
                  <a:srgbClr val="691831"/>
                </a:solidFill>
                <a:latin typeface="Noto Sans"/>
                <a:ea typeface="Noto Sans"/>
                <a:cs typeface="Noto Sans"/>
                <a:sym typeface="Noto Sans"/>
              </a:rPr>
              <a:t>Sistema de Avalúos del INDAABIN</a:t>
            </a:r>
            <a:endParaRPr lang="es-MX" sz="2000" dirty="0">
              <a:solidFill>
                <a:srgbClr val="691831"/>
              </a:solidFill>
              <a:latin typeface="Calibri"/>
              <a:ea typeface="Calibri"/>
              <a:cs typeface="Calibri"/>
              <a:sym typeface="Calibri"/>
            </a:endParaRPr>
          </a:p>
        </p:txBody>
      </p:sp>
      <p:pic>
        <p:nvPicPr>
          <p:cNvPr id="8" name="Imagen 7">
            <a:extLst>
              <a:ext uri="{FF2B5EF4-FFF2-40B4-BE49-F238E27FC236}">
                <a16:creationId xmlns:a16="http://schemas.microsoft.com/office/drawing/2014/main" id="{B779DBEE-D495-CF0D-8443-3EDAD04BC6B9}"/>
              </a:ext>
            </a:extLst>
          </p:cNvPr>
          <p:cNvPicPr>
            <a:picLocks noChangeAspect="1"/>
          </p:cNvPicPr>
          <p:nvPr/>
        </p:nvPicPr>
        <p:blipFill>
          <a:blip r:embed="rId2"/>
          <a:srcRect l="5229" r="3930"/>
          <a:stretch>
            <a:fillRect/>
          </a:stretch>
        </p:blipFill>
        <p:spPr>
          <a:xfrm>
            <a:off x="8329674" y="974020"/>
            <a:ext cx="3553427" cy="445275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1" name="Rectángulo 5">
            <a:extLst>
              <a:ext uri="{FF2B5EF4-FFF2-40B4-BE49-F238E27FC236}">
                <a16:creationId xmlns:a16="http://schemas.microsoft.com/office/drawing/2014/main" id="{5EF5B9BF-9DD5-D7FE-D640-FE07DDE7DD29}"/>
              </a:ext>
            </a:extLst>
          </p:cNvPr>
          <p:cNvSpPr/>
          <p:nvPr/>
        </p:nvSpPr>
        <p:spPr>
          <a:xfrm>
            <a:off x="141345" y="714553"/>
            <a:ext cx="8011052" cy="2308324"/>
          </a:xfrm>
          <a:prstGeom prst="rect">
            <a:avLst/>
          </a:prstGeom>
        </p:spPr>
        <p:txBody>
          <a:bodyPr wrap="square">
            <a:spAutoFit/>
          </a:bodyPr>
          <a:lstStyle/>
          <a:p>
            <a:pPr algn="just">
              <a:buClr>
                <a:srgbClr val="000000"/>
              </a:buClr>
              <a:buSzPts val="3000"/>
              <a:defRPr/>
            </a:pPr>
            <a:r>
              <a:rPr lang="es-MX" sz="1600" dirty="0">
                <a:latin typeface="Noto Sans"/>
              </a:rPr>
              <a:t>El INDAABIN mediante oficio </a:t>
            </a:r>
            <a:r>
              <a:rPr lang="es-ES" sz="1600" dirty="0">
                <a:latin typeface="Noto Sans" panose="020B0502040504020204" pitchFamily="34" charset="0"/>
                <a:ea typeface="Calibri" panose="020F0502020204030204" pitchFamily="34" charset="0"/>
              </a:rPr>
              <a:t>circular DGAO/006/2026 del 10 de agosto de 2026 hace del informó que en atención las “DISPOSICIONES RELATIVAS AL CIERRE DEL EJERCICIO PRESUPUESTARIO DE 2026”, emitidas por la Secretaría de Hacienda y Crédito Público (SHCP), el </a:t>
            </a:r>
            <a:r>
              <a:rPr lang="es-ES" sz="1600" b="1" dirty="0">
                <a:latin typeface="Noto Sans" panose="020B0502040504020204" pitchFamily="34" charset="0"/>
                <a:ea typeface="Calibri" panose="020F0502020204030204" pitchFamily="34" charset="0"/>
              </a:rPr>
              <a:t>Sistema de Avalúos </a:t>
            </a:r>
            <a:r>
              <a:rPr lang="es-ES" sz="1600" dirty="0">
                <a:latin typeface="Noto Sans" panose="020B0502040504020204" pitchFamily="34" charset="0"/>
                <a:ea typeface="Calibri" panose="020F0502020204030204" pitchFamily="34" charset="0"/>
              </a:rPr>
              <a:t>estará cerrado para capturar solicitudes de servicio valuatorio.</a:t>
            </a:r>
          </a:p>
          <a:p>
            <a:pPr algn="just">
              <a:buClr>
                <a:srgbClr val="000000"/>
              </a:buClr>
              <a:buSzPts val="3000"/>
              <a:defRPr/>
            </a:pPr>
            <a:endParaRPr lang="es-ES" sz="1600" dirty="0">
              <a:latin typeface="Noto Sans" panose="020B0502040504020204" pitchFamily="34" charset="0"/>
              <a:ea typeface="Calibri" panose="020F0502020204030204" pitchFamily="34" charset="0"/>
            </a:endParaRPr>
          </a:p>
          <a:p>
            <a:pPr algn="just">
              <a:buClr>
                <a:srgbClr val="000000"/>
              </a:buClr>
              <a:buSzPts val="3000"/>
              <a:defRPr/>
            </a:pPr>
            <a:r>
              <a:rPr lang="es-ES" sz="1600" dirty="0">
                <a:latin typeface="Noto Sans" panose="020B0502040504020204" pitchFamily="34" charset="0"/>
                <a:ea typeface="Calibri" panose="020F0502020204030204" pitchFamily="34" charset="0"/>
              </a:rPr>
              <a:t>Si bien el oficio no señala una fecha específica de aplicación de la medida, la CTAA verificó que a la fecha de recepción del oficio en cuestión el Sistema ya se encontraba inhabilitado para ingresar nuevas solicitudes.</a:t>
            </a:r>
          </a:p>
        </p:txBody>
      </p:sp>
      <p:sp>
        <p:nvSpPr>
          <p:cNvPr id="14" name="Rectángulo 5">
            <a:extLst>
              <a:ext uri="{FF2B5EF4-FFF2-40B4-BE49-F238E27FC236}">
                <a16:creationId xmlns:a16="http://schemas.microsoft.com/office/drawing/2014/main" id="{76DECFE4-132C-8C6B-ECF8-D9276D6A76D8}"/>
              </a:ext>
            </a:extLst>
          </p:cNvPr>
          <p:cNvSpPr/>
          <p:nvPr/>
        </p:nvSpPr>
        <p:spPr>
          <a:xfrm>
            <a:off x="141345" y="3090445"/>
            <a:ext cx="7773930" cy="584775"/>
          </a:xfrm>
          <a:prstGeom prst="rect">
            <a:avLst/>
          </a:prstGeom>
        </p:spPr>
        <p:txBody>
          <a:bodyPr wrap="square">
            <a:spAutoFit/>
          </a:bodyPr>
          <a:lstStyle/>
          <a:p>
            <a:pPr algn="just">
              <a:buClr>
                <a:srgbClr val="000000"/>
              </a:buClr>
              <a:buSzPts val="3000"/>
              <a:defRPr/>
            </a:pPr>
            <a:r>
              <a:rPr lang="es-MX" sz="1600" dirty="0">
                <a:latin typeface="Noto Sans"/>
              </a:rPr>
              <a:t>En consecuencia se elaboró oficio circular para dar a conocer a los OOAD y áreas normativas esta medida, la cual prevé las siguientes consideraciones:</a:t>
            </a:r>
            <a:endParaRPr lang="es-ES" sz="1600" dirty="0">
              <a:latin typeface="Noto Sans" panose="020B0502040504020204" pitchFamily="34" charset="0"/>
              <a:ea typeface="Calibri" panose="020F0502020204030204" pitchFamily="34" charset="0"/>
            </a:endParaRPr>
          </a:p>
        </p:txBody>
      </p:sp>
      <p:sp>
        <p:nvSpPr>
          <p:cNvPr id="22" name="CuadroTexto 21">
            <a:extLst>
              <a:ext uri="{FF2B5EF4-FFF2-40B4-BE49-F238E27FC236}">
                <a16:creationId xmlns:a16="http://schemas.microsoft.com/office/drawing/2014/main" id="{C700DEBC-CA33-C2AD-E91E-7499595D687E}"/>
              </a:ext>
            </a:extLst>
          </p:cNvPr>
          <p:cNvSpPr txBox="1"/>
          <p:nvPr/>
        </p:nvSpPr>
        <p:spPr>
          <a:xfrm>
            <a:off x="141345" y="3835124"/>
            <a:ext cx="8011052" cy="1861279"/>
          </a:xfrm>
          <a:prstGeom prst="rect">
            <a:avLst/>
          </a:prstGeom>
          <a:solidFill>
            <a:schemeClr val="bg1">
              <a:lumMod val="85000"/>
            </a:schemeClr>
          </a:solidFill>
        </p:spPr>
        <p:txBody>
          <a:bodyPr wrap="square">
            <a:spAutoFit/>
          </a:bodyPr>
          <a:lstStyle/>
          <a:p>
            <a:pPr marL="342900" marR="90170" lvl="0" indent="-342900" algn="just">
              <a:lnSpc>
                <a:spcPct val="107000"/>
              </a:lnSpc>
              <a:buClr>
                <a:srgbClr val="C00000"/>
              </a:buClr>
              <a:buSzPct val="115000"/>
              <a:buFont typeface="+mj-lt"/>
              <a:buAutoNum type="alphaLcParenR"/>
            </a:pPr>
            <a:r>
              <a:rPr lang="es-MX" sz="1200" dirty="0">
                <a:effectLst/>
                <a:latin typeface="Noto Sans" panose="020B0502040504020204" pitchFamily="34" charset="0"/>
                <a:ea typeface="Calibri" panose="020F0502020204030204" pitchFamily="34" charset="0"/>
                <a:cs typeface="Noto Sans" panose="020B0502040504020204" pitchFamily="34" charset="0"/>
              </a:rPr>
              <a:t>Aquellas solicitudes que se encuentren capturadas y no pagados los aprovechamientos en la fecha señalada (</a:t>
            </a:r>
            <a:r>
              <a:rPr lang="es-MX" sz="1200" i="1" dirty="0">
                <a:effectLst/>
                <a:latin typeface="Noto Sans" panose="020B0502040504020204" pitchFamily="34" charset="0"/>
                <a:ea typeface="Calibri" panose="020F0502020204030204" pitchFamily="34" charset="0"/>
                <a:cs typeface="Noto Sans" panose="020B0502040504020204" pitchFamily="34" charset="0"/>
              </a:rPr>
              <a:t>sic</a:t>
            </a:r>
            <a:r>
              <a:rPr lang="es-MX" sz="1200" dirty="0">
                <a:effectLst/>
                <a:latin typeface="Noto Sans" panose="020B0502040504020204" pitchFamily="34" charset="0"/>
                <a:ea typeface="Calibri" panose="020F0502020204030204" pitchFamily="34" charset="0"/>
                <a:cs typeface="Noto Sans" panose="020B0502040504020204" pitchFamily="34" charset="0"/>
              </a:rPr>
              <a:t>) serán canceladas por el Sistema de Avalúos.</a:t>
            </a:r>
          </a:p>
          <a:p>
            <a:pPr marL="342900" marR="90170" lvl="0" indent="-342900" algn="just">
              <a:lnSpc>
                <a:spcPct val="107000"/>
              </a:lnSpc>
              <a:buClr>
                <a:srgbClr val="C00000"/>
              </a:buClr>
              <a:buSzPct val="115000"/>
              <a:buFont typeface="+mj-lt"/>
              <a:buAutoNum type="alphaLcParenR"/>
            </a:pPr>
            <a:r>
              <a:rPr lang="es-MX" sz="1200" dirty="0">
                <a:effectLst/>
                <a:latin typeface="Noto Sans" panose="020B0502040504020204" pitchFamily="34" charset="0"/>
                <a:ea typeface="Calibri" panose="020F0502020204030204" pitchFamily="34" charset="0"/>
                <a:cs typeface="Noto Sans" panose="020B0502040504020204" pitchFamily="34" charset="0"/>
              </a:rPr>
              <a:t>Aquellas solicitudes que hayan sido pagadas, pero se encuentren en estatus de “suspensión” en el Sistema de Avalúos por falta de visita o base informativa por causas imputables al promovente, serán canceladas, y deberán tramitar la devolución del pago realizado por concepto de aprovechamiento ante el Servicio de Administración Tributaria (SAT). </a:t>
            </a:r>
          </a:p>
          <a:p>
            <a:pPr marL="342900" marR="90170" lvl="0" indent="-342900" algn="just">
              <a:lnSpc>
                <a:spcPct val="107000"/>
              </a:lnSpc>
              <a:buClr>
                <a:srgbClr val="C00000"/>
              </a:buClr>
              <a:buSzPct val="115000"/>
              <a:buFont typeface="+mj-lt"/>
              <a:buAutoNum type="alphaLcParenR"/>
            </a:pPr>
            <a:r>
              <a:rPr lang="es-MX" sz="1200" dirty="0">
                <a:effectLst/>
                <a:latin typeface="Noto Sans" panose="020B0502040504020204" pitchFamily="34" charset="0"/>
                <a:ea typeface="Calibri" panose="020F0502020204030204" pitchFamily="34" charset="0"/>
                <a:cs typeface="Noto Sans" panose="020B0502040504020204" pitchFamily="34" charset="0"/>
              </a:rPr>
              <a:t>La institución pública interesada en el servicio valuatorio que se cancele por el cierre que nos ocupa, deberá gestionar una nueva solicitud una vez se </a:t>
            </a:r>
            <a:r>
              <a:rPr lang="es-MX" sz="1200" dirty="0" err="1">
                <a:effectLst/>
                <a:latin typeface="Noto Sans" panose="020B0502040504020204" pitchFamily="34" charset="0"/>
                <a:ea typeface="Calibri" panose="020F0502020204030204" pitchFamily="34" charset="0"/>
                <a:cs typeface="Noto Sans" panose="020B0502040504020204" pitchFamily="34" charset="0"/>
              </a:rPr>
              <a:t>aperture</a:t>
            </a:r>
            <a:r>
              <a:rPr lang="es-MX" sz="1200" dirty="0">
                <a:effectLst/>
                <a:latin typeface="Noto Sans" panose="020B0502040504020204" pitchFamily="34" charset="0"/>
                <a:ea typeface="Calibri" panose="020F0502020204030204" pitchFamily="34" charset="0"/>
                <a:cs typeface="Noto Sans" panose="020B0502040504020204" pitchFamily="34" charset="0"/>
              </a:rPr>
              <a:t> el Sistema de Avalúos.</a:t>
            </a:r>
          </a:p>
          <a:p>
            <a:pPr marL="342900" marR="90170" lvl="0" indent="-342900" algn="just">
              <a:lnSpc>
                <a:spcPct val="107000"/>
              </a:lnSpc>
              <a:buClr>
                <a:srgbClr val="C00000"/>
              </a:buClr>
              <a:buSzPct val="115000"/>
              <a:buFont typeface="+mj-lt"/>
              <a:buAutoNum type="alphaLcParenR"/>
            </a:pPr>
            <a:r>
              <a:rPr lang="es-MX" sz="1200" dirty="0">
                <a:effectLst/>
                <a:latin typeface="Noto Sans" panose="020B0502040504020204" pitchFamily="34" charset="0"/>
                <a:ea typeface="Calibri" panose="020F0502020204030204" pitchFamily="34" charset="0"/>
                <a:cs typeface="Noto Sans" panose="020B0502040504020204" pitchFamily="34" charset="0"/>
              </a:rPr>
              <a:t>La apertura del Sistema de Avalúos se dará a conocer de manera oficial.</a:t>
            </a:r>
          </a:p>
        </p:txBody>
      </p:sp>
    </p:spTree>
    <p:extLst>
      <p:ext uri="{BB962C8B-B14F-4D97-AF65-F5344CB8AC3E}">
        <p14:creationId xmlns:p14="http://schemas.microsoft.com/office/powerpoint/2010/main" val="1721481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1848E-266A-82A9-B492-5E9F2C539730}"/>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B13AA75C-1B60-A20E-9784-513F4DB2EBFF}"/>
              </a:ext>
            </a:extLst>
          </p:cNvPr>
          <p:cNvSpPr/>
          <p:nvPr/>
        </p:nvSpPr>
        <p:spPr>
          <a:xfrm>
            <a:off x="236595" y="1201738"/>
            <a:ext cx="2563755" cy="1815882"/>
          </a:xfrm>
          <a:prstGeom prst="rect">
            <a:avLst/>
          </a:prstGeom>
        </p:spPr>
        <p:txBody>
          <a:bodyPr wrap="square">
            <a:spAutoFit/>
          </a:bodyPr>
          <a:lstStyle/>
          <a:p>
            <a:pPr algn="just">
              <a:buClr>
                <a:srgbClr val="000000"/>
              </a:buClr>
              <a:buSzPts val="3000"/>
              <a:defRPr/>
            </a:pPr>
            <a:r>
              <a:rPr lang="es-MX" sz="1600" dirty="0">
                <a:latin typeface="Noto Sans"/>
              </a:rPr>
              <a:t>A la fecha, se encuentran  registradas en el Sistema de Avalúos del INDAABIN un </a:t>
            </a:r>
            <a:r>
              <a:rPr lang="es-MX" sz="1600" b="1" dirty="0">
                <a:latin typeface="Noto Sans"/>
              </a:rPr>
              <a:t>total de 47 solicitudes</a:t>
            </a:r>
            <a:r>
              <a:rPr lang="es-MX" sz="1600" dirty="0">
                <a:latin typeface="Noto Sans"/>
              </a:rPr>
              <a:t> del IMSS, de las que destacan las siguientes:</a:t>
            </a:r>
            <a:endParaRPr lang="es-ES" sz="1600" dirty="0">
              <a:latin typeface="Noto Sans" panose="020B0502040504020204" pitchFamily="34" charset="0"/>
              <a:ea typeface="Calibri" panose="020F0502020204030204" pitchFamily="34" charset="0"/>
            </a:endParaRPr>
          </a:p>
        </p:txBody>
      </p:sp>
      <p:graphicFrame>
        <p:nvGraphicFramePr>
          <p:cNvPr id="8" name="Tabla 7">
            <a:extLst>
              <a:ext uri="{FF2B5EF4-FFF2-40B4-BE49-F238E27FC236}">
                <a16:creationId xmlns:a16="http://schemas.microsoft.com/office/drawing/2014/main" id="{815CFC04-29EE-1752-652A-F26D32C7C3C3}"/>
              </a:ext>
            </a:extLst>
          </p:cNvPr>
          <p:cNvGraphicFramePr>
            <a:graphicFrameLocks noGrp="1"/>
          </p:cNvGraphicFramePr>
          <p:nvPr>
            <p:extLst>
              <p:ext uri="{D42A27DB-BD31-4B8C-83A1-F6EECF244321}">
                <p14:modId xmlns:p14="http://schemas.microsoft.com/office/powerpoint/2010/main" val="3803817042"/>
              </p:ext>
            </p:extLst>
          </p:nvPr>
        </p:nvGraphicFramePr>
        <p:xfrm>
          <a:off x="2954279" y="1215075"/>
          <a:ext cx="9001126" cy="4937821"/>
        </p:xfrm>
        <a:graphic>
          <a:graphicData uri="http://schemas.openxmlformats.org/drawingml/2006/table">
            <a:tbl>
              <a:tblPr>
                <a:tableStyleId>{5C22544A-7EE6-4342-B048-85BDC9FD1C3A}</a:tableStyleId>
              </a:tblPr>
              <a:tblGrid>
                <a:gridCol w="532348">
                  <a:extLst>
                    <a:ext uri="{9D8B030D-6E8A-4147-A177-3AD203B41FA5}">
                      <a16:colId xmlns:a16="http://schemas.microsoft.com/office/drawing/2014/main" val="1420504466"/>
                    </a:ext>
                  </a:extLst>
                </a:gridCol>
                <a:gridCol w="860632">
                  <a:extLst>
                    <a:ext uri="{9D8B030D-6E8A-4147-A177-3AD203B41FA5}">
                      <a16:colId xmlns:a16="http://schemas.microsoft.com/office/drawing/2014/main" val="4238438822"/>
                    </a:ext>
                  </a:extLst>
                </a:gridCol>
                <a:gridCol w="658781">
                  <a:extLst>
                    <a:ext uri="{9D8B030D-6E8A-4147-A177-3AD203B41FA5}">
                      <a16:colId xmlns:a16="http://schemas.microsoft.com/office/drawing/2014/main" val="2083105729"/>
                    </a:ext>
                  </a:extLst>
                </a:gridCol>
                <a:gridCol w="1031424">
                  <a:extLst>
                    <a:ext uri="{9D8B030D-6E8A-4147-A177-3AD203B41FA5}">
                      <a16:colId xmlns:a16="http://schemas.microsoft.com/office/drawing/2014/main" val="69689782"/>
                    </a:ext>
                  </a:extLst>
                </a:gridCol>
                <a:gridCol w="754160">
                  <a:extLst>
                    <a:ext uri="{9D8B030D-6E8A-4147-A177-3AD203B41FA5}">
                      <a16:colId xmlns:a16="http://schemas.microsoft.com/office/drawing/2014/main" val="3931859717"/>
                    </a:ext>
                  </a:extLst>
                </a:gridCol>
                <a:gridCol w="2732722">
                  <a:extLst>
                    <a:ext uri="{9D8B030D-6E8A-4147-A177-3AD203B41FA5}">
                      <a16:colId xmlns:a16="http://schemas.microsoft.com/office/drawing/2014/main" val="678955002"/>
                    </a:ext>
                  </a:extLst>
                </a:gridCol>
                <a:gridCol w="967101">
                  <a:extLst>
                    <a:ext uri="{9D8B030D-6E8A-4147-A177-3AD203B41FA5}">
                      <a16:colId xmlns:a16="http://schemas.microsoft.com/office/drawing/2014/main" val="3995019209"/>
                    </a:ext>
                  </a:extLst>
                </a:gridCol>
                <a:gridCol w="1463958">
                  <a:extLst>
                    <a:ext uri="{9D8B030D-6E8A-4147-A177-3AD203B41FA5}">
                      <a16:colId xmlns:a16="http://schemas.microsoft.com/office/drawing/2014/main" val="1305259521"/>
                    </a:ext>
                  </a:extLst>
                </a:gridCol>
              </a:tblGrid>
              <a:tr h="260089">
                <a:tc>
                  <a:txBody>
                    <a:bodyPr/>
                    <a:lstStyle/>
                    <a:p>
                      <a:pPr algn="ctr" fontAlgn="ctr">
                        <a:buNone/>
                      </a:pPr>
                      <a:r>
                        <a:rPr lang="es-MX" sz="800" b="1" u="none" strike="noStrike">
                          <a:solidFill>
                            <a:schemeClr val="bg1"/>
                          </a:solidFill>
                          <a:effectLst/>
                        </a:rPr>
                        <a:t>No.</a:t>
                      </a:r>
                      <a:endParaRPr lang="es-MX" sz="800" b="1" i="0" u="none" strike="noStrike">
                        <a:solidFill>
                          <a:schemeClr val="bg1"/>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B4F"/>
                    </a:solidFill>
                  </a:tcPr>
                </a:tc>
                <a:tc>
                  <a:txBody>
                    <a:bodyPr/>
                    <a:lstStyle/>
                    <a:p>
                      <a:pPr algn="ctr" fontAlgn="ctr">
                        <a:buNone/>
                      </a:pPr>
                      <a:r>
                        <a:rPr lang="es-MX" sz="800" b="1" u="none" strike="noStrike">
                          <a:solidFill>
                            <a:schemeClr val="bg1"/>
                          </a:solidFill>
                          <a:effectLst/>
                        </a:rPr>
                        <a:t>NÚMERO DE SOLICITUD</a:t>
                      </a:r>
                      <a:endParaRPr lang="es-MX" sz="800" b="1" i="0" u="none" strike="noStrike">
                        <a:solidFill>
                          <a:schemeClr val="bg1"/>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B4F"/>
                    </a:solidFill>
                  </a:tcPr>
                </a:tc>
                <a:tc>
                  <a:txBody>
                    <a:bodyPr/>
                    <a:lstStyle/>
                    <a:p>
                      <a:pPr algn="ctr" fontAlgn="ctr">
                        <a:buNone/>
                      </a:pPr>
                      <a:r>
                        <a:rPr lang="es-MX" sz="800" b="1" u="none" strike="noStrike">
                          <a:solidFill>
                            <a:schemeClr val="bg1"/>
                          </a:solidFill>
                          <a:effectLst/>
                        </a:rPr>
                        <a:t>OOAD/URG</a:t>
                      </a:r>
                      <a:endParaRPr lang="es-MX" sz="800" b="1" i="0" u="none" strike="noStrike">
                        <a:solidFill>
                          <a:schemeClr val="bg1"/>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B4F"/>
                    </a:solidFill>
                  </a:tcPr>
                </a:tc>
                <a:tc>
                  <a:txBody>
                    <a:bodyPr/>
                    <a:lstStyle/>
                    <a:p>
                      <a:pPr algn="ctr" fontAlgn="ctr">
                        <a:buNone/>
                      </a:pPr>
                      <a:r>
                        <a:rPr lang="es-MX" sz="800" b="1" u="none" strike="noStrike" dirty="0">
                          <a:solidFill>
                            <a:schemeClr val="bg1"/>
                          </a:solidFill>
                          <a:effectLst/>
                        </a:rPr>
                        <a:t>Tipo de Servicio</a:t>
                      </a:r>
                      <a:endParaRPr lang="es-MX" sz="800" b="1" i="0" u="none" strike="noStrike" dirty="0">
                        <a:solidFill>
                          <a:schemeClr val="bg1"/>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B4F"/>
                    </a:solidFill>
                  </a:tcPr>
                </a:tc>
                <a:tc>
                  <a:txBody>
                    <a:bodyPr/>
                    <a:lstStyle/>
                    <a:p>
                      <a:pPr algn="ctr" fontAlgn="ctr">
                        <a:buNone/>
                      </a:pPr>
                      <a:r>
                        <a:rPr lang="es-MX" sz="800" b="1" u="none" strike="noStrike">
                          <a:solidFill>
                            <a:schemeClr val="bg1"/>
                          </a:solidFill>
                          <a:effectLst/>
                        </a:rPr>
                        <a:t>Uso del Dictamen</a:t>
                      </a:r>
                      <a:endParaRPr lang="es-MX" sz="800" b="1" i="0" u="none" strike="noStrike">
                        <a:solidFill>
                          <a:schemeClr val="bg1"/>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B4F"/>
                    </a:solidFill>
                  </a:tcPr>
                </a:tc>
                <a:tc>
                  <a:txBody>
                    <a:bodyPr/>
                    <a:lstStyle/>
                    <a:p>
                      <a:pPr algn="ctr" fontAlgn="ctr">
                        <a:buNone/>
                      </a:pPr>
                      <a:r>
                        <a:rPr lang="es-MX" sz="800" b="1" u="none" strike="noStrike">
                          <a:solidFill>
                            <a:schemeClr val="bg1"/>
                          </a:solidFill>
                          <a:effectLst/>
                        </a:rPr>
                        <a:t>Dirección</a:t>
                      </a:r>
                      <a:endParaRPr lang="es-MX" sz="800" b="1" i="0" u="none" strike="noStrike">
                        <a:solidFill>
                          <a:schemeClr val="bg1"/>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B4F"/>
                    </a:solidFill>
                  </a:tcPr>
                </a:tc>
                <a:tc>
                  <a:txBody>
                    <a:bodyPr/>
                    <a:lstStyle/>
                    <a:p>
                      <a:pPr algn="ctr" fontAlgn="ctr">
                        <a:buNone/>
                      </a:pPr>
                      <a:r>
                        <a:rPr lang="es-MX" sz="800" b="1" u="none" strike="noStrike">
                          <a:solidFill>
                            <a:schemeClr val="bg1"/>
                          </a:solidFill>
                          <a:effectLst/>
                        </a:rPr>
                        <a:t>Status</a:t>
                      </a:r>
                      <a:endParaRPr lang="es-MX" sz="800" b="1" i="0" u="none" strike="noStrike">
                        <a:solidFill>
                          <a:schemeClr val="bg1"/>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B4F"/>
                    </a:solidFill>
                  </a:tcPr>
                </a:tc>
                <a:tc>
                  <a:txBody>
                    <a:bodyPr/>
                    <a:lstStyle/>
                    <a:p>
                      <a:pPr algn="ctr" fontAlgn="ctr">
                        <a:buNone/>
                      </a:pPr>
                      <a:r>
                        <a:rPr lang="es-MX" sz="800" b="1" u="none" strike="noStrike" dirty="0">
                          <a:solidFill>
                            <a:schemeClr val="bg1"/>
                          </a:solidFill>
                          <a:effectLst/>
                        </a:rPr>
                        <a:t>Tipo de Avalúo</a:t>
                      </a:r>
                      <a:endParaRPr lang="es-MX" sz="800" b="1" i="0" u="none" strike="noStrike" dirty="0">
                        <a:solidFill>
                          <a:schemeClr val="bg1"/>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B4F"/>
                    </a:solidFill>
                  </a:tcPr>
                </a:tc>
                <a:extLst>
                  <a:ext uri="{0D108BD9-81ED-4DB2-BD59-A6C34878D82A}">
                    <a16:rowId xmlns:a16="http://schemas.microsoft.com/office/drawing/2014/main" val="1540491183"/>
                  </a:ext>
                </a:extLst>
              </a:tr>
              <a:tr h="260089">
                <a:tc>
                  <a:txBody>
                    <a:bodyPr/>
                    <a:lstStyle/>
                    <a:p>
                      <a:pPr algn="ctr" fontAlgn="ctr">
                        <a:buNone/>
                      </a:pPr>
                      <a:r>
                        <a:rPr lang="es-MX" sz="800" u="none" strike="noStrike">
                          <a:effectLst/>
                        </a:rPr>
                        <a:t>1</a:t>
                      </a:r>
                      <a:endParaRPr lang="es-MX" sz="800" b="1"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2026-4085</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Puebla</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Avalúo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Enajenación</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es-MX" sz="800" u="none" strike="noStrike">
                          <a:effectLst/>
                        </a:rPr>
                        <a:t>Avenida Antares No. 5502, Reserva Terrritorial Atlixcayotl, municipio de San Andrés Cholula, Puebla </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Asignación de Perito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 Prioritario </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18377438"/>
                  </a:ext>
                </a:extLst>
              </a:tr>
              <a:tr h="504143">
                <a:tc>
                  <a:txBody>
                    <a:bodyPr/>
                    <a:lstStyle/>
                    <a:p>
                      <a:pPr algn="ctr" fontAlgn="ctr">
                        <a:buNone/>
                      </a:pPr>
                      <a:r>
                        <a:rPr lang="es-MX" sz="800" u="none" strike="noStrike">
                          <a:effectLst/>
                        </a:rPr>
                        <a:t>2</a:t>
                      </a:r>
                      <a:endParaRPr lang="es-MX" sz="800" b="1"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2026-4084</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Sonora</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dirty="0">
                          <a:effectLst/>
                        </a:rPr>
                        <a:t>Avalúo</a:t>
                      </a:r>
                      <a:endParaRPr lang="es-MX" sz="800" b="0" i="0" u="none" strike="noStrike" dirty="0">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Enajenación</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es-MX" sz="800" u="none" strike="noStrike">
                          <a:effectLst/>
                        </a:rPr>
                        <a:t>Avenida Chihuahua No. 501, colonia Ruiz Cortines, San Luis Río Colorado, Sonora.</a:t>
                      </a:r>
                      <a:endParaRPr lang="es-MX" sz="800" b="0" i="0" u="none" strike="noStrike">
                        <a:solidFill>
                          <a:srgbClr val="000000"/>
                        </a:solidFill>
                        <a:effectLst/>
                        <a:latin typeface="Noto Sans" panose="020B0502040504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Aclaración con promovente</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 Prioritario</a:t>
                      </a:r>
                      <a:br>
                        <a:rPr lang="es-MX" sz="800" u="none" strike="noStrike">
                          <a:effectLst/>
                        </a:rPr>
                      </a:br>
                      <a:r>
                        <a:rPr lang="es-MX" sz="800" u="none" strike="noStrike">
                          <a:effectLst/>
                        </a:rPr>
                        <a:t>Se envió respuesta a INDAABIN</a:t>
                      </a:r>
                      <a:br>
                        <a:rPr lang="es-MX" sz="800" u="none" strike="noStrike">
                          <a:effectLst/>
                        </a:rPr>
                      </a:br>
                      <a:r>
                        <a:rPr lang="es-MX" sz="800" u="none" strike="noStrike">
                          <a:effectLst/>
                        </a:rPr>
                        <a:t>  14-agosto-2026. </a:t>
                      </a:r>
                      <a:endParaRPr lang="es-MX" sz="800" b="1"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9212220"/>
                  </a:ext>
                </a:extLst>
              </a:tr>
              <a:tr h="260089">
                <a:tc>
                  <a:txBody>
                    <a:bodyPr/>
                    <a:lstStyle/>
                    <a:p>
                      <a:pPr algn="ctr" fontAlgn="ctr">
                        <a:buNone/>
                      </a:pPr>
                      <a:r>
                        <a:rPr lang="es-MX" sz="800" u="none" strike="noStrike">
                          <a:effectLst/>
                        </a:rPr>
                        <a:t>3</a:t>
                      </a:r>
                      <a:endParaRPr lang="es-MX" sz="800" b="1"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2026-4036</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hidalgo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Avalúo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Enajenación</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es-MX" sz="800" u="none" strike="noStrike">
                          <a:effectLst/>
                        </a:rPr>
                        <a:t>Calle Melchor Ocampo No. 200, colonia Centro, municipio de Tula de Allende, Hidalgo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Asignación de Perito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 Prioritario </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0819241"/>
                  </a:ext>
                </a:extLst>
              </a:tr>
              <a:tr h="628553">
                <a:tc>
                  <a:txBody>
                    <a:bodyPr/>
                    <a:lstStyle/>
                    <a:p>
                      <a:pPr algn="ctr" fontAlgn="ctr">
                        <a:buNone/>
                      </a:pPr>
                      <a:r>
                        <a:rPr lang="es-MX" sz="800" u="none" strike="noStrike">
                          <a:effectLst/>
                        </a:rPr>
                        <a:t>4</a:t>
                      </a:r>
                      <a:endParaRPr lang="es-MX" sz="800" b="1"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2026-2969</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Sonora</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Avalúo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Adquisición</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es-MX" sz="800" u="none" strike="noStrike">
                          <a:effectLst/>
                        </a:rPr>
                        <a:t>Calle Sabinos No. 20, colonia Puerta de Anza, Fraccionamiento Sabinos, Residencial, en el municipio de Nogales, Entidad Sonora, con una superficie de 5,327.30 m</a:t>
                      </a:r>
                      <a:r>
                        <a:rPr lang="es-MX" sz="800" u="none" strike="noStrike" baseline="30000">
                          <a:effectLst/>
                        </a:rPr>
                        <a:t>2</a:t>
                      </a:r>
                      <a:r>
                        <a:rPr lang="es-MX" sz="800" u="none" strike="noStrike">
                          <a:effectLst/>
                        </a:rPr>
                        <a:t>, para la construcción de un Centro de Educación y Cuidado Infantil (CECI)..</a:t>
                      </a:r>
                      <a:endParaRPr lang="es-MX" sz="800" b="0" i="0" u="none" strike="noStrike">
                        <a:solidFill>
                          <a:srgbClr val="000000"/>
                        </a:solidFill>
                        <a:effectLst/>
                        <a:latin typeface="Noto Sans" panose="020B0502040504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Asignación de Perito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 Prioritario </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2278676"/>
                  </a:ext>
                </a:extLst>
              </a:tr>
              <a:tr h="379733">
                <a:tc>
                  <a:txBody>
                    <a:bodyPr/>
                    <a:lstStyle/>
                    <a:p>
                      <a:pPr algn="ctr" fontAlgn="ctr">
                        <a:buNone/>
                      </a:pPr>
                      <a:r>
                        <a:rPr lang="es-MX" sz="800" u="none" strike="noStrike">
                          <a:effectLst/>
                        </a:rPr>
                        <a:t>5</a:t>
                      </a:r>
                      <a:endParaRPr lang="es-MX" sz="800" b="1"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2026-2382</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Jalisco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dirty="0">
                          <a:effectLst/>
                        </a:rPr>
                        <a:t>Avalúo</a:t>
                      </a:r>
                      <a:endParaRPr lang="es-MX" sz="800" b="0" i="0" u="none" strike="noStrike" dirty="0">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dirty="0">
                          <a:effectLst/>
                        </a:rPr>
                        <a:t>Adquisición</a:t>
                      </a:r>
                      <a:endParaRPr lang="es-MX" sz="800" b="0" i="0" u="none" strike="noStrike" dirty="0">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es-MX" sz="800" u="none" strike="noStrike" dirty="0">
                          <a:effectLst/>
                        </a:rPr>
                        <a:t>Avenida Santa Cecilia No. 130, Municipio de San Juan de los Lagos, Jalisco, con una superficie de 20,000.19 m2.</a:t>
                      </a:r>
                      <a:endParaRPr lang="es-MX" sz="800" b="0" i="0" u="none" strike="noStrike" dirty="0">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Revisión INDAABIN</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 Prioritario </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7609904"/>
                  </a:ext>
                </a:extLst>
              </a:tr>
              <a:tr h="628553">
                <a:tc>
                  <a:txBody>
                    <a:bodyPr/>
                    <a:lstStyle/>
                    <a:p>
                      <a:pPr algn="ctr" fontAlgn="ctr">
                        <a:buNone/>
                      </a:pPr>
                      <a:r>
                        <a:rPr lang="es-MX" sz="800" u="none" strike="noStrike">
                          <a:effectLst/>
                        </a:rPr>
                        <a:t>6</a:t>
                      </a:r>
                      <a:endParaRPr lang="es-MX" sz="800" b="1"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2026-3528</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Jalisco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Avalúo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Adquisición</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es-MX" sz="800" u="none" strike="noStrike">
                          <a:effectLst/>
                        </a:rPr>
                        <a:t>calle Hacienda de los Sauces No. 202, fraccionamiento Real de Hacienda, municipio de Encarnación de Díaz, Jalisco, con una superficie de 1,800.00 m2, para la construcción de un Centro de Educación y Cuidado Infantil (CECI).</a:t>
                      </a:r>
                      <a:endParaRPr lang="es-MX" sz="800" b="0" i="0" u="none" strike="noStrike">
                        <a:solidFill>
                          <a:srgbClr val="000000"/>
                        </a:solidFill>
                        <a:effectLst/>
                        <a:latin typeface="Noto Sans" panose="020B0502040504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Asignación de Perito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dirty="0">
                          <a:effectLst/>
                        </a:rPr>
                        <a:t> Prioritario </a:t>
                      </a:r>
                      <a:endParaRPr lang="es-MX" sz="800" b="0" i="0" u="none" strike="noStrike" dirty="0">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7738061"/>
                  </a:ext>
                </a:extLst>
              </a:tr>
              <a:tr h="504143">
                <a:tc>
                  <a:txBody>
                    <a:bodyPr/>
                    <a:lstStyle/>
                    <a:p>
                      <a:pPr algn="ctr" fontAlgn="ctr">
                        <a:buNone/>
                      </a:pPr>
                      <a:r>
                        <a:rPr lang="es-MX" sz="800" u="none" strike="noStrike">
                          <a:effectLst/>
                        </a:rPr>
                        <a:t>7</a:t>
                      </a:r>
                      <a:endParaRPr lang="es-MX" sz="800" b="1"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2026-3875</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Jaliso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Avalúo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Adquisición</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es-MX" sz="800" u="none" strike="noStrike">
                          <a:effectLst/>
                        </a:rPr>
                        <a:t>Calle Topacio No. 21, colonia Solidaridad, municipio de Ocotlán, Jalisco, con una superficie de 1,552.52 m2, para la construcción de un Centro de Educación y Cuidado Infantil (CECI).</a:t>
                      </a:r>
                      <a:endParaRPr lang="es-MX" sz="800" b="0" i="0" u="none" strike="noStrike">
                        <a:solidFill>
                          <a:srgbClr val="000000"/>
                        </a:solidFill>
                        <a:effectLst/>
                        <a:latin typeface="Noto Sans" panose="020B0502040504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Asignación de Perito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 Prioritario </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91211610"/>
                  </a:ext>
                </a:extLst>
              </a:tr>
              <a:tr h="504143">
                <a:tc>
                  <a:txBody>
                    <a:bodyPr/>
                    <a:lstStyle/>
                    <a:p>
                      <a:pPr algn="ctr" fontAlgn="ctr">
                        <a:buNone/>
                      </a:pPr>
                      <a:r>
                        <a:rPr lang="es-MX" sz="800" u="none" strike="noStrike">
                          <a:effectLst/>
                        </a:rPr>
                        <a:t>8</a:t>
                      </a:r>
                      <a:endParaRPr lang="es-MX" sz="800" b="1"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2026-149</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Durango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Avalúo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Adquisición</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es-MX" sz="800" u="none" strike="noStrike" dirty="0">
                          <a:effectLst/>
                        </a:rPr>
                        <a:t>calle Paseo Colón s/n, Ejido La Constancia, municipio Nombre de Dios, Entidad Durango, C.P. 34857, con una superficie de terreno 1,640.27 m2 y construcción 340.00 m2 </a:t>
                      </a:r>
                      <a:endParaRPr lang="es-MX" sz="800" b="0" i="0" u="none" strike="noStrike" dirty="0">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Proceso con perito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 </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6112729"/>
                  </a:ext>
                </a:extLst>
              </a:tr>
              <a:tr h="504143">
                <a:tc>
                  <a:txBody>
                    <a:bodyPr/>
                    <a:lstStyle/>
                    <a:p>
                      <a:pPr algn="ctr" fontAlgn="ctr">
                        <a:buNone/>
                      </a:pPr>
                      <a:r>
                        <a:rPr lang="es-MX" sz="800" u="none" strike="noStrike">
                          <a:effectLst/>
                        </a:rPr>
                        <a:t>9</a:t>
                      </a:r>
                      <a:endParaRPr lang="es-MX" sz="800" b="1"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2026-151</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Chihuahua</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Avalúo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Adquisición</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es-MX" sz="800" u="none" strike="noStrike">
                          <a:effectLst/>
                        </a:rPr>
                        <a:t>Avenida Independencia s/n, colonia Valle Ignacio Allende Centro, municipio de Allande, Entidad Chihuahua, con una superficie de terreno 10,000 m</a:t>
                      </a:r>
                      <a:r>
                        <a:rPr lang="es-MX" sz="800" u="none" strike="noStrike" baseline="30000">
                          <a:effectLst/>
                        </a:rPr>
                        <a:t>2</a:t>
                      </a:r>
                      <a:r>
                        <a:rPr lang="es-MX" sz="800" u="none" strike="noStrike">
                          <a:effectLst/>
                        </a:rPr>
                        <a:t> y de construcción 3,117.14 m</a:t>
                      </a:r>
                      <a:r>
                        <a:rPr lang="es-MX" sz="800" u="none" strike="noStrike" baseline="30000">
                          <a:effectLst/>
                        </a:rPr>
                        <a:t>2</a:t>
                      </a:r>
                      <a:endParaRPr lang="es-MX" sz="800" b="0" i="0" u="none" strike="noStrike">
                        <a:solidFill>
                          <a:srgbClr val="000000"/>
                        </a:solidFill>
                        <a:effectLst/>
                        <a:latin typeface="Noto Sans" panose="020B0502040504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Asignación de Perito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 </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9693036"/>
                  </a:ext>
                </a:extLst>
              </a:tr>
              <a:tr h="504143">
                <a:tc>
                  <a:txBody>
                    <a:bodyPr/>
                    <a:lstStyle/>
                    <a:p>
                      <a:pPr algn="ctr" fontAlgn="ctr">
                        <a:buNone/>
                      </a:pPr>
                      <a:r>
                        <a:rPr lang="es-MX" sz="800" u="none" strike="noStrike">
                          <a:effectLst/>
                        </a:rPr>
                        <a:t>10</a:t>
                      </a:r>
                      <a:endParaRPr lang="es-MX" sz="800" b="1"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2026-984</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Durango</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dirty="0">
                          <a:effectLst/>
                        </a:rPr>
                        <a:t>Avalúo</a:t>
                      </a:r>
                      <a:endParaRPr lang="es-MX" sz="800" b="0" i="0" u="none" strike="noStrike" dirty="0">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Adquisición</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es-MX" sz="800" u="none" strike="noStrike">
                          <a:effectLst/>
                        </a:rPr>
                        <a:t>Carretera Panamericana No. Km. 160, Colonia Rodeo Centro, Municipio Rodeo, Entidad Durango, con una superficie de terreno 14,916.47 m2 y de construcción 4,792.06 m2</a:t>
                      </a:r>
                      <a:endParaRPr lang="es-MX" sz="800" b="0" i="0" u="none" strike="noStrike">
                        <a:solidFill>
                          <a:srgbClr val="000000"/>
                        </a:solidFill>
                        <a:effectLst/>
                        <a:latin typeface="Noto Sans" panose="020B0502040504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a:effectLst/>
                        </a:rPr>
                        <a:t>Aclaración con promovente</a:t>
                      </a:r>
                      <a:endParaRPr lang="es-MX" sz="800" b="0" i="0" u="none" strike="noStrike">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s-MX" sz="800" u="none" strike="noStrike" dirty="0">
                          <a:effectLst/>
                        </a:rPr>
                        <a:t> </a:t>
                      </a:r>
                      <a:endParaRPr lang="es-MX" sz="800" b="0" i="0" u="none" strike="noStrike" dirty="0">
                        <a:solidFill>
                          <a:srgbClr val="000000"/>
                        </a:solidFill>
                        <a:effectLst/>
                        <a:latin typeface="Aptos Narrow" panose="020B0004020202020204" pitchFamily="34" charset="0"/>
                      </a:endParaRPr>
                    </a:p>
                  </a:txBody>
                  <a:tcPr marL="7169" marR="7169" marT="716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4630674"/>
                  </a:ext>
                </a:extLst>
              </a:tr>
            </a:tbl>
          </a:graphicData>
        </a:graphic>
      </p:graphicFrame>
      <p:sp>
        <p:nvSpPr>
          <p:cNvPr id="11" name="Google Shape;79;p8">
            <a:extLst>
              <a:ext uri="{FF2B5EF4-FFF2-40B4-BE49-F238E27FC236}">
                <a16:creationId xmlns:a16="http://schemas.microsoft.com/office/drawing/2014/main" id="{E29BED0C-F6D9-40F3-4C18-5BD6927CB6CF}"/>
              </a:ext>
            </a:extLst>
          </p:cNvPr>
          <p:cNvSpPr txBox="1"/>
          <p:nvPr/>
        </p:nvSpPr>
        <p:spPr>
          <a:xfrm>
            <a:off x="3743324" y="894002"/>
            <a:ext cx="7600950" cy="30773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1400" b="1" dirty="0">
                <a:solidFill>
                  <a:srgbClr val="B38E5D"/>
                </a:solidFill>
                <a:latin typeface="Noto Sans"/>
                <a:ea typeface="Noto Sans"/>
                <a:cs typeface="Noto Sans"/>
                <a:sym typeface="Noto Sans"/>
              </a:rPr>
              <a:t>Solicitudes Avalúos prioritarias en proceso de atención</a:t>
            </a:r>
            <a:endParaRPr lang="es-MX" sz="1400" dirty="0">
              <a:solidFill>
                <a:srgbClr val="B38E5D"/>
              </a:solidFill>
              <a:latin typeface="Calibri"/>
              <a:ea typeface="Calibri"/>
              <a:cs typeface="Calibri"/>
              <a:sym typeface="Calibri"/>
            </a:endParaRPr>
          </a:p>
        </p:txBody>
      </p:sp>
      <p:sp>
        <p:nvSpPr>
          <p:cNvPr id="14" name="Google Shape;79;p8">
            <a:extLst>
              <a:ext uri="{FF2B5EF4-FFF2-40B4-BE49-F238E27FC236}">
                <a16:creationId xmlns:a16="http://schemas.microsoft.com/office/drawing/2014/main" id="{A44BD0A9-AB7B-CC94-2A99-2BF332814BCD}"/>
              </a:ext>
            </a:extLst>
          </p:cNvPr>
          <p:cNvSpPr txBox="1"/>
          <p:nvPr/>
        </p:nvSpPr>
        <p:spPr>
          <a:xfrm>
            <a:off x="141345" y="146916"/>
            <a:ext cx="8011052"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000" b="1" dirty="0">
                <a:solidFill>
                  <a:srgbClr val="691831"/>
                </a:solidFill>
                <a:latin typeface="Noto Sans"/>
                <a:ea typeface="Noto Sans"/>
                <a:cs typeface="Noto Sans"/>
                <a:sym typeface="Noto Sans"/>
              </a:rPr>
              <a:t>Sistema de Avalúos del INDAABIN</a:t>
            </a:r>
            <a:endParaRPr lang="es-MX" sz="2000" dirty="0">
              <a:solidFill>
                <a:srgbClr val="691831"/>
              </a:solidFill>
              <a:latin typeface="Calibri"/>
              <a:ea typeface="Calibri"/>
              <a:cs typeface="Calibri"/>
              <a:sym typeface="Calibri"/>
            </a:endParaRPr>
          </a:p>
        </p:txBody>
      </p:sp>
    </p:spTree>
    <p:extLst>
      <p:ext uri="{BB962C8B-B14F-4D97-AF65-F5344CB8AC3E}">
        <p14:creationId xmlns:p14="http://schemas.microsoft.com/office/powerpoint/2010/main" val="4256586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F033B-991F-AB9E-1325-30FBDAAEE5CD}"/>
            </a:ext>
          </a:extLst>
        </p:cNvPr>
        <p:cNvGrpSpPr/>
        <p:nvPr/>
      </p:nvGrpSpPr>
      <p:grpSpPr>
        <a:xfrm>
          <a:off x="0" y="0"/>
          <a:ext cx="0" cy="0"/>
          <a:chOff x="0" y="0"/>
          <a:chExt cx="0" cy="0"/>
        </a:xfrm>
      </p:grpSpPr>
      <p:sp>
        <p:nvSpPr>
          <p:cNvPr id="4" name="Google Shape;79;p8">
            <a:extLst>
              <a:ext uri="{FF2B5EF4-FFF2-40B4-BE49-F238E27FC236}">
                <a16:creationId xmlns:a16="http://schemas.microsoft.com/office/drawing/2014/main" id="{2BCA6012-E297-30ED-152C-CC8D35B3DD72}"/>
              </a:ext>
            </a:extLst>
          </p:cNvPr>
          <p:cNvSpPr txBox="1"/>
          <p:nvPr/>
        </p:nvSpPr>
        <p:spPr>
          <a:xfrm>
            <a:off x="141345" y="146916"/>
            <a:ext cx="801105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691831"/>
                </a:solidFill>
                <a:latin typeface="Noto Sans"/>
                <a:ea typeface="Noto Sans"/>
                <a:cs typeface="Noto Sans"/>
                <a:sym typeface="Noto Sans"/>
              </a:rPr>
              <a:t>Conferencia Interamericana de Seguridad Social (CISS)</a:t>
            </a:r>
            <a:endParaRPr lang="es-MX" sz="2000" dirty="0">
              <a:solidFill>
                <a:srgbClr val="691831"/>
              </a:solidFill>
              <a:latin typeface="Calibri"/>
              <a:ea typeface="Calibri"/>
              <a:cs typeface="Calibri"/>
              <a:sym typeface="Calibri"/>
            </a:endParaRPr>
          </a:p>
        </p:txBody>
      </p:sp>
      <p:sp>
        <p:nvSpPr>
          <p:cNvPr id="3" name="CuadroTexto 2">
            <a:extLst>
              <a:ext uri="{FF2B5EF4-FFF2-40B4-BE49-F238E27FC236}">
                <a16:creationId xmlns:a16="http://schemas.microsoft.com/office/drawing/2014/main" id="{179BB32A-AA82-054C-CB82-7509A6CC0782}"/>
              </a:ext>
            </a:extLst>
          </p:cNvPr>
          <p:cNvSpPr txBox="1"/>
          <p:nvPr/>
        </p:nvSpPr>
        <p:spPr>
          <a:xfrm>
            <a:off x="516410" y="899918"/>
            <a:ext cx="11002306" cy="954107"/>
          </a:xfrm>
          <a:prstGeom prst="rect">
            <a:avLst/>
          </a:prstGeom>
          <a:noFill/>
        </p:spPr>
        <p:txBody>
          <a:bodyPr wrap="square">
            <a:spAutoFit/>
          </a:bodyPr>
          <a:lstStyle/>
          <a:p>
            <a:pPr algn="just">
              <a:buSzPct val="267000"/>
            </a:pPr>
            <a:r>
              <a:rPr lang="es-ES" sz="1400" dirty="0">
                <a:latin typeface="Noto Sans" panose="020B0502040504020204" pitchFamily="34" charset="0"/>
                <a:ea typeface="Noto Sans" panose="020B0502040504020204" pitchFamily="34" charset="0"/>
                <a:cs typeface="Noto Sans" panose="020B0502040504020204" pitchFamily="34" charset="0"/>
              </a:rPr>
              <a:t>En atención a la aclaración solicitada por la HCV del IMSS a través de su oficio 09-9001-04000/045 del 19 de marzo de 2026, relativo al uso y destino del inmueble, debido a la identificación de filmaciones en las instalaciones, se ha llevado a cabo lo siguiente:</a:t>
            </a:r>
          </a:p>
          <a:p>
            <a:pPr algn="just">
              <a:buSzPct val="267000"/>
            </a:pPr>
            <a:endParaRPr lang="es-ES" sz="1400" b="1" dirty="0">
              <a:latin typeface="Noto Sans" panose="020B0502040504020204" pitchFamily="34" charset="0"/>
              <a:ea typeface="Noto Sans" panose="020B0502040504020204" pitchFamily="34" charset="0"/>
              <a:cs typeface="Noto Sans" panose="020B0502040504020204" pitchFamily="34" charset="0"/>
            </a:endParaRPr>
          </a:p>
        </p:txBody>
      </p:sp>
      <p:pic>
        <p:nvPicPr>
          <p:cNvPr id="12" name="Imagen 11">
            <a:extLst>
              <a:ext uri="{FF2B5EF4-FFF2-40B4-BE49-F238E27FC236}">
                <a16:creationId xmlns:a16="http://schemas.microsoft.com/office/drawing/2014/main" id="{649632AC-94E9-47B5-2DCB-7D69C6D8FEA1}"/>
              </a:ext>
            </a:extLst>
          </p:cNvPr>
          <p:cNvPicPr>
            <a:picLocks noChangeAspect="1"/>
          </p:cNvPicPr>
          <p:nvPr/>
        </p:nvPicPr>
        <p:blipFill>
          <a:blip r:embed="rId3"/>
          <a:srcRect t="30811"/>
          <a:stretch>
            <a:fillRect/>
          </a:stretch>
        </p:blipFill>
        <p:spPr>
          <a:xfrm>
            <a:off x="2466975" y="5612760"/>
            <a:ext cx="9235955" cy="787378"/>
          </a:xfrm>
          <a:prstGeom prst="rect">
            <a:avLst/>
          </a:prstGeom>
          <a:ln>
            <a:noFill/>
          </a:ln>
          <a:effectLst>
            <a:outerShdw blurRad="292100" dist="139700" dir="2700000" algn="tl" rotWithShape="0">
              <a:srgbClr val="333333">
                <a:alpha val="65000"/>
              </a:srgbClr>
            </a:outerShdw>
          </a:effectLst>
        </p:spPr>
      </p:pic>
      <p:sp>
        <p:nvSpPr>
          <p:cNvPr id="7" name="Google Shape;79;p8">
            <a:extLst>
              <a:ext uri="{FF2B5EF4-FFF2-40B4-BE49-F238E27FC236}">
                <a16:creationId xmlns:a16="http://schemas.microsoft.com/office/drawing/2014/main" id="{2BCA6012-E297-30ED-152C-CC8D35B3DD72}"/>
              </a:ext>
            </a:extLst>
          </p:cNvPr>
          <p:cNvSpPr txBox="1"/>
          <p:nvPr/>
        </p:nvSpPr>
        <p:spPr>
          <a:xfrm>
            <a:off x="180080" y="552438"/>
            <a:ext cx="8011052"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1600" b="1" dirty="0">
                <a:solidFill>
                  <a:srgbClr val="B38E5D"/>
                </a:solidFill>
                <a:latin typeface="Noto Sans" panose="020B0502040504020204" pitchFamily="34" charset="0"/>
                <a:ea typeface="Noto Sans" panose="020B0502040504020204" pitchFamily="34" charset="0"/>
                <a:cs typeface="Noto Sans" panose="020B0502040504020204" pitchFamily="34" charset="0"/>
                <a:sym typeface="Calibri"/>
              </a:rPr>
              <a:t>Modificación al Convenio Específico Inmobiliario</a:t>
            </a:r>
          </a:p>
        </p:txBody>
      </p:sp>
      <p:grpSp>
        <p:nvGrpSpPr>
          <p:cNvPr id="5" name="4 Grupo"/>
          <p:cNvGrpSpPr/>
          <p:nvPr/>
        </p:nvGrpSpPr>
        <p:grpSpPr>
          <a:xfrm>
            <a:off x="551438" y="1690561"/>
            <a:ext cx="11162302" cy="3783773"/>
            <a:chOff x="1706840" y="1548400"/>
            <a:chExt cx="8470735" cy="3864045"/>
          </a:xfrm>
        </p:grpSpPr>
        <p:sp>
          <p:nvSpPr>
            <p:cNvPr id="6" name="5 Forma libre"/>
            <p:cNvSpPr/>
            <p:nvPr/>
          </p:nvSpPr>
          <p:spPr>
            <a:xfrm>
              <a:off x="1706840" y="1559378"/>
              <a:ext cx="8469760" cy="557444"/>
            </a:xfrm>
            <a:custGeom>
              <a:avLst/>
              <a:gdLst>
                <a:gd name="connsiteX0" fmla="*/ 0 w 10080014"/>
                <a:gd name="connsiteY0" fmla="*/ 0 h 567148"/>
                <a:gd name="connsiteX1" fmla="*/ 9796440 w 10080014"/>
                <a:gd name="connsiteY1" fmla="*/ 0 h 567148"/>
                <a:gd name="connsiteX2" fmla="*/ 10080014 w 10080014"/>
                <a:gd name="connsiteY2" fmla="*/ 283574 h 567148"/>
                <a:gd name="connsiteX3" fmla="*/ 9796440 w 10080014"/>
                <a:gd name="connsiteY3" fmla="*/ 567148 h 567148"/>
                <a:gd name="connsiteX4" fmla="*/ 0 w 10080014"/>
                <a:gd name="connsiteY4" fmla="*/ 567148 h 567148"/>
                <a:gd name="connsiteX5" fmla="*/ 0 w 10080014"/>
                <a:gd name="connsiteY5" fmla="*/ 0 h 56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80014" h="567148">
                  <a:moveTo>
                    <a:pt x="10080014" y="567147"/>
                  </a:moveTo>
                  <a:lnTo>
                    <a:pt x="283574" y="567147"/>
                  </a:lnTo>
                  <a:lnTo>
                    <a:pt x="0" y="283574"/>
                  </a:lnTo>
                  <a:lnTo>
                    <a:pt x="283574" y="1"/>
                  </a:lnTo>
                  <a:lnTo>
                    <a:pt x="10080014" y="1"/>
                  </a:lnTo>
                  <a:lnTo>
                    <a:pt x="10080014" y="567147"/>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00000" tIns="45721" rIns="85344" bIns="45721" numCol="1" spcCol="1270" anchor="ctr" anchorCtr="0">
              <a:noAutofit/>
            </a:bodyPr>
            <a:lstStyle/>
            <a:p>
              <a:pPr lvl="0" algn="just" defTabSz="533400">
                <a:lnSpc>
                  <a:spcPct val="90000"/>
                </a:lnSpc>
                <a:spcBef>
                  <a:spcPct val="0"/>
                </a:spcBef>
                <a:spcAft>
                  <a:spcPct val="35000"/>
                </a:spcAft>
              </a:pPr>
              <a:r>
                <a:rPr lang="es-ES" sz="13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Se solicitó a la CISS con oficio 0952841200/887 del 5-may-2026, la aclaración del uso de las instalaciones con ese objeto (filmaciones).</a:t>
              </a:r>
              <a:endParaRPr lang="es-MX" sz="1300" kern="1200" dirty="0">
                <a:solidFill>
                  <a:schemeClr val="tx1"/>
                </a:solidFill>
              </a:endParaRPr>
            </a:p>
          </p:txBody>
        </p:sp>
        <p:sp>
          <p:nvSpPr>
            <p:cNvPr id="11" name="10 Elipse"/>
            <p:cNvSpPr/>
            <p:nvPr/>
          </p:nvSpPr>
          <p:spPr>
            <a:xfrm>
              <a:off x="1913975" y="1548400"/>
              <a:ext cx="409790" cy="551456"/>
            </a:xfrm>
            <a:prstGeom prst="ellipse">
              <a:avLst/>
            </a:prstGeom>
            <a:blipFill>
              <a:blip r:embed="rId4" cstate="print">
                <a:extLst>
                  <a:ext uri="{BEBA8EAE-BF5A-486C-A8C5-ECC9F3942E4B}">
                    <a14:imgProps xmlns:a14="http://schemas.microsoft.com/office/drawing/2010/main">
                      <a14:imgLayer r:embed="rId5">
                        <a14:imgEffect>
                          <a14:backgroundRemoval t="5467" b="95333" l="11957" r="86196">
                            <a14:foregroundMark x1="23043" y1="24533" x2="23043" y2="24533"/>
                          </a14:backgroundRemoval>
                        </a14:imgEffect>
                      </a14:imgLayer>
                    </a14:imgProps>
                  </a:ext>
                  <a:ext uri="{28A0092B-C50C-407E-A947-70E740481C1C}">
                    <a14:useLocalDpi xmlns:a14="http://schemas.microsoft.com/office/drawing/2010/main" val="0"/>
                  </a:ext>
                </a:extLst>
              </a:blip>
              <a:srcRect/>
              <a:stretch>
                <a:fillRect l="-11000" r="-1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s-MX"/>
            </a:p>
          </p:txBody>
        </p:sp>
        <p:sp>
          <p:nvSpPr>
            <p:cNvPr id="13" name="12 Forma libre"/>
            <p:cNvSpPr/>
            <p:nvPr/>
          </p:nvSpPr>
          <p:spPr>
            <a:xfrm>
              <a:off x="1725854" y="2115205"/>
              <a:ext cx="8451315" cy="927898"/>
            </a:xfrm>
            <a:custGeom>
              <a:avLst/>
              <a:gdLst>
                <a:gd name="connsiteX0" fmla="*/ 0 w 10080014"/>
                <a:gd name="connsiteY0" fmla="*/ 0 h 927896"/>
                <a:gd name="connsiteX1" fmla="*/ 9616066 w 10080014"/>
                <a:gd name="connsiteY1" fmla="*/ 0 h 927896"/>
                <a:gd name="connsiteX2" fmla="*/ 10080014 w 10080014"/>
                <a:gd name="connsiteY2" fmla="*/ 463948 h 927896"/>
                <a:gd name="connsiteX3" fmla="*/ 9616066 w 10080014"/>
                <a:gd name="connsiteY3" fmla="*/ 927896 h 927896"/>
                <a:gd name="connsiteX4" fmla="*/ 0 w 10080014"/>
                <a:gd name="connsiteY4" fmla="*/ 927896 h 927896"/>
                <a:gd name="connsiteX5" fmla="*/ 0 w 10080014"/>
                <a:gd name="connsiteY5" fmla="*/ 0 h 92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80014" h="927896">
                  <a:moveTo>
                    <a:pt x="10080014" y="927895"/>
                  </a:moveTo>
                  <a:lnTo>
                    <a:pt x="463948" y="927895"/>
                  </a:lnTo>
                  <a:lnTo>
                    <a:pt x="0" y="463948"/>
                  </a:lnTo>
                  <a:lnTo>
                    <a:pt x="463948" y="1"/>
                  </a:lnTo>
                  <a:lnTo>
                    <a:pt x="10080014" y="1"/>
                  </a:lnTo>
                  <a:lnTo>
                    <a:pt x="10080014" y="927895"/>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00000" tIns="45721" rIns="85344" bIns="45721" numCol="1" spcCol="1270" anchor="ctr" anchorCtr="0">
              <a:noAutofit/>
            </a:bodyPr>
            <a:lstStyle/>
            <a:p>
              <a:pPr lvl="0" algn="just" defTabSz="533400">
                <a:lnSpc>
                  <a:spcPct val="90000"/>
                </a:lnSpc>
                <a:spcBef>
                  <a:spcPct val="0"/>
                </a:spcBef>
                <a:spcAft>
                  <a:spcPct val="35000"/>
                </a:spcAft>
              </a:pPr>
              <a:r>
                <a:rPr lang="es-MX" sz="13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La CISS mediante escrito número CISS/SG.063.2026 de fecha 11 de mayo del presente propone una modificación del Convenio Específico Inmobiliario en el que se permita el esquema de comercialización que tiene el IMSS, tanto en las instalaciones de uso exclusivo de la CISS como en los espacios compartidos. </a:t>
              </a:r>
              <a:endParaRPr lang="es-MX" sz="1300" kern="1200" dirty="0">
                <a:solidFill>
                  <a:schemeClr val="tx1"/>
                </a:solidFill>
              </a:endParaRPr>
            </a:p>
          </p:txBody>
        </p:sp>
        <p:sp>
          <p:nvSpPr>
            <p:cNvPr id="14" name="13 Elipse"/>
            <p:cNvSpPr/>
            <p:nvPr/>
          </p:nvSpPr>
          <p:spPr>
            <a:xfrm>
              <a:off x="1913975" y="2274250"/>
              <a:ext cx="409790" cy="551456"/>
            </a:xfrm>
            <a:prstGeom prst="ellipse">
              <a:avLst/>
            </a:prstGeom>
            <a:blipFill>
              <a:blip r:embed="rId6" cstate="print">
                <a:extLst>
                  <a:ext uri="{BEBA8EAE-BF5A-486C-A8C5-ECC9F3942E4B}">
                    <a14:imgProps xmlns:a14="http://schemas.microsoft.com/office/drawing/2010/main">
                      <a14:imgLayer r:embed="rId5">
                        <a14:imgEffect>
                          <a14:backgroundRemoval t="4267" b="95067" l="14022" r="86957">
                            <a14:foregroundMark x1="75870" y1="74267" x2="75870" y2="74267"/>
                          </a14:backgroundRemoval>
                        </a14:imgEffect>
                      </a14:imgLayer>
                    </a14:imgProps>
                  </a:ext>
                  <a:ext uri="{28A0092B-C50C-407E-A947-70E740481C1C}">
                    <a14:useLocalDpi xmlns:a14="http://schemas.microsoft.com/office/drawing/2010/main" val="0"/>
                  </a:ext>
                </a:extLst>
              </a:blip>
              <a:srcRect/>
              <a:stretch>
                <a:fillRect l="-11000" r="-1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s-MX"/>
            </a:p>
          </p:txBody>
        </p:sp>
        <p:sp>
          <p:nvSpPr>
            <p:cNvPr id="15" name="14 Forma libre"/>
            <p:cNvSpPr/>
            <p:nvPr/>
          </p:nvSpPr>
          <p:spPr>
            <a:xfrm>
              <a:off x="1739520" y="3111908"/>
              <a:ext cx="8438055" cy="1015060"/>
            </a:xfrm>
            <a:custGeom>
              <a:avLst/>
              <a:gdLst>
                <a:gd name="connsiteX0" fmla="*/ 0 w 10080014"/>
                <a:gd name="connsiteY0" fmla="*/ 0 h 1015058"/>
                <a:gd name="connsiteX1" fmla="*/ 9572485 w 10080014"/>
                <a:gd name="connsiteY1" fmla="*/ 0 h 1015058"/>
                <a:gd name="connsiteX2" fmla="*/ 10080014 w 10080014"/>
                <a:gd name="connsiteY2" fmla="*/ 507529 h 1015058"/>
                <a:gd name="connsiteX3" fmla="*/ 9572485 w 10080014"/>
                <a:gd name="connsiteY3" fmla="*/ 1015058 h 1015058"/>
                <a:gd name="connsiteX4" fmla="*/ 0 w 10080014"/>
                <a:gd name="connsiteY4" fmla="*/ 1015058 h 1015058"/>
                <a:gd name="connsiteX5" fmla="*/ 0 w 10080014"/>
                <a:gd name="connsiteY5" fmla="*/ 0 h 1015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80014" h="1015058">
                  <a:moveTo>
                    <a:pt x="10080014" y="1015057"/>
                  </a:moveTo>
                  <a:lnTo>
                    <a:pt x="507529" y="1015057"/>
                  </a:lnTo>
                  <a:lnTo>
                    <a:pt x="0" y="507529"/>
                  </a:lnTo>
                  <a:lnTo>
                    <a:pt x="507529" y="1"/>
                  </a:lnTo>
                  <a:lnTo>
                    <a:pt x="10080014" y="1"/>
                  </a:lnTo>
                  <a:lnTo>
                    <a:pt x="10080014" y="1015057"/>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00000" tIns="45721" rIns="85344" bIns="45721" numCol="1" spcCol="1270" anchor="ctr" anchorCtr="0">
              <a:noAutofit/>
            </a:bodyPr>
            <a:lstStyle/>
            <a:p>
              <a:pPr lvl="0" algn="just" defTabSz="533400">
                <a:lnSpc>
                  <a:spcPct val="90000"/>
                </a:lnSpc>
                <a:spcBef>
                  <a:spcPct val="0"/>
                </a:spcBef>
                <a:spcAft>
                  <a:spcPct val="35000"/>
                </a:spcAft>
              </a:pPr>
              <a:r>
                <a:rPr lang="es-MX" sz="1300" dirty="0">
                  <a:solidFill>
                    <a:schemeClr val="tx1"/>
                  </a:solidFill>
                  <a:latin typeface="Noto Sans" panose="020B0502040504020204" pitchFamily="34" charset="0"/>
                  <a:ea typeface="Noto Sans" panose="020B0502040504020204" pitchFamily="34" charset="0"/>
                  <a:cs typeface="Noto Sans" panose="020B0502040504020204" pitchFamily="34" charset="0"/>
                </a:rPr>
                <a:t>S</a:t>
              </a:r>
              <a:r>
                <a:rPr lang="es-MX" sz="13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e formuló una consulta a la Coordinación Consultiva y Apoyo Legal de la Dirección Jurídica (oficio 09534314D0/7616 del 16 de junio de 2026) para evaluar la viabilidad de ampliar los alcances del Convenio Específico Inmobiliario. Esto permitiría a dicho organismo internacional implementar el esquema de comercialización de espacios regulado en el Apartado C “Comercialización Inmobiliaria” de las Políticas para la Administración Inmobiliaria del IMSS.</a:t>
              </a:r>
              <a:endParaRPr lang="es-MX" sz="1300" kern="1200" dirty="0">
                <a:solidFill>
                  <a:schemeClr val="tx1"/>
                </a:solidFill>
              </a:endParaRPr>
            </a:p>
          </p:txBody>
        </p:sp>
        <p:sp>
          <p:nvSpPr>
            <p:cNvPr id="16" name="15 Elipse"/>
            <p:cNvSpPr/>
            <p:nvPr/>
          </p:nvSpPr>
          <p:spPr>
            <a:xfrm>
              <a:off x="1924332" y="3226473"/>
              <a:ext cx="409790" cy="551456"/>
            </a:xfrm>
            <a:prstGeom prst="ellipse">
              <a:avLst/>
            </a:prstGeom>
            <a:blipFill>
              <a:blip r:embed="rId7" cstate="print">
                <a:extLst>
                  <a:ext uri="{BEBA8EAE-BF5A-486C-A8C5-ECC9F3942E4B}">
                    <a14:imgProps xmlns:a14="http://schemas.microsoft.com/office/drawing/2010/main">
                      <a14:imgLayer r:embed="rId5">
                        <a14:imgEffect>
                          <a14:backgroundRemoval t="4267" b="94933" l="11957" r="87609">
                            <a14:foregroundMark x1="72174" y1="79467" x2="72174" y2="79467"/>
                          </a14:backgroundRemoval>
                        </a14:imgEffect>
                      </a14:imgLayer>
                    </a14:imgProps>
                  </a:ext>
                  <a:ext uri="{28A0092B-C50C-407E-A947-70E740481C1C}">
                    <a14:useLocalDpi xmlns:a14="http://schemas.microsoft.com/office/drawing/2010/main" val="0"/>
                  </a:ext>
                </a:extLst>
              </a:blip>
              <a:srcRect/>
              <a:stretch>
                <a:fillRect l="-11000" r="-1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s-MX"/>
            </a:p>
          </p:txBody>
        </p:sp>
        <p:sp>
          <p:nvSpPr>
            <p:cNvPr id="17" name="16 Forma libre"/>
            <p:cNvSpPr/>
            <p:nvPr/>
          </p:nvSpPr>
          <p:spPr>
            <a:xfrm>
              <a:off x="1717192" y="4295880"/>
              <a:ext cx="8459408" cy="1116565"/>
            </a:xfrm>
            <a:custGeom>
              <a:avLst/>
              <a:gdLst>
                <a:gd name="connsiteX0" fmla="*/ 0 w 10080014"/>
                <a:gd name="connsiteY0" fmla="*/ 0 h 1015058"/>
                <a:gd name="connsiteX1" fmla="*/ 9572485 w 10080014"/>
                <a:gd name="connsiteY1" fmla="*/ 0 h 1015058"/>
                <a:gd name="connsiteX2" fmla="*/ 10080014 w 10080014"/>
                <a:gd name="connsiteY2" fmla="*/ 507529 h 1015058"/>
                <a:gd name="connsiteX3" fmla="*/ 9572485 w 10080014"/>
                <a:gd name="connsiteY3" fmla="*/ 1015058 h 1015058"/>
                <a:gd name="connsiteX4" fmla="*/ 0 w 10080014"/>
                <a:gd name="connsiteY4" fmla="*/ 1015058 h 1015058"/>
                <a:gd name="connsiteX5" fmla="*/ 0 w 10080014"/>
                <a:gd name="connsiteY5" fmla="*/ 0 h 1015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80014" h="1015058">
                  <a:moveTo>
                    <a:pt x="10080014" y="1015057"/>
                  </a:moveTo>
                  <a:lnTo>
                    <a:pt x="507529" y="1015057"/>
                  </a:lnTo>
                  <a:lnTo>
                    <a:pt x="0" y="507529"/>
                  </a:lnTo>
                  <a:lnTo>
                    <a:pt x="507529" y="1"/>
                  </a:lnTo>
                  <a:lnTo>
                    <a:pt x="10080014" y="1"/>
                  </a:lnTo>
                  <a:lnTo>
                    <a:pt x="10080014" y="1015057"/>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00000" tIns="45721" rIns="85344" bIns="45721" numCol="1" spcCol="1270" anchor="ctr" anchorCtr="0">
              <a:noAutofit/>
            </a:bodyPr>
            <a:lstStyle/>
            <a:p>
              <a:pPr lvl="0" algn="just" defTabSz="533400">
                <a:lnSpc>
                  <a:spcPct val="90000"/>
                </a:lnSpc>
                <a:spcBef>
                  <a:spcPct val="0"/>
                </a:spcBef>
                <a:spcAft>
                  <a:spcPct val="35000"/>
                </a:spcAft>
              </a:pPr>
              <a:r>
                <a:rPr lang="es-MX" sz="13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El Jurídico remitió oficio número 095217614B10/1017 dando respuesta a la consulta, en el que comenta que  el inmueble al ser propiedad de este Instituto y formar parte de su patrimonio, está destinado al servicio público de carácter nacional del Seguro Social a que se refiere el artículo 4 de la propia LSS y tendrán el carácter de bienes del dominio público de la Federación.</a:t>
              </a:r>
            </a:p>
            <a:p>
              <a:pPr lvl="0" algn="just" defTabSz="533400">
                <a:lnSpc>
                  <a:spcPct val="90000"/>
                </a:lnSpc>
                <a:spcBef>
                  <a:spcPct val="0"/>
                </a:spcBef>
                <a:spcAft>
                  <a:spcPct val="35000"/>
                </a:spcAft>
              </a:pPr>
              <a:r>
                <a:rPr lang="es-MX" sz="1300" dirty="0">
                  <a:solidFill>
                    <a:schemeClr val="tx1"/>
                  </a:solidFill>
                  <a:latin typeface="Noto Sans" panose="020B0502040504020204" pitchFamily="34" charset="0"/>
                  <a:ea typeface="Noto Sans" panose="020B0502040504020204" pitchFamily="34" charset="0"/>
                  <a:cs typeface="Noto Sans" panose="020B0502040504020204" pitchFamily="34" charset="0"/>
                </a:rPr>
                <a:t>Asimismo, indica los pasos para que la CISS pueda realizar la comercialización de espacios de las instalaciones</a:t>
              </a:r>
              <a:endParaRPr lang="es-MX" sz="1300" kern="1200" dirty="0">
                <a:solidFill>
                  <a:schemeClr val="tx1"/>
                </a:solidFill>
              </a:endParaRPr>
            </a:p>
          </p:txBody>
        </p:sp>
        <p:sp>
          <p:nvSpPr>
            <p:cNvPr id="18" name="17 Elipse"/>
            <p:cNvSpPr/>
            <p:nvPr/>
          </p:nvSpPr>
          <p:spPr>
            <a:xfrm>
              <a:off x="1913975" y="4394679"/>
              <a:ext cx="409790" cy="551456"/>
            </a:xfrm>
            <a:prstGeom prst="ellipse">
              <a:avLst/>
            </a:prstGeom>
            <a:blipFill>
              <a:blip r:embed="rId8" cstate="print">
                <a:extLst>
                  <a:ext uri="{BEBA8EAE-BF5A-486C-A8C5-ECC9F3942E4B}">
                    <a14:imgProps xmlns:a14="http://schemas.microsoft.com/office/drawing/2010/main">
                      <a14:imgLayer r:embed="rId5">
                        <a14:imgEffect>
                          <a14:backgroundRemoval t="5733" b="94267" l="12717" r="86957">
                            <a14:foregroundMark x1="68478" y1="16667" x2="68478" y2="16667"/>
                          </a14:backgroundRemoval>
                        </a14:imgEffect>
                      </a14:imgLayer>
                    </a14:imgProps>
                  </a:ext>
                  <a:ext uri="{28A0092B-C50C-407E-A947-70E740481C1C}">
                    <a14:useLocalDpi xmlns:a14="http://schemas.microsoft.com/office/drawing/2010/main" val="0"/>
                  </a:ext>
                </a:extLst>
              </a:blip>
              <a:srcRect/>
              <a:stretch>
                <a:fillRect l="-11000" r="-1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s-MX"/>
            </a:p>
          </p:txBody>
        </p:sp>
      </p:grpSp>
    </p:spTree>
    <p:extLst>
      <p:ext uri="{BB962C8B-B14F-4D97-AF65-F5344CB8AC3E}">
        <p14:creationId xmlns:p14="http://schemas.microsoft.com/office/powerpoint/2010/main" val="720120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F033B-991F-AB9E-1325-30FBDAAEE5CD}"/>
            </a:ext>
          </a:extLst>
        </p:cNvPr>
        <p:cNvGrpSpPr/>
        <p:nvPr/>
      </p:nvGrpSpPr>
      <p:grpSpPr>
        <a:xfrm>
          <a:off x="0" y="0"/>
          <a:ext cx="0" cy="0"/>
          <a:chOff x="0" y="0"/>
          <a:chExt cx="0" cy="0"/>
        </a:xfrm>
      </p:grpSpPr>
      <p:sp>
        <p:nvSpPr>
          <p:cNvPr id="4" name="Google Shape;79;p8">
            <a:extLst>
              <a:ext uri="{FF2B5EF4-FFF2-40B4-BE49-F238E27FC236}">
                <a16:creationId xmlns:a16="http://schemas.microsoft.com/office/drawing/2014/main" id="{2BCA6012-E297-30ED-152C-CC8D35B3DD72}"/>
              </a:ext>
            </a:extLst>
          </p:cNvPr>
          <p:cNvSpPr txBox="1"/>
          <p:nvPr/>
        </p:nvSpPr>
        <p:spPr>
          <a:xfrm>
            <a:off x="141345" y="146916"/>
            <a:ext cx="801105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691831"/>
                </a:solidFill>
                <a:latin typeface="Noto Sans"/>
                <a:ea typeface="Noto Sans"/>
                <a:cs typeface="Noto Sans"/>
                <a:sym typeface="Noto Sans"/>
              </a:rPr>
              <a:t>Conferencia Interamericana de Seguridad Social (CISS)</a:t>
            </a:r>
            <a:endParaRPr lang="es-MX" sz="2000" dirty="0">
              <a:solidFill>
                <a:srgbClr val="691831"/>
              </a:solidFill>
              <a:latin typeface="Calibri"/>
              <a:ea typeface="Calibri"/>
              <a:cs typeface="Calibri"/>
              <a:sym typeface="Calibri"/>
            </a:endParaRPr>
          </a:p>
        </p:txBody>
      </p:sp>
      <p:pic>
        <p:nvPicPr>
          <p:cNvPr id="12" name="Imagen 11">
            <a:extLst>
              <a:ext uri="{FF2B5EF4-FFF2-40B4-BE49-F238E27FC236}">
                <a16:creationId xmlns:a16="http://schemas.microsoft.com/office/drawing/2014/main" id="{649632AC-94E9-47B5-2DCB-7D69C6D8FEA1}"/>
              </a:ext>
            </a:extLst>
          </p:cNvPr>
          <p:cNvPicPr>
            <a:picLocks noChangeAspect="1"/>
          </p:cNvPicPr>
          <p:nvPr/>
        </p:nvPicPr>
        <p:blipFill>
          <a:blip r:embed="rId3"/>
          <a:srcRect t="30811"/>
          <a:stretch>
            <a:fillRect/>
          </a:stretch>
        </p:blipFill>
        <p:spPr>
          <a:xfrm>
            <a:off x="2514600" y="5618977"/>
            <a:ext cx="9163050" cy="781162"/>
          </a:xfrm>
          <a:prstGeom prst="rect">
            <a:avLst/>
          </a:prstGeom>
          <a:ln>
            <a:noFill/>
          </a:ln>
          <a:effectLst>
            <a:outerShdw blurRad="292100" dist="139700" dir="2700000" algn="tl" rotWithShape="0">
              <a:srgbClr val="333333">
                <a:alpha val="65000"/>
              </a:srgbClr>
            </a:outerShdw>
          </a:effectLst>
        </p:spPr>
      </p:pic>
      <p:sp>
        <p:nvSpPr>
          <p:cNvPr id="7" name="Google Shape;79;p8">
            <a:extLst>
              <a:ext uri="{FF2B5EF4-FFF2-40B4-BE49-F238E27FC236}">
                <a16:creationId xmlns:a16="http://schemas.microsoft.com/office/drawing/2014/main" id="{2BCA6012-E297-30ED-152C-CC8D35B3DD72}"/>
              </a:ext>
            </a:extLst>
          </p:cNvPr>
          <p:cNvSpPr txBox="1"/>
          <p:nvPr/>
        </p:nvSpPr>
        <p:spPr>
          <a:xfrm>
            <a:off x="221183" y="516207"/>
            <a:ext cx="8011052"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1600" b="1" dirty="0">
                <a:solidFill>
                  <a:srgbClr val="B38E5D"/>
                </a:solidFill>
                <a:latin typeface="Noto Sans" panose="020B0502040504020204" pitchFamily="34" charset="0"/>
                <a:ea typeface="Noto Sans" panose="020B0502040504020204" pitchFamily="34" charset="0"/>
                <a:cs typeface="Noto Sans" panose="020B0502040504020204" pitchFamily="34" charset="0"/>
                <a:sym typeface="Calibri"/>
              </a:rPr>
              <a:t>Modificación al Convenio Específico Inmobiliario</a:t>
            </a:r>
          </a:p>
        </p:txBody>
      </p:sp>
      <p:sp>
        <p:nvSpPr>
          <p:cNvPr id="10" name="9 Forma libre"/>
          <p:cNvSpPr/>
          <p:nvPr/>
        </p:nvSpPr>
        <p:spPr>
          <a:xfrm>
            <a:off x="524445" y="1308480"/>
            <a:ext cx="540081" cy="540000"/>
          </a:xfrm>
          <a:custGeom>
            <a:avLst/>
            <a:gdLst>
              <a:gd name="connsiteX0" fmla="*/ 0 w 731633"/>
              <a:gd name="connsiteY0" fmla="*/ 360003 h 720005"/>
              <a:gd name="connsiteX1" fmla="*/ 365817 w 731633"/>
              <a:gd name="connsiteY1" fmla="*/ 0 h 720005"/>
              <a:gd name="connsiteX2" fmla="*/ 731634 w 731633"/>
              <a:gd name="connsiteY2" fmla="*/ 360003 h 720005"/>
              <a:gd name="connsiteX3" fmla="*/ 365817 w 731633"/>
              <a:gd name="connsiteY3" fmla="*/ 720006 h 720005"/>
              <a:gd name="connsiteX4" fmla="*/ 0 w 731633"/>
              <a:gd name="connsiteY4" fmla="*/ 360003 h 720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633" h="720005">
                <a:moveTo>
                  <a:pt x="0" y="360003"/>
                </a:moveTo>
                <a:cubicBezTo>
                  <a:pt x="0" y="161179"/>
                  <a:pt x="163782" y="0"/>
                  <a:pt x="365817" y="0"/>
                </a:cubicBezTo>
                <a:cubicBezTo>
                  <a:pt x="567852" y="0"/>
                  <a:pt x="731634" y="161179"/>
                  <a:pt x="731634" y="360003"/>
                </a:cubicBezTo>
                <a:cubicBezTo>
                  <a:pt x="731634" y="558827"/>
                  <a:pt x="567852" y="720006"/>
                  <a:pt x="365817" y="720006"/>
                </a:cubicBezTo>
                <a:cubicBezTo>
                  <a:pt x="163782" y="720006"/>
                  <a:pt x="0" y="558827"/>
                  <a:pt x="0" y="360003"/>
                </a:cubicBezTo>
                <a:close/>
              </a:path>
            </a:pathLst>
          </a:custGeom>
          <a:solidFill>
            <a:srgbClr val="B38E5D"/>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21445" tIns="162592" rIns="221445" bIns="162592" numCol="1" spcCol="1270" anchor="ctr" anchorCtr="0">
            <a:noAutofit/>
          </a:bodyPr>
          <a:lstStyle/>
          <a:p>
            <a:pPr lvl="0" algn="ctr" defTabSz="1333500">
              <a:lnSpc>
                <a:spcPct val="90000"/>
              </a:lnSpc>
              <a:spcBef>
                <a:spcPct val="0"/>
              </a:spcBef>
              <a:spcAft>
                <a:spcPct val="35000"/>
              </a:spcAft>
            </a:pPr>
            <a:r>
              <a:rPr lang="es-MX" sz="3000" kern="1200" dirty="0"/>
              <a:t>1</a:t>
            </a:r>
          </a:p>
        </p:txBody>
      </p:sp>
      <p:sp>
        <p:nvSpPr>
          <p:cNvPr id="13" name="12 Forma libre"/>
          <p:cNvSpPr/>
          <p:nvPr/>
        </p:nvSpPr>
        <p:spPr>
          <a:xfrm>
            <a:off x="554597" y="2085965"/>
            <a:ext cx="540000" cy="540000"/>
          </a:xfrm>
          <a:custGeom>
            <a:avLst/>
            <a:gdLst>
              <a:gd name="connsiteX0" fmla="*/ 0 w 832664"/>
              <a:gd name="connsiteY0" fmla="*/ 360003 h 720005"/>
              <a:gd name="connsiteX1" fmla="*/ 416332 w 832664"/>
              <a:gd name="connsiteY1" fmla="*/ 0 h 720005"/>
              <a:gd name="connsiteX2" fmla="*/ 832664 w 832664"/>
              <a:gd name="connsiteY2" fmla="*/ 360003 h 720005"/>
              <a:gd name="connsiteX3" fmla="*/ 416332 w 832664"/>
              <a:gd name="connsiteY3" fmla="*/ 720006 h 720005"/>
              <a:gd name="connsiteX4" fmla="*/ 0 w 832664"/>
              <a:gd name="connsiteY4" fmla="*/ 360003 h 720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664" h="720005">
                <a:moveTo>
                  <a:pt x="0" y="360003"/>
                </a:moveTo>
                <a:cubicBezTo>
                  <a:pt x="0" y="161179"/>
                  <a:pt x="186398" y="0"/>
                  <a:pt x="416332" y="0"/>
                </a:cubicBezTo>
                <a:cubicBezTo>
                  <a:pt x="646266" y="0"/>
                  <a:pt x="832664" y="161179"/>
                  <a:pt x="832664" y="360003"/>
                </a:cubicBezTo>
                <a:cubicBezTo>
                  <a:pt x="832664" y="558827"/>
                  <a:pt x="646266" y="720006"/>
                  <a:pt x="416332" y="720006"/>
                </a:cubicBezTo>
                <a:cubicBezTo>
                  <a:pt x="186398" y="720006"/>
                  <a:pt x="0" y="558827"/>
                  <a:pt x="0" y="360003"/>
                </a:cubicBezTo>
                <a:close/>
              </a:path>
            </a:pathLst>
          </a:custGeom>
          <a:solidFill>
            <a:srgbClr val="B38E5D"/>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36241" tIns="162592" rIns="236241" bIns="162592" numCol="1" spcCol="1270" anchor="ctr" anchorCtr="0">
            <a:noAutofit/>
          </a:bodyPr>
          <a:lstStyle/>
          <a:p>
            <a:pPr lvl="0" algn="ctr" defTabSz="1333500">
              <a:lnSpc>
                <a:spcPct val="90000"/>
              </a:lnSpc>
              <a:spcBef>
                <a:spcPct val="0"/>
              </a:spcBef>
              <a:spcAft>
                <a:spcPct val="35000"/>
              </a:spcAft>
            </a:pPr>
            <a:r>
              <a:rPr lang="es-MX" sz="3000" kern="1200" dirty="0"/>
              <a:t>2</a:t>
            </a:r>
          </a:p>
        </p:txBody>
      </p:sp>
      <p:sp>
        <p:nvSpPr>
          <p:cNvPr id="15" name="14 Forma libre"/>
          <p:cNvSpPr/>
          <p:nvPr/>
        </p:nvSpPr>
        <p:spPr>
          <a:xfrm>
            <a:off x="580625" y="4787267"/>
            <a:ext cx="540000" cy="540000"/>
          </a:xfrm>
          <a:custGeom>
            <a:avLst/>
            <a:gdLst>
              <a:gd name="connsiteX0" fmla="*/ 0 w 850345"/>
              <a:gd name="connsiteY0" fmla="*/ 360003 h 720005"/>
              <a:gd name="connsiteX1" fmla="*/ 425173 w 850345"/>
              <a:gd name="connsiteY1" fmla="*/ 0 h 720005"/>
              <a:gd name="connsiteX2" fmla="*/ 850346 w 850345"/>
              <a:gd name="connsiteY2" fmla="*/ 360003 h 720005"/>
              <a:gd name="connsiteX3" fmla="*/ 425173 w 850345"/>
              <a:gd name="connsiteY3" fmla="*/ 720006 h 720005"/>
              <a:gd name="connsiteX4" fmla="*/ 0 w 850345"/>
              <a:gd name="connsiteY4" fmla="*/ 360003 h 720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345" h="720005">
                <a:moveTo>
                  <a:pt x="0" y="360003"/>
                </a:moveTo>
                <a:cubicBezTo>
                  <a:pt x="0" y="161179"/>
                  <a:pt x="190356" y="0"/>
                  <a:pt x="425173" y="0"/>
                </a:cubicBezTo>
                <a:cubicBezTo>
                  <a:pt x="659990" y="0"/>
                  <a:pt x="850346" y="161179"/>
                  <a:pt x="850346" y="360003"/>
                </a:cubicBezTo>
                <a:cubicBezTo>
                  <a:pt x="850346" y="558827"/>
                  <a:pt x="659990" y="720006"/>
                  <a:pt x="425173" y="720006"/>
                </a:cubicBezTo>
                <a:cubicBezTo>
                  <a:pt x="190356" y="720006"/>
                  <a:pt x="0" y="558827"/>
                  <a:pt x="0" y="360003"/>
                </a:cubicBezTo>
                <a:close/>
              </a:path>
            </a:pathLst>
          </a:custGeom>
          <a:solidFill>
            <a:srgbClr val="B38E5D"/>
          </a:solid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38830" tIns="162592" rIns="238830" bIns="162592" numCol="1" spcCol="1270" anchor="ctr" anchorCtr="0">
            <a:noAutofit/>
          </a:bodyPr>
          <a:lstStyle/>
          <a:p>
            <a:pPr lvl="0" algn="ctr" defTabSz="1333500">
              <a:lnSpc>
                <a:spcPct val="90000"/>
              </a:lnSpc>
              <a:spcBef>
                <a:spcPct val="0"/>
              </a:spcBef>
              <a:spcAft>
                <a:spcPct val="35000"/>
              </a:spcAft>
            </a:pPr>
            <a:r>
              <a:rPr lang="es-MX" sz="3000" kern="1200" dirty="0"/>
              <a:t>3</a:t>
            </a:r>
          </a:p>
        </p:txBody>
      </p:sp>
      <p:sp>
        <p:nvSpPr>
          <p:cNvPr id="21" name="CuadroTexto 2">
            <a:extLst>
              <a:ext uri="{FF2B5EF4-FFF2-40B4-BE49-F238E27FC236}">
                <a16:creationId xmlns:a16="http://schemas.microsoft.com/office/drawing/2014/main" id="{179BB32A-AA82-054C-CB82-7509A6CC0782}"/>
              </a:ext>
            </a:extLst>
          </p:cNvPr>
          <p:cNvSpPr txBox="1"/>
          <p:nvPr/>
        </p:nvSpPr>
        <p:spPr>
          <a:xfrm>
            <a:off x="516410" y="899918"/>
            <a:ext cx="11002306" cy="523220"/>
          </a:xfrm>
          <a:prstGeom prst="rect">
            <a:avLst/>
          </a:prstGeom>
          <a:noFill/>
        </p:spPr>
        <p:txBody>
          <a:bodyPr wrap="square">
            <a:spAutoFit/>
          </a:bodyPr>
          <a:lstStyle/>
          <a:p>
            <a:pPr algn="just">
              <a:buSzPct val="267000"/>
            </a:pPr>
            <a:r>
              <a:rPr lang="es-ES" sz="14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Acciones para modificar el Convenio Específico Inmobiliario</a:t>
            </a:r>
          </a:p>
          <a:p>
            <a:pPr algn="just">
              <a:buSzPct val="267000"/>
            </a:pPr>
            <a:endParaRPr lang="es-ES" sz="14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25" name="CuadroTexto 5">
            <a:extLst>
              <a:ext uri="{FF2B5EF4-FFF2-40B4-BE49-F238E27FC236}">
                <a16:creationId xmlns:a16="http://schemas.microsoft.com/office/drawing/2014/main" id="{EB03643E-4C76-68E1-D4DB-961E521E37C1}"/>
              </a:ext>
            </a:extLst>
          </p:cNvPr>
          <p:cNvSpPr txBox="1"/>
          <p:nvPr/>
        </p:nvSpPr>
        <p:spPr>
          <a:xfrm>
            <a:off x="1365700" y="1370621"/>
            <a:ext cx="10440000" cy="492443"/>
          </a:xfrm>
          <a:prstGeom prst="rect">
            <a:avLst/>
          </a:prstGeom>
          <a:noFill/>
        </p:spPr>
        <p:txBody>
          <a:bodyPr wrap="square">
            <a:spAutoFit/>
          </a:bodyPr>
          <a:lstStyle/>
          <a:p>
            <a:pPr algn="just"/>
            <a:r>
              <a:rPr lang="es-MX" sz="1300" dirty="0">
                <a:latin typeface="Noto Sans" panose="020B0502040504020204" pitchFamily="34" charset="0"/>
                <a:ea typeface="Noto Sans" panose="020B0502040504020204" pitchFamily="34" charset="0"/>
                <a:cs typeface="Noto Sans" panose="020B0502040504020204" pitchFamily="34" charset="0"/>
              </a:rPr>
              <a:t>Modificación de los Estatutos de la Conferencia Interamericana de Seguridad Social, a fin de que cuente la esa facultad para comercializar espacios.</a:t>
            </a:r>
          </a:p>
        </p:txBody>
      </p:sp>
      <p:sp>
        <p:nvSpPr>
          <p:cNvPr id="26" name="CuadroTexto 5">
            <a:extLst>
              <a:ext uri="{FF2B5EF4-FFF2-40B4-BE49-F238E27FC236}">
                <a16:creationId xmlns:a16="http://schemas.microsoft.com/office/drawing/2014/main" id="{EB03643E-4C76-68E1-D4DB-961E521E37C1}"/>
              </a:ext>
            </a:extLst>
          </p:cNvPr>
          <p:cNvSpPr txBox="1"/>
          <p:nvPr/>
        </p:nvSpPr>
        <p:spPr>
          <a:xfrm>
            <a:off x="1306125" y="4858688"/>
            <a:ext cx="10440000" cy="692497"/>
          </a:xfrm>
          <a:prstGeom prst="rect">
            <a:avLst/>
          </a:prstGeom>
          <a:noFill/>
        </p:spPr>
        <p:txBody>
          <a:bodyPr wrap="square">
            <a:spAutoFit/>
          </a:bodyPr>
          <a:lstStyle/>
          <a:p>
            <a:pPr algn="just"/>
            <a:r>
              <a:rPr lang="es-MX" sz="1300" dirty="0">
                <a:latin typeface="Noto Sans" panose="020B0502040504020204" pitchFamily="34" charset="0"/>
                <a:ea typeface="Noto Sans" panose="020B0502040504020204" pitchFamily="34" charset="0"/>
                <a:cs typeface="Noto Sans" panose="020B0502040504020204" pitchFamily="34" charset="0"/>
              </a:rPr>
              <a:t>Celebrar convenio modificatorio al Convenio Específico Inmobiliario, para establecer lo autorizado por el H. Consejo Técnico, en cuya aprobación deberá prever al responsable del seguimiento y vigilancia del o los instrumentos legales respectivos.</a:t>
            </a:r>
          </a:p>
          <a:p>
            <a:pPr algn="just"/>
            <a:endParaRPr lang="es-ES" sz="13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7" name="CuadroTexto 5">
            <a:extLst>
              <a:ext uri="{FF2B5EF4-FFF2-40B4-BE49-F238E27FC236}">
                <a16:creationId xmlns:a16="http://schemas.microsoft.com/office/drawing/2014/main" id="{EB03643E-4C76-68E1-D4DB-961E521E37C1}"/>
              </a:ext>
            </a:extLst>
          </p:cNvPr>
          <p:cNvSpPr txBox="1"/>
          <p:nvPr/>
        </p:nvSpPr>
        <p:spPr>
          <a:xfrm>
            <a:off x="1354635" y="2041865"/>
            <a:ext cx="10440000" cy="2769989"/>
          </a:xfrm>
          <a:prstGeom prst="rect">
            <a:avLst/>
          </a:prstGeom>
          <a:noFill/>
        </p:spPr>
        <p:txBody>
          <a:bodyPr wrap="square">
            <a:spAutoFit/>
          </a:bodyPr>
          <a:lstStyle/>
          <a:p>
            <a:pPr algn="just">
              <a:spcAft>
                <a:spcPts val="600"/>
              </a:spcAft>
            </a:pPr>
            <a:r>
              <a:rPr lang="es-MX" sz="1300" dirty="0">
                <a:latin typeface="Noto Sans" panose="020B0502040504020204" pitchFamily="34" charset="0"/>
                <a:ea typeface="Noto Sans" panose="020B0502040504020204" pitchFamily="34" charset="0"/>
                <a:cs typeface="Noto Sans" panose="020B0502040504020204" pitchFamily="34" charset="0"/>
              </a:rPr>
              <a:t>La CCSG, deberá someter a consideración del H. Consejo Técnico que la CISS pueda efectuar la comercialización de los espacios señalados en el Anexo 1 del Convenio Específico Inmobiliario como de uso compartido, así como los de uso exclusivo de la CISS. </a:t>
            </a:r>
          </a:p>
          <a:p>
            <a:pPr marL="360000" lvl="1" algn="just"/>
            <a:r>
              <a:rPr lang="es-MX" sz="1300" dirty="0">
                <a:latin typeface="Noto Sans" panose="020B0502040504020204" pitchFamily="34" charset="0"/>
                <a:ea typeface="Noto Sans" panose="020B0502040504020204" pitchFamily="34" charset="0"/>
                <a:cs typeface="Noto Sans" panose="020B0502040504020204" pitchFamily="34" charset="0"/>
              </a:rPr>
              <a:t>La comercialización de dichos espacios deberá ser gratuita para este Instituto, cuando se traten de actividades distintas a las consideradas como pago en especie previstas en la Cláusula Cuarta del Convenio Específico.</a:t>
            </a:r>
          </a:p>
          <a:p>
            <a:pPr marL="360000" lvl="1" algn="just"/>
            <a:endParaRPr lang="es-MX" sz="1300" dirty="0">
              <a:latin typeface="Noto Sans" panose="020B0502040504020204" pitchFamily="34" charset="0"/>
              <a:ea typeface="Noto Sans" panose="020B0502040504020204" pitchFamily="34" charset="0"/>
              <a:cs typeface="Noto Sans" panose="020B0502040504020204" pitchFamily="34" charset="0"/>
            </a:endParaRPr>
          </a:p>
          <a:p>
            <a:pPr marL="360000" lvl="1" algn="just"/>
            <a:r>
              <a:rPr lang="es-MX" sz="1300" dirty="0">
                <a:latin typeface="Noto Sans" panose="020B0502040504020204" pitchFamily="34" charset="0"/>
                <a:ea typeface="Noto Sans" panose="020B0502040504020204" pitchFamily="34" charset="0"/>
                <a:cs typeface="Noto Sans" panose="020B0502040504020204" pitchFamily="34" charset="0"/>
              </a:rPr>
              <a:t>De autorizarse el esquema, se recomienda se pacte una participación económica para que ambas partes resulten beneficiadas por el aprovechamiento de las instalaciones. </a:t>
            </a:r>
          </a:p>
          <a:p>
            <a:pPr marL="360000" lvl="1" algn="just"/>
            <a:endParaRPr lang="es-MX" sz="1300" dirty="0">
              <a:latin typeface="Noto Sans" panose="020B0502040504020204" pitchFamily="34" charset="0"/>
              <a:ea typeface="Noto Sans" panose="020B0502040504020204" pitchFamily="34" charset="0"/>
              <a:cs typeface="Noto Sans" panose="020B0502040504020204" pitchFamily="34" charset="0"/>
            </a:endParaRPr>
          </a:p>
          <a:p>
            <a:pPr marL="360000" lvl="1" algn="just"/>
            <a:r>
              <a:rPr lang="es-MX" sz="1300" dirty="0">
                <a:latin typeface="Noto Sans" panose="020B0502040504020204" pitchFamily="34" charset="0"/>
                <a:ea typeface="Noto Sans" panose="020B0502040504020204" pitchFamily="34" charset="0"/>
                <a:cs typeface="Noto Sans" panose="020B0502040504020204" pitchFamily="34" charset="0"/>
              </a:rPr>
              <a:t>La autorización deberá establecer los términos en que se realizará la comercialización de los espacios, definiendo la figura jurídica más conveniente a las particularidades bajo las cuales se realiza, pudiendo establecer restricciones para diversos giros comerciales, al igual que respecto a los temas para los que no puede ser utilizado (violencia, comerciales de comidas chatarras o productos milagro, ni la proyección de logos de la CISS o del IMSS, tratándose de la realizaciones de producciones de cualquier tipo).</a:t>
            </a:r>
          </a:p>
        </p:txBody>
      </p:sp>
    </p:spTree>
    <p:extLst>
      <p:ext uri="{BB962C8B-B14F-4D97-AF65-F5344CB8AC3E}">
        <p14:creationId xmlns:p14="http://schemas.microsoft.com/office/powerpoint/2010/main" val="2433454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7186-6761-2FF8-B695-7441733A03DD}"/>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824E297C-0A04-50D5-0730-8FF9CE751182}"/>
              </a:ext>
            </a:extLst>
          </p:cNvPr>
          <p:cNvGraphicFramePr>
            <a:graphicFrameLocks noGrp="1"/>
          </p:cNvGraphicFramePr>
          <p:nvPr/>
        </p:nvGraphicFramePr>
        <p:xfrm>
          <a:off x="793629" y="1702425"/>
          <a:ext cx="10751023" cy="4177567"/>
        </p:xfrm>
        <a:graphic>
          <a:graphicData uri="http://schemas.openxmlformats.org/drawingml/2006/table">
            <a:tbl>
              <a:tblPr/>
              <a:tblGrid>
                <a:gridCol w="359218">
                  <a:extLst>
                    <a:ext uri="{9D8B030D-6E8A-4147-A177-3AD203B41FA5}">
                      <a16:colId xmlns:a16="http://schemas.microsoft.com/office/drawing/2014/main" val="1906759792"/>
                    </a:ext>
                  </a:extLst>
                </a:gridCol>
                <a:gridCol w="805097">
                  <a:extLst>
                    <a:ext uri="{9D8B030D-6E8A-4147-A177-3AD203B41FA5}">
                      <a16:colId xmlns:a16="http://schemas.microsoft.com/office/drawing/2014/main" val="739216779"/>
                    </a:ext>
                  </a:extLst>
                </a:gridCol>
                <a:gridCol w="3249056">
                  <a:extLst>
                    <a:ext uri="{9D8B030D-6E8A-4147-A177-3AD203B41FA5}">
                      <a16:colId xmlns:a16="http://schemas.microsoft.com/office/drawing/2014/main" val="3988360946"/>
                    </a:ext>
                  </a:extLst>
                </a:gridCol>
                <a:gridCol w="2230287">
                  <a:extLst>
                    <a:ext uri="{9D8B030D-6E8A-4147-A177-3AD203B41FA5}">
                      <a16:colId xmlns:a16="http://schemas.microsoft.com/office/drawing/2014/main" val="2537773256"/>
                    </a:ext>
                  </a:extLst>
                </a:gridCol>
                <a:gridCol w="1092939">
                  <a:extLst>
                    <a:ext uri="{9D8B030D-6E8A-4147-A177-3AD203B41FA5}">
                      <a16:colId xmlns:a16="http://schemas.microsoft.com/office/drawing/2014/main" val="1818154194"/>
                    </a:ext>
                  </a:extLst>
                </a:gridCol>
                <a:gridCol w="878596">
                  <a:extLst>
                    <a:ext uri="{9D8B030D-6E8A-4147-A177-3AD203B41FA5}">
                      <a16:colId xmlns:a16="http://schemas.microsoft.com/office/drawing/2014/main" val="1835983538"/>
                    </a:ext>
                  </a:extLst>
                </a:gridCol>
                <a:gridCol w="842022">
                  <a:extLst>
                    <a:ext uri="{9D8B030D-6E8A-4147-A177-3AD203B41FA5}">
                      <a16:colId xmlns:a16="http://schemas.microsoft.com/office/drawing/2014/main" val="1399393257"/>
                    </a:ext>
                  </a:extLst>
                </a:gridCol>
                <a:gridCol w="1293808">
                  <a:extLst>
                    <a:ext uri="{9D8B030D-6E8A-4147-A177-3AD203B41FA5}">
                      <a16:colId xmlns:a16="http://schemas.microsoft.com/office/drawing/2014/main" val="1030009892"/>
                    </a:ext>
                  </a:extLst>
                </a:gridCol>
              </a:tblGrid>
              <a:tr h="602202">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NO.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OOAD</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DIRECCIÓN DEL INMUEBLE ARRENDADO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SERVICIO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FIGURA AUTORIZADA</a:t>
                      </a:r>
                      <a:endParaRPr lang="es-MX" sz="1000" b="1" i="0" u="none" strike="noStrike" baseline="30000" dirty="0">
                        <a:solidFill>
                          <a:srgbClr val="FFFFFF"/>
                        </a:solidFill>
                        <a:effectLst/>
                        <a:latin typeface="Noto Sans" panose="020B0502040504020204" pitchFamily="34" charset="0"/>
                        <a:ea typeface="Noto Sans" panose="020B0502040504020204" pitchFamily="34" charset="0"/>
                        <a:cs typeface="Noto Sans Regular" panose="020B060402020202020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SUPERFICIE</a:t>
                      </a:r>
                      <a:b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b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M</a:t>
                      </a:r>
                      <a:r>
                        <a:rPr lang="es-MX" sz="1000" b="1" i="0" u="none" strike="noStrike" baseline="30000"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RENTA ESTIMADA MENSUAL  SIN IVA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MONTO ESTIMADO ANUAL </a:t>
                      </a:r>
                    </a:p>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CON IVA</a:t>
                      </a:r>
                      <a:endParaRPr lang="es-MX" sz="1000" b="1" i="0" u="none" strike="sngStrike" dirty="0">
                        <a:solidFill>
                          <a:srgbClr val="FF0000"/>
                        </a:solidFill>
                        <a:effectLst/>
                        <a:latin typeface="Noto Sans" panose="020B0502040504020204" pitchFamily="34" charset="0"/>
                        <a:ea typeface="Noto Sans" panose="020B0502040504020204" pitchFamily="34" charset="0"/>
                        <a:cs typeface="Noto Sans Regular" panose="020B060402020202020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extLst>
                  <a:ext uri="{0D108BD9-81ED-4DB2-BD59-A6C34878D82A}">
                    <a16:rowId xmlns:a16="http://schemas.microsoft.com/office/drawing/2014/main" val="635499649"/>
                  </a:ext>
                </a:extLst>
              </a:tr>
              <a:tr h="407358">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1</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Privada Santa Rosa  </a:t>
                      </a:r>
                      <a:r>
                        <a:rPr lang="es-MX" sz="1000" b="0" i="0" u="none" strike="noStrike" dirty="0" err="1">
                          <a:solidFill>
                            <a:schemeClr val="tx1"/>
                          </a:solidFill>
                          <a:effectLst/>
                          <a:latin typeface="Noto Sans" panose="020B0502040504020204" pitchFamily="34" charset="0"/>
                        </a:rPr>
                        <a:t>Nºs</a:t>
                      </a:r>
                      <a:r>
                        <a:rPr lang="es-MX" sz="1000" b="0" i="0" u="none" strike="noStrike" dirty="0">
                          <a:solidFill>
                            <a:schemeClr val="tx1"/>
                          </a:solidFill>
                          <a:effectLst/>
                          <a:latin typeface="Noto Sans" panose="020B0502040504020204" pitchFamily="34" charset="0"/>
                        </a:rPr>
                        <a:t>. 21 y 23,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Terapéuticos) y Coordinación de Abastecimiento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r>
                        <a:rPr lang="es-MX" sz="1000" b="0" i="0" u="none" strike="noStrike" dirty="0">
                          <a:solidFill>
                            <a:schemeClr val="tx1"/>
                          </a:solidFill>
                          <a:effectLst/>
                          <a:latin typeface="Arial" panose="020B0604020202020204" pitchFamily="34" charset="0"/>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algn="ctr" fontAlgn="ctr">
                        <a:buNone/>
                      </a:pPr>
                      <a:r>
                        <a:rPr lang="es-MX" sz="1000" b="0" i="0" u="none" strike="noStrike" dirty="0">
                          <a:solidFill>
                            <a:schemeClr val="tx1"/>
                          </a:solidFill>
                          <a:effectLst/>
                          <a:latin typeface="Arial" panose="020B0604020202020204" pitchFamily="34" charset="0"/>
                        </a:rPr>
                        <a:t>8,500.00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$89,568.75</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$1,246,797.00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1376118"/>
                  </a:ext>
                </a:extLst>
              </a:tr>
              <a:tr h="27371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Privada Santa Rosa  Nº 19, Colonia Centro,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de Laboratorio y Lácteos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Arial" panose="020B0604020202020204" pitchFamily="34" charset="0"/>
                          <a:ea typeface="+mn-ea"/>
                          <a:cs typeface="+mn-cs"/>
                          <a:sym typeface="Arial"/>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fontAlgn="ctr">
                        <a:buNone/>
                      </a:pPr>
                      <a:endParaRPr lang="es-MX" sz="13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$26,525.27</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$369,231.76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2646270"/>
                  </a:ext>
                </a:extLst>
              </a:tr>
              <a:tr h="407358">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3</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General </a:t>
                      </a:r>
                      <a:r>
                        <a:rPr lang="es-MX" sz="1000" b="0" i="0" u="none" strike="noStrike" dirty="0" err="1">
                          <a:solidFill>
                            <a:schemeClr val="tx1"/>
                          </a:solidFill>
                          <a:effectLst/>
                          <a:latin typeface="Noto Sans" panose="020B0502040504020204" pitchFamily="34" charset="0"/>
                        </a:rPr>
                        <a:t>Rosalio</a:t>
                      </a:r>
                      <a:r>
                        <a:rPr lang="es-MX" sz="1000" b="0" i="0" u="none" strike="noStrike" dirty="0">
                          <a:solidFill>
                            <a:schemeClr val="tx1"/>
                          </a:solidFill>
                          <a:effectLst/>
                          <a:latin typeface="Noto Sans" panose="020B0502040504020204" pitchFamily="34" charset="0"/>
                        </a:rPr>
                        <a:t> Hernández Nº. 21 y Ferrocarriles Nacionales de México,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No Terapéuticos)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Arial" panose="020B0604020202020204" pitchFamily="34" charset="0"/>
                          <a:ea typeface="+mn-ea"/>
                          <a:cs typeface="+mn-cs"/>
                          <a:sym typeface="Arial"/>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fontAlgn="ctr">
                        <a:buNone/>
                      </a:pPr>
                      <a:endParaRPr lang="es-MX" sz="13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$42,244.00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$588,036.48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6074916"/>
                  </a:ext>
                </a:extLst>
              </a:tr>
              <a:tr h="575181">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4</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Estado de México Poniente</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 Coordinación de Abastecimiento y Equipamiento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R="0" algn="r" rtl="0" fontAlgn="ctr">
                        <a:lnSpc>
                          <a:spcPct val="100000"/>
                        </a:lnSpc>
                        <a:spcBef>
                          <a:spcPts val="0"/>
                        </a:spcBef>
                        <a:spcAft>
                          <a:spcPts val="0"/>
                        </a:spcAft>
                        <a:buClr>
                          <a:srgbClr val="000000"/>
                        </a:buClr>
                        <a:buFont typeface="Arial"/>
                        <a:buNone/>
                      </a:pPr>
                      <a:endParaRPr lang="es-MX" sz="1000" b="0" i="0" u="none" strike="noStrike" cap="none" dirty="0">
                        <a:solidFill>
                          <a:schemeClr val="tx1"/>
                        </a:solidFill>
                        <a:effectLst/>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buNone/>
                      </a:pPr>
                      <a:endParaRPr lang="es-MX" sz="1000" b="0" i="0" u="none" strike="noStrike" cap="none" dirty="0">
                        <a:solidFill>
                          <a:schemeClr val="tx1"/>
                        </a:solidFill>
                        <a:effectLst/>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3460408"/>
                  </a:ext>
                </a:extLst>
              </a:tr>
              <a:tr h="45331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5</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Hidalgo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indent="0" algn="just" rtl="0" fontAlgn="ctr">
                        <a:buNone/>
                      </a:pPr>
                      <a:r>
                        <a:rPr lang="es-MX" sz="1000" b="0" i="0" u="none" strike="noStrike" dirty="0">
                          <a:solidFill>
                            <a:schemeClr val="tx1"/>
                          </a:solidFill>
                          <a:effectLst/>
                          <a:latin typeface="Noto Sans" panose="020B0502040504020204" pitchFamily="34" charset="0"/>
                        </a:rPr>
                        <a:t>Carretera a </a:t>
                      </a:r>
                      <a:r>
                        <a:rPr lang="es-MX" sz="1000" b="0" i="0" u="none" strike="noStrike" dirty="0" err="1">
                          <a:solidFill>
                            <a:schemeClr val="tx1"/>
                          </a:solidFill>
                          <a:effectLst/>
                          <a:latin typeface="Noto Sans" panose="020B0502040504020204" pitchFamily="34" charset="0"/>
                        </a:rPr>
                        <a:t>Acayuca</a:t>
                      </a:r>
                      <a:r>
                        <a:rPr lang="es-MX" sz="1000" b="0" i="0" u="none" strike="noStrike" dirty="0">
                          <a:solidFill>
                            <a:schemeClr val="tx1"/>
                          </a:solidFill>
                          <a:effectLst/>
                          <a:latin typeface="Noto Sans" panose="020B0502040504020204" pitchFamily="34" charset="0"/>
                        </a:rPr>
                        <a:t> N° 287, Colonia Pequeña Propiedad, </a:t>
                      </a:r>
                      <a:r>
                        <a:rPr lang="es-MX" sz="1000" b="0" i="0" u="none" strike="noStrike" dirty="0" err="1">
                          <a:solidFill>
                            <a:schemeClr val="tx1"/>
                          </a:solidFill>
                          <a:effectLst/>
                          <a:latin typeface="Noto Sans" panose="020B0502040504020204" pitchFamily="34" charset="0"/>
                        </a:rPr>
                        <a:t>Acayuca</a:t>
                      </a:r>
                      <a:r>
                        <a:rPr lang="es-MX" sz="1000" b="0" i="0" u="none" strike="noStrike" dirty="0">
                          <a:solidFill>
                            <a:schemeClr val="tx1"/>
                          </a:solidFill>
                          <a:effectLst/>
                          <a:latin typeface="Noto Sans" panose="020B0502040504020204" pitchFamily="34" charset="0"/>
                        </a:rPr>
                        <a:t>, Zapotlán de Juárez, Hidalgo.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Archivo de Concentración y Bodega de Bienes Adjudicados y Embargados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chemeClr val="tx1"/>
                          </a:solidFill>
                          <a:effectLst/>
                          <a:latin typeface="Noto Sans" panose="020B0502040504020204" pitchFamily="34" charset="0"/>
                        </a:rPr>
                        <a:t>Nuevo Arrendamiento</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r>
                        <a:rPr lang="es-MX" sz="1000" b="0" i="0" u="none" strike="noStrike" dirty="0">
                          <a:solidFill>
                            <a:schemeClr val="tx1"/>
                          </a:solidFill>
                          <a:effectLst/>
                          <a:latin typeface="Arial" panose="020B0604020202020204" pitchFamily="34" charset="0"/>
                        </a:rPr>
                        <a:t>7,519.49 m2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9593825"/>
                  </a:ext>
                </a:extLst>
              </a:tr>
              <a:tr h="45331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Sonora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Talleres, Lote 17, </a:t>
                      </a:r>
                      <a:r>
                        <a:rPr lang="es-MX" sz="1000" b="0" i="0" u="none" strike="noStrike" dirty="0" err="1">
                          <a:solidFill>
                            <a:schemeClr val="tx1"/>
                          </a:solidFill>
                          <a:effectLst/>
                          <a:latin typeface="Noto Sans" panose="020B0502040504020204" pitchFamily="34" charset="0"/>
                        </a:rPr>
                        <a:t>Mz</a:t>
                      </a:r>
                      <a:r>
                        <a:rPr lang="es-MX" sz="1000" b="0" i="0" u="none" strike="noStrike" dirty="0">
                          <a:solidFill>
                            <a:schemeClr val="tx1"/>
                          </a:solidFill>
                          <a:effectLst/>
                          <a:latin typeface="Noto Sans" panose="020B0502040504020204" pitchFamily="34" charset="0"/>
                        </a:rPr>
                        <a:t>. XI, </a:t>
                      </a:r>
                      <a:r>
                        <a:rPr lang="es-MX" sz="1000" b="0" i="0" u="none" strike="noStrike" dirty="0" err="1">
                          <a:solidFill>
                            <a:schemeClr val="tx1"/>
                          </a:solidFill>
                          <a:effectLst/>
                          <a:latin typeface="Noto Sans" panose="020B0502040504020204" pitchFamily="34" charset="0"/>
                        </a:rPr>
                        <a:t>Nº</a:t>
                      </a:r>
                      <a:r>
                        <a:rPr lang="es-MX" sz="1000" b="0" i="0" u="none" strike="noStrike" dirty="0">
                          <a:solidFill>
                            <a:schemeClr val="tx1"/>
                          </a:solidFill>
                          <a:effectLst/>
                          <a:latin typeface="Noto Sans" panose="020B0502040504020204" pitchFamily="34" charset="0"/>
                        </a:rPr>
                        <a:t>. 2147, Parque Industrial, C.P. 85000, Cajeme, Ciudad Obregón, Sonora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 Bienes de Grupos Diversos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Sustitución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endParaRPr lang="es-MX" sz="10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6217104"/>
                  </a:ext>
                </a:extLst>
              </a:tr>
              <a:tr h="36586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7</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Tabasco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 inmobiliaria.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Sub-Almacén Delegacional</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8897736"/>
                  </a:ext>
                </a:extLst>
              </a:tr>
              <a:tr h="436172">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Veracruz Sur</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 inmobiliaria.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6921683"/>
                  </a:ext>
                </a:extLst>
              </a:tr>
            </a:tbl>
          </a:graphicData>
        </a:graphic>
      </p:graphicFrame>
      <p:sp>
        <p:nvSpPr>
          <p:cNvPr id="5" name="Rectángulo 5">
            <a:extLst>
              <a:ext uri="{FF2B5EF4-FFF2-40B4-BE49-F238E27FC236}">
                <a16:creationId xmlns:a16="http://schemas.microsoft.com/office/drawing/2014/main" id="{706F22C7-33B8-2CCA-A87D-B7E4229D8D1D}"/>
              </a:ext>
            </a:extLst>
          </p:cNvPr>
          <p:cNvSpPr/>
          <p:nvPr/>
        </p:nvSpPr>
        <p:spPr>
          <a:xfrm>
            <a:off x="438384" y="952678"/>
            <a:ext cx="11461515" cy="584775"/>
          </a:xfrm>
          <a:prstGeom prst="rect">
            <a:avLst/>
          </a:prstGeom>
        </p:spPr>
        <p:txBody>
          <a:bodyPr wrap="square">
            <a:spAutoFit/>
          </a:bodyPr>
          <a:lstStyle/>
          <a:p>
            <a:pPr algn="just">
              <a:buClr>
                <a:srgbClr val="000000"/>
              </a:buClr>
              <a:buSzPts val="3000"/>
              <a:defRPr/>
            </a:pPr>
            <a:r>
              <a:rPr lang="es-MX" sz="1600" dirty="0">
                <a:latin typeface="Noto Sans"/>
              </a:rPr>
              <a:t>En el Programa de Arrendamiento Inmobiliario para el año 2026. IMSS –Arrendatario, se tienen proyectos las siguientes Sustituciones y Nuevos Arrendamientos con destino a Almacén y Sub almacén:</a:t>
            </a:r>
          </a:p>
        </p:txBody>
      </p:sp>
      <p:sp>
        <p:nvSpPr>
          <p:cNvPr id="2" name="CuadroTexto 1">
            <a:extLst>
              <a:ext uri="{FF2B5EF4-FFF2-40B4-BE49-F238E27FC236}">
                <a16:creationId xmlns:a16="http://schemas.microsoft.com/office/drawing/2014/main" id="{0D688277-F734-2AFE-965B-96963731552D}"/>
              </a:ext>
            </a:extLst>
          </p:cNvPr>
          <p:cNvSpPr txBox="1"/>
          <p:nvPr/>
        </p:nvSpPr>
        <p:spPr>
          <a:xfrm>
            <a:off x="438385" y="326042"/>
            <a:ext cx="6371616" cy="461665"/>
          </a:xfrm>
          <a:prstGeom prst="rect">
            <a:avLst/>
          </a:prstGeom>
          <a:noFill/>
        </p:spPr>
        <p:txBody>
          <a:bodyPr wrap="none" rtlCol="0">
            <a:spAutoFit/>
          </a:bodyPr>
          <a:lstStyle/>
          <a:p>
            <a:pPr>
              <a:buClr>
                <a:srgbClr val="000000"/>
              </a:buClr>
              <a:buSzPts val="3000"/>
            </a:pPr>
            <a:r>
              <a:rPr lang="es-MX" sz="2400" b="1" dirty="0">
                <a:solidFill>
                  <a:srgbClr val="621132"/>
                </a:solidFill>
                <a:latin typeface="Patria" pitchFamily="2" charset="0"/>
              </a:rPr>
              <a:t>Programa de Arrendamiento de Almacenes 2026</a:t>
            </a:r>
          </a:p>
        </p:txBody>
      </p:sp>
    </p:spTree>
    <p:extLst>
      <p:ext uri="{BB962C8B-B14F-4D97-AF65-F5344CB8AC3E}">
        <p14:creationId xmlns:p14="http://schemas.microsoft.com/office/powerpoint/2010/main" val="2697862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7186-6761-2FF8-B695-7441733A03DD}"/>
            </a:ext>
          </a:extLst>
        </p:cNvPr>
        <p:cNvGrpSpPr/>
        <p:nvPr/>
      </p:nvGrpSpPr>
      <p:grpSpPr>
        <a:xfrm>
          <a:off x="0" y="0"/>
          <a:ext cx="0" cy="0"/>
          <a:chOff x="0" y="0"/>
          <a:chExt cx="0" cy="0"/>
        </a:xfrm>
      </p:grpSpPr>
      <p:sp>
        <p:nvSpPr>
          <p:cNvPr id="5" name="Rectángulo 5">
            <a:extLst>
              <a:ext uri="{FF2B5EF4-FFF2-40B4-BE49-F238E27FC236}">
                <a16:creationId xmlns:a16="http://schemas.microsoft.com/office/drawing/2014/main" id="{706F22C7-33B8-2CCA-A87D-B7E4229D8D1D}"/>
              </a:ext>
            </a:extLst>
          </p:cNvPr>
          <p:cNvSpPr/>
          <p:nvPr/>
        </p:nvSpPr>
        <p:spPr>
          <a:xfrm>
            <a:off x="438384" y="952678"/>
            <a:ext cx="11461515" cy="584775"/>
          </a:xfrm>
          <a:prstGeom prst="rect">
            <a:avLst/>
          </a:prstGeom>
        </p:spPr>
        <p:txBody>
          <a:bodyPr wrap="square">
            <a:spAutoFit/>
          </a:bodyPr>
          <a:lstStyle/>
          <a:p>
            <a:pPr lvl="0" algn="just"/>
            <a:r>
              <a:rPr lang="es-MX" sz="1600" dirty="0">
                <a:latin typeface="Noto Sans" panose="020B0502040504020204" pitchFamily="34" charset="0"/>
                <a:ea typeface="Noto Sans" panose="020B0502040504020204" pitchFamily="34" charset="0"/>
                <a:cs typeface="Noto Sans" panose="020B0502040504020204" pitchFamily="34" charset="0"/>
              </a:rPr>
              <a:t>Se coadyuva con los OOAD en la integración de los expedientes para la autorización ante el INDAABIN de las siguientes propuestas inmobiliarias:</a:t>
            </a:r>
          </a:p>
        </p:txBody>
      </p:sp>
      <p:sp>
        <p:nvSpPr>
          <p:cNvPr id="2" name="CuadroTexto 1">
            <a:extLst>
              <a:ext uri="{FF2B5EF4-FFF2-40B4-BE49-F238E27FC236}">
                <a16:creationId xmlns:a16="http://schemas.microsoft.com/office/drawing/2014/main" id="{0D688277-F734-2AFE-965B-96963731552D}"/>
              </a:ext>
            </a:extLst>
          </p:cNvPr>
          <p:cNvSpPr txBox="1"/>
          <p:nvPr/>
        </p:nvSpPr>
        <p:spPr>
          <a:xfrm>
            <a:off x="438385" y="326042"/>
            <a:ext cx="6371616" cy="461665"/>
          </a:xfrm>
          <a:prstGeom prst="rect">
            <a:avLst/>
          </a:prstGeom>
          <a:noFill/>
        </p:spPr>
        <p:txBody>
          <a:bodyPr wrap="none" rtlCol="0">
            <a:spAutoFit/>
          </a:bodyPr>
          <a:lstStyle/>
          <a:p>
            <a:pPr>
              <a:buClr>
                <a:srgbClr val="000000"/>
              </a:buClr>
              <a:buSzPts val="3000"/>
            </a:pPr>
            <a:r>
              <a:rPr lang="es-MX" sz="2400" b="1" dirty="0">
                <a:solidFill>
                  <a:srgbClr val="621132"/>
                </a:solidFill>
                <a:latin typeface="Patria" pitchFamily="2" charset="0"/>
              </a:rPr>
              <a:t>Programa de Arrendamiento de Almacenes 2026</a:t>
            </a:r>
          </a:p>
        </p:txBody>
      </p:sp>
      <p:graphicFrame>
        <p:nvGraphicFramePr>
          <p:cNvPr id="6" name="Tabla 5">
            <a:extLst>
              <a:ext uri="{FF2B5EF4-FFF2-40B4-BE49-F238E27FC236}">
                <a16:creationId xmlns:a16="http://schemas.microsoft.com/office/drawing/2014/main" id="{6344520B-89C3-0848-2451-46C8E0CBE631}"/>
              </a:ext>
            </a:extLst>
          </p:cNvPr>
          <p:cNvGraphicFramePr>
            <a:graphicFrameLocks noGrp="1"/>
          </p:cNvGraphicFramePr>
          <p:nvPr/>
        </p:nvGraphicFramePr>
        <p:xfrm>
          <a:off x="946458" y="1633724"/>
          <a:ext cx="10370725" cy="4317424"/>
        </p:xfrm>
        <a:graphic>
          <a:graphicData uri="http://schemas.openxmlformats.org/drawingml/2006/table">
            <a:tbl>
              <a:tblPr firstRow="1" firstCol="1" bandRow="1"/>
              <a:tblGrid>
                <a:gridCol w="1214851">
                  <a:extLst>
                    <a:ext uri="{9D8B030D-6E8A-4147-A177-3AD203B41FA5}">
                      <a16:colId xmlns:a16="http://schemas.microsoft.com/office/drawing/2014/main" val="2837032587"/>
                    </a:ext>
                  </a:extLst>
                </a:gridCol>
                <a:gridCol w="2312866">
                  <a:extLst>
                    <a:ext uri="{9D8B030D-6E8A-4147-A177-3AD203B41FA5}">
                      <a16:colId xmlns:a16="http://schemas.microsoft.com/office/drawing/2014/main" val="3908086068"/>
                    </a:ext>
                  </a:extLst>
                </a:gridCol>
                <a:gridCol w="1875845">
                  <a:extLst>
                    <a:ext uri="{9D8B030D-6E8A-4147-A177-3AD203B41FA5}">
                      <a16:colId xmlns:a16="http://schemas.microsoft.com/office/drawing/2014/main" val="2442447129"/>
                    </a:ext>
                  </a:extLst>
                </a:gridCol>
                <a:gridCol w="1380816">
                  <a:extLst>
                    <a:ext uri="{9D8B030D-6E8A-4147-A177-3AD203B41FA5}">
                      <a16:colId xmlns:a16="http://schemas.microsoft.com/office/drawing/2014/main" val="824090500"/>
                    </a:ext>
                  </a:extLst>
                </a:gridCol>
                <a:gridCol w="791719">
                  <a:extLst>
                    <a:ext uri="{9D8B030D-6E8A-4147-A177-3AD203B41FA5}">
                      <a16:colId xmlns:a16="http://schemas.microsoft.com/office/drawing/2014/main" val="1587448129"/>
                    </a:ext>
                  </a:extLst>
                </a:gridCol>
                <a:gridCol w="2794628">
                  <a:extLst>
                    <a:ext uri="{9D8B030D-6E8A-4147-A177-3AD203B41FA5}">
                      <a16:colId xmlns:a16="http://schemas.microsoft.com/office/drawing/2014/main" val="2450368710"/>
                    </a:ext>
                  </a:extLst>
                </a:gridCol>
              </a:tblGrid>
              <a:tr h="365760">
                <a:tc>
                  <a:txBody>
                    <a:bodyPr/>
                    <a:lstStyle/>
                    <a:p>
                      <a:pPr marL="0" indent="0" algn="ctr">
                        <a:lnSpc>
                          <a:spcPct val="100000"/>
                        </a:lnSpc>
                        <a:spcAft>
                          <a:spcPts val="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OOAD</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a:lnSpc>
                          <a:spcPct val="100000"/>
                        </a:lnSpc>
                        <a:spcAft>
                          <a:spcPts val="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Domicilio</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457200" algn="l">
                        <a:lnSpc>
                          <a:spcPct val="100000"/>
                        </a:lnSpc>
                        <a:spcAft>
                          <a:spcPts val="0"/>
                        </a:spcAft>
                        <a:buNone/>
                      </a:pPr>
                      <a:r>
                        <a:rPr lang="es-ES_tradnl" sz="1200" b="1">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Servicio</a:t>
                      </a:r>
                      <a:endParaRPr lang="es-MX"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defTabSz="914400" rtl="0" eaLnBrk="1" latinLnBrk="0" hangingPunct="1">
                        <a:lnSpc>
                          <a:spcPct val="100000"/>
                        </a:lnSpc>
                        <a:spcAft>
                          <a:spcPts val="0"/>
                        </a:spcAft>
                        <a:buNone/>
                      </a:pPr>
                      <a:r>
                        <a:rPr lang="es-MX" sz="1200" b="1" kern="1200"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Figura</a:t>
                      </a:r>
                    </a:p>
                    <a:p>
                      <a:pPr marL="85725" indent="0" algn="ctr" defTabSz="914400" rtl="0" eaLnBrk="1" latinLnBrk="0" hangingPunct="1">
                        <a:lnSpc>
                          <a:spcPct val="100000"/>
                        </a:lnSpc>
                        <a:spcAft>
                          <a:spcPts val="0"/>
                        </a:spcAft>
                        <a:buNone/>
                      </a:pPr>
                      <a:r>
                        <a:rPr lang="es-MX" sz="1200" b="1" kern="1200"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Aprobada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marR="0" lvl="0" indent="0" algn="ctr" defTabSz="914400" rtl="0" eaLnBrk="1" fontAlgn="auto" latinLnBrk="0" hangingPunct="1">
                        <a:lnSpc>
                          <a:spcPct val="100000"/>
                        </a:lnSpc>
                        <a:spcBef>
                          <a:spcPts val="0"/>
                        </a:spcBef>
                        <a:spcAft>
                          <a:spcPts val="0"/>
                        </a:spcAft>
                        <a:buClrTx/>
                        <a:buSzTx/>
                        <a:buFontTx/>
                        <a:buNone/>
                        <a:tabLst/>
                        <a:defRPr/>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 Avance</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85725" indent="0" algn="l">
                        <a:lnSpc>
                          <a:spcPct val="100000"/>
                        </a:lnSpc>
                        <a:spcAft>
                          <a:spcPts val="0"/>
                        </a:spcAft>
                        <a:buNone/>
                      </a:pP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l">
                        <a:lnSpc>
                          <a:spcPct val="100000"/>
                        </a:lnSpc>
                        <a:spcAft>
                          <a:spcPts val="0"/>
                        </a:spcAft>
                        <a:buNone/>
                      </a:pPr>
                      <a:r>
                        <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Observaciones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3170980866"/>
                  </a:ext>
                </a:extLst>
              </a:tr>
              <a:tr h="659824">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Colima</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defTabSz="914400" rtl="0" eaLnBrk="1" latinLnBrk="0" hangingPunct="1">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Lázaro Cárdenas No. 339, colonia Unión, en Tecomán, Colima</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Oficinas Administrativas Subdelegacionales.</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50</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l">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cuenta con Dictamen Valuatorio</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0347785"/>
                  </a:ext>
                </a:extLst>
              </a:tr>
              <a:tr h="914400">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Nayarit</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10 de mayo No. 16, colonia Lomas de Cortés, C.P. 63059, en Tepic, Nayarit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Bodega de Bienes Embargados y Archivo de Concentración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50</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l">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cuenta con Dictamen Valuatorio</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9435940"/>
                  </a:ext>
                </a:extLst>
              </a:tr>
              <a:tr h="914400">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Puebla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Emiliano Zapata N° 12, Colonia El Naranjal, C.P. 73200, Localidad de Necaxa, Municipio Juan Galindo, Puebla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Unidad de Medicina Familiar N° 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Nuevo Arrendamiento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100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ingresó el expediente al INDAABIN el 15 de junio de 2026; en espera de la autorización correspondiente.</a:t>
                      </a:r>
                    </a:p>
                    <a:p>
                      <a:pPr marL="85725" indent="0" algn="l">
                        <a:lnSpc>
                          <a:spcPct val="100000"/>
                        </a:lnSpc>
                        <a:spcAft>
                          <a:spcPts val="0"/>
                        </a:spcAft>
                        <a:buNone/>
                      </a:pP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914400">
                <a:tc>
                  <a:txBody>
                    <a:bodyPr/>
                    <a:lstStyle/>
                    <a:p>
                      <a:pPr marL="85725" indent="0" algn="l">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Quintana Roo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defTabSz="914400" rtl="0" eaLnBrk="1" latinLnBrk="0" hangingPunct="1">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Av. Benito Juárez N° 441, esquina calle Marciano González, Colonia David G. Gutiérrez R., C.P. 77013, Chetumal, Municipio de Othón P. Blanco, Quintana Roo.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Oficinas Administrativas </a:t>
                      </a:r>
                      <a:r>
                        <a:rPr lang="es-MX" sz="1200" kern="1200" dirty="0" err="1">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Subdelegacionales</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100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ingreso el expediente al INDAABIN el día 07 de julio de 2026; en espera de la autorización correspondiente.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28126151"/>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8D0F52-0AA8-4726-AEF1-14A38C2C08CC}">
  <ds:schemaRefs>
    <ds:schemaRef ds:uri="http://www.w3.org/XML/1998/namespace"/>
    <ds:schemaRef ds:uri="http://purl.org/dc/terms/"/>
    <ds:schemaRef ds:uri="http://purl.org/dc/elements/1.1/"/>
    <ds:schemaRef ds:uri="http://schemas.microsoft.com/office/infopath/2007/PartnerControls"/>
    <ds:schemaRef ds:uri="http://schemas.microsoft.com/office/2006/documentManagement/types"/>
    <ds:schemaRef ds:uri="http://purl.org/dc/dcmitype/"/>
    <ds:schemaRef ds:uri="http://schemas.openxmlformats.org/package/2006/metadata/core-properties"/>
    <ds:schemaRef ds:uri="http://schemas.microsoft.com/sharepoint/v3"/>
    <ds:schemaRef ds:uri="http://schemas.microsoft.com/office/2006/metadata/properties"/>
  </ds:schemaRefs>
</ds:datastoreItem>
</file>

<file path=customXml/itemProps2.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3.xml><?xml version="1.0" encoding="utf-8"?>
<ds:datastoreItem xmlns:ds="http://schemas.openxmlformats.org/officeDocument/2006/customXml" ds:itemID="{FEF777AF-8B6C-4EE6-9887-7B5A952A5EDC}">
  <ds:schemaRefs>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b08e6078-b6a6-4e37-b77a-f467d32c54e5}" enabled="0" method="" siteId="{b08e6078-b6a6-4e37-b77a-f467d32c54e5}" removed="1"/>
</clbl:labelList>
</file>

<file path=docProps/app.xml><?xml version="1.0" encoding="utf-8"?>
<Properties xmlns="http://schemas.openxmlformats.org/officeDocument/2006/extended-properties" xmlns:vt="http://schemas.openxmlformats.org/officeDocument/2006/docPropsVTypes">
  <Template/>
  <TotalTime>1352</TotalTime>
  <Words>2516</Words>
  <Application>Microsoft Office PowerPoint</Application>
  <PresentationFormat>Panorámica</PresentationFormat>
  <Paragraphs>428</Paragraphs>
  <Slides>10</Slides>
  <Notes>3</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10</vt:i4>
      </vt:variant>
    </vt:vector>
  </HeadingPairs>
  <TitlesOfParts>
    <vt:vector size="21" baseType="lpstr">
      <vt:lpstr>Aptos</vt:lpstr>
      <vt:lpstr>Aptos Narrow</vt:lpstr>
      <vt:lpstr>Arial</vt:lpstr>
      <vt:lpstr>Calibri</vt:lpstr>
      <vt:lpstr>Montserrat</vt:lpstr>
      <vt:lpstr>Noto Sans</vt:lpstr>
      <vt:lpstr>Noto Sans Medium</vt:lpstr>
      <vt:lpstr>Noto Sans SemiBold</vt:lpstr>
      <vt:lpstr>Patria</vt:lpstr>
      <vt:lpstr>Wingdings</vt:lpstr>
      <vt:lpstr>Diseño personalizado</vt:lpstr>
      <vt:lpstr>Coordinación Técnica de Administración de Activos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49</cp:revision>
  <cp:lastPrinted>2026-06-13T01:36:03Z</cp:lastPrinted>
  <dcterms:created xsi:type="dcterms:W3CDTF">2025-12-30T21:08:16Z</dcterms:created>
  <dcterms:modified xsi:type="dcterms:W3CDTF">2026-08-14T19:28:54Z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