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2"/>
  </p:notesMasterIdLst>
  <p:handoutMasterIdLst>
    <p:handoutMasterId r:id="rId13"/>
  </p:handoutMasterIdLst>
  <p:sldIdLst>
    <p:sldId id="265" r:id="rId5"/>
    <p:sldId id="2142534898" r:id="rId6"/>
    <p:sldId id="2142534899" r:id="rId7"/>
    <p:sldId id="2142534885" r:id="rId8"/>
    <p:sldId id="2142534868" r:id="rId9"/>
    <p:sldId id="2142534890" r:id="rId10"/>
    <p:sldId id="2142534900" r:id="rId11"/>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F8D"/>
    <a:srgbClr val="AE2851"/>
    <a:srgbClr val="235B4F"/>
    <a:srgbClr val="B38E5D"/>
    <a:srgbClr val="357B67"/>
    <a:srgbClr val="285C4D"/>
    <a:srgbClr val="13322B"/>
    <a:srgbClr val="275317"/>
    <a:srgbClr val="691831"/>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713" autoAdjust="0"/>
    <p:restoredTop sz="94676"/>
  </p:normalViewPr>
  <p:slideViewPr>
    <p:cSldViewPr snapToGrid="0">
      <p:cViewPr varScale="1">
        <p:scale>
          <a:sx n="101" d="100"/>
          <a:sy n="101" d="100"/>
        </p:scale>
        <p:origin x="180" y="108"/>
      </p:cViewPr>
      <p:guideLst>
        <p:guide orient="horz" pos="2583"/>
        <p:guide pos="7460"/>
        <p:guide orient="horz" pos="667"/>
        <p:guide pos="2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1" y="0"/>
            <a:ext cx="3043343" cy="467071"/>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8132" y="0"/>
            <a:ext cx="3043343" cy="467071"/>
          </a:xfrm>
          <a:prstGeom prst="rect">
            <a:avLst/>
          </a:prstGeom>
        </p:spPr>
        <p:txBody>
          <a:bodyPr vert="horz" lIns="93177" tIns="46589" rIns="93177" bIns="46589" rtlCol="0"/>
          <a:lstStyle>
            <a:lvl1pPr algn="r">
              <a:defRPr sz="1200"/>
            </a:lvl1pPr>
          </a:lstStyle>
          <a:p>
            <a:fld id="{522DDEC6-90E2-4E7D-BCA8-DC33E4AC11D6}" type="datetimeFigureOut">
              <a:rPr lang="es-MX" smtClean="0"/>
              <a:t>22/07/2026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1" y="8842030"/>
            <a:ext cx="3043343" cy="467070"/>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8132" y="8842030"/>
            <a:ext cx="3043343" cy="467070"/>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177" tIns="46589" rIns="93177" bIns="46589" rtlCol="0"/>
          <a:lstStyle>
            <a:lvl1pPr algn="r">
              <a:defRPr sz="1200"/>
            </a:lvl1pPr>
          </a:lstStyle>
          <a:p>
            <a:fld id="{68FCEE7B-1A11-E64B-87B8-FF304E00D3FD}" type="datetimeFigureOut">
              <a:rPr lang="en-US" smtClean="0"/>
              <a:t>7/22/2026</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1" y="8842030"/>
            <a:ext cx="3043343" cy="465455"/>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68523-8196-6063-F825-C069CFF4C20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1A82332-36DB-8A63-CEBF-C3E0B875BB1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B4DE5C0-402C-546F-0227-5B1B284BAB26}"/>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6643845-C5C1-2A59-C216-893A87C93AE5}"/>
              </a:ext>
            </a:extLst>
          </p:cNvPr>
          <p:cNvSpPr>
            <a:spLocks noGrp="1"/>
          </p:cNvSpPr>
          <p:nvPr>
            <p:ph type="sldNum" sz="quarter" idx="5"/>
          </p:nvPr>
        </p:nvSpPr>
        <p:spPr/>
        <p:txBody>
          <a:bodyPr/>
          <a:lstStyle/>
          <a:p>
            <a:pPr defTabSz="912937">
              <a:defRPr/>
            </a:pPr>
            <a:fld id="{91043BD8-6F4D-6C48-83C7-0C46088375E3}" type="slidenum">
              <a:rPr lang="en-US">
                <a:solidFill>
                  <a:prstClr val="black"/>
                </a:solidFill>
                <a:latin typeface="Calibri"/>
              </a:rPr>
              <a:pPr defTabSz="912937">
                <a:defRPr/>
              </a:pPr>
              <a:t>2</a:t>
            </a:fld>
            <a:endParaRPr lang="en-US">
              <a:solidFill>
                <a:prstClr val="black"/>
              </a:solidFill>
              <a:latin typeface="Calibri"/>
            </a:endParaRPr>
          </a:p>
        </p:txBody>
      </p:sp>
    </p:spTree>
    <p:extLst>
      <p:ext uri="{BB962C8B-B14F-4D97-AF65-F5344CB8AC3E}">
        <p14:creationId xmlns:p14="http://schemas.microsoft.com/office/powerpoint/2010/main" val="241408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1043BD8-6F4D-6C48-83C7-0C46088375E3}" type="slidenum">
              <a:rPr lang="en-US" smtClean="0"/>
              <a:t>5</a:t>
            </a:fld>
            <a:endParaRPr lang="en-US"/>
          </a:p>
        </p:txBody>
      </p:sp>
    </p:spTree>
    <p:extLst>
      <p:ext uri="{BB962C8B-B14F-4D97-AF65-F5344CB8AC3E}">
        <p14:creationId xmlns:p14="http://schemas.microsoft.com/office/powerpoint/2010/main" val="87059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a:t>
            </a:r>
            <a:endParaRPr lang="es-MX"/>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dirty="0">
                <a:solidFill>
                  <a:srgbClr val="691831"/>
                </a:solidFill>
              </a:rPr>
              <a:t>Reunión de Staff</a:t>
            </a:r>
          </a:p>
          <a:p>
            <a:pPr algn="ctr"/>
            <a:r>
              <a:rPr lang="es-MX" dirty="0">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9" y="3534834"/>
            <a:ext cx="8822533" cy="506990"/>
          </a:xfrm>
        </p:spPr>
        <p:txBody>
          <a:bodyPr/>
          <a:lstStyle/>
          <a:p>
            <a:pPr algn="ctr"/>
            <a:r>
              <a:rPr lang="es-ES" sz="2800" dirty="0">
                <a:solidFill>
                  <a:srgbClr val="691831"/>
                </a:solidFill>
              </a:rPr>
              <a:t>Coordinación Técnica de Administración de Activos</a:t>
            </a:r>
            <a:br>
              <a:rPr lang="es-ES" sz="2800" dirty="0">
                <a:solidFill>
                  <a:srgbClr val="691831"/>
                </a:solidFill>
              </a:rPr>
            </a:br>
            <a:endParaRPr lang="es-ES" sz="2800" dirty="0">
              <a:solidFill>
                <a:srgbClr val="691831"/>
              </a:solidFill>
            </a:endParaRP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julio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DE20E-CB33-1599-3DE6-2ED82C39DEE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7ED88DC4-078D-3B33-B56B-2F1A1120335D}"/>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Presupuesto CTAA</a:t>
            </a:r>
          </a:p>
        </p:txBody>
      </p:sp>
      <p:sp>
        <p:nvSpPr>
          <p:cNvPr id="14" name="Marcador de número de diapositiva 3">
            <a:extLst>
              <a:ext uri="{FF2B5EF4-FFF2-40B4-BE49-F238E27FC236}">
                <a16:creationId xmlns:a16="http://schemas.microsoft.com/office/drawing/2014/main" id="{D85B40AB-9C02-FB36-E73C-8E8DF75DE36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0" name="CuadroTexto 9">
            <a:extLst>
              <a:ext uri="{FF2B5EF4-FFF2-40B4-BE49-F238E27FC236}">
                <a16:creationId xmlns:a16="http://schemas.microsoft.com/office/drawing/2014/main" id="{801264C1-2161-A8DF-B572-13E7EC5D2956}"/>
              </a:ext>
            </a:extLst>
          </p:cNvPr>
          <p:cNvSpPr txBox="1"/>
          <p:nvPr/>
        </p:nvSpPr>
        <p:spPr>
          <a:xfrm>
            <a:off x="1358235" y="2504250"/>
            <a:ext cx="8985152"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La partida de Servicios Profesionales, suministra de recursos a la de avalúos.</a:t>
            </a:r>
          </a:p>
        </p:txBody>
      </p:sp>
      <p:sp>
        <p:nvSpPr>
          <p:cNvPr id="34" name="CuadroTexto 33">
            <a:extLst>
              <a:ext uri="{FF2B5EF4-FFF2-40B4-BE49-F238E27FC236}">
                <a16:creationId xmlns:a16="http://schemas.microsoft.com/office/drawing/2014/main" id="{A31CAFC0-FE4A-0B4A-A937-82B1CF37C261}"/>
              </a:ext>
            </a:extLst>
          </p:cNvPr>
          <p:cNvSpPr txBox="1"/>
          <p:nvPr/>
        </p:nvSpPr>
        <p:spPr>
          <a:xfrm>
            <a:off x="306061" y="3370384"/>
            <a:ext cx="2104347" cy="1015663"/>
          </a:xfrm>
          <a:prstGeom prst="rect">
            <a:avLst/>
          </a:prstGeom>
          <a:noFill/>
        </p:spPr>
        <p:txBody>
          <a:bodyPr wrap="square" rtlCol="0">
            <a:spAutoFit/>
          </a:bodyPr>
          <a:lstStyle/>
          <a:p>
            <a:pPr algn="ctr"/>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Avance de Ejercicio Pptal</a:t>
            </a:r>
          </a:p>
          <a:p>
            <a:pPr algn="ctr"/>
            <a:endPar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9" name="CuadroTexto 38">
            <a:extLst>
              <a:ext uri="{FF2B5EF4-FFF2-40B4-BE49-F238E27FC236}">
                <a16:creationId xmlns:a16="http://schemas.microsoft.com/office/drawing/2014/main" id="{6D0D1C22-2AAC-1E57-C45C-A51EF02B7449}"/>
              </a:ext>
            </a:extLst>
          </p:cNvPr>
          <p:cNvSpPr txBox="1"/>
          <p:nvPr/>
        </p:nvSpPr>
        <p:spPr>
          <a:xfrm>
            <a:off x="594518" y="4091063"/>
            <a:ext cx="1638590" cy="707886"/>
          </a:xfrm>
          <a:prstGeom prst="rect">
            <a:avLst/>
          </a:prstGeom>
          <a:noFill/>
        </p:spPr>
        <p:txBody>
          <a:bodyPr wrap="none" rtlCol="0">
            <a:spAutoFit/>
          </a:bodyPr>
          <a:lstStyle/>
          <a:p>
            <a:r>
              <a:rPr lang="es-MX" sz="4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70.9%</a:t>
            </a:r>
          </a:p>
        </p:txBody>
      </p:sp>
      <p:sp>
        <p:nvSpPr>
          <p:cNvPr id="41" name="CuadroTexto 40">
            <a:extLst>
              <a:ext uri="{FF2B5EF4-FFF2-40B4-BE49-F238E27FC236}">
                <a16:creationId xmlns:a16="http://schemas.microsoft.com/office/drawing/2014/main" id="{66289D96-EE79-60B2-EC88-E6F2E76DBD18}"/>
              </a:ext>
            </a:extLst>
          </p:cNvPr>
          <p:cNvSpPr txBox="1"/>
          <p:nvPr/>
        </p:nvSpPr>
        <p:spPr>
          <a:xfrm>
            <a:off x="7053490" y="5917523"/>
            <a:ext cx="2300630" cy="400110"/>
          </a:xfrm>
          <a:prstGeom prst="rect">
            <a:avLst/>
          </a:prstGeom>
          <a:noFill/>
        </p:spPr>
        <p:txBody>
          <a:bodyPr wrap="none" rtlCol="0">
            <a:spAutoFit/>
          </a:bodyPr>
          <a:lstStyle/>
          <a:p>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Total disponible </a:t>
            </a:r>
          </a:p>
        </p:txBody>
      </p:sp>
      <p:sp>
        <p:nvSpPr>
          <p:cNvPr id="42" name="CuadroTexto 41">
            <a:extLst>
              <a:ext uri="{FF2B5EF4-FFF2-40B4-BE49-F238E27FC236}">
                <a16:creationId xmlns:a16="http://schemas.microsoft.com/office/drawing/2014/main" id="{C41F8B01-4837-6E4F-AAB4-30FEBF13A5F8}"/>
              </a:ext>
            </a:extLst>
          </p:cNvPr>
          <p:cNvSpPr txBox="1"/>
          <p:nvPr/>
        </p:nvSpPr>
        <p:spPr>
          <a:xfrm>
            <a:off x="9193290" y="5825190"/>
            <a:ext cx="2576346" cy="584775"/>
          </a:xfrm>
          <a:prstGeom prst="rect">
            <a:avLst/>
          </a:prstGeom>
          <a:noFill/>
        </p:spPr>
        <p:txBody>
          <a:bodyPr wrap="none" rtlCol="0">
            <a:spAutoFit/>
          </a:bodyPr>
          <a:lstStyle/>
          <a:p>
            <a:r>
              <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$ 49.12 </a:t>
            </a:r>
            <a:r>
              <a:rPr lang="es-MX" sz="3200" b="1" dirty="0" err="1">
                <a:solidFill>
                  <a:srgbClr val="235B4F"/>
                </a:solidFill>
                <a:latin typeface="Noto Sans" panose="020B0502040504020204" pitchFamily="34" charset="0"/>
                <a:ea typeface="Noto Sans" panose="020B0502040504020204" pitchFamily="34" charset="0"/>
                <a:cs typeface="Noto Sans" panose="020B0502040504020204" pitchFamily="34" charset="0"/>
              </a:rPr>
              <a:t>mdp</a:t>
            </a:r>
            <a:endPar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3" name="CuadroTexto 42">
            <a:extLst>
              <a:ext uri="{FF2B5EF4-FFF2-40B4-BE49-F238E27FC236}">
                <a16:creationId xmlns:a16="http://schemas.microsoft.com/office/drawing/2014/main" id="{915BE1AE-81D6-2B33-2C63-E02CB58C62AF}"/>
              </a:ext>
            </a:extLst>
          </p:cNvPr>
          <p:cNvSpPr txBox="1"/>
          <p:nvPr/>
        </p:nvSpPr>
        <p:spPr>
          <a:xfrm>
            <a:off x="2038444" y="5293960"/>
            <a:ext cx="5109095" cy="1107996"/>
          </a:xfrm>
          <a:prstGeom prst="rect">
            <a:avLst/>
          </a:prstGeom>
          <a:noFill/>
        </p:spPr>
        <p:txBody>
          <a:bodyPr wrap="square" rtlCol="0">
            <a:spAutoFit/>
          </a:bodyPr>
          <a:lstStyle/>
          <a:p>
            <a:pPr algn="just"/>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Los 25.03 </a:t>
            </a:r>
            <a:r>
              <a:rPr lang="es-MX" sz="1100" b="1" dirty="0" err="1">
                <a:solidFill>
                  <a:srgbClr val="AE2851"/>
                </a:solidFill>
                <a:latin typeface="Noto Sans" panose="020B0502040504020204" pitchFamily="34" charset="0"/>
                <a:ea typeface="Noto Sans" panose="020B0502040504020204" pitchFamily="34" charset="0"/>
                <a:cs typeface="Noto Sans" panose="020B0502040504020204" pitchFamily="34" charset="0"/>
              </a:rPr>
              <a:t>mdp</a:t>
            </a:r>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 de arrendamiento, corresponden a recursos comprometidos, los cuales, para su ejercicio, se está a la espera de que los OOAD concluyan la integración de los expedientes de las opciones inmobiliarias identificadas, figuras que fueron proyectadas en el Programa como renovaciones con incremento, sustituciones y nuevos arrendamientos.</a:t>
            </a:r>
          </a:p>
        </p:txBody>
      </p:sp>
      <p:pic>
        <p:nvPicPr>
          <p:cNvPr id="5" name="Imagen 4">
            <a:extLst>
              <a:ext uri="{FF2B5EF4-FFF2-40B4-BE49-F238E27FC236}">
                <a16:creationId xmlns:a16="http://schemas.microsoft.com/office/drawing/2014/main" id="{2E150526-F3B8-56B2-867F-8385BEA47034}"/>
              </a:ext>
            </a:extLst>
          </p:cNvPr>
          <p:cNvPicPr>
            <a:picLocks noChangeAspect="1"/>
          </p:cNvPicPr>
          <p:nvPr/>
        </p:nvPicPr>
        <p:blipFill>
          <a:blip r:embed="rId3"/>
          <a:stretch>
            <a:fillRect/>
          </a:stretch>
        </p:blipFill>
        <p:spPr>
          <a:xfrm>
            <a:off x="623163" y="951269"/>
            <a:ext cx="11146473" cy="1476212"/>
          </a:xfrm>
          <a:prstGeom prst="rect">
            <a:avLst/>
          </a:prstGeom>
        </p:spPr>
      </p:pic>
      <p:graphicFrame>
        <p:nvGraphicFramePr>
          <p:cNvPr id="2" name="Tabla 1">
            <a:extLst>
              <a:ext uri="{FF2B5EF4-FFF2-40B4-BE49-F238E27FC236}">
                <a16:creationId xmlns:a16="http://schemas.microsoft.com/office/drawing/2014/main" id="{25868C9E-7BD0-AFCB-64DB-6C8756915E3E}"/>
              </a:ext>
            </a:extLst>
          </p:cNvPr>
          <p:cNvGraphicFramePr>
            <a:graphicFrameLocks noGrp="1"/>
          </p:cNvGraphicFramePr>
          <p:nvPr>
            <p:extLst>
              <p:ext uri="{D42A27DB-BD31-4B8C-83A1-F6EECF244321}">
                <p14:modId xmlns:p14="http://schemas.microsoft.com/office/powerpoint/2010/main" val="3957948321"/>
              </p:ext>
            </p:extLst>
          </p:nvPr>
        </p:nvGraphicFramePr>
        <p:xfrm>
          <a:off x="3083540" y="2897591"/>
          <a:ext cx="8127999" cy="2372360"/>
        </p:xfrm>
        <a:graphic>
          <a:graphicData uri="http://schemas.openxmlformats.org/drawingml/2006/table">
            <a:tbl>
              <a:tblPr firstRow="1" bandRow="1">
                <a:tableStyleId>{2D5ABB26-0587-4C30-8999-92F81FD0307C}</a:tableStyleId>
              </a:tblPr>
              <a:tblGrid>
                <a:gridCol w="2709333">
                  <a:extLst>
                    <a:ext uri="{9D8B030D-6E8A-4147-A177-3AD203B41FA5}">
                      <a16:colId xmlns:a16="http://schemas.microsoft.com/office/drawing/2014/main" val="1476343786"/>
                    </a:ext>
                  </a:extLst>
                </a:gridCol>
                <a:gridCol w="1474702">
                  <a:extLst>
                    <a:ext uri="{9D8B030D-6E8A-4147-A177-3AD203B41FA5}">
                      <a16:colId xmlns:a16="http://schemas.microsoft.com/office/drawing/2014/main" val="599503582"/>
                    </a:ext>
                  </a:extLst>
                </a:gridCol>
                <a:gridCol w="3943964">
                  <a:extLst>
                    <a:ext uri="{9D8B030D-6E8A-4147-A177-3AD203B41FA5}">
                      <a16:colId xmlns:a16="http://schemas.microsoft.com/office/drawing/2014/main" val="1784223234"/>
                    </a:ext>
                  </a:extLst>
                </a:gridCol>
              </a:tblGrid>
              <a:tr h="370840">
                <a:tc>
                  <a:txBody>
                    <a:bodyPr/>
                    <a:lstStyle/>
                    <a:p>
                      <a:endParaRPr lang="es-MX" sz="1400" b="0" dirty="0"/>
                    </a:p>
                  </a:txBody>
                  <a:tcPr>
                    <a:lnB w="12700" cap="flat" cmpd="sng" algn="ctr">
                      <a:solidFill>
                        <a:schemeClr val="tx1"/>
                      </a:solidFill>
                      <a:prstDash val="solid"/>
                      <a:round/>
                      <a:headEnd type="none" w="med" len="med"/>
                      <a:tailEnd type="none" w="med" len="med"/>
                    </a:lnB>
                  </a:tcPr>
                </a:tc>
                <a:tc>
                  <a:txBody>
                    <a:bodyPr/>
                    <a:lstStyle/>
                    <a:p>
                      <a:pPr algn="ctr"/>
                      <a:r>
                        <a:rPr lang="es-MX" sz="1400" b="1" dirty="0"/>
                        <a:t>Millones de pesos</a:t>
                      </a:r>
                    </a:p>
                  </a:txBody>
                  <a:tcPr>
                    <a:lnB w="12700" cap="flat" cmpd="sng" algn="ctr">
                      <a:solidFill>
                        <a:schemeClr val="tx1"/>
                      </a:solidFill>
                      <a:prstDash val="solid"/>
                      <a:round/>
                      <a:headEnd type="none" w="med" len="med"/>
                      <a:tailEnd type="none" w="med" len="med"/>
                    </a:lnB>
                  </a:tcPr>
                </a:tc>
                <a:tc>
                  <a:txBody>
                    <a:bodyPr/>
                    <a:lstStyle/>
                    <a:p>
                      <a:endParaRPr lang="es-MX" sz="1400" b="0" i="0" kern="1200"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4985689"/>
                  </a:ext>
                </a:extLst>
              </a:tr>
              <a:tr h="370840">
                <a:tc>
                  <a:txBody>
                    <a:bodyPr/>
                    <a:lstStyle/>
                    <a:p>
                      <a:pPr algn="ctr"/>
                      <a:r>
                        <a:rPr lang="es-MX" sz="1400" b="0" dirty="0"/>
                        <a:t>Arrendamiento</a:t>
                      </a:r>
                    </a:p>
                  </a:txBody>
                  <a:tcPr>
                    <a:lnT w="12700" cap="flat" cmpd="sng" algn="ctr">
                      <a:solidFill>
                        <a:schemeClr val="tx1"/>
                      </a:solidFill>
                      <a:prstDash val="solid"/>
                      <a:round/>
                      <a:headEnd type="none" w="med" len="med"/>
                      <a:tailEnd type="none" w="med" len="med"/>
                    </a:lnT>
                  </a:tcPr>
                </a:tc>
                <a:tc>
                  <a:txBody>
                    <a:bodyPr/>
                    <a:lstStyle/>
                    <a:p>
                      <a:pPr algn="ctr"/>
                      <a:r>
                        <a:rPr lang="es-MX" sz="1400" b="0" dirty="0"/>
                        <a:t>25.03</a:t>
                      </a:r>
                    </a:p>
                  </a:txBody>
                  <a:tcPr>
                    <a:lnT w="12700" cap="flat" cmpd="sng" algn="ctr">
                      <a:solidFill>
                        <a:schemeClr val="tx1"/>
                      </a:solidFill>
                      <a:prstDash val="solid"/>
                      <a:round/>
                      <a:headEnd type="none" w="med" len="med"/>
                      <a:tailEnd type="none" w="med" len="med"/>
                    </a:lnT>
                  </a:tcPr>
                </a:tc>
                <a:tc>
                  <a:txBody>
                    <a:bodyPr/>
                    <a:lstStyle/>
                    <a:p>
                      <a:pPr algn="l"/>
                      <a:r>
                        <a:rPr lang="es-MX" sz="1400" b="0" kern="1200" dirty="0">
                          <a:solidFill>
                            <a:srgbClr val="B38E5D"/>
                          </a:solidFill>
                        </a:rPr>
                        <a:t>Programa de Arrendamiento Inmobiliario</a:t>
                      </a:r>
                      <a:endParaRPr lang="es-MX" sz="1400" b="0" i="0" kern="1200"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9876045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Servicios Profesionales</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6.50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Planos y Dictámenes Estructurales</a:t>
                      </a:r>
                      <a:endParaRPr lang="es-MX" sz="14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27538030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Avalúos y Justipreciación</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15.39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Avalúos CECI y Coplamar</a:t>
                      </a:r>
                      <a:endParaRPr lang="es-MX" sz="14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30735794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Viáticos y Pasajes Aéreos</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1.57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Visitas de Supervisión</a:t>
                      </a:r>
                    </a:p>
                  </a:txBody>
                  <a:tcPr/>
                </a:tc>
                <a:extLst>
                  <a:ext uri="{0D108BD9-81ED-4DB2-BD59-A6C34878D82A}">
                    <a16:rowId xmlns:a16="http://schemas.microsoft.com/office/drawing/2014/main" val="256778211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Servicios Generales</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0.63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Gasto de Operación</a:t>
                      </a:r>
                      <a:endParaRPr lang="es-MX" sz="14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2125620071"/>
                  </a:ext>
                </a:extLst>
              </a:tr>
            </a:tbl>
          </a:graphicData>
        </a:graphic>
      </p:graphicFrame>
    </p:spTree>
    <p:extLst>
      <p:ext uri="{BB962C8B-B14F-4D97-AF65-F5344CB8AC3E}">
        <p14:creationId xmlns:p14="http://schemas.microsoft.com/office/powerpoint/2010/main" val="366385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189287"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Arrendamiento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No.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17FA0627-2EBB-DDA3-79CA-0FC3AF42DB1F}"/>
              </a:ext>
            </a:extLst>
          </p:cNvPr>
          <p:cNvGraphicFramePr>
            <a:graphicFrameLocks noGrp="1"/>
          </p:cNvGraphicFramePr>
          <p:nvPr/>
        </p:nvGraphicFramePr>
        <p:xfrm>
          <a:off x="568724" y="1968412"/>
          <a:ext cx="4941737" cy="1601667"/>
        </p:xfrm>
        <a:graphic>
          <a:graphicData uri="http://schemas.openxmlformats.org/drawingml/2006/table">
            <a:tbl>
              <a:tblPr/>
              <a:tblGrid>
                <a:gridCol w="3317474">
                  <a:extLst>
                    <a:ext uri="{9D8B030D-6E8A-4147-A177-3AD203B41FA5}">
                      <a16:colId xmlns:a16="http://schemas.microsoft.com/office/drawing/2014/main" val="3397488214"/>
                    </a:ext>
                  </a:extLst>
                </a:gridCol>
                <a:gridCol w="1624263">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222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5" name="CuadroTexto 4">
            <a:extLst>
              <a:ext uri="{FF2B5EF4-FFF2-40B4-BE49-F238E27FC236}">
                <a16:creationId xmlns:a16="http://schemas.microsoft.com/office/drawing/2014/main" id="{5872ED25-97F7-3FDF-D048-269806FDFB80}"/>
              </a:ext>
            </a:extLst>
          </p:cNvPr>
          <p:cNvSpPr txBox="1"/>
          <p:nvPr/>
        </p:nvSpPr>
        <p:spPr>
          <a:xfrm>
            <a:off x="189287" y="912282"/>
            <a:ext cx="9050247" cy="738664"/>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32 Personas de la División de Administración de Documentos, Planta Baja y Pisos 1 y 2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162 Personas de la Coordinación de Proyectos y Seguimiento Institucional (CPSI) Pisos 3 al 7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28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 Pisos 8 y 9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6" name="Imagen 5">
            <a:extLst>
              <a:ext uri="{FF2B5EF4-FFF2-40B4-BE49-F238E27FC236}">
                <a16:creationId xmlns:a16="http://schemas.microsoft.com/office/drawing/2014/main" id="{4C309C88-F6C4-E9CF-E36A-DC4637F66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040" y="1735170"/>
            <a:ext cx="3497085" cy="15476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E3282EF4-B5C8-E505-0C88-1D22C9EBE89A}"/>
              </a:ext>
            </a:extLst>
          </p:cNvPr>
          <p:cNvSpPr txBox="1"/>
          <p:nvPr/>
        </p:nvSpPr>
        <p:spPr>
          <a:xfrm>
            <a:off x="3298162" y="5984323"/>
            <a:ext cx="2213609" cy="276999"/>
          </a:xfrm>
          <a:prstGeom prst="rect">
            <a:avLst/>
          </a:prstGeom>
          <a:noFill/>
        </p:spPr>
        <p:txBody>
          <a:bodyPr wrap="square">
            <a:spAutoFit/>
          </a:bodyPr>
          <a:lstStyle/>
          <a:p>
            <a:pPr algn="just"/>
            <a:r>
              <a:rPr lang="es-ES" sz="12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200" dirty="0"/>
          </a:p>
        </p:txBody>
      </p:sp>
      <p:sp>
        <p:nvSpPr>
          <p:cNvPr id="9" name="CuadroTexto 8">
            <a:extLst>
              <a:ext uri="{FF2B5EF4-FFF2-40B4-BE49-F238E27FC236}">
                <a16:creationId xmlns:a16="http://schemas.microsoft.com/office/drawing/2014/main" id="{B325EC0F-82AE-49F1-F487-CF690F8E7795}"/>
              </a:ext>
            </a:extLst>
          </p:cNvPr>
          <p:cNvSpPr txBox="1"/>
          <p:nvPr/>
        </p:nvSpPr>
        <p:spPr>
          <a:xfrm>
            <a:off x="508709" y="3761157"/>
            <a:ext cx="5025814" cy="523220"/>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1 y 2. </a:t>
            </a:r>
            <a:r>
              <a:rPr lang="es-ES" sz="1400" dirty="0">
                <a:effectLst/>
                <a:latin typeface="Noto Sans" panose="020B0502040504020204" pitchFamily="34" charset="0"/>
                <a:ea typeface="Noto Sans" panose="020B0502040504020204" pitchFamily="34" charset="0"/>
                <a:cs typeface="Noto Sans" panose="020B0502040504020204" pitchFamily="34" charset="0"/>
              </a:rPr>
              <a:t>Ya está confirmado el sembrado </a:t>
            </a:r>
            <a:r>
              <a:rPr lang="es-ES" sz="1400" dirty="0">
                <a:latin typeface="Noto Sans" panose="020B0502040504020204" pitchFamily="34" charset="0"/>
                <a:ea typeface="Noto Sans" panose="020B0502040504020204" pitchFamily="34" charset="0"/>
                <a:cs typeface="Noto Sans" panose="020B0502040504020204" pitchFamily="34" charset="0"/>
              </a:rPr>
              <a:t>y </a:t>
            </a:r>
            <a:r>
              <a:rPr lang="es-ES" sz="1400" dirty="0">
                <a:effectLst/>
                <a:latin typeface="Noto Sans" panose="020B0502040504020204" pitchFamily="34" charset="0"/>
                <a:ea typeface="Noto Sans" panose="020B0502040504020204" pitchFamily="34" charset="0"/>
                <a:cs typeface="Noto Sans" panose="020B0502040504020204" pitchFamily="34" charset="0"/>
              </a:rPr>
              <a:t>en 2 semanas aproximadamente se ocupa el espacio.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1026" name="Picture 2" descr="C:\Users\juan.barredam\Desktop\2557483f-9a8c-4a6d-b97c-6c0f1ee785a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47" t="10842" b="12525"/>
          <a:stretch/>
        </p:blipFill>
        <p:spPr bwMode="auto">
          <a:xfrm>
            <a:off x="5835316" y="1735170"/>
            <a:ext cx="2103169" cy="30952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uan.barredam\Desktop\d5ab1428-c0ee-498d-8760-265debb5f65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8139"/>
          <a:stretch/>
        </p:blipFill>
        <p:spPr bwMode="auto">
          <a:xfrm>
            <a:off x="8486274" y="3480179"/>
            <a:ext cx="3304673" cy="27811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uan.barredam\Desktop\b2bdba7b-c7af-4a4a-aba1-e92b1828aae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860" r="5080" b="16828"/>
          <a:stretch/>
        </p:blipFill>
        <p:spPr bwMode="auto">
          <a:xfrm>
            <a:off x="5835316" y="5112980"/>
            <a:ext cx="2103169" cy="121878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8">
            <a:extLst>
              <a:ext uri="{FF2B5EF4-FFF2-40B4-BE49-F238E27FC236}">
                <a16:creationId xmlns:a16="http://schemas.microsoft.com/office/drawing/2014/main" id="{B325EC0F-82AE-49F1-F487-CF690F8E7795}"/>
              </a:ext>
            </a:extLst>
          </p:cNvPr>
          <p:cNvSpPr txBox="1"/>
          <p:nvPr/>
        </p:nvSpPr>
        <p:spPr>
          <a:xfrm>
            <a:off x="497333" y="4332522"/>
            <a:ext cx="5025814" cy="954107"/>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3 al 7.</a:t>
            </a:r>
            <a:r>
              <a:rPr lang="es-ES" sz="1400" dirty="0">
                <a:effectLst/>
                <a:latin typeface="Noto Sans" panose="020B0502040504020204" pitchFamily="34" charset="0"/>
                <a:ea typeface="Noto Sans" panose="020B0502040504020204" pitchFamily="34" charset="0"/>
                <a:cs typeface="Noto Sans" panose="020B0502040504020204" pitchFamily="34" charset="0"/>
              </a:rPr>
              <a:t> Se entregaron sillas y se está a la espera de la validación de la propuesta de escritorios por parte del propietario. </a:t>
            </a:r>
            <a:r>
              <a:rPr lang="es-ES" sz="1400" b="1" dirty="0">
                <a:effectLst/>
                <a:latin typeface="Noto Sans" panose="020B0502040504020204" pitchFamily="34" charset="0"/>
                <a:ea typeface="Noto Sans" panose="020B0502040504020204" pitchFamily="34" charset="0"/>
                <a:cs typeface="Noto Sans" panose="020B0502040504020204" pitchFamily="34" charset="0"/>
              </a:rPr>
              <a:t>Se estima que en 3 semanas aproximadamente se ocupa el espacio. </a:t>
            </a:r>
            <a:endParaRPr lang="es-ES" sz="1400" b="1"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3" name="CuadroTexto 8">
            <a:extLst>
              <a:ext uri="{FF2B5EF4-FFF2-40B4-BE49-F238E27FC236}">
                <a16:creationId xmlns:a16="http://schemas.microsoft.com/office/drawing/2014/main" id="{B325EC0F-82AE-49F1-F487-CF690F8E7795}"/>
              </a:ext>
            </a:extLst>
          </p:cNvPr>
          <p:cNvSpPr txBox="1"/>
          <p:nvPr/>
        </p:nvSpPr>
        <p:spPr>
          <a:xfrm>
            <a:off x="535608" y="5473498"/>
            <a:ext cx="5025814" cy="307777"/>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8 y 9. </a:t>
            </a:r>
            <a:r>
              <a:rPr lang="es-ES" sz="1400" dirty="0">
                <a:effectLst/>
                <a:latin typeface="Noto Sans" panose="020B0502040504020204" pitchFamily="34" charset="0"/>
                <a:ea typeface="Noto Sans" panose="020B0502040504020204" pitchFamily="34" charset="0"/>
                <a:cs typeface="Noto Sans" panose="020B0502040504020204" pitchFamily="34" charset="0"/>
              </a:rPr>
              <a:t> Habilitados y en funcionamiento.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Tree>
    <p:extLst>
      <p:ext uri="{BB962C8B-B14F-4D97-AF65-F5344CB8AC3E}">
        <p14:creationId xmlns:p14="http://schemas.microsoft.com/office/powerpoint/2010/main" val="2757803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312120"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312119"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Dante No. 14</a:t>
            </a:r>
          </a:p>
        </p:txBody>
      </p:sp>
      <p:sp>
        <p:nvSpPr>
          <p:cNvPr id="5" name="CuadroTexto 4">
            <a:extLst>
              <a:ext uri="{FF2B5EF4-FFF2-40B4-BE49-F238E27FC236}">
                <a16:creationId xmlns:a16="http://schemas.microsoft.com/office/drawing/2014/main" id="{5872ED25-97F7-3FDF-D048-269806FDFB80}"/>
              </a:ext>
            </a:extLst>
          </p:cNvPr>
          <p:cNvSpPr txBox="1"/>
          <p:nvPr/>
        </p:nvSpPr>
        <p:spPr>
          <a:xfrm>
            <a:off x="271175" y="1035114"/>
            <a:ext cx="9555214" cy="523220"/>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210 Personas de la Unidad de Infraestructura, Servicios Médicos Indirectos e Integración Sectorial (UISMIS)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124 Personas de la Coordinación de Educación en Salud **</a:t>
            </a:r>
          </a:p>
        </p:txBody>
      </p:sp>
      <p:sp>
        <p:nvSpPr>
          <p:cNvPr id="9" name="CuadroTexto 8">
            <a:extLst>
              <a:ext uri="{FF2B5EF4-FFF2-40B4-BE49-F238E27FC236}">
                <a16:creationId xmlns:a16="http://schemas.microsoft.com/office/drawing/2014/main" id="{B325EC0F-82AE-49F1-F487-CF690F8E7795}"/>
              </a:ext>
            </a:extLst>
          </p:cNvPr>
          <p:cNvSpPr txBox="1"/>
          <p:nvPr/>
        </p:nvSpPr>
        <p:spPr>
          <a:xfrm>
            <a:off x="495061" y="3242533"/>
            <a:ext cx="5025814" cy="307777"/>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Se está trabajando en el sembrado.</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2" name="CuadroTexto 8">
            <a:extLst>
              <a:ext uri="{FF2B5EF4-FFF2-40B4-BE49-F238E27FC236}">
                <a16:creationId xmlns:a16="http://schemas.microsoft.com/office/drawing/2014/main" id="{B325EC0F-82AE-49F1-F487-CF690F8E7795}"/>
              </a:ext>
            </a:extLst>
          </p:cNvPr>
          <p:cNvSpPr txBox="1"/>
          <p:nvPr/>
        </p:nvSpPr>
        <p:spPr>
          <a:xfrm>
            <a:off x="483685" y="3559157"/>
            <a:ext cx="5025814" cy="954107"/>
          </a:xfrm>
          <a:prstGeom prst="rect">
            <a:avLst/>
          </a:prstGeom>
          <a:noFill/>
        </p:spPr>
        <p:txBody>
          <a:bodyPr wrap="square">
            <a:spAutoFit/>
          </a:bodyPr>
          <a:lstStyle/>
          <a:p>
            <a:pPr marL="28575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Cuenta con alerta sísmica, Subestación eléctrica, Planta de emergencia y en caso de que se requiera equipar con mobiliario, el propietario estaría en condiciones de proporcionarlo, así como la instalación de Voz y Datos.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graphicFrame>
        <p:nvGraphicFramePr>
          <p:cNvPr id="15" name="Tabla 10">
            <a:extLst>
              <a:ext uri="{FF2B5EF4-FFF2-40B4-BE49-F238E27FC236}">
                <a16:creationId xmlns:a16="http://schemas.microsoft.com/office/drawing/2014/main" id="{08252ADD-2F9B-2E10-8120-E7FF68BC8820}"/>
              </a:ext>
            </a:extLst>
          </p:cNvPr>
          <p:cNvGraphicFramePr>
            <a:graphicFrameLocks noGrp="1"/>
          </p:cNvGraphicFramePr>
          <p:nvPr/>
        </p:nvGraphicFramePr>
        <p:xfrm>
          <a:off x="412791" y="1666930"/>
          <a:ext cx="5204519" cy="1376520"/>
        </p:xfrm>
        <a:graphic>
          <a:graphicData uri="http://schemas.openxmlformats.org/drawingml/2006/table">
            <a:tbl>
              <a:tblPr/>
              <a:tblGrid>
                <a:gridCol w="3866856">
                  <a:extLst>
                    <a:ext uri="{9D8B030D-6E8A-4147-A177-3AD203B41FA5}">
                      <a16:colId xmlns:a16="http://schemas.microsoft.com/office/drawing/2014/main" val="3397488214"/>
                    </a:ext>
                  </a:extLst>
                </a:gridCol>
                <a:gridCol w="1337663">
                  <a:extLst>
                    <a:ext uri="{9D8B030D-6E8A-4147-A177-3AD203B41FA5}">
                      <a16:colId xmlns:a16="http://schemas.microsoft.com/office/drawing/2014/main" val="836495003"/>
                    </a:ext>
                  </a:extLst>
                </a:gridCol>
              </a:tblGrid>
              <a:tr h="339290">
                <a:tc>
                  <a:txBody>
                    <a:bodyPr/>
                    <a:lstStyle/>
                    <a:p>
                      <a:pPr algn="ctr" fontAlgn="ctr">
                        <a:lnSpc>
                          <a:spcPct val="100000"/>
                        </a:lnSpc>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4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218364">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Niveles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10002"/>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Elevadores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3</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41686583"/>
                  </a:ext>
                </a:extLst>
              </a:tr>
              <a:tr h="245660">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4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4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4,480.99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bl>
          </a:graphicData>
        </a:graphic>
      </p:graphicFrame>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31" t="36087" r="39350" b="41093"/>
          <a:stretch/>
        </p:blipFill>
        <p:spPr bwMode="auto">
          <a:xfrm>
            <a:off x="8720918" y="1681665"/>
            <a:ext cx="2924789" cy="33024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C:\Users\juan.barredam\Desktop\c6361127-e5b9-4019-8e55-023ed565c0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161" b="10147"/>
          <a:stretch/>
        </p:blipFill>
        <p:spPr bwMode="auto">
          <a:xfrm>
            <a:off x="5956973" y="3415841"/>
            <a:ext cx="2465579" cy="156829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juan.barredam\Desktop\b5809294-88e6-445c-914b-9309ad6598e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25" t="3858" r="10307" b="8885"/>
          <a:stretch/>
        </p:blipFill>
        <p:spPr bwMode="auto">
          <a:xfrm>
            <a:off x="5956973" y="1640722"/>
            <a:ext cx="2465579" cy="1710995"/>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0">
            <a:extLst>
              <a:ext uri="{FF2B5EF4-FFF2-40B4-BE49-F238E27FC236}">
                <a16:creationId xmlns:a16="http://schemas.microsoft.com/office/drawing/2014/main" id="{480D2ADD-2E8A-F918-5EDF-B7FEFEEE34D9}"/>
              </a:ext>
            </a:extLst>
          </p:cNvPr>
          <p:cNvSpPr txBox="1"/>
          <p:nvPr/>
        </p:nvSpPr>
        <p:spPr>
          <a:xfrm>
            <a:off x="2368873" y="5121456"/>
            <a:ext cx="9276834" cy="1169551"/>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rPr>
              <a:t>El arrendador manifestó en entrevista:</a:t>
            </a: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Ajustarse al monto máximo de renta que determine el dictamen de justipreciación que emita el INDAABIN, o en su caso, </a:t>
            </a:r>
            <a:r>
              <a:rPr lang="es-MX" sz="1400" dirty="0">
                <a:latin typeface="Noto Sans" panose="020B0502040504020204" pitchFamily="34" charset="0"/>
                <a:ea typeface="Noto Sans" panose="020B0502040504020204" pitchFamily="34" charset="0"/>
                <a:cs typeface="Noto Sans" panose="020B0502040504020204" pitchFamily="34" charset="0"/>
              </a:rPr>
              <a:t>al monto máximo de renta de $412.00 por metro cuadrado, señalado en el Acuerdo por el que se fija el importe máximo de rentas para 2026.</a:t>
            </a:r>
            <a:endParaRPr lang="es-ES" sz="14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El 16 </a:t>
            </a:r>
            <a:r>
              <a:rPr lang="es-MX" sz="1400" dirty="0">
                <a:latin typeface="Noto Sans" panose="020B0502040504020204" pitchFamily="34" charset="0"/>
                <a:ea typeface="Noto Sans" panose="020B0502040504020204" pitchFamily="34" charset="0"/>
                <a:cs typeface="Noto Sans" panose="020B0502040504020204" pitchFamily="34" charset="0"/>
              </a:rPr>
              <a:t>de junio de 2026, a las 11 am se hizo un recorrido. El arrendador ya entregó documentación.</a:t>
            </a:r>
          </a:p>
        </p:txBody>
      </p:sp>
      <p:sp>
        <p:nvSpPr>
          <p:cNvPr id="20" name="CuadroTexto 8">
            <a:extLst>
              <a:ext uri="{FF2B5EF4-FFF2-40B4-BE49-F238E27FC236}">
                <a16:creationId xmlns:a16="http://schemas.microsoft.com/office/drawing/2014/main" id="{B325EC0F-82AE-49F1-F487-CF690F8E7795}"/>
              </a:ext>
            </a:extLst>
          </p:cNvPr>
          <p:cNvSpPr txBox="1"/>
          <p:nvPr/>
        </p:nvSpPr>
        <p:spPr>
          <a:xfrm>
            <a:off x="481413" y="4531242"/>
            <a:ext cx="5025814" cy="523220"/>
          </a:xfrm>
          <a:prstGeom prst="rect">
            <a:avLst/>
          </a:prstGeom>
          <a:noFill/>
        </p:spPr>
        <p:txBody>
          <a:bodyPr wrap="square">
            <a:spAutoFit/>
          </a:bodyPr>
          <a:lstStyle/>
          <a:p>
            <a:pPr marL="285750" indent="-285750" algn="just">
              <a:buFont typeface="Arial" panose="020B0604020202020204" pitchFamily="34" charset="0"/>
              <a:buChar char="•"/>
            </a:pPr>
            <a:r>
              <a:rPr lang="es-ES" sz="1400" dirty="0">
                <a:latin typeface="Noto Sans" panose="020B0502040504020204" pitchFamily="34" charset="0"/>
                <a:ea typeface="Noto Sans" panose="020B0502040504020204" pitchFamily="34" charset="0"/>
                <a:cs typeface="Noto Sans" panose="020B0502040504020204" pitchFamily="34" charset="0"/>
              </a:rPr>
              <a:t>A distancia del edificio Sede de 1.5 km. Tiempo aproximado de traslado caminando 13 minutos.</a:t>
            </a:r>
          </a:p>
        </p:txBody>
      </p:sp>
    </p:spTree>
    <p:extLst>
      <p:ext uri="{BB962C8B-B14F-4D97-AF65-F5344CB8AC3E}">
        <p14:creationId xmlns:p14="http://schemas.microsoft.com/office/powerpoint/2010/main" val="2895446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033B-991F-AB9E-1325-30FBDAAEE5CD}"/>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2BCA6012-E297-30ED-152C-CC8D35B3DD72}"/>
              </a:ext>
            </a:extLst>
          </p:cNvPr>
          <p:cNvSpPr txBox="1"/>
          <p:nvPr/>
        </p:nvSpPr>
        <p:spPr>
          <a:xfrm>
            <a:off x="141345" y="146916"/>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691831"/>
                </a:solidFill>
                <a:latin typeface="Noto Sans"/>
                <a:ea typeface="Noto Sans"/>
                <a:cs typeface="Noto Sans"/>
                <a:sym typeface="Noto Sans"/>
              </a:rPr>
              <a:t>Conferencia Interamericana de Seguridad Social (CISS)</a:t>
            </a:r>
            <a:endParaRPr lang="es-MX" sz="2000" dirty="0">
              <a:solidFill>
                <a:srgbClr val="691831"/>
              </a:solidFill>
              <a:latin typeface="Calibri"/>
              <a:ea typeface="Calibri"/>
              <a:cs typeface="Calibri"/>
              <a:sym typeface="Calibri"/>
            </a:endParaRPr>
          </a:p>
        </p:txBody>
      </p:sp>
      <p:sp>
        <p:nvSpPr>
          <p:cNvPr id="3" name="CuadroTexto 2">
            <a:extLst>
              <a:ext uri="{FF2B5EF4-FFF2-40B4-BE49-F238E27FC236}">
                <a16:creationId xmlns:a16="http://schemas.microsoft.com/office/drawing/2014/main" id="{179BB32A-AA82-054C-CB82-7509A6CC0782}"/>
              </a:ext>
            </a:extLst>
          </p:cNvPr>
          <p:cNvSpPr txBox="1"/>
          <p:nvPr/>
        </p:nvSpPr>
        <p:spPr>
          <a:xfrm>
            <a:off x="247123" y="771396"/>
            <a:ext cx="5585686" cy="4616648"/>
          </a:xfrm>
          <a:prstGeom prst="rect">
            <a:avLst/>
          </a:prstGeom>
          <a:solidFill>
            <a:srgbClr val="235B4F"/>
          </a:solidFill>
        </p:spPr>
        <p:txBody>
          <a:bodyPr wrap="square">
            <a:spAutoFit/>
          </a:bodyPr>
          <a:lstStyle/>
          <a:p>
            <a:pPr algn="just"/>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Recomendaciones H. Comisión de Vigilancia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Con oficio 09-9001-04000/045 del 19 de marzo de 2026, la HCV del IMSS solicitó a la DA:</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cuarta parcialidad del adeudo Convenio CTAA/044/2021.</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aportación económica 2025 (numerario y pago en especie ) del Convenio Específico Inmobiliario.</a:t>
            </a:r>
          </a:p>
          <a:p>
            <a:pPr marL="342900" indent="-342900" algn="just">
              <a:buFont typeface="+mj-lt"/>
              <a:buAutoNum type="alphaL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Requiere aclaración del alcance de las cláusulas de los convenios citados relativos al destino del inmueble, debido a la identificación de filmaciones en las instalaciones.</a:t>
            </a:r>
          </a:p>
          <a:p>
            <a:pPr algn="just"/>
            <a:endPar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Respuesta.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Para los puntos 1 y 2 se integró la documentación requerida y se tiene proyecto de respuesta.</a:t>
            </a:r>
          </a:p>
          <a:p>
            <a:pPr algn="just"/>
            <a:endPar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En cuanto al punto </a:t>
            </a:r>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a:t>
            </a: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 se sostuvo reunión con la CISS, el Jurídico del IMSS y la Coordinación de Vinculación para acordar la forma en la cual se atenderá institucionalmente este requerimiento. Se solicitó a la CISS con oficio 0952841200/887 del 5-may-2026, la aclaración del uso de las instalaciones con ese objeto (filmaciones).</a:t>
            </a:r>
          </a:p>
        </p:txBody>
      </p:sp>
      <p:pic>
        <p:nvPicPr>
          <p:cNvPr id="2" name="Picture 2" descr="Resultado de imagen para fotos de la ciss">
            <a:extLst>
              <a:ext uri="{FF2B5EF4-FFF2-40B4-BE49-F238E27FC236}">
                <a16:creationId xmlns:a16="http://schemas.microsoft.com/office/drawing/2014/main" id="{3B11BC57-EC4B-E21C-7D65-5071468F1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3072" y="1019272"/>
            <a:ext cx="1401373" cy="9848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CuadroTexto 8">
            <a:extLst>
              <a:ext uri="{FF2B5EF4-FFF2-40B4-BE49-F238E27FC236}">
                <a16:creationId xmlns:a16="http://schemas.microsoft.com/office/drawing/2014/main" id="{B57951FC-FC1A-F14C-6398-73E362FA5052}"/>
              </a:ext>
            </a:extLst>
          </p:cNvPr>
          <p:cNvSpPr txBox="1"/>
          <p:nvPr/>
        </p:nvSpPr>
        <p:spPr>
          <a:xfrm>
            <a:off x="5955003" y="771713"/>
            <a:ext cx="6066949" cy="3323987"/>
          </a:xfrm>
          <a:prstGeom prst="rect">
            <a:avLst/>
          </a:prstGeom>
          <a:solidFill>
            <a:schemeClr val="bg1">
              <a:lumMod val="85000"/>
            </a:schemeClr>
          </a:solidFill>
        </p:spPr>
        <p:txBody>
          <a:bodyPr wrap="square">
            <a:spAutoFit/>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La CISS mediante escrito número CISS/SG.063.2026 de fecha 11 de mayo del presente propone una modificación del Convenio Específico Inmobiliario en el que se permita el esquema de comercialización que tiene el IMSS, tanto en las instalaciones de uso exclusivo de la CISS como en los espacios compartidos. </a:t>
            </a:r>
          </a:p>
          <a:p>
            <a:pPr algn="just"/>
            <a:endParaRPr lang="es-MX" sz="14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400" dirty="0">
                <a:latin typeface="Noto Sans" panose="020B0502040504020204" pitchFamily="34" charset="0"/>
                <a:ea typeface="Noto Sans" panose="020B0502040504020204" pitchFamily="34" charset="0"/>
                <a:cs typeface="Noto Sans" panose="020B0502040504020204" pitchFamily="34" charset="0"/>
              </a:rPr>
              <a:t>Sobre ese tenor, se formuló una consulta a la Coordinación Consultiva y Apoyo Legal de la Dirección Jurídica (oficio 09534314D0/7616 del 16 de junio de 2026) para evaluar la viabilidad de ampliar los alcances del Convenio Específico Inmobiliario. Esto permitiría a dicho organismo internacional implementar el esquema de comercialización de espacios regulado en el Apartado C “Comercialización Inmobiliaria” de las Políticas para la Administración Inmobiliaria del IMSS; motivo por el cual, a la fecha de emisión del presente oficio, se está a la espera del pronunciamiento de dicha Dirección</a:t>
            </a:r>
          </a:p>
        </p:txBody>
      </p:sp>
      <p:sp>
        <p:nvSpPr>
          <p:cNvPr id="6" name="CuadroTexto 5">
            <a:extLst>
              <a:ext uri="{FF2B5EF4-FFF2-40B4-BE49-F238E27FC236}">
                <a16:creationId xmlns:a16="http://schemas.microsoft.com/office/drawing/2014/main" id="{EB03643E-4C76-68E1-D4DB-961E521E37C1}"/>
              </a:ext>
            </a:extLst>
          </p:cNvPr>
          <p:cNvSpPr txBox="1"/>
          <p:nvPr/>
        </p:nvSpPr>
        <p:spPr>
          <a:xfrm>
            <a:off x="5955003" y="4218135"/>
            <a:ext cx="6124574" cy="1169551"/>
          </a:xfrm>
          <a:prstGeom prst="rect">
            <a:avLst/>
          </a:prstGeom>
          <a:solidFill>
            <a:srgbClr val="C9AF8D"/>
          </a:solidFill>
        </p:spPr>
        <p:txBody>
          <a:bodyPr wrap="square">
            <a:spAutoFit/>
          </a:bodyPr>
          <a:lstStyle/>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Se elaboró propuesta de oficio de respuesta a la HCV, el cual ya fue revisado y validado por la CCSG, mismo que será remitido a la Unidad de Administración para su visto bueno y someterse a la firma del Director de Administración.</a:t>
            </a:r>
          </a:p>
          <a:p>
            <a:pPr algn="just"/>
            <a:endPar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2" name="Imagen 11">
            <a:extLst>
              <a:ext uri="{FF2B5EF4-FFF2-40B4-BE49-F238E27FC236}">
                <a16:creationId xmlns:a16="http://schemas.microsoft.com/office/drawing/2014/main" id="{649632AC-94E9-47B5-2DCB-7D69C6D8FEA1}"/>
              </a:ext>
            </a:extLst>
          </p:cNvPr>
          <p:cNvPicPr>
            <a:picLocks noChangeAspect="1"/>
          </p:cNvPicPr>
          <p:nvPr/>
        </p:nvPicPr>
        <p:blipFill>
          <a:blip r:embed="rId4"/>
          <a:srcRect t="30811"/>
          <a:stretch>
            <a:fillRect/>
          </a:stretch>
        </p:blipFill>
        <p:spPr>
          <a:xfrm>
            <a:off x="2280100" y="5443446"/>
            <a:ext cx="9769552" cy="8328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22245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24E297C-0A04-50D5-0730-8FF9CE751182}"/>
              </a:ext>
            </a:extLst>
          </p:cNvPr>
          <p:cNvGraphicFramePr>
            <a:graphicFrameLocks noGrp="1"/>
          </p:cNvGraphicFramePr>
          <p:nvPr/>
        </p:nvGraphicFramePr>
        <p:xfrm>
          <a:off x="793629" y="1702425"/>
          <a:ext cx="10751023" cy="4177567"/>
        </p:xfrm>
        <a:graphic>
          <a:graphicData uri="http://schemas.openxmlformats.org/drawingml/2006/table">
            <a:tbl>
              <a:tblPr/>
              <a:tblGrid>
                <a:gridCol w="359218">
                  <a:extLst>
                    <a:ext uri="{9D8B030D-6E8A-4147-A177-3AD203B41FA5}">
                      <a16:colId xmlns:a16="http://schemas.microsoft.com/office/drawing/2014/main" val="1906759792"/>
                    </a:ext>
                  </a:extLst>
                </a:gridCol>
                <a:gridCol w="805097">
                  <a:extLst>
                    <a:ext uri="{9D8B030D-6E8A-4147-A177-3AD203B41FA5}">
                      <a16:colId xmlns:a16="http://schemas.microsoft.com/office/drawing/2014/main" val="739216779"/>
                    </a:ext>
                  </a:extLst>
                </a:gridCol>
                <a:gridCol w="3249056">
                  <a:extLst>
                    <a:ext uri="{9D8B030D-6E8A-4147-A177-3AD203B41FA5}">
                      <a16:colId xmlns:a16="http://schemas.microsoft.com/office/drawing/2014/main" val="3988360946"/>
                    </a:ext>
                  </a:extLst>
                </a:gridCol>
                <a:gridCol w="2230287">
                  <a:extLst>
                    <a:ext uri="{9D8B030D-6E8A-4147-A177-3AD203B41FA5}">
                      <a16:colId xmlns:a16="http://schemas.microsoft.com/office/drawing/2014/main" val="2537773256"/>
                    </a:ext>
                  </a:extLst>
                </a:gridCol>
                <a:gridCol w="1092939">
                  <a:extLst>
                    <a:ext uri="{9D8B030D-6E8A-4147-A177-3AD203B41FA5}">
                      <a16:colId xmlns:a16="http://schemas.microsoft.com/office/drawing/2014/main" val="1818154194"/>
                    </a:ext>
                  </a:extLst>
                </a:gridCol>
                <a:gridCol w="878596">
                  <a:extLst>
                    <a:ext uri="{9D8B030D-6E8A-4147-A177-3AD203B41FA5}">
                      <a16:colId xmlns:a16="http://schemas.microsoft.com/office/drawing/2014/main" val="1835983538"/>
                    </a:ext>
                  </a:extLst>
                </a:gridCol>
                <a:gridCol w="842022">
                  <a:extLst>
                    <a:ext uri="{9D8B030D-6E8A-4147-A177-3AD203B41FA5}">
                      <a16:colId xmlns:a16="http://schemas.microsoft.com/office/drawing/2014/main" val="1399393257"/>
                    </a:ext>
                  </a:extLst>
                </a:gridCol>
                <a:gridCol w="1293808">
                  <a:extLst>
                    <a:ext uri="{9D8B030D-6E8A-4147-A177-3AD203B41FA5}">
                      <a16:colId xmlns:a16="http://schemas.microsoft.com/office/drawing/2014/main" val="1030009892"/>
                    </a:ext>
                  </a:extLst>
                </a:gridCol>
              </a:tblGrid>
              <a:tr h="602202">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NO.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OOAD</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DIRECCIÓN DEL INMUEBLE ARRENDADO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SERVICIO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FIGURA AUTORIZADA</a:t>
                      </a:r>
                      <a:endPar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SUPERFICIE</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a:t>
                      </a:r>
                      <a:r>
                        <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RENTA ESTIMADA MENSUAL  SIN IVA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MONTO ESTIMADO ANUAL </a:t>
                      </a:r>
                    </a:p>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CON IVA</a:t>
                      </a:r>
                      <a:endParaRPr lang="es-MX" sz="1000" b="1" i="0" u="none" strike="sngStrike" dirty="0">
                        <a:solidFill>
                          <a:srgbClr val="FF0000"/>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635499649"/>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1</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a:t>
                      </a:r>
                      <a:r>
                        <a:rPr lang="es-MX" sz="1000" b="0" i="0" u="none" strike="noStrike" dirty="0" err="1">
                          <a:solidFill>
                            <a:schemeClr val="tx1"/>
                          </a:solidFill>
                          <a:effectLst/>
                          <a:latin typeface="Noto Sans" panose="020B0502040504020204" pitchFamily="34" charset="0"/>
                        </a:rPr>
                        <a:t>Nºs</a:t>
                      </a:r>
                      <a:r>
                        <a:rPr lang="es-MX" sz="1000" b="0" i="0" u="none" strike="noStrike" dirty="0">
                          <a:solidFill>
                            <a:schemeClr val="tx1"/>
                          </a:solidFill>
                          <a:effectLst/>
                          <a:latin typeface="Noto Sans" panose="020B0502040504020204" pitchFamily="34" charset="0"/>
                        </a:rPr>
                        <a:t>. 21 y 23,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Terapéuticos) y Coordinación de Abastecimiento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algn="ctr" fontAlgn="ctr">
                        <a:buNone/>
                      </a:pPr>
                      <a:r>
                        <a:rPr lang="es-MX" sz="1000" b="0" i="0" u="none" strike="noStrike" dirty="0">
                          <a:solidFill>
                            <a:schemeClr val="tx1"/>
                          </a:solidFill>
                          <a:effectLst/>
                          <a:latin typeface="Arial" panose="020B0604020202020204" pitchFamily="34" charset="0"/>
                        </a:rPr>
                        <a:t>8,500.00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$89,568.75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$1,246,797.00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376118"/>
                  </a:ext>
                </a:extLst>
              </a:tr>
              <a:tr h="2737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Nº 19, Colonia Centro,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de Laboratorio y Lácteos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$26,525.27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$369,231.76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646270"/>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3</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General </a:t>
                      </a:r>
                      <a:r>
                        <a:rPr lang="es-MX" sz="1000" b="0" i="0" u="none" strike="noStrike" dirty="0" err="1">
                          <a:solidFill>
                            <a:schemeClr val="tx1"/>
                          </a:solidFill>
                          <a:effectLst/>
                          <a:latin typeface="Noto Sans" panose="020B0502040504020204" pitchFamily="34" charset="0"/>
                        </a:rPr>
                        <a:t>Rosalio</a:t>
                      </a:r>
                      <a:r>
                        <a:rPr lang="es-MX" sz="1000" b="0" i="0" u="none" strike="noStrike" dirty="0">
                          <a:solidFill>
                            <a:schemeClr val="tx1"/>
                          </a:solidFill>
                          <a:effectLst/>
                          <a:latin typeface="Noto Sans" panose="020B0502040504020204" pitchFamily="34" charset="0"/>
                        </a:rPr>
                        <a:t> Hernández Nº. 21 y Ferrocarriles Nacionales de México,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No Terapéuticos)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$42,244.00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$588,036.48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6074916"/>
                  </a:ext>
                </a:extLst>
              </a:tr>
              <a:tr h="575181">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Estado de México Poniente</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 Coordinación de Abastecimiento y Equipamiento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3460408"/>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indent="0" algn="just" rtl="0" fontAlgn="ctr">
                        <a:buNone/>
                      </a:pPr>
                      <a:r>
                        <a:rPr lang="es-MX" sz="1000" b="0" i="0" u="none" strike="noStrike" dirty="0">
                          <a:solidFill>
                            <a:schemeClr val="tx1"/>
                          </a:solidFill>
                          <a:effectLst/>
                          <a:latin typeface="Noto Sans" panose="020B0502040504020204" pitchFamily="34" charset="0"/>
                        </a:rPr>
                        <a:t>Carretera a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N° 287, Colonia Pequeña Propiedad,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Zapotlán de Juárez, 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Archivo de Concentración y Bodega de Bienes Adjudicados y Embargados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chemeClr val="tx1"/>
                          </a:solidFill>
                          <a:effectLst/>
                          <a:latin typeface="Noto Sans" panose="020B0502040504020204" pitchFamily="34" charset="0"/>
                        </a:rPr>
                        <a:t>Nuevo Arrendamiento</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7,519.49 m2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9593825"/>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Talleres, Lote 17, </a:t>
                      </a:r>
                      <a:r>
                        <a:rPr lang="es-MX" sz="1000" b="0" i="0" u="none" strike="noStrike" dirty="0" err="1">
                          <a:solidFill>
                            <a:schemeClr val="tx1"/>
                          </a:solidFill>
                          <a:effectLst/>
                          <a:latin typeface="Noto Sans" panose="020B0502040504020204" pitchFamily="34" charset="0"/>
                        </a:rPr>
                        <a:t>Mz</a:t>
                      </a:r>
                      <a:r>
                        <a:rPr lang="es-MX" sz="1000" b="0" i="0" u="none" strike="noStrike" dirty="0">
                          <a:solidFill>
                            <a:schemeClr val="tx1"/>
                          </a:solidFill>
                          <a:effectLst/>
                          <a:latin typeface="Noto Sans" panose="020B0502040504020204" pitchFamily="34" charset="0"/>
                        </a:rPr>
                        <a:t>. XI, </a:t>
                      </a:r>
                      <a:r>
                        <a:rPr lang="es-MX" sz="1000" b="0" i="0" u="none" strike="noStrike" dirty="0" err="1">
                          <a:solidFill>
                            <a:schemeClr val="tx1"/>
                          </a:solidFill>
                          <a:effectLst/>
                          <a:latin typeface="Noto Sans" panose="020B0502040504020204" pitchFamily="34" charset="0"/>
                        </a:rPr>
                        <a:t>Nº</a:t>
                      </a:r>
                      <a:r>
                        <a:rPr lang="es-MX" sz="1000" b="0" i="0" u="none" strike="noStrike" dirty="0">
                          <a:solidFill>
                            <a:schemeClr val="tx1"/>
                          </a:solidFill>
                          <a:effectLst/>
                          <a:latin typeface="Noto Sans" panose="020B0502040504020204" pitchFamily="34" charset="0"/>
                        </a:rPr>
                        <a:t>. 2147, Parque Industrial, C.P. 85000, Cajeme, Ciudad Obregón, 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 Bienes de Grupos Diversos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Sustitución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endParaRPr lang="es-MX" sz="10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217104"/>
                  </a:ext>
                </a:extLst>
              </a:tr>
              <a:tr h="36586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Tabasco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Sub-Almacén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897736"/>
                  </a:ext>
                </a:extLst>
              </a:tr>
              <a:tr h="436172">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Veracruz Sur</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921683"/>
                  </a:ext>
                </a:extLst>
              </a:tr>
            </a:tbl>
          </a:graphicData>
        </a:graphic>
      </p:graphicFrame>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algn="just">
              <a:buClr>
                <a:srgbClr val="000000"/>
              </a:buClr>
              <a:buSzPts val="3000"/>
              <a:defRPr/>
            </a:pPr>
            <a:r>
              <a:rPr lang="es-MX" sz="1600" dirty="0">
                <a:latin typeface="Noto Sans"/>
              </a:rPr>
              <a:t>En el Programa de Arrendamiento Inmobiliario para el año 2026. IMSS –Arrendatario, se tienen proyectos las siguientes Sustituciones y Nuevos Arrendamientos con destino a Almacén y Sub almacén:</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spTree>
    <p:extLst>
      <p:ext uri="{BB962C8B-B14F-4D97-AF65-F5344CB8AC3E}">
        <p14:creationId xmlns:p14="http://schemas.microsoft.com/office/powerpoint/2010/main" val="269786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lvl="0" algn="just"/>
            <a:r>
              <a:rPr lang="es-MX" sz="1600" dirty="0">
                <a:latin typeface="Noto Sans" panose="020B0502040504020204" pitchFamily="34" charset="0"/>
                <a:ea typeface="Noto Sans" panose="020B0502040504020204" pitchFamily="34" charset="0"/>
                <a:cs typeface="Noto Sans" panose="020B0502040504020204" pitchFamily="34" charset="0"/>
              </a:rPr>
              <a:t>Se coadyuva con los OOAD en la integración de los expedientes para la autorización ante el INDAABIN de las siguientes propuestas inmobiliarias:</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graphicFrame>
        <p:nvGraphicFramePr>
          <p:cNvPr id="6" name="Tabla 5">
            <a:extLst>
              <a:ext uri="{FF2B5EF4-FFF2-40B4-BE49-F238E27FC236}">
                <a16:creationId xmlns:a16="http://schemas.microsoft.com/office/drawing/2014/main" id="{6344520B-89C3-0848-2451-46C8E0CBE631}"/>
              </a:ext>
            </a:extLst>
          </p:cNvPr>
          <p:cNvGraphicFramePr>
            <a:graphicFrameLocks noGrp="1"/>
          </p:cNvGraphicFramePr>
          <p:nvPr/>
        </p:nvGraphicFramePr>
        <p:xfrm>
          <a:off x="946458" y="1633724"/>
          <a:ext cx="10370725" cy="4317424"/>
        </p:xfrm>
        <a:graphic>
          <a:graphicData uri="http://schemas.openxmlformats.org/drawingml/2006/table">
            <a:tbl>
              <a:tblPr firstRow="1" firstCol="1" bandRow="1"/>
              <a:tblGrid>
                <a:gridCol w="1214851">
                  <a:extLst>
                    <a:ext uri="{9D8B030D-6E8A-4147-A177-3AD203B41FA5}">
                      <a16:colId xmlns:a16="http://schemas.microsoft.com/office/drawing/2014/main" val="2837032587"/>
                    </a:ext>
                  </a:extLst>
                </a:gridCol>
                <a:gridCol w="2312866">
                  <a:extLst>
                    <a:ext uri="{9D8B030D-6E8A-4147-A177-3AD203B41FA5}">
                      <a16:colId xmlns:a16="http://schemas.microsoft.com/office/drawing/2014/main" val="3908086068"/>
                    </a:ext>
                  </a:extLst>
                </a:gridCol>
                <a:gridCol w="1875845">
                  <a:extLst>
                    <a:ext uri="{9D8B030D-6E8A-4147-A177-3AD203B41FA5}">
                      <a16:colId xmlns:a16="http://schemas.microsoft.com/office/drawing/2014/main" val="2442447129"/>
                    </a:ext>
                  </a:extLst>
                </a:gridCol>
                <a:gridCol w="1380816">
                  <a:extLst>
                    <a:ext uri="{9D8B030D-6E8A-4147-A177-3AD203B41FA5}">
                      <a16:colId xmlns:a16="http://schemas.microsoft.com/office/drawing/2014/main" val="824090500"/>
                    </a:ext>
                  </a:extLst>
                </a:gridCol>
                <a:gridCol w="791719">
                  <a:extLst>
                    <a:ext uri="{9D8B030D-6E8A-4147-A177-3AD203B41FA5}">
                      <a16:colId xmlns:a16="http://schemas.microsoft.com/office/drawing/2014/main" val="1587448129"/>
                    </a:ext>
                  </a:extLst>
                </a:gridCol>
                <a:gridCol w="2794628">
                  <a:extLst>
                    <a:ext uri="{9D8B030D-6E8A-4147-A177-3AD203B41FA5}">
                      <a16:colId xmlns:a16="http://schemas.microsoft.com/office/drawing/2014/main" val="2450368710"/>
                    </a:ext>
                  </a:extLst>
                </a:gridCol>
              </a:tblGrid>
              <a:tr h="365760">
                <a:tc>
                  <a:txBody>
                    <a:bodyPr/>
                    <a:lstStyle/>
                    <a:p>
                      <a:pPr marL="0"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Domicilio</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457200" algn="l">
                        <a:lnSpc>
                          <a:spcPct val="100000"/>
                        </a:lnSpc>
                        <a:spcAft>
                          <a:spcPts val="0"/>
                        </a:spcAft>
                        <a:buNone/>
                      </a:pPr>
                      <a:r>
                        <a:rPr lang="es-ES_tradnl" sz="1200" b="1">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Figura</a:t>
                      </a:r>
                    </a:p>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Aprobada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marR="0" lvl="0" indent="0" algn="ctr" defTabSz="914400" rtl="0" eaLnBrk="1" fontAlgn="auto" latinLnBrk="0" hangingPunct="1">
                        <a:lnSpc>
                          <a:spcPct val="100000"/>
                        </a:lnSpc>
                        <a:spcBef>
                          <a:spcPts val="0"/>
                        </a:spcBef>
                        <a:spcAft>
                          <a:spcPts val="0"/>
                        </a:spcAft>
                        <a:buClrTx/>
                        <a:buSzTx/>
                        <a:buFontTx/>
                        <a:buNone/>
                        <a:tabLst/>
                        <a:defRPr/>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 Avance</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5725" indent="0" algn="l">
                        <a:lnSpc>
                          <a:spcPct val="100000"/>
                        </a:lnSpc>
                        <a:spcAft>
                          <a:spcPts val="0"/>
                        </a:spcAft>
                        <a:buNone/>
                      </a:pP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l">
                        <a:lnSpc>
                          <a:spcPct val="100000"/>
                        </a:lnSpc>
                        <a:spcAft>
                          <a:spcPts val="0"/>
                        </a:spcAft>
                        <a:buNone/>
                      </a:pPr>
                      <a:r>
                        <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Observaciones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3170980866"/>
                  </a:ext>
                </a:extLst>
              </a:tr>
              <a:tr h="659824">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Lázaro Cárdenas No. 339, colonia Unión, en Tecomán, 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347785"/>
                  </a:ext>
                </a:extLst>
              </a:tr>
              <a:tr h="914400">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Nayarit</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10 de mayo No. 16, colonia Lomas de Cortés, C.P. 63059, en Tepic, Nayarit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Bodega de Bienes Embargados y Archivo de Concentración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35940"/>
                  </a:ext>
                </a:extLst>
              </a:tr>
              <a:tr h="914400">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Emiliano Zapata N° 12, Colonia El Naranjal, C.P. 73200, Localidad de Necaxa, Municipio Juan Galindo, 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Unidad de Medicina Familiar N° 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Nuevo Arrendamiento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ingresó el expediente al INDAABIN el 15 de junio de 2026; en espera de la autorización correspondiente.</a:t>
                      </a:r>
                    </a:p>
                    <a:p>
                      <a:pPr marL="85725" indent="0" algn="l">
                        <a:lnSpc>
                          <a:spcPct val="100000"/>
                        </a:lnSpc>
                        <a:spcAft>
                          <a:spcPts val="0"/>
                        </a:spcAft>
                        <a:buNone/>
                      </a:pP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914400">
                <a:tc>
                  <a:txBody>
                    <a:bodyPr/>
                    <a:lstStyle/>
                    <a:p>
                      <a:pPr marL="85725" indent="0" algn="l">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Av. Benito Juárez N° 441, esquina calle Marciano González, Colonia David G. Gutiérrez R., C.P. 77013, Chetumal, Municipio de Othón P. Blanco, 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a:t>
                      </a:r>
                      <a:r>
                        <a:rPr lang="es-MX" sz="1200" kern="1200" dirty="0" err="1">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ingreso el expediente al INDAABIN el día 07 de julio de 2026; en espera de la autorización correspondiente.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2812615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2.xml><?xml version="1.0" encoding="utf-8"?>
<ds:datastoreItem xmlns:ds="http://schemas.openxmlformats.org/officeDocument/2006/customXml" ds:itemID="{D88D0F52-0AA8-4726-AEF1-14A38C2C08CC}">
  <ds:schemaRefs>
    <ds:schemaRef ds:uri="http://www.w3.org/XML/1998/namespace"/>
    <ds:schemaRef ds:uri="http://purl.org/dc/terms/"/>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FEF777AF-8B6C-4EE6-9887-7B5A952A5EDC}">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1220</TotalTime>
  <Words>1396</Words>
  <Application>Microsoft Office PowerPoint</Application>
  <PresentationFormat>Panorámica</PresentationFormat>
  <Paragraphs>176</Paragraphs>
  <Slides>7</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7</vt:i4>
      </vt:variant>
    </vt:vector>
  </HeadingPairs>
  <TitlesOfParts>
    <vt:vector size="17" baseType="lpstr">
      <vt:lpstr>Aptos</vt:lpstr>
      <vt:lpstr>Arial</vt:lpstr>
      <vt:lpstr>Calibri</vt:lpstr>
      <vt:lpstr>Montserrat</vt:lpstr>
      <vt:lpstr>Noto Sans</vt:lpstr>
      <vt:lpstr>Noto Sans Medium</vt:lpstr>
      <vt:lpstr>Noto Sans SemiBold</vt:lpstr>
      <vt:lpstr>Patria</vt:lpstr>
      <vt:lpstr>Wingdings</vt:lpstr>
      <vt:lpstr>Diseño personalizado</vt:lpstr>
      <vt:lpstr>Coordinación Técnica de Administración de Activos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37</cp:revision>
  <cp:lastPrinted>2026-06-13T01:36:03Z</cp:lastPrinted>
  <dcterms:created xsi:type="dcterms:W3CDTF">2025-12-30T21:08:16Z</dcterms:created>
  <dcterms:modified xsi:type="dcterms:W3CDTF">2026-07-22T16:51:33Z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