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2142534898" r:id="rId5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2851"/>
    <a:srgbClr val="235B4F"/>
    <a:srgbClr val="B38E5D"/>
    <a:srgbClr val="C9AF8D"/>
    <a:srgbClr val="357B67"/>
    <a:srgbClr val="285C4D"/>
    <a:srgbClr val="13322B"/>
    <a:srgbClr val="275317"/>
    <a:srgbClr val="691831"/>
    <a:srgbClr val="8869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13" autoAdjust="0"/>
    <p:restoredTop sz="94676"/>
  </p:normalViewPr>
  <p:slideViewPr>
    <p:cSldViewPr snapToGrid="0">
      <p:cViewPr varScale="1">
        <p:scale>
          <a:sx n="101" d="100"/>
          <a:sy n="101" d="100"/>
        </p:scale>
        <p:origin x="180" y="10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23/07/2026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68523-8196-6063-F825-C069CFF4C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1A82332-36DB-8A63-CEBF-C3E0B875BB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B4DE5C0-402C-546F-0227-5B1B284BAB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643845-C5C1-2A59-C216-893A87C93A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2937">
              <a:defRPr/>
            </a:pPr>
            <a:fld id="{91043BD8-6F4D-6C48-83C7-0C46088375E3}" type="slidenum">
              <a:rPr lang="en-US">
                <a:solidFill>
                  <a:prstClr val="black"/>
                </a:solidFill>
                <a:latin typeface="Calibri"/>
              </a:rPr>
              <a:pPr defTabSz="912937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4080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DE20E-CB33-1599-3DE6-2ED82C39D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ED88DC4-078D-3B33-B56B-2F1A1120335D}"/>
              </a:ext>
            </a:extLst>
          </p:cNvPr>
          <p:cNvSpPr txBox="1">
            <a:spLocks/>
          </p:cNvSpPr>
          <p:nvPr/>
        </p:nvSpPr>
        <p:spPr>
          <a:xfrm>
            <a:off x="176988" y="193380"/>
            <a:ext cx="9090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000"/>
            </a:pPr>
            <a:r>
              <a:rPr lang="es-MX" sz="2400" b="1" dirty="0">
                <a:solidFill>
                  <a:srgbClr val="B38E5D"/>
                </a:solidFill>
                <a:latin typeface="Patria" pitchFamily="2" charset="0"/>
                <a:ea typeface="+mn-ea"/>
                <a:cs typeface="+mn-cs"/>
              </a:rPr>
              <a:t>Comercialización. </a:t>
            </a:r>
            <a:r>
              <a:rPr lang="es-MX" sz="2400" b="1" dirty="0">
                <a:solidFill>
                  <a:srgbClr val="235B4F"/>
                </a:solidFill>
                <a:latin typeface="Patria" pitchFamily="2" charset="0"/>
                <a:ea typeface="+mn-ea"/>
                <a:cs typeface="+mn-cs"/>
              </a:rPr>
              <a:t>Espacios susceptibles a comercializar.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D85B40AB-9C02-FB36-E73C-8E8DF75DE363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1264C1-2161-A8DF-B572-13E7EC5D2956}"/>
              </a:ext>
            </a:extLst>
          </p:cNvPr>
          <p:cNvSpPr txBox="1"/>
          <p:nvPr/>
        </p:nvSpPr>
        <p:spPr>
          <a:xfrm>
            <a:off x="176988" y="1042928"/>
            <a:ext cx="1159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 solicitó a los OOAD, UMAE y Centros Vacacionales la identificación de espacios viables para su aprovechamiento y otorgarse en un futuro como Permiso de Uso Temporal Revocable.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D0D1C22-2AAC-1E57-C45C-A51EF02B7449}"/>
              </a:ext>
            </a:extLst>
          </p:cNvPr>
          <p:cNvSpPr txBox="1"/>
          <p:nvPr/>
        </p:nvSpPr>
        <p:spPr>
          <a:xfrm>
            <a:off x="753604" y="1938642"/>
            <a:ext cx="3003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>
                <a:solidFill>
                  <a:srgbClr val="23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Atención del Requerimiento</a:t>
            </a:r>
            <a:endParaRPr lang="es-MX" sz="1200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77E9420B-9005-0576-7978-359CD657EB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793347"/>
              </p:ext>
            </p:extLst>
          </p:nvPr>
        </p:nvGraphicFramePr>
        <p:xfrm>
          <a:off x="630293" y="2270524"/>
          <a:ext cx="3217807" cy="17855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2407">
                  <a:extLst>
                    <a:ext uri="{9D8B030D-6E8A-4147-A177-3AD203B41FA5}">
                      <a16:colId xmlns:a16="http://schemas.microsoft.com/office/drawing/2014/main" val="400292151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640708576"/>
                    </a:ext>
                  </a:extLst>
                </a:gridCol>
              </a:tblGrid>
              <a:tr h="27866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solidFill>
                            <a:schemeClr val="bg1"/>
                          </a:solidFill>
                        </a:rPr>
                        <a:t>Nivel</a:t>
                      </a:r>
                      <a:endParaRPr lang="es-MX" sz="1200" b="1" dirty="0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solidFill>
                            <a:schemeClr val="bg1"/>
                          </a:solidFill>
                        </a:rPr>
                        <a:t>Atendieron</a:t>
                      </a:r>
                      <a:endParaRPr lang="es-MX" sz="1200" b="1" dirty="0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>
                    <a:solidFill>
                      <a:srgbClr val="B38E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971693"/>
                  </a:ext>
                </a:extLst>
              </a:tr>
              <a:tr h="376719">
                <a:tc>
                  <a:txBody>
                    <a:bodyPr/>
                    <a:lstStyle/>
                    <a:p>
                      <a:r>
                        <a:rPr lang="es-MX" sz="1200" dirty="0"/>
                        <a:t>OOAD</a:t>
                      </a:r>
                      <a:endParaRPr lang="es-MX" sz="12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35</a:t>
                      </a:r>
                      <a:endParaRPr lang="es-MX" sz="12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6348763"/>
                  </a:ext>
                </a:extLst>
              </a:tr>
              <a:tr h="376719">
                <a:tc>
                  <a:txBody>
                    <a:bodyPr/>
                    <a:lstStyle/>
                    <a:p>
                      <a:r>
                        <a:rPr lang="es-MX" sz="1200" dirty="0"/>
                        <a:t>UMAE</a:t>
                      </a:r>
                      <a:endParaRPr lang="es-MX" sz="12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3</a:t>
                      </a:r>
                      <a:endParaRPr lang="es-MX" sz="12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5998808"/>
                  </a:ext>
                </a:extLst>
              </a:tr>
              <a:tr h="376719">
                <a:tc>
                  <a:txBody>
                    <a:bodyPr/>
                    <a:lstStyle/>
                    <a:p>
                      <a:r>
                        <a:rPr lang="es-MX" sz="1200" dirty="0"/>
                        <a:t>Centros vacacionales</a:t>
                      </a:r>
                      <a:endParaRPr lang="es-MX" sz="12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2</a:t>
                      </a:r>
                      <a:endParaRPr lang="es-MX" sz="12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8426628"/>
                  </a:ext>
                </a:extLst>
              </a:tr>
              <a:tr h="376719">
                <a:tc>
                  <a:txBody>
                    <a:bodyPr/>
                    <a:lstStyle/>
                    <a:p>
                      <a:r>
                        <a:rPr lang="es-MX" sz="1200" dirty="0"/>
                        <a:t>TOTAL</a:t>
                      </a:r>
                      <a:endParaRPr lang="es-MX" sz="12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40</a:t>
                      </a:r>
                      <a:endParaRPr lang="es-MX" sz="12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185215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DBD89F03-AD12-6BBF-577C-4DFAC6F37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196251"/>
              </p:ext>
            </p:extLst>
          </p:nvPr>
        </p:nvGraphicFramePr>
        <p:xfrm>
          <a:off x="4550956" y="1782929"/>
          <a:ext cx="4716869" cy="44828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7511">
                  <a:extLst>
                    <a:ext uri="{9D8B030D-6E8A-4147-A177-3AD203B41FA5}">
                      <a16:colId xmlns:a16="http://schemas.microsoft.com/office/drawing/2014/main" val="701129828"/>
                    </a:ext>
                  </a:extLst>
                </a:gridCol>
                <a:gridCol w="2597188">
                  <a:extLst>
                    <a:ext uri="{9D8B030D-6E8A-4147-A177-3AD203B41FA5}">
                      <a16:colId xmlns:a16="http://schemas.microsoft.com/office/drawing/2014/main" val="386446514"/>
                    </a:ext>
                  </a:extLst>
                </a:gridCol>
                <a:gridCol w="1642170">
                  <a:extLst>
                    <a:ext uri="{9D8B030D-6E8A-4147-A177-3AD203B41FA5}">
                      <a16:colId xmlns:a16="http://schemas.microsoft.com/office/drawing/2014/main" val="3883989655"/>
                    </a:ext>
                  </a:extLst>
                </a:gridCol>
              </a:tblGrid>
              <a:tr h="550765">
                <a:tc>
                  <a:txBody>
                    <a:bodyPr/>
                    <a:lstStyle/>
                    <a:p>
                      <a:pPr algn="ctr"/>
                      <a:endParaRPr lang="es-MX" sz="1000" b="0" dirty="0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b="0" dirty="0">
                          <a:solidFill>
                            <a:schemeClr val="bg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Área</a:t>
                      </a:r>
                    </a:p>
                  </a:txBody>
                  <a:tcPr marL="72146" marR="72146" marT="36073" marB="36073" anchor="ctr">
                    <a:solidFill>
                      <a:srgbClr val="235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b="0" dirty="0">
                          <a:solidFill>
                            <a:schemeClr val="bg1"/>
                          </a:solidFill>
                        </a:rPr>
                        <a:t>Número espacios disponibles</a:t>
                      </a:r>
                      <a:endParaRPr lang="es-MX" sz="1000" b="0" dirty="0">
                        <a:solidFill>
                          <a:schemeClr val="bg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>
                    <a:solidFill>
                      <a:srgbClr val="23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645013"/>
                  </a:ext>
                </a:extLst>
              </a:tr>
              <a:tr h="22359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AGUASCALIENTES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3954756349"/>
                  </a:ext>
                </a:extLst>
              </a:tr>
              <a:tr h="22359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COAHUILA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989723251"/>
                  </a:ext>
                </a:extLst>
              </a:tr>
              <a:tr h="38394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ESTADO DE MÉXICO PONIENTE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4194975734"/>
                  </a:ext>
                </a:extLst>
              </a:tr>
              <a:tr h="22359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HIDALGO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3541049620"/>
                  </a:ext>
                </a:extLst>
              </a:tr>
              <a:tr h="22359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MICHOACÁN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897595590"/>
                  </a:ext>
                </a:extLst>
              </a:tr>
              <a:tr h="22359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NUEVO LEÓN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1185968851"/>
                  </a:ext>
                </a:extLst>
              </a:tr>
              <a:tr h="22359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PUEBLA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1595921254"/>
                  </a:ext>
                </a:extLst>
              </a:tr>
              <a:tr h="22359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TLAXCALA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812874459"/>
                  </a:ext>
                </a:extLst>
              </a:tr>
              <a:tr h="22359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YUCATÁN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2286397997"/>
                  </a:ext>
                </a:extLst>
              </a:tr>
              <a:tr h="22359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ZACATECAS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2083587753"/>
                  </a:ext>
                </a:extLst>
              </a:tr>
              <a:tr h="544284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HOSPITAL GINECO PEDIATRÍA No. 48 LEÓN GUANAJUATO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2484151451"/>
                  </a:ext>
                </a:extLst>
              </a:tr>
              <a:tr h="38394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UNIDAD CONGRESOS DEL CMN SIGLO XXI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2841459719"/>
                  </a:ext>
                </a:extLst>
              </a:tr>
              <a:tr h="223598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CV OAXTEPEC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2338315465"/>
                  </a:ext>
                </a:extLst>
              </a:tr>
              <a:tr h="383942"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CV TRINIDAD Y MALINTZI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s-MX" sz="800" dirty="0">
                        <a:solidFill>
                          <a:schemeClr val="tx1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2146" marR="72146" marT="36073" marB="36073" anchor="ctr"/>
                </a:tc>
                <a:extLst>
                  <a:ext uri="{0D108BD9-81ED-4DB2-BD59-A6C34878D82A}">
                    <a16:rowId xmlns:a16="http://schemas.microsoft.com/office/drawing/2014/main" val="3968348006"/>
                  </a:ext>
                </a:extLst>
              </a:tr>
            </a:tbl>
          </a:graphicData>
        </a:graphic>
      </p:graphicFrame>
      <p:grpSp>
        <p:nvGrpSpPr>
          <p:cNvPr id="6" name="Grupo 5">
            <a:extLst>
              <a:ext uri="{FF2B5EF4-FFF2-40B4-BE49-F238E27FC236}">
                <a16:creationId xmlns:a16="http://schemas.microsoft.com/office/drawing/2014/main" id="{FD9E36CB-241A-5723-B9FF-F3FD0F00E4D9}"/>
              </a:ext>
            </a:extLst>
          </p:cNvPr>
          <p:cNvGrpSpPr/>
          <p:nvPr/>
        </p:nvGrpSpPr>
        <p:grpSpPr>
          <a:xfrm>
            <a:off x="10225774" y="2598935"/>
            <a:ext cx="913695" cy="843619"/>
            <a:chOff x="3268768" y="5582065"/>
            <a:chExt cx="872763" cy="874213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2FC0F899-E193-DDCF-2FC1-EE93C72D7597}"/>
                </a:ext>
              </a:extLst>
            </p:cNvPr>
            <p:cNvSpPr/>
            <p:nvPr/>
          </p:nvSpPr>
          <p:spPr>
            <a:xfrm>
              <a:off x="3268768" y="5582065"/>
              <a:ext cx="872763" cy="87421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CC0E70AF-213A-975A-60E3-7D440F1FA6C7}"/>
                </a:ext>
              </a:extLst>
            </p:cNvPr>
            <p:cNvSpPr txBox="1"/>
            <p:nvPr/>
          </p:nvSpPr>
          <p:spPr>
            <a:xfrm>
              <a:off x="3384944" y="5706684"/>
              <a:ext cx="663312" cy="6697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3600" b="1" dirty="0">
                  <a:solidFill>
                    <a:prstClr val="whit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63</a:t>
              </a:r>
              <a:endParaRPr kumimoji="0" lang="es-MX" sz="3600" b="1" i="0" u="none" strike="sng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B3EB3D21-8D28-47F8-34F1-49166070910E}"/>
              </a:ext>
            </a:extLst>
          </p:cNvPr>
          <p:cNvSpPr txBox="1"/>
          <p:nvPr/>
        </p:nvSpPr>
        <p:spPr>
          <a:xfrm>
            <a:off x="9803534" y="1892475"/>
            <a:ext cx="1758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23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Espacios</a:t>
            </a:r>
          </a:p>
          <a:p>
            <a:pPr algn="ctr"/>
            <a:r>
              <a:rPr lang="es-MX" b="1" dirty="0">
                <a:solidFill>
                  <a:srgbClr val="23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Susceptibles</a:t>
            </a:r>
            <a:endParaRPr lang="es-MX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3E8B751-F162-E0C8-E1FE-BE73FDB09C40}"/>
              </a:ext>
            </a:extLst>
          </p:cNvPr>
          <p:cNvSpPr txBox="1"/>
          <p:nvPr/>
        </p:nvSpPr>
        <p:spPr>
          <a:xfrm>
            <a:off x="9531643" y="3737581"/>
            <a:ext cx="2380310" cy="193899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 b="1" dirty="0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Integrar la información  para su publicación en el micrositio: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MX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Solicitar fichas técnicas de cada espacio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MX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Solicitar fotografías.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MX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Gestionar la publicación en el micrositio con la DIDT</a:t>
            </a:r>
          </a:p>
          <a:p>
            <a:pPr algn="just"/>
            <a:endParaRPr lang="es-ES" sz="12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856527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8D0F52-0AA8-4726-AEF1-14A38C2C08CC}">
  <ds:schemaRefs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1331</TotalTime>
  <Words>150</Words>
  <Application>Microsoft Office PowerPoint</Application>
  <PresentationFormat>Panorámica</PresentationFormat>
  <Paragraphs>66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10" baseType="lpstr">
      <vt:lpstr>Aptos</vt:lpstr>
      <vt:lpstr>Arial</vt:lpstr>
      <vt:lpstr>Calibri</vt:lpstr>
      <vt:lpstr>Noto Sans</vt:lpstr>
      <vt:lpstr>Noto Sans Medium</vt:lpstr>
      <vt:lpstr>Noto Sans SemiBold</vt:lpstr>
      <vt:lpstr>Patria</vt:lpstr>
      <vt:lpstr>Wingdings</vt:lpstr>
      <vt:lpstr>Diseño personalizado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43</cp:revision>
  <cp:lastPrinted>2026-06-13T01:36:03Z</cp:lastPrinted>
  <dcterms:created xsi:type="dcterms:W3CDTF">2025-12-30T21:08:16Z</dcterms:created>
  <dcterms:modified xsi:type="dcterms:W3CDTF">2026-07-23T20:14:53Z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