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7"/>
  </p:notesMasterIdLst>
  <p:handoutMasterIdLst>
    <p:handoutMasterId r:id="rId8"/>
  </p:handoutMasterIdLst>
  <p:sldIdLst>
    <p:sldId id="2142534869" r:id="rId5"/>
    <p:sldId id="2142534871" r:id="rId6"/>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B4F"/>
    <a:srgbClr val="B38E5D"/>
    <a:srgbClr val="C9AF8D"/>
    <a:srgbClr val="AE2851"/>
    <a:srgbClr val="357B67"/>
    <a:srgbClr val="285C4D"/>
    <a:srgbClr val="13322B"/>
    <a:srgbClr val="275317"/>
    <a:srgbClr val="691831"/>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94" autoAdjust="0"/>
    <p:restoredTop sz="94676"/>
  </p:normalViewPr>
  <p:slideViewPr>
    <p:cSldViewPr snapToGrid="0">
      <p:cViewPr varScale="1">
        <p:scale>
          <a:sx n="101" d="100"/>
          <a:sy n="101" d="100"/>
        </p:scale>
        <p:origin x="600" y="108"/>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dirty="0"/>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14/08/2026</a:t>
            </a:fld>
            <a:endParaRPr lang="es-MX" dirty="0"/>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dirty="0"/>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dirty="0"/>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8/14/2026</a:t>
            </a:fld>
            <a:endParaRPr lang="en-US" dirty="0"/>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dirty="0"/>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1</a:t>
            </a:fld>
            <a:endParaRPr lang="en-US" dirty="0"/>
          </a:p>
        </p:txBody>
      </p:sp>
    </p:spTree>
    <p:extLst>
      <p:ext uri="{BB962C8B-B14F-4D97-AF65-F5344CB8AC3E}">
        <p14:creationId xmlns:p14="http://schemas.microsoft.com/office/powerpoint/2010/main" val="8705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2</a:t>
            </a:fld>
            <a:endParaRPr lang="en-US" dirty="0"/>
          </a:p>
        </p:txBody>
      </p:sp>
    </p:spTree>
    <p:extLst>
      <p:ext uri="{BB962C8B-B14F-4D97-AF65-F5344CB8AC3E}">
        <p14:creationId xmlns:p14="http://schemas.microsoft.com/office/powerpoint/2010/main" val="87059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179BB32A-AA82-054C-CB82-7509A6CC0782}"/>
              </a:ext>
            </a:extLst>
          </p:cNvPr>
          <p:cNvSpPr txBox="1"/>
          <p:nvPr/>
        </p:nvSpPr>
        <p:spPr>
          <a:xfrm>
            <a:off x="516410" y="899918"/>
            <a:ext cx="11002306" cy="954107"/>
          </a:xfrm>
          <a:prstGeom prst="rect">
            <a:avLst/>
          </a:prstGeom>
          <a:noFill/>
        </p:spPr>
        <p:txBody>
          <a:bodyPr wrap="square">
            <a:spAutoFit/>
          </a:bodyPr>
          <a:lstStyle/>
          <a:p>
            <a:pPr algn="just">
              <a:buSzPct val="267000"/>
            </a:pPr>
            <a:r>
              <a:rPr lang="es-ES" sz="1400" dirty="0">
                <a:latin typeface="Noto Sans" panose="020B0502040504020204" pitchFamily="34" charset="0"/>
                <a:ea typeface="Noto Sans" panose="020B0502040504020204" pitchFamily="34" charset="0"/>
                <a:cs typeface="Noto Sans" panose="020B0502040504020204" pitchFamily="34" charset="0"/>
              </a:rPr>
              <a:t>En atención a la aclaración solicitada por la HCV del IMSS a través de su oficio 09-9001-04000/045 del 19 de marzo de 2026, relativo al uso y destino del inmueble, debido a la identificación de filmaciones en las instalaciones, se ha llevado a cabo lo siguiente:</a:t>
            </a:r>
          </a:p>
          <a:p>
            <a:pPr algn="just">
              <a:buSzPct val="267000"/>
            </a:pPr>
            <a:endParaRPr lang="es-ES" sz="1400" b="1" dirty="0">
              <a:latin typeface="Noto Sans" panose="020B0502040504020204" pitchFamily="34" charset="0"/>
              <a:ea typeface="Noto Sans" panose="020B0502040504020204" pitchFamily="34" charset="0"/>
              <a:cs typeface="Noto Sans" panose="020B0502040504020204" pitchFamily="34" charset="0"/>
            </a:endParaRPr>
          </a:p>
        </p:txBody>
      </p:sp>
      <p:pic>
        <p:nvPicPr>
          <p:cNvPr id="12" name="Imagen 11">
            <a:extLst>
              <a:ext uri="{FF2B5EF4-FFF2-40B4-BE49-F238E27FC236}">
                <a16:creationId xmlns:a16="http://schemas.microsoft.com/office/drawing/2014/main" id="{649632AC-94E9-47B5-2DCB-7D69C6D8FEA1}"/>
              </a:ext>
            </a:extLst>
          </p:cNvPr>
          <p:cNvPicPr>
            <a:picLocks noChangeAspect="1"/>
          </p:cNvPicPr>
          <p:nvPr/>
        </p:nvPicPr>
        <p:blipFill>
          <a:blip r:embed="rId3"/>
          <a:srcRect t="30811"/>
          <a:stretch>
            <a:fillRect/>
          </a:stretch>
        </p:blipFill>
        <p:spPr>
          <a:xfrm>
            <a:off x="2280100" y="5443446"/>
            <a:ext cx="9769552" cy="832868"/>
          </a:xfrm>
          <a:prstGeom prst="rect">
            <a:avLst/>
          </a:prstGeom>
          <a:ln>
            <a:noFill/>
          </a:ln>
          <a:effectLst>
            <a:outerShdw blurRad="292100" dist="139700" dir="2700000" algn="tl" rotWithShape="0">
              <a:srgbClr val="333333">
                <a:alpha val="65000"/>
              </a:srgbClr>
            </a:outerShdw>
          </a:effectLst>
        </p:spPr>
      </p:pic>
      <p:sp>
        <p:nvSpPr>
          <p:cNvPr id="7" name="Google Shape;79;p8">
            <a:extLst>
              <a:ext uri="{FF2B5EF4-FFF2-40B4-BE49-F238E27FC236}">
                <a16:creationId xmlns:a16="http://schemas.microsoft.com/office/drawing/2014/main" id="{2BCA6012-E297-30ED-152C-CC8D35B3DD72}"/>
              </a:ext>
            </a:extLst>
          </p:cNvPr>
          <p:cNvSpPr txBox="1"/>
          <p:nvPr/>
        </p:nvSpPr>
        <p:spPr>
          <a:xfrm>
            <a:off x="180080" y="552438"/>
            <a:ext cx="8011052"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600" b="1" dirty="0">
                <a:solidFill>
                  <a:srgbClr val="B38E5D"/>
                </a:solidFill>
                <a:latin typeface="Noto Sans" panose="020B0502040504020204" pitchFamily="34" charset="0"/>
                <a:ea typeface="Noto Sans" panose="020B0502040504020204" pitchFamily="34" charset="0"/>
                <a:cs typeface="Noto Sans" panose="020B0502040504020204" pitchFamily="34" charset="0"/>
                <a:sym typeface="Calibri"/>
              </a:rPr>
              <a:t>Modificación al Convenio Específico Inmobiliario</a:t>
            </a:r>
          </a:p>
        </p:txBody>
      </p:sp>
      <p:grpSp>
        <p:nvGrpSpPr>
          <p:cNvPr id="5" name="4 Grupo"/>
          <p:cNvGrpSpPr/>
          <p:nvPr/>
        </p:nvGrpSpPr>
        <p:grpSpPr>
          <a:xfrm>
            <a:off x="551438" y="1690561"/>
            <a:ext cx="11162302" cy="3783773"/>
            <a:chOff x="1706840" y="1548400"/>
            <a:chExt cx="8470735" cy="3864045"/>
          </a:xfrm>
        </p:grpSpPr>
        <p:sp>
          <p:nvSpPr>
            <p:cNvPr id="6" name="5 Forma libre"/>
            <p:cNvSpPr/>
            <p:nvPr/>
          </p:nvSpPr>
          <p:spPr>
            <a:xfrm>
              <a:off x="1706840" y="1559378"/>
              <a:ext cx="8469760" cy="557444"/>
            </a:xfrm>
            <a:custGeom>
              <a:avLst/>
              <a:gdLst>
                <a:gd name="connsiteX0" fmla="*/ 0 w 10080014"/>
                <a:gd name="connsiteY0" fmla="*/ 0 h 567148"/>
                <a:gd name="connsiteX1" fmla="*/ 9796440 w 10080014"/>
                <a:gd name="connsiteY1" fmla="*/ 0 h 567148"/>
                <a:gd name="connsiteX2" fmla="*/ 10080014 w 10080014"/>
                <a:gd name="connsiteY2" fmla="*/ 283574 h 567148"/>
                <a:gd name="connsiteX3" fmla="*/ 9796440 w 10080014"/>
                <a:gd name="connsiteY3" fmla="*/ 567148 h 567148"/>
                <a:gd name="connsiteX4" fmla="*/ 0 w 10080014"/>
                <a:gd name="connsiteY4" fmla="*/ 567148 h 567148"/>
                <a:gd name="connsiteX5" fmla="*/ 0 w 10080014"/>
                <a:gd name="connsiteY5" fmla="*/ 0 h 56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567148">
                  <a:moveTo>
                    <a:pt x="10080014" y="567147"/>
                  </a:moveTo>
                  <a:lnTo>
                    <a:pt x="283574" y="567147"/>
                  </a:lnTo>
                  <a:lnTo>
                    <a:pt x="0" y="283574"/>
                  </a:lnTo>
                  <a:lnTo>
                    <a:pt x="283574" y="1"/>
                  </a:lnTo>
                  <a:lnTo>
                    <a:pt x="10080014" y="1"/>
                  </a:lnTo>
                  <a:lnTo>
                    <a:pt x="10080014" y="567147"/>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ES"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Se solicitó a la CISS con oficio 0952841200/887 del 5-may-2026, la aclaración del uso de las instalaciones con ese objeto (filmaciones).</a:t>
              </a:r>
              <a:endParaRPr lang="es-MX" sz="1300" kern="1200" dirty="0">
                <a:solidFill>
                  <a:schemeClr val="tx1"/>
                </a:solidFill>
              </a:endParaRPr>
            </a:p>
          </p:txBody>
        </p:sp>
        <p:sp>
          <p:nvSpPr>
            <p:cNvPr id="11" name="10 Elipse"/>
            <p:cNvSpPr/>
            <p:nvPr/>
          </p:nvSpPr>
          <p:spPr>
            <a:xfrm>
              <a:off x="1913975" y="1548400"/>
              <a:ext cx="409790" cy="551456"/>
            </a:xfrm>
            <a:prstGeom prst="ellipse">
              <a:avLst/>
            </a:prstGeom>
            <a:blipFill>
              <a:blip r:embed="rId4" cstate="print">
                <a:extLst>
                  <a:ext uri="{BEBA8EAE-BF5A-486C-A8C5-ECC9F3942E4B}">
                    <a14:imgProps xmlns:a14="http://schemas.microsoft.com/office/drawing/2010/main">
                      <a14:imgLayer r:embed="rId5">
                        <a14:imgEffect>
                          <a14:backgroundRemoval t="5467" b="95333" l="11957" r="86196">
                            <a14:foregroundMark x1="23043" y1="24533" x2="23043" y2="24533"/>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sp>
          <p:nvSpPr>
            <p:cNvPr id="13" name="12 Forma libre"/>
            <p:cNvSpPr/>
            <p:nvPr/>
          </p:nvSpPr>
          <p:spPr>
            <a:xfrm>
              <a:off x="1725854" y="2115205"/>
              <a:ext cx="8451315" cy="927898"/>
            </a:xfrm>
            <a:custGeom>
              <a:avLst/>
              <a:gdLst>
                <a:gd name="connsiteX0" fmla="*/ 0 w 10080014"/>
                <a:gd name="connsiteY0" fmla="*/ 0 h 927896"/>
                <a:gd name="connsiteX1" fmla="*/ 9616066 w 10080014"/>
                <a:gd name="connsiteY1" fmla="*/ 0 h 927896"/>
                <a:gd name="connsiteX2" fmla="*/ 10080014 w 10080014"/>
                <a:gd name="connsiteY2" fmla="*/ 463948 h 927896"/>
                <a:gd name="connsiteX3" fmla="*/ 9616066 w 10080014"/>
                <a:gd name="connsiteY3" fmla="*/ 927896 h 927896"/>
                <a:gd name="connsiteX4" fmla="*/ 0 w 10080014"/>
                <a:gd name="connsiteY4" fmla="*/ 927896 h 927896"/>
                <a:gd name="connsiteX5" fmla="*/ 0 w 10080014"/>
                <a:gd name="connsiteY5" fmla="*/ 0 h 92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927896">
                  <a:moveTo>
                    <a:pt x="10080014" y="927895"/>
                  </a:moveTo>
                  <a:lnTo>
                    <a:pt x="463948" y="927895"/>
                  </a:lnTo>
                  <a:lnTo>
                    <a:pt x="0" y="463948"/>
                  </a:lnTo>
                  <a:lnTo>
                    <a:pt x="463948" y="1"/>
                  </a:lnTo>
                  <a:lnTo>
                    <a:pt x="10080014" y="1"/>
                  </a:lnTo>
                  <a:lnTo>
                    <a:pt x="10080014" y="927895"/>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MX"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La CISS mediante escrito número CISS/SG.063.2026 de fecha 11 de mayo del presente propone una modificación del Convenio Específico Inmobiliario en el que se permita el esquema de comercialización que tiene el IMSS, tanto en las instalaciones de uso exclusivo de la CISS como en los espacios compartidos. </a:t>
              </a:r>
              <a:endParaRPr lang="es-MX" sz="1300" kern="1200" dirty="0">
                <a:solidFill>
                  <a:schemeClr val="tx1"/>
                </a:solidFill>
              </a:endParaRPr>
            </a:p>
          </p:txBody>
        </p:sp>
        <p:sp>
          <p:nvSpPr>
            <p:cNvPr id="14" name="13 Elipse"/>
            <p:cNvSpPr/>
            <p:nvPr/>
          </p:nvSpPr>
          <p:spPr>
            <a:xfrm>
              <a:off x="1913975" y="2274250"/>
              <a:ext cx="409790" cy="551456"/>
            </a:xfrm>
            <a:prstGeom prst="ellipse">
              <a:avLst/>
            </a:prstGeom>
            <a:blipFill>
              <a:blip r:embed="rId6" cstate="print">
                <a:extLst>
                  <a:ext uri="{BEBA8EAE-BF5A-486C-A8C5-ECC9F3942E4B}">
                    <a14:imgProps xmlns:a14="http://schemas.microsoft.com/office/drawing/2010/main">
                      <a14:imgLayer r:embed="rId5">
                        <a14:imgEffect>
                          <a14:backgroundRemoval t="4267" b="95067" l="14022" r="86957">
                            <a14:foregroundMark x1="75870" y1="74267" x2="75870" y2="74267"/>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sp>
          <p:nvSpPr>
            <p:cNvPr id="15" name="14 Forma libre"/>
            <p:cNvSpPr/>
            <p:nvPr/>
          </p:nvSpPr>
          <p:spPr>
            <a:xfrm>
              <a:off x="1739520" y="3111908"/>
              <a:ext cx="8438055" cy="1015060"/>
            </a:xfrm>
            <a:custGeom>
              <a:avLst/>
              <a:gdLst>
                <a:gd name="connsiteX0" fmla="*/ 0 w 10080014"/>
                <a:gd name="connsiteY0" fmla="*/ 0 h 1015058"/>
                <a:gd name="connsiteX1" fmla="*/ 9572485 w 10080014"/>
                <a:gd name="connsiteY1" fmla="*/ 0 h 1015058"/>
                <a:gd name="connsiteX2" fmla="*/ 10080014 w 10080014"/>
                <a:gd name="connsiteY2" fmla="*/ 507529 h 1015058"/>
                <a:gd name="connsiteX3" fmla="*/ 9572485 w 10080014"/>
                <a:gd name="connsiteY3" fmla="*/ 1015058 h 1015058"/>
                <a:gd name="connsiteX4" fmla="*/ 0 w 10080014"/>
                <a:gd name="connsiteY4" fmla="*/ 1015058 h 1015058"/>
                <a:gd name="connsiteX5" fmla="*/ 0 w 10080014"/>
                <a:gd name="connsiteY5" fmla="*/ 0 h 1015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1015058">
                  <a:moveTo>
                    <a:pt x="10080014" y="1015057"/>
                  </a:moveTo>
                  <a:lnTo>
                    <a:pt x="507529" y="1015057"/>
                  </a:lnTo>
                  <a:lnTo>
                    <a:pt x="0" y="507529"/>
                  </a:lnTo>
                  <a:lnTo>
                    <a:pt x="507529" y="1"/>
                  </a:lnTo>
                  <a:lnTo>
                    <a:pt x="10080014" y="1"/>
                  </a:lnTo>
                  <a:lnTo>
                    <a:pt x="10080014" y="1015057"/>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MX"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S</a:t>
              </a:r>
              <a:r>
                <a:rPr lang="es-MX"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e formuló una consulta a la Coordinación Consultiva y Apoyo Legal de la Dirección Jurídica (oficio 09534314D0/7616 del 16 de junio de 2026) para evaluar la viabilidad de ampliar los alcances del Convenio Específico Inmobiliario. Esto permitiría a dicho organismo internacional implementar el esquema de comercialización de espacios regulado en el Apartado C “Comercialización Inmobiliaria” de las Políticas para la Administración Inmobiliaria del IMSS.</a:t>
              </a:r>
              <a:endParaRPr lang="es-MX" sz="1300" kern="1200" dirty="0">
                <a:solidFill>
                  <a:schemeClr val="tx1"/>
                </a:solidFill>
              </a:endParaRPr>
            </a:p>
          </p:txBody>
        </p:sp>
        <p:sp>
          <p:nvSpPr>
            <p:cNvPr id="16" name="15 Elipse"/>
            <p:cNvSpPr/>
            <p:nvPr/>
          </p:nvSpPr>
          <p:spPr>
            <a:xfrm>
              <a:off x="1924332" y="3226473"/>
              <a:ext cx="409790" cy="551456"/>
            </a:xfrm>
            <a:prstGeom prst="ellipse">
              <a:avLst/>
            </a:prstGeom>
            <a:blipFill>
              <a:blip r:embed="rId7" cstate="print">
                <a:extLst>
                  <a:ext uri="{BEBA8EAE-BF5A-486C-A8C5-ECC9F3942E4B}">
                    <a14:imgProps xmlns:a14="http://schemas.microsoft.com/office/drawing/2010/main">
                      <a14:imgLayer r:embed="rId5">
                        <a14:imgEffect>
                          <a14:backgroundRemoval t="4267" b="94933" l="11957" r="87609">
                            <a14:foregroundMark x1="72174" y1="79467" x2="72174" y2="79467"/>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sp>
          <p:nvSpPr>
            <p:cNvPr id="17" name="16 Forma libre"/>
            <p:cNvSpPr/>
            <p:nvPr/>
          </p:nvSpPr>
          <p:spPr>
            <a:xfrm>
              <a:off x="1717192" y="4295880"/>
              <a:ext cx="8459408" cy="1116565"/>
            </a:xfrm>
            <a:custGeom>
              <a:avLst/>
              <a:gdLst>
                <a:gd name="connsiteX0" fmla="*/ 0 w 10080014"/>
                <a:gd name="connsiteY0" fmla="*/ 0 h 1015058"/>
                <a:gd name="connsiteX1" fmla="*/ 9572485 w 10080014"/>
                <a:gd name="connsiteY1" fmla="*/ 0 h 1015058"/>
                <a:gd name="connsiteX2" fmla="*/ 10080014 w 10080014"/>
                <a:gd name="connsiteY2" fmla="*/ 507529 h 1015058"/>
                <a:gd name="connsiteX3" fmla="*/ 9572485 w 10080014"/>
                <a:gd name="connsiteY3" fmla="*/ 1015058 h 1015058"/>
                <a:gd name="connsiteX4" fmla="*/ 0 w 10080014"/>
                <a:gd name="connsiteY4" fmla="*/ 1015058 h 1015058"/>
                <a:gd name="connsiteX5" fmla="*/ 0 w 10080014"/>
                <a:gd name="connsiteY5" fmla="*/ 0 h 1015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1015058">
                  <a:moveTo>
                    <a:pt x="10080014" y="1015057"/>
                  </a:moveTo>
                  <a:lnTo>
                    <a:pt x="507529" y="1015057"/>
                  </a:lnTo>
                  <a:lnTo>
                    <a:pt x="0" y="507529"/>
                  </a:lnTo>
                  <a:lnTo>
                    <a:pt x="507529" y="1"/>
                  </a:lnTo>
                  <a:lnTo>
                    <a:pt x="10080014" y="1"/>
                  </a:lnTo>
                  <a:lnTo>
                    <a:pt x="10080014" y="1015057"/>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MX"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El Jurídico remitió oficio número 095217614B10/1017 dando respuesta a la consulta, en el que comenta que  el inmueble al ser propiedad de este Instituto y formar parte de su patrimonio, está destinado al servicio público de carácter nacional del Seguro Social a que se refiere el artículo 4 de la propia LSS y tendrán el carácter de bienes del dominio público de la Federación.</a:t>
              </a:r>
            </a:p>
            <a:p>
              <a:pPr lvl="0" algn="just" defTabSz="533400">
                <a:lnSpc>
                  <a:spcPct val="90000"/>
                </a:lnSpc>
                <a:spcBef>
                  <a:spcPct val="0"/>
                </a:spcBef>
                <a:spcAft>
                  <a:spcPct val="35000"/>
                </a:spcAft>
              </a:pPr>
              <a:r>
                <a:rPr lang="es-MX"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Asimismo, indica los pasos para que la CISS pueda realizar la comercialización de espacios de las instalaciones</a:t>
              </a:r>
              <a:endParaRPr lang="es-MX" sz="1300" kern="1200" dirty="0">
                <a:solidFill>
                  <a:schemeClr val="tx1"/>
                </a:solidFill>
              </a:endParaRPr>
            </a:p>
          </p:txBody>
        </p:sp>
        <p:sp>
          <p:nvSpPr>
            <p:cNvPr id="18" name="17 Elipse"/>
            <p:cNvSpPr/>
            <p:nvPr/>
          </p:nvSpPr>
          <p:spPr>
            <a:xfrm>
              <a:off x="1913975" y="4394679"/>
              <a:ext cx="409790" cy="551456"/>
            </a:xfrm>
            <a:prstGeom prst="ellipse">
              <a:avLst/>
            </a:prstGeom>
            <a:blipFill>
              <a:blip r:embed="rId8" cstate="print">
                <a:extLst>
                  <a:ext uri="{BEBA8EAE-BF5A-486C-A8C5-ECC9F3942E4B}">
                    <a14:imgProps xmlns:a14="http://schemas.microsoft.com/office/drawing/2010/main">
                      <a14:imgLayer r:embed="rId5">
                        <a14:imgEffect>
                          <a14:backgroundRemoval t="5733" b="94267" l="12717" r="86957">
                            <a14:foregroundMark x1="68478" y1="16667" x2="68478" y2="16667"/>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grpSp>
    </p:spTree>
    <p:extLst>
      <p:ext uri="{BB962C8B-B14F-4D97-AF65-F5344CB8AC3E}">
        <p14:creationId xmlns:p14="http://schemas.microsoft.com/office/powerpoint/2010/main" val="72012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pic>
        <p:nvPicPr>
          <p:cNvPr id="12" name="Imagen 11">
            <a:extLst>
              <a:ext uri="{FF2B5EF4-FFF2-40B4-BE49-F238E27FC236}">
                <a16:creationId xmlns:a16="http://schemas.microsoft.com/office/drawing/2014/main" id="{649632AC-94E9-47B5-2DCB-7D69C6D8FEA1}"/>
              </a:ext>
            </a:extLst>
          </p:cNvPr>
          <p:cNvPicPr>
            <a:picLocks noChangeAspect="1"/>
          </p:cNvPicPr>
          <p:nvPr/>
        </p:nvPicPr>
        <p:blipFill>
          <a:blip r:embed="rId3"/>
          <a:srcRect t="30811"/>
          <a:stretch>
            <a:fillRect/>
          </a:stretch>
        </p:blipFill>
        <p:spPr>
          <a:xfrm>
            <a:off x="2280100" y="5443446"/>
            <a:ext cx="9769552" cy="832868"/>
          </a:xfrm>
          <a:prstGeom prst="rect">
            <a:avLst/>
          </a:prstGeom>
          <a:ln>
            <a:noFill/>
          </a:ln>
          <a:effectLst>
            <a:outerShdw blurRad="292100" dist="139700" dir="2700000" algn="tl" rotWithShape="0">
              <a:srgbClr val="333333">
                <a:alpha val="65000"/>
              </a:srgbClr>
            </a:outerShdw>
          </a:effectLst>
        </p:spPr>
      </p:pic>
      <p:sp>
        <p:nvSpPr>
          <p:cNvPr id="7" name="Google Shape;79;p8">
            <a:extLst>
              <a:ext uri="{FF2B5EF4-FFF2-40B4-BE49-F238E27FC236}">
                <a16:creationId xmlns:a16="http://schemas.microsoft.com/office/drawing/2014/main" id="{2BCA6012-E297-30ED-152C-CC8D35B3DD72}"/>
              </a:ext>
            </a:extLst>
          </p:cNvPr>
          <p:cNvSpPr txBox="1"/>
          <p:nvPr/>
        </p:nvSpPr>
        <p:spPr>
          <a:xfrm>
            <a:off x="221183" y="516207"/>
            <a:ext cx="8011052"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600" b="1" dirty="0">
                <a:solidFill>
                  <a:srgbClr val="B38E5D"/>
                </a:solidFill>
                <a:latin typeface="Noto Sans" panose="020B0502040504020204" pitchFamily="34" charset="0"/>
                <a:ea typeface="Noto Sans" panose="020B0502040504020204" pitchFamily="34" charset="0"/>
                <a:cs typeface="Noto Sans" panose="020B0502040504020204" pitchFamily="34" charset="0"/>
                <a:sym typeface="Calibri"/>
              </a:rPr>
              <a:t>Modificación al Convenio Específico Inmobiliario</a:t>
            </a:r>
          </a:p>
        </p:txBody>
      </p:sp>
      <p:sp>
        <p:nvSpPr>
          <p:cNvPr id="10" name="9 Forma libre"/>
          <p:cNvSpPr/>
          <p:nvPr/>
        </p:nvSpPr>
        <p:spPr>
          <a:xfrm>
            <a:off x="524445" y="1308480"/>
            <a:ext cx="540081" cy="540000"/>
          </a:xfrm>
          <a:custGeom>
            <a:avLst/>
            <a:gdLst>
              <a:gd name="connsiteX0" fmla="*/ 0 w 731633"/>
              <a:gd name="connsiteY0" fmla="*/ 360003 h 720005"/>
              <a:gd name="connsiteX1" fmla="*/ 365817 w 731633"/>
              <a:gd name="connsiteY1" fmla="*/ 0 h 720005"/>
              <a:gd name="connsiteX2" fmla="*/ 731634 w 731633"/>
              <a:gd name="connsiteY2" fmla="*/ 360003 h 720005"/>
              <a:gd name="connsiteX3" fmla="*/ 365817 w 731633"/>
              <a:gd name="connsiteY3" fmla="*/ 720006 h 720005"/>
              <a:gd name="connsiteX4" fmla="*/ 0 w 731633"/>
              <a:gd name="connsiteY4" fmla="*/ 360003 h 720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633" h="720005">
                <a:moveTo>
                  <a:pt x="0" y="360003"/>
                </a:moveTo>
                <a:cubicBezTo>
                  <a:pt x="0" y="161179"/>
                  <a:pt x="163782" y="0"/>
                  <a:pt x="365817" y="0"/>
                </a:cubicBezTo>
                <a:cubicBezTo>
                  <a:pt x="567852" y="0"/>
                  <a:pt x="731634" y="161179"/>
                  <a:pt x="731634" y="360003"/>
                </a:cubicBezTo>
                <a:cubicBezTo>
                  <a:pt x="731634" y="558827"/>
                  <a:pt x="567852" y="720006"/>
                  <a:pt x="365817" y="720006"/>
                </a:cubicBezTo>
                <a:cubicBezTo>
                  <a:pt x="163782" y="720006"/>
                  <a:pt x="0" y="558827"/>
                  <a:pt x="0" y="360003"/>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21445" tIns="162592" rIns="221445" bIns="162592" numCol="1" spcCol="1270" anchor="ctr" anchorCtr="0">
            <a:noAutofit/>
          </a:bodyPr>
          <a:lstStyle/>
          <a:p>
            <a:pPr lvl="0" algn="ctr" defTabSz="1333500">
              <a:lnSpc>
                <a:spcPct val="90000"/>
              </a:lnSpc>
              <a:spcBef>
                <a:spcPct val="0"/>
              </a:spcBef>
              <a:spcAft>
                <a:spcPct val="35000"/>
              </a:spcAft>
            </a:pPr>
            <a:r>
              <a:rPr lang="es-MX" sz="3000" kern="1200" dirty="0"/>
              <a:t>1</a:t>
            </a:r>
          </a:p>
        </p:txBody>
      </p:sp>
      <p:sp>
        <p:nvSpPr>
          <p:cNvPr id="13" name="12 Forma libre"/>
          <p:cNvSpPr/>
          <p:nvPr/>
        </p:nvSpPr>
        <p:spPr>
          <a:xfrm>
            <a:off x="554597" y="2085965"/>
            <a:ext cx="540000" cy="540000"/>
          </a:xfrm>
          <a:custGeom>
            <a:avLst/>
            <a:gdLst>
              <a:gd name="connsiteX0" fmla="*/ 0 w 832664"/>
              <a:gd name="connsiteY0" fmla="*/ 360003 h 720005"/>
              <a:gd name="connsiteX1" fmla="*/ 416332 w 832664"/>
              <a:gd name="connsiteY1" fmla="*/ 0 h 720005"/>
              <a:gd name="connsiteX2" fmla="*/ 832664 w 832664"/>
              <a:gd name="connsiteY2" fmla="*/ 360003 h 720005"/>
              <a:gd name="connsiteX3" fmla="*/ 416332 w 832664"/>
              <a:gd name="connsiteY3" fmla="*/ 720006 h 720005"/>
              <a:gd name="connsiteX4" fmla="*/ 0 w 832664"/>
              <a:gd name="connsiteY4" fmla="*/ 360003 h 720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664" h="720005">
                <a:moveTo>
                  <a:pt x="0" y="360003"/>
                </a:moveTo>
                <a:cubicBezTo>
                  <a:pt x="0" y="161179"/>
                  <a:pt x="186398" y="0"/>
                  <a:pt x="416332" y="0"/>
                </a:cubicBezTo>
                <a:cubicBezTo>
                  <a:pt x="646266" y="0"/>
                  <a:pt x="832664" y="161179"/>
                  <a:pt x="832664" y="360003"/>
                </a:cubicBezTo>
                <a:cubicBezTo>
                  <a:pt x="832664" y="558827"/>
                  <a:pt x="646266" y="720006"/>
                  <a:pt x="416332" y="720006"/>
                </a:cubicBezTo>
                <a:cubicBezTo>
                  <a:pt x="186398" y="720006"/>
                  <a:pt x="0" y="558827"/>
                  <a:pt x="0" y="360003"/>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36241" tIns="162592" rIns="236241" bIns="162592" numCol="1" spcCol="1270" anchor="ctr" anchorCtr="0">
            <a:noAutofit/>
          </a:bodyPr>
          <a:lstStyle/>
          <a:p>
            <a:pPr lvl="0" algn="ctr" defTabSz="1333500">
              <a:lnSpc>
                <a:spcPct val="90000"/>
              </a:lnSpc>
              <a:spcBef>
                <a:spcPct val="0"/>
              </a:spcBef>
              <a:spcAft>
                <a:spcPct val="35000"/>
              </a:spcAft>
            </a:pPr>
            <a:r>
              <a:rPr lang="es-MX" sz="3000" kern="1200" dirty="0"/>
              <a:t>2</a:t>
            </a:r>
          </a:p>
        </p:txBody>
      </p:sp>
      <p:sp>
        <p:nvSpPr>
          <p:cNvPr id="15" name="14 Forma libre"/>
          <p:cNvSpPr/>
          <p:nvPr/>
        </p:nvSpPr>
        <p:spPr>
          <a:xfrm>
            <a:off x="580625" y="4787267"/>
            <a:ext cx="540000" cy="540000"/>
          </a:xfrm>
          <a:custGeom>
            <a:avLst/>
            <a:gdLst>
              <a:gd name="connsiteX0" fmla="*/ 0 w 850345"/>
              <a:gd name="connsiteY0" fmla="*/ 360003 h 720005"/>
              <a:gd name="connsiteX1" fmla="*/ 425173 w 850345"/>
              <a:gd name="connsiteY1" fmla="*/ 0 h 720005"/>
              <a:gd name="connsiteX2" fmla="*/ 850346 w 850345"/>
              <a:gd name="connsiteY2" fmla="*/ 360003 h 720005"/>
              <a:gd name="connsiteX3" fmla="*/ 425173 w 850345"/>
              <a:gd name="connsiteY3" fmla="*/ 720006 h 720005"/>
              <a:gd name="connsiteX4" fmla="*/ 0 w 850345"/>
              <a:gd name="connsiteY4" fmla="*/ 360003 h 720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345" h="720005">
                <a:moveTo>
                  <a:pt x="0" y="360003"/>
                </a:moveTo>
                <a:cubicBezTo>
                  <a:pt x="0" y="161179"/>
                  <a:pt x="190356" y="0"/>
                  <a:pt x="425173" y="0"/>
                </a:cubicBezTo>
                <a:cubicBezTo>
                  <a:pt x="659990" y="0"/>
                  <a:pt x="850346" y="161179"/>
                  <a:pt x="850346" y="360003"/>
                </a:cubicBezTo>
                <a:cubicBezTo>
                  <a:pt x="850346" y="558827"/>
                  <a:pt x="659990" y="720006"/>
                  <a:pt x="425173" y="720006"/>
                </a:cubicBezTo>
                <a:cubicBezTo>
                  <a:pt x="190356" y="720006"/>
                  <a:pt x="0" y="558827"/>
                  <a:pt x="0" y="360003"/>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38830" tIns="162592" rIns="238830" bIns="162592" numCol="1" spcCol="1270" anchor="ctr" anchorCtr="0">
            <a:noAutofit/>
          </a:bodyPr>
          <a:lstStyle/>
          <a:p>
            <a:pPr lvl="0" algn="ctr" defTabSz="1333500">
              <a:lnSpc>
                <a:spcPct val="90000"/>
              </a:lnSpc>
              <a:spcBef>
                <a:spcPct val="0"/>
              </a:spcBef>
              <a:spcAft>
                <a:spcPct val="35000"/>
              </a:spcAft>
            </a:pPr>
            <a:r>
              <a:rPr lang="es-MX" sz="3000" kern="1200" dirty="0"/>
              <a:t>3</a:t>
            </a:r>
          </a:p>
        </p:txBody>
      </p:sp>
      <p:sp>
        <p:nvSpPr>
          <p:cNvPr id="21" name="CuadroTexto 2">
            <a:extLst>
              <a:ext uri="{FF2B5EF4-FFF2-40B4-BE49-F238E27FC236}">
                <a16:creationId xmlns:a16="http://schemas.microsoft.com/office/drawing/2014/main" id="{179BB32A-AA82-054C-CB82-7509A6CC0782}"/>
              </a:ext>
            </a:extLst>
          </p:cNvPr>
          <p:cNvSpPr txBox="1"/>
          <p:nvPr/>
        </p:nvSpPr>
        <p:spPr>
          <a:xfrm>
            <a:off x="516410" y="899918"/>
            <a:ext cx="11002306" cy="523220"/>
          </a:xfrm>
          <a:prstGeom prst="rect">
            <a:avLst/>
          </a:prstGeom>
          <a:noFill/>
        </p:spPr>
        <p:txBody>
          <a:bodyPr wrap="square">
            <a:spAutoFit/>
          </a:bodyPr>
          <a:lstStyle/>
          <a:p>
            <a:pPr algn="just">
              <a:buSzPct val="267000"/>
            </a:pPr>
            <a:r>
              <a:rPr lang="es-ES" sz="14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Acciones para modificar el Convenio Específico Inmobiliario</a:t>
            </a:r>
          </a:p>
          <a:p>
            <a:pPr algn="just">
              <a:buSzPct val="267000"/>
            </a:pPr>
            <a:endParaRPr lang="es-ES"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25" name="CuadroTexto 5">
            <a:extLst>
              <a:ext uri="{FF2B5EF4-FFF2-40B4-BE49-F238E27FC236}">
                <a16:creationId xmlns:a16="http://schemas.microsoft.com/office/drawing/2014/main" id="{EB03643E-4C76-68E1-D4DB-961E521E37C1}"/>
              </a:ext>
            </a:extLst>
          </p:cNvPr>
          <p:cNvSpPr txBox="1"/>
          <p:nvPr/>
        </p:nvSpPr>
        <p:spPr>
          <a:xfrm>
            <a:off x="1365700" y="1370621"/>
            <a:ext cx="10440000" cy="492443"/>
          </a:xfrm>
          <a:prstGeom prst="rect">
            <a:avLst/>
          </a:prstGeom>
          <a:noFill/>
        </p:spPr>
        <p:txBody>
          <a:bodyPr wrap="square">
            <a:spAutoFit/>
          </a:bodyPr>
          <a:lstStyle/>
          <a:p>
            <a:pPr algn="just"/>
            <a:r>
              <a:rPr lang="es-MX" sz="1300" dirty="0">
                <a:latin typeface="Noto Sans" panose="020B0502040504020204" pitchFamily="34" charset="0"/>
                <a:ea typeface="Noto Sans" panose="020B0502040504020204" pitchFamily="34" charset="0"/>
                <a:cs typeface="Noto Sans" panose="020B0502040504020204" pitchFamily="34" charset="0"/>
              </a:rPr>
              <a:t>Modificación de los Estatutos de la Conferencia Interamericana de Seguridad Social, a fin de que cuente la esa facultad para comercializar espacios.</a:t>
            </a:r>
          </a:p>
        </p:txBody>
      </p:sp>
      <p:sp>
        <p:nvSpPr>
          <p:cNvPr id="26" name="CuadroTexto 5">
            <a:extLst>
              <a:ext uri="{FF2B5EF4-FFF2-40B4-BE49-F238E27FC236}">
                <a16:creationId xmlns:a16="http://schemas.microsoft.com/office/drawing/2014/main" id="{EB03643E-4C76-68E1-D4DB-961E521E37C1}"/>
              </a:ext>
            </a:extLst>
          </p:cNvPr>
          <p:cNvSpPr txBox="1"/>
          <p:nvPr/>
        </p:nvSpPr>
        <p:spPr>
          <a:xfrm>
            <a:off x="1306125" y="4858688"/>
            <a:ext cx="10440000" cy="692497"/>
          </a:xfrm>
          <a:prstGeom prst="rect">
            <a:avLst/>
          </a:prstGeom>
          <a:noFill/>
        </p:spPr>
        <p:txBody>
          <a:bodyPr wrap="square">
            <a:spAutoFit/>
          </a:bodyPr>
          <a:lstStyle/>
          <a:p>
            <a:pPr algn="just"/>
            <a:r>
              <a:rPr lang="es-MX" sz="1300" dirty="0">
                <a:latin typeface="Noto Sans" panose="020B0502040504020204" pitchFamily="34" charset="0"/>
                <a:ea typeface="Noto Sans" panose="020B0502040504020204" pitchFamily="34" charset="0"/>
                <a:cs typeface="Noto Sans" panose="020B0502040504020204" pitchFamily="34" charset="0"/>
              </a:rPr>
              <a:t>Celebrar convenio modificatorio al Convenio Específico Inmobiliario, para establecer lo autorizado por el H. Consejo Técnico, en cuya aprobación deberá prever al responsable del seguimiento y vigilancia del o los instrumentos legales respectivos.</a:t>
            </a:r>
          </a:p>
          <a:p>
            <a:pPr algn="just"/>
            <a:endParaRPr lang="es-ES" sz="13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7" name="CuadroTexto 5">
            <a:extLst>
              <a:ext uri="{FF2B5EF4-FFF2-40B4-BE49-F238E27FC236}">
                <a16:creationId xmlns:a16="http://schemas.microsoft.com/office/drawing/2014/main" id="{EB03643E-4C76-68E1-D4DB-961E521E37C1}"/>
              </a:ext>
            </a:extLst>
          </p:cNvPr>
          <p:cNvSpPr txBox="1"/>
          <p:nvPr/>
        </p:nvSpPr>
        <p:spPr>
          <a:xfrm>
            <a:off x="1354635" y="2041865"/>
            <a:ext cx="10440000" cy="2769989"/>
          </a:xfrm>
          <a:prstGeom prst="rect">
            <a:avLst/>
          </a:prstGeom>
          <a:noFill/>
        </p:spPr>
        <p:txBody>
          <a:bodyPr wrap="square">
            <a:spAutoFit/>
          </a:bodyPr>
          <a:lstStyle/>
          <a:p>
            <a:pPr algn="just">
              <a:spcAft>
                <a:spcPts val="600"/>
              </a:spcAft>
            </a:pPr>
            <a:r>
              <a:rPr lang="es-MX" sz="1300" dirty="0">
                <a:latin typeface="Noto Sans" panose="020B0502040504020204" pitchFamily="34" charset="0"/>
                <a:ea typeface="Noto Sans" panose="020B0502040504020204" pitchFamily="34" charset="0"/>
                <a:cs typeface="Noto Sans" panose="020B0502040504020204" pitchFamily="34" charset="0"/>
              </a:rPr>
              <a:t>La CCSG, deberá someter a consideración del H. Consejo Técnico que la CISS pueda efectuar la comercialización de los espacios señalados en el Anexo 1 del Convenio Específico Inmobiliario como de uso compartido, así como los de uso exclusivo de la CISS. </a:t>
            </a:r>
          </a:p>
          <a:p>
            <a:pPr marL="360000" lvl="1" algn="just"/>
            <a:r>
              <a:rPr lang="es-MX" sz="1300" dirty="0">
                <a:latin typeface="Noto Sans" panose="020B0502040504020204" pitchFamily="34" charset="0"/>
                <a:ea typeface="Noto Sans" panose="020B0502040504020204" pitchFamily="34" charset="0"/>
                <a:cs typeface="Noto Sans" panose="020B0502040504020204" pitchFamily="34" charset="0"/>
              </a:rPr>
              <a:t>La comercialización de dichos espacios deberá ser gratuita para este Instituto, cuando se traten de actividades distintas a las consideradas como pago en especie previstas en la Cláusula Cuarta del Convenio Específico.</a:t>
            </a:r>
          </a:p>
          <a:p>
            <a:pPr marL="360000" lvl="1" algn="just"/>
            <a:endParaRPr lang="es-MX" sz="1300" dirty="0">
              <a:latin typeface="Noto Sans" panose="020B0502040504020204" pitchFamily="34" charset="0"/>
              <a:ea typeface="Noto Sans" panose="020B0502040504020204" pitchFamily="34" charset="0"/>
              <a:cs typeface="Noto Sans" panose="020B0502040504020204" pitchFamily="34" charset="0"/>
            </a:endParaRPr>
          </a:p>
          <a:p>
            <a:pPr marL="360000" lvl="1" algn="just"/>
            <a:r>
              <a:rPr lang="es-MX" sz="1300" dirty="0">
                <a:latin typeface="Noto Sans" panose="020B0502040504020204" pitchFamily="34" charset="0"/>
                <a:ea typeface="Noto Sans" panose="020B0502040504020204" pitchFamily="34" charset="0"/>
                <a:cs typeface="Noto Sans" panose="020B0502040504020204" pitchFamily="34" charset="0"/>
              </a:rPr>
              <a:t>De autorizarse el esquema, se recomienda se pacte una participación económica para que ambas partes resulten beneficiadas por el aprovechamiento de las instalaciones. </a:t>
            </a:r>
          </a:p>
          <a:p>
            <a:pPr marL="360000" lvl="1" algn="just"/>
            <a:endParaRPr lang="es-MX" sz="1300" dirty="0">
              <a:latin typeface="Noto Sans" panose="020B0502040504020204" pitchFamily="34" charset="0"/>
              <a:ea typeface="Noto Sans" panose="020B0502040504020204" pitchFamily="34" charset="0"/>
              <a:cs typeface="Noto Sans" panose="020B0502040504020204" pitchFamily="34" charset="0"/>
            </a:endParaRPr>
          </a:p>
          <a:p>
            <a:pPr marL="360000" lvl="1" algn="just"/>
            <a:r>
              <a:rPr lang="es-MX" sz="1300" dirty="0">
                <a:latin typeface="Noto Sans" panose="020B0502040504020204" pitchFamily="34" charset="0"/>
                <a:ea typeface="Noto Sans" panose="020B0502040504020204" pitchFamily="34" charset="0"/>
                <a:cs typeface="Noto Sans" panose="020B0502040504020204" pitchFamily="34" charset="0"/>
              </a:rPr>
              <a:t>La autorización deberá establecer los términos en que se realizará la comercialización de los espacios, definiendo la figura jurídica más conveniente a las particularidades bajo las cuales se realiza, pudiendo establecer restricciones para diversos giros comerciales, al igual que respecto a los temas para los que no puede ser utilizado (violencia, comerciales de comidas chatarras o productos milagro, ni la proyección de logos de la CISS o del IMSS, tratándose de la realizaciones de producciones de cualquier tipo).</a:t>
            </a:r>
          </a:p>
        </p:txBody>
      </p:sp>
    </p:spTree>
    <p:extLst>
      <p:ext uri="{BB962C8B-B14F-4D97-AF65-F5344CB8AC3E}">
        <p14:creationId xmlns:p14="http://schemas.microsoft.com/office/powerpoint/2010/main" val="2433454092"/>
      </p:ext>
    </p:extLst>
  </p:cSld>
  <p:clrMapOvr>
    <a:masterClrMapping/>
  </p:clrMapOvr>
</p:sld>
</file>

<file path=ppt/theme/theme1.xml><?xml version="1.0" encoding="utf-8"?>
<a:theme xmlns:a="http://schemas.openxmlformats.org/drawingml/2006/main" name="Diseño personalizado">
  <a:themeElements>
    <a:clrScheme name="Institucional">
      <a:dk1>
        <a:sysClr val="windowText" lastClr="000000"/>
      </a:dk1>
      <a:lt1>
        <a:sysClr val="window" lastClr="FFFFFF"/>
      </a:lt1>
      <a:dk2>
        <a:srgbClr val="44546A"/>
      </a:dk2>
      <a:lt2>
        <a:srgbClr val="E7E6E6"/>
      </a:lt2>
      <a:accent1>
        <a:srgbClr val="2A5C4B"/>
      </a:accent1>
      <a:accent2>
        <a:srgbClr val="C19A53"/>
      </a:accent2>
      <a:accent3>
        <a:srgbClr val="911034"/>
      </a:accent3>
      <a:accent4>
        <a:srgbClr val="888888"/>
      </a:accent4>
      <a:accent5>
        <a:srgbClr val="2A5C4B"/>
      </a:accent5>
      <a:accent6>
        <a:srgbClr val="DEC9A2"/>
      </a:accent6>
      <a:hlink>
        <a:srgbClr val="911034"/>
      </a:hlink>
      <a:folHlink>
        <a:srgbClr val="00000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88D0F52-0AA8-4726-AEF1-14A38C2C08CC}">
  <ds:schemaRefs>
    <ds:schemaRef ds:uri="http://purl.org/dc/elements/1.1/"/>
    <ds:schemaRef ds:uri="http://purl.org/dc/terms/"/>
    <ds:schemaRef ds:uri="http://schemas.microsoft.com/office/2006/documentManagement/types"/>
    <ds:schemaRef ds:uri="http://www.w3.org/XML/1998/namespace"/>
    <ds:schemaRef ds:uri="http://schemas.microsoft.com/sharepoint/v3"/>
    <ds:schemaRef ds:uri="http://schemas.microsoft.com/office/infopath/2007/PartnerControls"/>
    <ds:schemaRef ds:uri="http://schemas.microsoft.com/office/2006/metadata/properties"/>
    <ds:schemaRef ds:uri="http://purl.org/dc/dcmitype/"/>
    <ds:schemaRef ds:uri="http://schemas.openxmlformats.org/package/2006/metadata/core-properties"/>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1412</TotalTime>
  <Words>573</Words>
  <Application>Microsoft Office PowerPoint</Application>
  <PresentationFormat>Panorámica</PresentationFormat>
  <Paragraphs>24</Paragraphs>
  <Slides>2</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vt:i4>
      </vt:variant>
    </vt:vector>
  </HeadingPairs>
  <TitlesOfParts>
    <vt:vector size="9" baseType="lpstr">
      <vt:lpstr>Aptos</vt:lpstr>
      <vt:lpstr>Arial</vt:lpstr>
      <vt:lpstr>Calibri</vt:lpstr>
      <vt:lpstr>Noto Sans</vt:lpstr>
      <vt:lpstr>Noto Sans Medium</vt:lpstr>
      <vt:lpstr>Noto Sans SemiBold</vt:lpstr>
      <vt:lpstr>Diseño personalizado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56</cp:revision>
  <cp:lastPrinted>2026-06-13T01:36:03Z</cp:lastPrinted>
  <dcterms:created xsi:type="dcterms:W3CDTF">2025-12-30T21:08:16Z</dcterms:created>
  <dcterms:modified xsi:type="dcterms:W3CDTF">2026-08-14T19:26:39Z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