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142534423" r:id="rId5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8E5D"/>
    <a:srgbClr val="235B4F"/>
    <a:srgbClr val="AE2851"/>
    <a:srgbClr val="357B67"/>
    <a:srgbClr val="285C4D"/>
    <a:srgbClr val="13322B"/>
    <a:srgbClr val="275317"/>
    <a:srgbClr val="691831"/>
    <a:srgbClr val="886940"/>
    <a:srgbClr val="C9AF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5300" autoAdjust="0"/>
  </p:normalViewPr>
  <p:slideViewPr>
    <p:cSldViewPr snapToGrid="0">
      <p:cViewPr varScale="1">
        <p:scale>
          <a:sx n="102" d="100"/>
          <a:sy n="102" d="100"/>
        </p:scale>
        <p:origin x="1512" y="96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07/10/2026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2DFB4-160F-BFD7-AB1A-5D714358F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842D81D-96B4-4845-1E50-444365A92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B6FEA42-499E-28A9-2E41-742A5FC2C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08DAD8-CBCA-93BE-DE28-CA593E64FE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5772">
              <a:defRPr/>
            </a:pPr>
            <a:fld id="{91043BD8-6F4D-6C48-83C7-0C46088375E3}" type="slidenum">
              <a:rPr lang="en-U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956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D15BE-4868-B398-1F01-3CA52B550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64F0207-5FE2-F3C1-CFFE-F0858E0FA3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9290" y="105736"/>
            <a:ext cx="85423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es-MX" sz="2400" b="1" dirty="0">
                <a:solidFill>
                  <a:srgbClr val="621132"/>
                </a:solidFill>
                <a:latin typeface="Patria" pitchFamily="2" charset="0"/>
                <a:ea typeface="+mn-ea"/>
                <a:cs typeface="+mn-cs"/>
              </a:rPr>
              <a:t>Informe de la Obtención de Avalúos de Inmuebles Coplamar</a:t>
            </a:r>
          </a:p>
        </p:txBody>
      </p:sp>
      <p:sp>
        <p:nvSpPr>
          <p:cNvPr id="12" name="5 CuadroTexto">
            <a:extLst>
              <a:ext uri="{FF2B5EF4-FFF2-40B4-BE49-F238E27FC236}">
                <a16:creationId xmlns:a16="http://schemas.microsoft.com/office/drawing/2014/main" id="{4425B670-DE2F-884F-4B65-7EAA9E7DBE62}"/>
              </a:ext>
            </a:extLst>
          </p:cNvPr>
          <p:cNvSpPr txBox="1"/>
          <p:nvPr/>
        </p:nvSpPr>
        <p:spPr>
          <a:xfrm>
            <a:off x="8560904" y="4768223"/>
            <a:ext cx="33220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el período del 1 de julio 2025 al 14 de agosto del 2026 </a:t>
            </a:r>
            <a:r>
              <a:rPr lang="es-E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 la compensación de los adeudos a cargo del Gobierno Federal mediante la obtención de avalúos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previstos</a:t>
            </a:r>
            <a:r>
              <a:rPr lang="es-MX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en el </a:t>
            </a:r>
            <a:r>
              <a:rPr lang="es-E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artículo 5 del Decreto, el IMSS obtuvo los siguientes resultados, dando inicio a la gestión de avalúos ante INDAABIN, dentro del plazo establecido de 60 días :</a:t>
            </a:r>
            <a:endParaRPr lang="es-MX" sz="1200" dirty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BDA188C-319E-465D-E277-E67C904A42CB}"/>
              </a:ext>
            </a:extLst>
          </p:cNvPr>
          <p:cNvSpPr txBox="1"/>
          <p:nvPr/>
        </p:nvSpPr>
        <p:spPr>
          <a:xfrm>
            <a:off x="1147518" y="1116496"/>
            <a:ext cx="3039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235B4F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Hospitales Rurales</a:t>
            </a:r>
          </a:p>
        </p:txBody>
      </p:sp>
      <p:sp>
        <p:nvSpPr>
          <p:cNvPr id="40" name="Marcador de número de diapositiva 3">
            <a:extLst>
              <a:ext uri="{FF2B5EF4-FFF2-40B4-BE49-F238E27FC236}">
                <a16:creationId xmlns:a16="http://schemas.microsoft.com/office/drawing/2014/main" id="{A7B56AEE-FAC2-2A60-39C0-BB0534CE79DC}"/>
              </a:ext>
            </a:extLst>
          </p:cNvPr>
          <p:cNvSpPr txBox="1">
            <a:spLocks/>
          </p:cNvSpPr>
          <p:nvPr/>
        </p:nvSpPr>
        <p:spPr>
          <a:xfrm>
            <a:off x="11769636" y="6253439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F0FC4E92-FF23-9D7C-ED86-F8A1238B5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028775"/>
              </p:ext>
            </p:extLst>
          </p:nvPr>
        </p:nvGraphicFramePr>
        <p:xfrm>
          <a:off x="233820" y="1643056"/>
          <a:ext cx="3900005" cy="40970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6015">
                  <a:extLst>
                    <a:ext uri="{9D8B030D-6E8A-4147-A177-3AD203B41FA5}">
                      <a16:colId xmlns:a16="http://schemas.microsoft.com/office/drawing/2014/main" val="1897606574"/>
                    </a:ext>
                  </a:extLst>
                </a:gridCol>
                <a:gridCol w="760416">
                  <a:extLst>
                    <a:ext uri="{9D8B030D-6E8A-4147-A177-3AD203B41FA5}">
                      <a16:colId xmlns:a16="http://schemas.microsoft.com/office/drawing/2014/main" val="309369731"/>
                    </a:ext>
                  </a:extLst>
                </a:gridCol>
                <a:gridCol w="918670">
                  <a:extLst>
                    <a:ext uri="{9D8B030D-6E8A-4147-A177-3AD203B41FA5}">
                      <a16:colId xmlns:a16="http://schemas.microsoft.com/office/drawing/2014/main" val="3774713950"/>
                    </a:ext>
                  </a:extLst>
                </a:gridCol>
                <a:gridCol w="844904">
                  <a:extLst>
                    <a:ext uri="{9D8B030D-6E8A-4147-A177-3AD203B41FA5}">
                      <a16:colId xmlns:a16="http://schemas.microsoft.com/office/drawing/2014/main" val="1821402448"/>
                    </a:ext>
                  </a:extLst>
                </a:gridCol>
              </a:tblGrid>
              <a:tr h="5063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Hospital Rural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Avalúo Gestionado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Avalúo Obtenido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656355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40409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311449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5605026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492653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239242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916154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611137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889785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Mexico Poniente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789222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Michoacan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1167459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941661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137099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618287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Potosi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42541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715617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332172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90865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866406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Yucatan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835158"/>
                  </a:ext>
                </a:extLst>
              </a:tr>
              <a:tr h="1687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0665388"/>
                  </a:ext>
                </a:extLst>
              </a:tr>
              <a:tr h="2148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81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210457"/>
                  </a:ext>
                </a:extLst>
              </a:tr>
            </a:tbl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74F34AE3-CCC4-D53A-9E5E-E8AFD601956D}"/>
              </a:ext>
            </a:extLst>
          </p:cNvPr>
          <p:cNvSpPr txBox="1"/>
          <p:nvPr/>
        </p:nvSpPr>
        <p:spPr>
          <a:xfrm>
            <a:off x="4035683" y="1054939"/>
            <a:ext cx="3745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691831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UMR</a:t>
            </a:r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0361AE05-A31A-667C-7555-FA374A4911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360403"/>
              </p:ext>
            </p:extLst>
          </p:nvPr>
        </p:nvGraphicFramePr>
        <p:xfrm>
          <a:off x="4321652" y="1662111"/>
          <a:ext cx="3884497" cy="4069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8586">
                  <a:extLst>
                    <a:ext uri="{9D8B030D-6E8A-4147-A177-3AD203B41FA5}">
                      <a16:colId xmlns:a16="http://schemas.microsoft.com/office/drawing/2014/main" val="1897606574"/>
                    </a:ext>
                  </a:extLst>
                </a:gridCol>
                <a:gridCol w="916899">
                  <a:extLst>
                    <a:ext uri="{9D8B030D-6E8A-4147-A177-3AD203B41FA5}">
                      <a16:colId xmlns:a16="http://schemas.microsoft.com/office/drawing/2014/main" val="1576634255"/>
                    </a:ext>
                  </a:extLst>
                </a:gridCol>
                <a:gridCol w="920277">
                  <a:extLst>
                    <a:ext uri="{9D8B030D-6E8A-4147-A177-3AD203B41FA5}">
                      <a16:colId xmlns:a16="http://schemas.microsoft.com/office/drawing/2014/main" val="182824010"/>
                    </a:ext>
                  </a:extLst>
                </a:gridCol>
                <a:gridCol w="778735">
                  <a:extLst>
                    <a:ext uri="{9D8B030D-6E8A-4147-A177-3AD203B41FA5}">
                      <a16:colId xmlns:a16="http://schemas.microsoft.com/office/drawing/2014/main" val="698338640"/>
                    </a:ext>
                  </a:extLst>
                </a:gridCol>
              </a:tblGrid>
              <a:tr h="1951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918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Médica Rural</a:t>
                      </a:r>
                      <a:endParaRPr lang="es-MX" sz="11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918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Avalúo Gestionado</a:t>
                      </a:r>
                    </a:p>
                  </a:txBody>
                  <a:tcPr marL="0" marR="0" marT="0" marB="0" anchor="ctr">
                    <a:solidFill>
                      <a:srgbClr val="6918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 Avalúo Obtenido</a:t>
                      </a:r>
                    </a:p>
                  </a:txBody>
                  <a:tcPr marL="0" marR="0" marT="0" marB="0" anchor="ctr">
                    <a:solidFill>
                      <a:srgbClr val="6918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656355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  <a:endParaRPr kumimoji="0" lang="es-MX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40409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39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5311449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Chiapas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564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5605026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Chihuahua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144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492653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Coahuila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77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4239242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916154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Guerrero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7611137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217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889785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Mexico Poniente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789222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Michoacan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337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1167459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Nayarit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941661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473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137099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309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8618287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San Luis Potosi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208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42541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715617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102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332172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281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90865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239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866406"/>
                  </a:ext>
                </a:extLst>
              </a:tr>
              <a:tr h="1121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Yucatan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83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835158"/>
                  </a:ext>
                </a:extLst>
              </a:tr>
              <a:tr h="1114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b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141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15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-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0665388"/>
                  </a:ext>
                </a:extLst>
              </a:tr>
              <a:tr h="1254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918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3,621</a:t>
                      </a:r>
                      <a:endParaRPr lang="es-MX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6918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</a:t>
                      </a:r>
                    </a:p>
                  </a:txBody>
                  <a:tcPr marL="0" marR="0" marT="0" marB="0" anchor="ctr">
                    <a:solidFill>
                      <a:srgbClr val="6918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solidFill>
                      <a:srgbClr val="6918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210457"/>
                  </a:ext>
                </a:extLst>
              </a:tr>
            </a:tbl>
          </a:graphicData>
        </a:graphic>
      </p:graphicFrame>
      <p:sp>
        <p:nvSpPr>
          <p:cNvPr id="25" name="CuadroTexto 24">
            <a:extLst>
              <a:ext uri="{FF2B5EF4-FFF2-40B4-BE49-F238E27FC236}">
                <a16:creationId xmlns:a16="http://schemas.microsoft.com/office/drawing/2014/main" id="{308C08D8-4681-5C73-ED08-9C35D21458D0}"/>
              </a:ext>
            </a:extLst>
          </p:cNvPr>
          <p:cNvSpPr txBox="1"/>
          <p:nvPr/>
        </p:nvSpPr>
        <p:spPr>
          <a:xfrm>
            <a:off x="8267437" y="1047413"/>
            <a:ext cx="3559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77</a:t>
            </a:r>
            <a:r>
              <a:rPr kumimoji="0" lang="es-MX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Avalúos Solicitados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39 HR y </a:t>
            </a:r>
            <a:r>
              <a:rPr lang="es-MX" sz="1600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38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UMR</a:t>
            </a: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F919103E-46CA-7AF9-883B-4C934C722929}"/>
              </a:ext>
            </a:extLst>
          </p:cNvPr>
          <p:cNvSpPr/>
          <p:nvPr/>
        </p:nvSpPr>
        <p:spPr>
          <a:xfrm>
            <a:off x="8691628" y="2093560"/>
            <a:ext cx="2710660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71 </a:t>
            </a:r>
            <a:r>
              <a:rPr kumimoji="0" lang="en-US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Avalúos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0B5445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Obtenidos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rgbClr val="0B5445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872AAAF-9C99-D3A7-64DA-687F91FD0F55}"/>
              </a:ext>
            </a:extLst>
          </p:cNvPr>
          <p:cNvSpPr txBox="1"/>
          <p:nvPr/>
        </p:nvSpPr>
        <p:spPr>
          <a:xfrm>
            <a:off x="8756063" y="2247449"/>
            <a:ext cx="27106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36 HR y </a:t>
            </a:r>
            <a:r>
              <a:rPr lang="es-MX" sz="1400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35 </a:t>
            </a:r>
            <a:r>
              <a:rPr kumimoji="0" lang="es-MX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UMR</a:t>
            </a: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7FE59BC0-36CE-3045-0FA2-255B5DB27340}"/>
              </a:ext>
            </a:extLst>
          </p:cNvPr>
          <p:cNvGrpSpPr/>
          <p:nvPr/>
        </p:nvGrpSpPr>
        <p:grpSpPr>
          <a:xfrm>
            <a:off x="233822" y="734540"/>
            <a:ext cx="913695" cy="931447"/>
            <a:chOff x="3268768" y="5582065"/>
            <a:chExt cx="872763" cy="965226"/>
          </a:xfrm>
        </p:grpSpPr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3FCEA52C-DF21-F148-D551-EE46C4D4F6EC}"/>
                </a:ext>
              </a:extLst>
            </p:cNvPr>
            <p:cNvSpPr/>
            <p:nvPr/>
          </p:nvSpPr>
          <p:spPr>
            <a:xfrm>
              <a:off x="3268768" y="5582065"/>
              <a:ext cx="872763" cy="87421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189FD79C-CC72-B3F7-51D5-8F55D9731FFD}"/>
                </a:ext>
              </a:extLst>
            </p:cNvPr>
            <p:cNvSpPr txBox="1"/>
            <p:nvPr/>
          </p:nvSpPr>
          <p:spPr>
            <a:xfrm>
              <a:off x="3393683" y="5706684"/>
              <a:ext cx="645837" cy="840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81</a:t>
              </a:r>
              <a:endParaRPr kumimoji="0" lang="es-MX" sz="3600" b="1" i="0" u="none" strike="sng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</p:grpSp>
      <p:grpSp>
        <p:nvGrpSpPr>
          <p:cNvPr id="34" name="Grupo 33">
            <a:extLst>
              <a:ext uri="{FF2B5EF4-FFF2-40B4-BE49-F238E27FC236}">
                <a16:creationId xmlns:a16="http://schemas.microsoft.com/office/drawing/2014/main" id="{4AE2C730-27C9-7E7C-48BE-820C7DEA95B2}"/>
              </a:ext>
            </a:extLst>
          </p:cNvPr>
          <p:cNvGrpSpPr/>
          <p:nvPr/>
        </p:nvGrpSpPr>
        <p:grpSpPr>
          <a:xfrm>
            <a:off x="4461855" y="779930"/>
            <a:ext cx="913695" cy="843620"/>
            <a:chOff x="3037014" y="5312846"/>
            <a:chExt cx="1180453" cy="1143432"/>
          </a:xfrm>
        </p:grpSpPr>
        <p:sp>
          <p:nvSpPr>
            <p:cNvPr id="35" name="Elipse 34">
              <a:extLst>
                <a:ext uri="{FF2B5EF4-FFF2-40B4-BE49-F238E27FC236}">
                  <a16:creationId xmlns:a16="http://schemas.microsoft.com/office/drawing/2014/main" id="{F643BFFE-E6C9-C5E1-902C-9AC4D4D60547}"/>
                </a:ext>
              </a:extLst>
            </p:cNvPr>
            <p:cNvSpPr/>
            <p:nvPr/>
          </p:nvSpPr>
          <p:spPr>
            <a:xfrm>
              <a:off x="3062014" y="5312846"/>
              <a:ext cx="1130455" cy="1143432"/>
            </a:xfrm>
            <a:prstGeom prst="ellipse">
              <a:avLst/>
            </a:prstGeom>
            <a:gradFill flip="none" rotWithShape="1">
              <a:gsLst>
                <a:gs pos="62983">
                  <a:srgbClr val="C00000"/>
                </a:gs>
                <a:gs pos="19000">
                  <a:srgbClr val="691831">
                    <a:lumMod val="87623"/>
                  </a:srgbClr>
                </a:gs>
                <a:gs pos="12000">
                  <a:srgbClr val="FF0000"/>
                </a:gs>
                <a:gs pos="100000">
                  <a:srgbClr val="C00000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1CCA2C4F-4D9A-FFFD-B653-1A5720D9F47F}"/>
                </a:ext>
              </a:extLst>
            </p:cNvPr>
            <p:cNvSpPr txBox="1"/>
            <p:nvPr/>
          </p:nvSpPr>
          <p:spPr>
            <a:xfrm>
              <a:off x="3037014" y="5552624"/>
              <a:ext cx="1180453" cy="688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3,621</a:t>
              </a:r>
              <a:endParaRPr kumimoji="0" lang="es-MX" sz="2400" b="1" i="0" u="none" strike="sng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</p:grp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A2AB0DD-6974-7271-A331-172122674958}"/>
              </a:ext>
            </a:extLst>
          </p:cNvPr>
          <p:cNvSpPr txBox="1"/>
          <p:nvPr/>
        </p:nvSpPr>
        <p:spPr>
          <a:xfrm>
            <a:off x="2465155" y="5922385"/>
            <a:ext cx="428675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Hospitales Rurales (HR)</a:t>
            </a:r>
          </a:p>
          <a:p>
            <a:r>
              <a:rPr lang="es-MX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Unidades Médicas Rurales (UMR)</a:t>
            </a:r>
          </a:p>
          <a:p>
            <a:r>
              <a:rPr lang="es-MX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Órgano de Operación Administrativa Desconcentrado (OOAD)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E5D0E4-251B-A6E5-1944-B0AB73B77932}"/>
              </a:ext>
            </a:extLst>
          </p:cNvPr>
          <p:cNvSpPr txBox="1"/>
          <p:nvPr/>
        </p:nvSpPr>
        <p:spPr>
          <a:xfrm>
            <a:off x="8398364" y="2644856"/>
            <a:ext cx="33712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$6,720,880.00</a:t>
            </a:r>
          </a:p>
          <a:p>
            <a:pPr algn="ctr"/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Costo pagado al INDAABIN por concepto de servicios </a:t>
            </a:r>
            <a:r>
              <a:rPr lang="es-MX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valuatorios</a:t>
            </a:r>
            <a:endParaRPr lang="es-MX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662AFC-51E3-4F47-ACBE-A07F0C5926F6}"/>
              </a:ext>
            </a:extLst>
          </p:cNvPr>
          <p:cNvSpPr txBox="1"/>
          <p:nvPr/>
        </p:nvSpPr>
        <p:spPr>
          <a:xfrm>
            <a:off x="8331409" y="3752560"/>
            <a:ext cx="3559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800" b="1" dirty="0">
                <a:solidFill>
                  <a:prstClr val="black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$ 2,274.7 mdp</a:t>
            </a:r>
            <a:endParaRPr kumimoji="0" lang="es-MX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Valor Dictaminado de los Inmuebles Valuados.</a:t>
            </a:r>
          </a:p>
        </p:txBody>
      </p:sp>
    </p:spTree>
    <p:extLst>
      <p:ext uri="{BB962C8B-B14F-4D97-AF65-F5344CB8AC3E}">
        <p14:creationId xmlns:p14="http://schemas.microsoft.com/office/powerpoint/2010/main" val="1119600280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88D0F52-0AA8-4726-AEF1-14A38C2C08CC}">
  <ds:schemaRefs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1361</TotalTime>
  <Words>334</Words>
  <Application>Microsoft Office PowerPoint</Application>
  <PresentationFormat>Panorámica</PresentationFormat>
  <Paragraphs>195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Noto Sans</vt:lpstr>
      <vt:lpstr>Noto Sans Medium</vt:lpstr>
      <vt:lpstr>Noto Sans SemiBold</vt:lpstr>
      <vt:lpstr>Patria</vt:lpstr>
      <vt:lpstr>Diseño personalizado</vt:lpstr>
      <vt:lpstr>Informe de la Obtención de Avalúos de Inmuebles Coplamar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41</cp:revision>
  <cp:lastPrinted>2026-06-13T01:36:03Z</cp:lastPrinted>
  <dcterms:created xsi:type="dcterms:W3CDTF">2025-12-30T21:08:16Z</dcterms:created>
  <dcterms:modified xsi:type="dcterms:W3CDTF">2026-10-07T19:50:25Z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