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2"/>
  </p:notesMasterIdLst>
  <p:handoutMasterIdLst>
    <p:handoutMasterId r:id="rId13"/>
  </p:handoutMasterIdLst>
  <p:sldIdLst>
    <p:sldId id="265" r:id="rId5"/>
    <p:sldId id="2142534898" r:id="rId6"/>
    <p:sldId id="2142534899" r:id="rId7"/>
    <p:sldId id="2142534885" r:id="rId8"/>
    <p:sldId id="2142534868" r:id="rId9"/>
    <p:sldId id="2142534437" r:id="rId10"/>
    <p:sldId id="2142534900" r:id="rId11"/>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F8D"/>
    <a:srgbClr val="AE2851"/>
    <a:srgbClr val="235B4F"/>
    <a:srgbClr val="B38E5D"/>
    <a:srgbClr val="357B67"/>
    <a:srgbClr val="285C4D"/>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13" autoAdjust="0"/>
    <p:restoredTop sz="94676"/>
  </p:normalViewPr>
  <p:slideViewPr>
    <p:cSldViewPr snapToGrid="0">
      <p:cViewPr varScale="1">
        <p:scale>
          <a:sx n="101" d="100"/>
          <a:sy n="101" d="100"/>
        </p:scale>
        <p:origin x="180" y="108"/>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09/07/2026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7/9/2026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8523-8196-6063-F825-C069CFF4C20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A82332-36DB-8A63-CEBF-C3E0B875BB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B4DE5C0-402C-546F-0227-5B1B284BAB26}"/>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643845-C5C1-2A59-C216-893A87C93AE5}"/>
              </a:ext>
            </a:extLst>
          </p:cNvPr>
          <p:cNvSpPr>
            <a:spLocks noGrp="1"/>
          </p:cNvSpPr>
          <p:nvPr>
            <p:ph type="sldNum" sz="quarter" idx="5"/>
          </p:nvPr>
        </p:nvSpPr>
        <p:spPr/>
        <p:txBody>
          <a:bodyPr/>
          <a:lstStyle/>
          <a:p>
            <a:pPr defTabSz="912937">
              <a:defRPr/>
            </a:pPr>
            <a:fld id="{91043BD8-6F4D-6C48-83C7-0C46088375E3}" type="slidenum">
              <a:rPr lang="en-US">
                <a:solidFill>
                  <a:prstClr val="black"/>
                </a:solidFill>
                <a:latin typeface="Calibri"/>
              </a:rPr>
              <a:pPr defTabSz="912937">
                <a:defRPr/>
              </a:pPr>
              <a:t>2</a:t>
            </a:fld>
            <a:endParaRPr lang="en-US">
              <a:solidFill>
                <a:prstClr val="black"/>
              </a:solidFill>
              <a:latin typeface="Calibri"/>
            </a:endParaRPr>
          </a:p>
        </p:txBody>
      </p:sp>
    </p:spTree>
    <p:extLst>
      <p:ext uri="{BB962C8B-B14F-4D97-AF65-F5344CB8AC3E}">
        <p14:creationId xmlns:p14="http://schemas.microsoft.com/office/powerpoint/2010/main" val="24140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87059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429833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endParaRPr lang="es-ES" sz="2800" dirty="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julio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E20E-CB33-1599-3DE6-2ED82C39DEE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ED88DC4-078D-3B33-B56B-2F1A1120335D}"/>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Presupuesto CTAA</a:t>
            </a:r>
          </a:p>
        </p:txBody>
      </p:sp>
      <p:sp>
        <p:nvSpPr>
          <p:cNvPr id="14" name="Marcador de número de diapositiva 3">
            <a:extLst>
              <a:ext uri="{FF2B5EF4-FFF2-40B4-BE49-F238E27FC236}">
                <a16:creationId xmlns:a16="http://schemas.microsoft.com/office/drawing/2014/main" id="{D85B40AB-9C02-FB36-E73C-8E8DF75DE3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0" name="CuadroTexto 9">
            <a:extLst>
              <a:ext uri="{FF2B5EF4-FFF2-40B4-BE49-F238E27FC236}">
                <a16:creationId xmlns:a16="http://schemas.microsoft.com/office/drawing/2014/main" id="{801264C1-2161-A8DF-B572-13E7EC5D2956}"/>
              </a:ext>
            </a:extLst>
          </p:cNvPr>
          <p:cNvSpPr txBox="1"/>
          <p:nvPr/>
        </p:nvSpPr>
        <p:spPr>
          <a:xfrm>
            <a:off x="1358235" y="2504250"/>
            <a:ext cx="898515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La partida de Servicios Profesionales, suministra de recursos a la de avalúos.</a:t>
            </a:r>
          </a:p>
        </p:txBody>
      </p:sp>
      <p:sp>
        <p:nvSpPr>
          <p:cNvPr id="34" name="CuadroTexto 33">
            <a:extLst>
              <a:ext uri="{FF2B5EF4-FFF2-40B4-BE49-F238E27FC236}">
                <a16:creationId xmlns:a16="http://schemas.microsoft.com/office/drawing/2014/main" id="{A31CAFC0-FE4A-0B4A-A937-82B1CF37C261}"/>
              </a:ext>
            </a:extLst>
          </p:cNvPr>
          <p:cNvSpPr txBox="1"/>
          <p:nvPr/>
        </p:nvSpPr>
        <p:spPr>
          <a:xfrm>
            <a:off x="306061" y="3370384"/>
            <a:ext cx="2104347" cy="1015663"/>
          </a:xfrm>
          <a:prstGeom prst="rect">
            <a:avLst/>
          </a:prstGeom>
          <a:noFill/>
        </p:spPr>
        <p:txBody>
          <a:bodyPr wrap="square" rtlCol="0">
            <a:spAutoFit/>
          </a:bodyPr>
          <a:lstStyle/>
          <a:p>
            <a:pPr algn="ctr"/>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Avance de Ejercicio Pptal</a:t>
            </a:r>
          </a:p>
          <a:p>
            <a:pPr algn="ctr"/>
            <a:endPar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CuadroTexto 38">
            <a:extLst>
              <a:ext uri="{FF2B5EF4-FFF2-40B4-BE49-F238E27FC236}">
                <a16:creationId xmlns:a16="http://schemas.microsoft.com/office/drawing/2014/main" id="{6D0D1C22-2AAC-1E57-C45C-A51EF02B7449}"/>
              </a:ext>
            </a:extLst>
          </p:cNvPr>
          <p:cNvSpPr txBox="1"/>
          <p:nvPr/>
        </p:nvSpPr>
        <p:spPr>
          <a:xfrm>
            <a:off x="594518" y="4091063"/>
            <a:ext cx="1638590" cy="707886"/>
          </a:xfrm>
          <a:prstGeom prst="rect">
            <a:avLst/>
          </a:prstGeom>
          <a:noFill/>
        </p:spPr>
        <p:txBody>
          <a:bodyPr wrap="none" rtlCol="0">
            <a:spAutoFit/>
          </a:bodyPr>
          <a:lstStyle/>
          <a:p>
            <a:r>
              <a:rPr lang="es-MX" sz="4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70.9%</a:t>
            </a:r>
          </a:p>
        </p:txBody>
      </p:sp>
      <p:sp>
        <p:nvSpPr>
          <p:cNvPr id="41" name="CuadroTexto 40">
            <a:extLst>
              <a:ext uri="{FF2B5EF4-FFF2-40B4-BE49-F238E27FC236}">
                <a16:creationId xmlns:a16="http://schemas.microsoft.com/office/drawing/2014/main" id="{66289D96-EE79-60B2-EC88-E6F2E76DBD18}"/>
              </a:ext>
            </a:extLst>
          </p:cNvPr>
          <p:cNvSpPr txBox="1"/>
          <p:nvPr/>
        </p:nvSpPr>
        <p:spPr>
          <a:xfrm>
            <a:off x="7053490" y="5917523"/>
            <a:ext cx="2300630" cy="400110"/>
          </a:xfrm>
          <a:prstGeom prst="rect">
            <a:avLst/>
          </a:prstGeom>
          <a:noFill/>
        </p:spPr>
        <p:txBody>
          <a:bodyPr wrap="none" rtlCol="0">
            <a:spAutoFit/>
          </a:bodyPr>
          <a:lstStyle/>
          <a:p>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Total disponible </a:t>
            </a:r>
          </a:p>
        </p:txBody>
      </p:sp>
      <p:sp>
        <p:nvSpPr>
          <p:cNvPr id="42" name="CuadroTexto 41">
            <a:extLst>
              <a:ext uri="{FF2B5EF4-FFF2-40B4-BE49-F238E27FC236}">
                <a16:creationId xmlns:a16="http://schemas.microsoft.com/office/drawing/2014/main" id="{C41F8B01-4837-6E4F-AAB4-30FEBF13A5F8}"/>
              </a:ext>
            </a:extLst>
          </p:cNvPr>
          <p:cNvSpPr txBox="1"/>
          <p:nvPr/>
        </p:nvSpPr>
        <p:spPr>
          <a:xfrm>
            <a:off x="9193290" y="5825190"/>
            <a:ext cx="2576346"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$ 49.12 </a:t>
            </a:r>
            <a:r>
              <a:rPr lang="es-MX" sz="3200" b="1" dirty="0" err="1">
                <a:solidFill>
                  <a:srgbClr val="235B4F"/>
                </a:solidFill>
                <a:latin typeface="Noto Sans" panose="020B0502040504020204" pitchFamily="34" charset="0"/>
                <a:ea typeface="Noto Sans" panose="020B0502040504020204" pitchFamily="34" charset="0"/>
                <a:cs typeface="Noto Sans" panose="020B0502040504020204" pitchFamily="34" charset="0"/>
              </a:rPr>
              <a:t>mdp</a:t>
            </a:r>
            <a:endPar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3" name="CuadroTexto 42">
            <a:extLst>
              <a:ext uri="{FF2B5EF4-FFF2-40B4-BE49-F238E27FC236}">
                <a16:creationId xmlns:a16="http://schemas.microsoft.com/office/drawing/2014/main" id="{915BE1AE-81D6-2B33-2C63-E02CB58C62AF}"/>
              </a:ext>
            </a:extLst>
          </p:cNvPr>
          <p:cNvSpPr txBox="1"/>
          <p:nvPr/>
        </p:nvSpPr>
        <p:spPr>
          <a:xfrm>
            <a:off x="2038444" y="5293960"/>
            <a:ext cx="5109095" cy="1107996"/>
          </a:xfrm>
          <a:prstGeom prst="rect">
            <a:avLst/>
          </a:prstGeom>
          <a:noFill/>
        </p:spPr>
        <p:txBody>
          <a:bodyPr wrap="square" rtlCol="0">
            <a:spAutoFit/>
          </a:bodyPr>
          <a:lstStyle/>
          <a:p>
            <a:pPr algn="just"/>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Los 25.03 </a:t>
            </a:r>
            <a:r>
              <a:rPr lang="es-MX" sz="1100" b="1" dirty="0" err="1">
                <a:solidFill>
                  <a:srgbClr val="AE2851"/>
                </a:solidFill>
                <a:latin typeface="Noto Sans" panose="020B0502040504020204" pitchFamily="34" charset="0"/>
                <a:ea typeface="Noto Sans" panose="020B0502040504020204" pitchFamily="34" charset="0"/>
                <a:cs typeface="Noto Sans" panose="020B0502040504020204" pitchFamily="34" charset="0"/>
              </a:rPr>
              <a:t>mdp</a:t>
            </a:r>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 de arrendamiento, corresponden a recursos comprometidos, los cuales, para su ejercicio, se está a la espera de que los OOAD concluyan la integración de los expedientes de las opciones inmobiliarias identificadas, figuras que fueron proyectadas en el Programa como renovaciones con incremento, sustituciones y nuevos arrendamientos.</a:t>
            </a:r>
          </a:p>
        </p:txBody>
      </p:sp>
      <p:pic>
        <p:nvPicPr>
          <p:cNvPr id="5" name="Imagen 4">
            <a:extLst>
              <a:ext uri="{FF2B5EF4-FFF2-40B4-BE49-F238E27FC236}">
                <a16:creationId xmlns:a16="http://schemas.microsoft.com/office/drawing/2014/main" id="{2E150526-F3B8-56B2-867F-8385BEA47034}"/>
              </a:ext>
            </a:extLst>
          </p:cNvPr>
          <p:cNvPicPr>
            <a:picLocks noChangeAspect="1"/>
          </p:cNvPicPr>
          <p:nvPr/>
        </p:nvPicPr>
        <p:blipFill>
          <a:blip r:embed="rId3"/>
          <a:stretch>
            <a:fillRect/>
          </a:stretch>
        </p:blipFill>
        <p:spPr>
          <a:xfrm>
            <a:off x="623163" y="951269"/>
            <a:ext cx="11146473" cy="1476212"/>
          </a:xfrm>
          <a:prstGeom prst="rect">
            <a:avLst/>
          </a:prstGeom>
        </p:spPr>
      </p:pic>
      <p:graphicFrame>
        <p:nvGraphicFramePr>
          <p:cNvPr id="2" name="Tabla 1">
            <a:extLst>
              <a:ext uri="{FF2B5EF4-FFF2-40B4-BE49-F238E27FC236}">
                <a16:creationId xmlns:a16="http://schemas.microsoft.com/office/drawing/2014/main" id="{25868C9E-7BD0-AFCB-64DB-6C8756915E3E}"/>
              </a:ext>
            </a:extLst>
          </p:cNvPr>
          <p:cNvGraphicFramePr>
            <a:graphicFrameLocks noGrp="1"/>
          </p:cNvGraphicFramePr>
          <p:nvPr>
            <p:extLst>
              <p:ext uri="{D42A27DB-BD31-4B8C-83A1-F6EECF244321}">
                <p14:modId xmlns:p14="http://schemas.microsoft.com/office/powerpoint/2010/main" val="3957948321"/>
              </p:ext>
            </p:extLst>
          </p:nvPr>
        </p:nvGraphicFramePr>
        <p:xfrm>
          <a:off x="3083540" y="2897591"/>
          <a:ext cx="8127999" cy="2372360"/>
        </p:xfrm>
        <a:graphic>
          <a:graphicData uri="http://schemas.openxmlformats.org/drawingml/2006/table">
            <a:tbl>
              <a:tblPr firstRow="1" bandRow="1">
                <a:tableStyleId>{2D5ABB26-0587-4C30-8999-92F81FD0307C}</a:tableStyleId>
              </a:tblPr>
              <a:tblGrid>
                <a:gridCol w="2709333">
                  <a:extLst>
                    <a:ext uri="{9D8B030D-6E8A-4147-A177-3AD203B41FA5}">
                      <a16:colId xmlns:a16="http://schemas.microsoft.com/office/drawing/2014/main" val="1476343786"/>
                    </a:ext>
                  </a:extLst>
                </a:gridCol>
                <a:gridCol w="1474702">
                  <a:extLst>
                    <a:ext uri="{9D8B030D-6E8A-4147-A177-3AD203B41FA5}">
                      <a16:colId xmlns:a16="http://schemas.microsoft.com/office/drawing/2014/main" val="599503582"/>
                    </a:ext>
                  </a:extLst>
                </a:gridCol>
                <a:gridCol w="3943964">
                  <a:extLst>
                    <a:ext uri="{9D8B030D-6E8A-4147-A177-3AD203B41FA5}">
                      <a16:colId xmlns:a16="http://schemas.microsoft.com/office/drawing/2014/main" val="1784223234"/>
                    </a:ext>
                  </a:extLst>
                </a:gridCol>
              </a:tblGrid>
              <a:tr h="370840">
                <a:tc>
                  <a:txBody>
                    <a:bodyPr/>
                    <a:lstStyle/>
                    <a:p>
                      <a:endParaRPr lang="es-MX" sz="1400" b="0" dirty="0"/>
                    </a:p>
                  </a:txBody>
                  <a:tcPr>
                    <a:lnB w="12700" cap="flat" cmpd="sng" algn="ctr">
                      <a:solidFill>
                        <a:schemeClr val="tx1"/>
                      </a:solidFill>
                      <a:prstDash val="solid"/>
                      <a:round/>
                      <a:headEnd type="none" w="med" len="med"/>
                      <a:tailEnd type="none" w="med" len="med"/>
                    </a:lnB>
                  </a:tcPr>
                </a:tc>
                <a:tc>
                  <a:txBody>
                    <a:bodyPr/>
                    <a:lstStyle/>
                    <a:p>
                      <a:pPr algn="ctr"/>
                      <a:r>
                        <a:rPr lang="es-MX" sz="1400" b="1" dirty="0"/>
                        <a:t>Millones de pesos</a:t>
                      </a:r>
                    </a:p>
                  </a:txBody>
                  <a:tcPr>
                    <a:lnB w="12700" cap="flat" cmpd="sng" algn="ctr">
                      <a:solidFill>
                        <a:schemeClr val="tx1"/>
                      </a:solidFill>
                      <a:prstDash val="solid"/>
                      <a:round/>
                      <a:headEnd type="none" w="med" len="med"/>
                      <a:tailEnd type="none" w="med" len="med"/>
                    </a:lnB>
                  </a:tcPr>
                </a:tc>
                <a:tc>
                  <a:txBody>
                    <a:bodyPr/>
                    <a:lstStyle/>
                    <a:p>
                      <a:endParaRPr lang="es-MX" sz="14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4985689"/>
                  </a:ext>
                </a:extLst>
              </a:tr>
              <a:tr h="370840">
                <a:tc>
                  <a:txBody>
                    <a:bodyPr/>
                    <a:lstStyle/>
                    <a:p>
                      <a:pPr algn="ctr"/>
                      <a:r>
                        <a:rPr lang="es-MX" sz="1400" b="0" dirty="0"/>
                        <a:t>Arrendamiento</a:t>
                      </a:r>
                    </a:p>
                  </a:txBody>
                  <a:tcPr>
                    <a:lnT w="12700" cap="flat" cmpd="sng" algn="ctr">
                      <a:solidFill>
                        <a:schemeClr val="tx1"/>
                      </a:solidFill>
                      <a:prstDash val="solid"/>
                      <a:round/>
                      <a:headEnd type="none" w="med" len="med"/>
                      <a:tailEnd type="none" w="med" len="med"/>
                    </a:lnT>
                  </a:tcPr>
                </a:tc>
                <a:tc>
                  <a:txBody>
                    <a:bodyPr/>
                    <a:lstStyle/>
                    <a:p>
                      <a:pPr algn="ctr"/>
                      <a:r>
                        <a:rPr lang="es-MX" sz="1400" b="0" dirty="0"/>
                        <a:t>25.03</a:t>
                      </a:r>
                    </a:p>
                  </a:txBody>
                  <a:tcPr>
                    <a:lnT w="12700" cap="flat" cmpd="sng" algn="ctr">
                      <a:solidFill>
                        <a:schemeClr val="tx1"/>
                      </a:solidFill>
                      <a:prstDash val="solid"/>
                      <a:round/>
                      <a:headEnd type="none" w="med" len="med"/>
                      <a:tailEnd type="none" w="med" len="med"/>
                    </a:lnT>
                  </a:tcPr>
                </a:tc>
                <a:tc>
                  <a:txBody>
                    <a:bodyPr/>
                    <a:lstStyle/>
                    <a:p>
                      <a:pPr algn="l"/>
                      <a:r>
                        <a:rPr lang="es-MX" sz="1400" b="0" kern="1200" dirty="0">
                          <a:solidFill>
                            <a:srgbClr val="B38E5D"/>
                          </a:solidFill>
                        </a:rPr>
                        <a:t>Programa de Arrendamiento Inmobiliario</a:t>
                      </a:r>
                      <a:endParaRPr lang="es-MX" sz="14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9876045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Servicios Profesionales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6.50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Planos y Dictámenes Estructurales</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2753803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Avalúos y Justipreciación</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15.39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Avalúos CECI y Coplamar</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30735794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Viáticos y Pasajes Aéreos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1.57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Visitas de Supervisión</a:t>
                      </a:r>
                    </a:p>
                  </a:txBody>
                  <a:tcPr/>
                </a:tc>
                <a:extLst>
                  <a:ext uri="{0D108BD9-81ED-4DB2-BD59-A6C34878D82A}">
                    <a16:rowId xmlns:a16="http://schemas.microsoft.com/office/drawing/2014/main" val="256778211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Servicios Generales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0.63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Gasto de Operación</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2125620071"/>
                  </a:ext>
                </a:extLst>
              </a:tr>
            </a:tbl>
          </a:graphicData>
        </a:graphic>
      </p:graphicFrame>
    </p:spTree>
    <p:extLst>
      <p:ext uri="{BB962C8B-B14F-4D97-AF65-F5344CB8AC3E}">
        <p14:creationId xmlns:p14="http://schemas.microsoft.com/office/powerpoint/2010/main" val="36638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1 y 2. </a:t>
            </a:r>
            <a:r>
              <a:rPr lang="es-ES" sz="1400" dirty="0">
                <a:effectLst/>
                <a:latin typeface="Noto Sans" panose="020B0502040504020204" pitchFamily="34" charset="0"/>
                <a:ea typeface="Noto Sans" panose="020B0502040504020204" pitchFamily="34" charset="0"/>
                <a:cs typeface="Noto Sans" panose="020B0502040504020204" pitchFamily="34" charset="0"/>
              </a:rPr>
              <a:t>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32522"/>
            <a:ext cx="5025814" cy="95410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3 al 7.</a:t>
            </a:r>
            <a:r>
              <a:rPr lang="es-ES" sz="1400" dirty="0">
                <a:effectLst/>
                <a:latin typeface="Noto Sans" panose="020B0502040504020204" pitchFamily="34" charset="0"/>
                <a:ea typeface="Noto Sans" panose="020B0502040504020204" pitchFamily="34" charset="0"/>
                <a:cs typeface="Noto Sans" panose="020B0502040504020204" pitchFamily="34" charset="0"/>
              </a:rPr>
              <a:t> Se entregaron sillas y se está a la espera de la validación de la propuesta de escritorios por parte del propietario. </a:t>
            </a:r>
            <a:r>
              <a:rPr lang="es-ES" sz="1400" b="1" dirty="0">
                <a:effectLst/>
                <a:latin typeface="Noto Sans" panose="020B0502040504020204" pitchFamily="34" charset="0"/>
                <a:ea typeface="Noto Sans" panose="020B0502040504020204" pitchFamily="34" charset="0"/>
                <a:cs typeface="Noto Sans" panose="020B0502040504020204" pitchFamily="34" charset="0"/>
              </a:rPr>
              <a:t>Se estima que en 3 semanas aproximadamente se ocupa el espacio. </a:t>
            </a:r>
            <a:endParaRPr lang="es-ES" sz="1400" b="1"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535608" y="5473498"/>
            <a:ext cx="5025814" cy="30777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8 y 9. </a:t>
            </a: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75780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242533"/>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sembrado.</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591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121456"/>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531242"/>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A distancia del edificio Sede de 1.5 km. Tiempo aproximado de traslado caminando 13 minutos.</a:t>
            </a:r>
          </a:p>
        </p:txBody>
      </p:sp>
    </p:spTree>
    <p:extLst>
      <p:ext uri="{BB962C8B-B14F-4D97-AF65-F5344CB8AC3E}">
        <p14:creationId xmlns:p14="http://schemas.microsoft.com/office/powerpoint/2010/main" val="2895446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247123" y="771396"/>
            <a:ext cx="5585686" cy="4616648"/>
          </a:xfrm>
          <a:prstGeom prst="rect">
            <a:avLst/>
          </a:prstGeom>
          <a:solidFill>
            <a:srgbClr val="235B4F"/>
          </a:solidFill>
        </p:spPr>
        <p:txBody>
          <a:bodyPr wrap="square">
            <a:spAutoFit/>
          </a:bodyPr>
          <a:lstStyle/>
          <a:p>
            <a:pPr algn="just"/>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Recomendaciones H. Comisión de Vigilancia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Con oficio 09-9001-04000/045 del 19 de marzo de 2026, la HCV del IMSS solicitó a la DA:</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cuarta parcialidad del adeudo Convenio CTAA/044/2021.</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aportación económica 2025 (numerario y pago en especie ) del Convenio Específico Inmobiliario.</a:t>
            </a:r>
          </a:p>
          <a:p>
            <a:pPr marL="342900" indent="-342900" algn="just">
              <a:buFont typeface="+mj-lt"/>
              <a:buAutoNum type="alphaL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Requiere aclaración del alcance de las cláusulas de los convenios citados relativos al destino del inmueble, debido a la identificación de filmaciones en las instalaciones.</a:t>
            </a:r>
          </a:p>
          <a:p>
            <a:pPr algn="just"/>
            <a:endPar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Respuesta.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Para los puntos 1 y 2 se integró la documentación requerida y se tiene proyecto de respuesta.</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En cuanto al punto </a:t>
            </a:r>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a:t>
            </a: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se sostuvo reunión con la CISS, el Jurídico del IMSS y la Coordinación de Vinculación para acordar la forma en la cual se atenderá institucionalmente este requerimiento. Se solicitó a la CISS con oficio 0952841200/887 del 5-may-2026, la aclaración del uso de las instalaciones con ese objeto (filmaciones).</a:t>
            </a:r>
          </a:p>
        </p:txBody>
      </p:sp>
      <p:pic>
        <p:nvPicPr>
          <p:cNvPr id="2" name="Picture 2" descr="Resultado de imagen para fotos de la ciss">
            <a:extLst>
              <a:ext uri="{FF2B5EF4-FFF2-40B4-BE49-F238E27FC236}">
                <a16:creationId xmlns:a16="http://schemas.microsoft.com/office/drawing/2014/main" id="{3B11BC57-EC4B-E21C-7D65-5071468F1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072" y="1019272"/>
            <a:ext cx="1401373" cy="9848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uadroTexto 8">
            <a:extLst>
              <a:ext uri="{FF2B5EF4-FFF2-40B4-BE49-F238E27FC236}">
                <a16:creationId xmlns:a16="http://schemas.microsoft.com/office/drawing/2014/main" id="{B57951FC-FC1A-F14C-6398-73E362FA5052}"/>
              </a:ext>
            </a:extLst>
          </p:cNvPr>
          <p:cNvSpPr txBox="1"/>
          <p:nvPr/>
        </p:nvSpPr>
        <p:spPr>
          <a:xfrm>
            <a:off x="5955003" y="771713"/>
            <a:ext cx="6066949" cy="3323987"/>
          </a:xfrm>
          <a:prstGeom prst="rect">
            <a:avLst/>
          </a:prstGeom>
          <a:solidFill>
            <a:schemeClr val="bg1">
              <a:lumMod val="85000"/>
            </a:schemeClr>
          </a:solidFill>
        </p:spPr>
        <p:txBody>
          <a:bodyPr wrap="square">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Sobre ese tenor, se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 motivo por el cual, a la fecha de emisión del presente oficio, se está a la espera del pronunciamiento de dicha Dirección</a:t>
            </a:r>
          </a:p>
        </p:txBody>
      </p:sp>
      <p:sp>
        <p:nvSpPr>
          <p:cNvPr id="6" name="CuadroTexto 5">
            <a:extLst>
              <a:ext uri="{FF2B5EF4-FFF2-40B4-BE49-F238E27FC236}">
                <a16:creationId xmlns:a16="http://schemas.microsoft.com/office/drawing/2014/main" id="{EB03643E-4C76-68E1-D4DB-961E521E37C1}"/>
              </a:ext>
            </a:extLst>
          </p:cNvPr>
          <p:cNvSpPr txBox="1"/>
          <p:nvPr/>
        </p:nvSpPr>
        <p:spPr>
          <a:xfrm>
            <a:off x="5955003" y="4218135"/>
            <a:ext cx="6124574" cy="1169551"/>
          </a:xfrm>
          <a:prstGeom prst="rect">
            <a:avLst/>
          </a:prstGeom>
          <a:solidFill>
            <a:srgbClr val="C9AF8D"/>
          </a:solidFill>
        </p:spPr>
        <p:txBody>
          <a:bodyPr wrap="square">
            <a:spAutoFit/>
          </a:bodyPr>
          <a:lstStyle/>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Se elaboró propuesta de oficio de respuesta a la HCV, el cual ya fue revisado y validado por la CCSG, mismo que será remitido a la Unidad de Administración para su visto bueno y someterse a la firma del Director de Administración.</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4"/>
          <a:srcRect t="30811"/>
          <a:stretch>
            <a:fillRect/>
          </a:stretch>
        </p:blipFill>
        <p:spPr>
          <a:xfrm>
            <a:off x="2280100" y="5443446"/>
            <a:ext cx="9769552" cy="8328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224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20591E3-870D-7383-5941-1AAF81E70AA9}"/>
              </a:ext>
            </a:extLst>
          </p:cNvPr>
          <p:cNvPicPr>
            <a:picLocks noChangeAspect="1"/>
          </p:cNvPicPr>
          <p:nvPr/>
        </p:nvPicPr>
        <p:blipFill>
          <a:blip r:embed="rId3"/>
          <a:srcRect l="8787" r="13260"/>
          <a:stretch>
            <a:fillRect/>
          </a:stretch>
        </p:blipFill>
        <p:spPr>
          <a:xfrm>
            <a:off x="7058179" y="1131959"/>
            <a:ext cx="2159997" cy="1626816"/>
          </a:xfrm>
          <a:prstGeom prst="rect">
            <a:avLst/>
          </a:prstGeom>
        </p:spPr>
      </p:pic>
      <p:sp>
        <p:nvSpPr>
          <p:cNvPr id="2" name="CuadroTexto 1">
            <a:extLst>
              <a:ext uri="{FF2B5EF4-FFF2-40B4-BE49-F238E27FC236}">
                <a16:creationId xmlns:a16="http://schemas.microsoft.com/office/drawing/2014/main" id="{5BAD15B2-F26F-AB78-C582-E84DCD91611B}"/>
              </a:ext>
            </a:extLst>
          </p:cNvPr>
          <p:cNvSpPr txBox="1"/>
          <p:nvPr/>
        </p:nvSpPr>
        <p:spPr>
          <a:xfrm>
            <a:off x="199264" y="212313"/>
            <a:ext cx="8586145" cy="523220"/>
          </a:xfrm>
          <a:prstGeom prst="rect">
            <a:avLst/>
          </a:prstGeom>
          <a:noFill/>
        </p:spPr>
        <p:txBody>
          <a:bodyPr wrap="square" rtlCol="0">
            <a:spAutoFit/>
          </a:bodyPr>
          <a:lstStyle/>
          <a:p>
            <a:r>
              <a:rPr lang="es-MX" sz="2800" b="1">
                <a:solidFill>
                  <a:srgbClr val="691831"/>
                </a:solidFill>
                <a:latin typeface="Patria"/>
              </a:rPr>
              <a:t>Enajenación y adquisición de Almacenes </a:t>
            </a:r>
          </a:p>
        </p:txBody>
      </p:sp>
      <p:pic>
        <p:nvPicPr>
          <p:cNvPr id="13" name="Imagen 12">
            <a:extLst>
              <a:ext uri="{FF2B5EF4-FFF2-40B4-BE49-F238E27FC236}">
                <a16:creationId xmlns:a16="http://schemas.microsoft.com/office/drawing/2014/main" id="{5DEC35A3-8646-F020-2370-CA62711BE0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638" y="1073818"/>
            <a:ext cx="2159999" cy="1869140"/>
          </a:xfrm>
          <a:prstGeom prst="rect">
            <a:avLst/>
          </a:prstGeom>
        </p:spPr>
      </p:pic>
      <p:sp>
        <p:nvSpPr>
          <p:cNvPr id="15" name="CuadroTexto 14">
            <a:extLst>
              <a:ext uri="{FF2B5EF4-FFF2-40B4-BE49-F238E27FC236}">
                <a16:creationId xmlns:a16="http://schemas.microsoft.com/office/drawing/2014/main" id="{D406FF6E-3FF2-DA7C-C60F-4FB316ACBC1E}"/>
              </a:ext>
            </a:extLst>
          </p:cNvPr>
          <p:cNvSpPr txBox="1"/>
          <p:nvPr/>
        </p:nvSpPr>
        <p:spPr>
          <a:xfrm>
            <a:off x="7730065" y="6125511"/>
            <a:ext cx="4217155" cy="246221"/>
          </a:xfrm>
          <a:prstGeom prst="rect">
            <a:avLst/>
          </a:prstGeom>
          <a:noFill/>
          <a:ln>
            <a:noFill/>
          </a:ln>
        </p:spPr>
        <p:txBody>
          <a:bodyPr wrap="square" rtlCol="0">
            <a:spAutoFit/>
          </a:bodyPr>
          <a:lstStyle/>
          <a:p>
            <a:pPr algn="just"/>
            <a:r>
              <a:rPr lang="es-MX" sz="1000" baseline="30000">
                <a:latin typeface="Noto Sans" panose="020B0502040504020204" pitchFamily="34" charset="0"/>
                <a:ea typeface="Noto Sans" panose="020B0502040504020204" pitchFamily="34" charset="0"/>
                <a:cs typeface="Noto Sans" panose="020B0502040504020204" pitchFamily="34" charset="0"/>
              </a:rPr>
              <a:t>1</a:t>
            </a:r>
            <a:r>
              <a:rPr lang="es-MX" sz="1000">
                <a:latin typeface="Noto Sans" panose="020B0502040504020204" pitchFamily="34" charset="0"/>
                <a:ea typeface="Noto Sans" panose="020B0502040504020204" pitchFamily="34" charset="0"/>
                <a:cs typeface="Noto Sans" panose="020B0502040504020204" pitchFamily="34" charset="0"/>
              </a:rPr>
              <a:t> Según corresponda a la operación inmobiliaria de que se trate</a:t>
            </a:r>
          </a:p>
        </p:txBody>
      </p:sp>
      <p:pic>
        <p:nvPicPr>
          <p:cNvPr id="17" name="Picture 6">
            <a:extLst>
              <a:ext uri="{FF2B5EF4-FFF2-40B4-BE49-F238E27FC236}">
                <a16:creationId xmlns:a16="http://schemas.microsoft.com/office/drawing/2014/main" id="{6AC1A865-BBEB-830F-D314-3DADD3AE58EF}"/>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5096" y="1184018"/>
            <a:ext cx="2160000" cy="152269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CuadroTexto 17">
            <a:extLst>
              <a:ext uri="{FF2B5EF4-FFF2-40B4-BE49-F238E27FC236}">
                <a16:creationId xmlns:a16="http://schemas.microsoft.com/office/drawing/2014/main" id="{618AAD3A-6805-DC2C-C937-90D1939CFA46}"/>
              </a:ext>
            </a:extLst>
          </p:cNvPr>
          <p:cNvSpPr txBox="1"/>
          <p:nvPr/>
        </p:nvSpPr>
        <p:spPr>
          <a:xfrm>
            <a:off x="2505096" y="876241"/>
            <a:ext cx="2159999"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Enajenación</a:t>
            </a:r>
          </a:p>
        </p:txBody>
      </p:sp>
      <p:sp>
        <p:nvSpPr>
          <p:cNvPr id="5" name="CuadroTexto 4">
            <a:extLst>
              <a:ext uri="{FF2B5EF4-FFF2-40B4-BE49-F238E27FC236}">
                <a16:creationId xmlns:a16="http://schemas.microsoft.com/office/drawing/2014/main" id="{F73A027F-A6A1-8DAA-E6D3-24765023EB25}"/>
              </a:ext>
            </a:extLst>
          </p:cNvPr>
          <p:cNvSpPr txBox="1"/>
          <p:nvPr/>
        </p:nvSpPr>
        <p:spPr>
          <a:xfrm>
            <a:off x="4781640" y="866468"/>
            <a:ext cx="2159997"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Adquisición</a:t>
            </a:r>
          </a:p>
        </p:txBody>
      </p:sp>
      <p:sp>
        <p:nvSpPr>
          <p:cNvPr id="6" name="CuadroTexto 5">
            <a:extLst>
              <a:ext uri="{FF2B5EF4-FFF2-40B4-BE49-F238E27FC236}">
                <a16:creationId xmlns:a16="http://schemas.microsoft.com/office/drawing/2014/main" id="{A1CCB787-8BEF-A6EF-A482-80F61AAB9C99}"/>
              </a:ext>
            </a:extLst>
          </p:cNvPr>
          <p:cNvSpPr txBox="1"/>
          <p:nvPr/>
        </p:nvSpPr>
        <p:spPr>
          <a:xfrm>
            <a:off x="7058179" y="858516"/>
            <a:ext cx="2159997" cy="307777"/>
          </a:xfrm>
          <a:prstGeom prst="rect">
            <a:avLst/>
          </a:prstGeom>
          <a:solidFill>
            <a:srgbClr val="235B4F"/>
          </a:solidFill>
          <a:ln>
            <a:solidFill>
              <a:srgbClr val="235B4F"/>
            </a:solidFill>
          </a:ln>
        </p:spPr>
        <p:txBody>
          <a:bodyPr wrap="square" rtlCol="0">
            <a:spAutoFit/>
          </a:bodyPr>
          <a:lstStyle/>
          <a:p>
            <a:pPr algn="ctr"/>
            <a:r>
              <a:rPr lang="es-MX" sz="1400">
                <a:solidFill>
                  <a:schemeClr val="bg1"/>
                </a:solidFill>
                <a:latin typeface="Noto Sans" panose="020B0502040504020204" pitchFamily="34" charset="0"/>
                <a:ea typeface="Noto Sans" panose="020B0502040504020204" pitchFamily="34" charset="0"/>
                <a:cs typeface="Noto Sans" panose="020B0502040504020204" pitchFamily="34" charset="0"/>
              </a:rPr>
              <a:t>Adquisición</a:t>
            </a:r>
          </a:p>
        </p:txBody>
      </p:sp>
      <p:graphicFrame>
        <p:nvGraphicFramePr>
          <p:cNvPr id="10" name="Tabla 9">
            <a:extLst>
              <a:ext uri="{FF2B5EF4-FFF2-40B4-BE49-F238E27FC236}">
                <a16:creationId xmlns:a16="http://schemas.microsoft.com/office/drawing/2014/main" id="{D0751542-9B0F-7ED8-4E03-44D35C0F55D9}"/>
              </a:ext>
            </a:extLst>
          </p:cNvPr>
          <p:cNvGraphicFramePr>
            <a:graphicFrameLocks noGrp="1"/>
          </p:cNvGraphicFramePr>
          <p:nvPr/>
        </p:nvGraphicFramePr>
        <p:xfrm>
          <a:off x="237095" y="2713330"/>
          <a:ext cx="4428000" cy="3199720"/>
        </p:xfrm>
        <a:graphic>
          <a:graphicData uri="http://schemas.openxmlformats.org/drawingml/2006/table">
            <a:tbl>
              <a:tblPr firstRow="1" bandRow="1">
                <a:tableStyleId>{5C22544A-7EE6-4342-B048-85BDC9FD1C3A}</a:tableStyleId>
              </a:tblPr>
              <a:tblGrid>
                <a:gridCol w="2059720">
                  <a:extLst>
                    <a:ext uri="{9D8B030D-6E8A-4147-A177-3AD203B41FA5}">
                      <a16:colId xmlns:a16="http://schemas.microsoft.com/office/drawing/2014/main" val="1106391316"/>
                    </a:ext>
                  </a:extLst>
                </a:gridCol>
                <a:gridCol w="208280">
                  <a:extLst>
                    <a:ext uri="{9D8B030D-6E8A-4147-A177-3AD203B41FA5}">
                      <a16:colId xmlns:a16="http://schemas.microsoft.com/office/drawing/2014/main" val="3869214410"/>
                    </a:ext>
                  </a:extLst>
                </a:gridCol>
                <a:gridCol w="2160000">
                  <a:extLst>
                    <a:ext uri="{9D8B030D-6E8A-4147-A177-3AD203B41FA5}">
                      <a16:colId xmlns:a16="http://schemas.microsoft.com/office/drawing/2014/main" val="1235770544"/>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Entidad</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Municipio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691831"/>
                    </a:solidFill>
                  </a:tcPr>
                </a:tc>
                <a:tc>
                  <a:txBody>
                    <a:bodyPr/>
                    <a:lstStyle/>
                    <a:p>
                      <a:pPr algn="ctr"/>
                      <a:endParaRPr lang="es-MX" sz="140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s-MX" sz="1200">
                          <a:latin typeface="Noto Sans" panose="020B0502040504020204" pitchFamily="34" charset="0"/>
                          <a:ea typeface="Noto Sans" panose="020B0502040504020204" pitchFamily="34" charset="0"/>
                          <a:cs typeface="Noto Sans" panose="020B0502040504020204" pitchFamily="34" charset="0"/>
                        </a:rPr>
                        <a:t>Hidalgo </a:t>
                      </a:r>
                    </a:p>
                    <a:p>
                      <a:pPr algn="ctr"/>
                      <a:r>
                        <a:rPr lang="es-MX" sz="1200">
                          <a:latin typeface="Noto Sans" panose="020B0502040504020204" pitchFamily="34" charset="0"/>
                          <a:ea typeface="Noto Sans" panose="020B0502040504020204" pitchFamily="34" charset="0"/>
                          <a:cs typeface="Noto Sans" panose="020B0502040504020204" pitchFamily="34" charset="0"/>
                        </a:rPr>
                        <a:t>Mineral de la Reforma</a:t>
                      </a:r>
                    </a:p>
                  </a:txBody>
                  <a:tcPr>
                    <a:lnL w="12700" cmpd="sng">
                      <a:noFill/>
                    </a:lnL>
                    <a:lnR w="12700" cmpd="sng">
                      <a:noFill/>
                    </a:lnR>
                    <a:solidFill>
                      <a:srgbClr val="691831"/>
                    </a:solidFill>
                  </a:tcPr>
                </a:tc>
                <a:extLst>
                  <a:ext uri="{0D108BD9-81ED-4DB2-BD59-A6C34878D82A}">
                    <a16:rowId xmlns:a16="http://schemas.microsoft.com/office/drawing/2014/main" val="274690274"/>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Comprador/ </a:t>
                      </a:r>
                    </a:p>
                    <a:p>
                      <a:pPr algn="ctr"/>
                      <a:r>
                        <a:rPr lang="es-MX" sz="1100" b="1">
                          <a:latin typeface="Noto Sans" panose="020B0502040504020204" pitchFamily="34" charset="0"/>
                          <a:ea typeface="Noto Sans" panose="020B0502040504020204" pitchFamily="34" charset="0"/>
                          <a:cs typeface="Noto Sans" panose="020B0502040504020204" pitchFamily="34" charset="0"/>
                        </a:rPr>
                        <a:t>Vendedor /</a:t>
                      </a:r>
                      <a:endParaRPr lang="es-MX" sz="1100" b="1" baseline="30000">
                        <a:latin typeface="Noto Sans" panose="020B0502040504020204" pitchFamily="34" charset="0"/>
                        <a:ea typeface="Noto Sans" panose="020B0502040504020204" pitchFamily="34" charset="0"/>
                        <a:cs typeface="Noto Sans" panose="020B0502040504020204" pitchFamily="34" charset="0"/>
                      </a:endParaRPr>
                    </a:p>
                  </a:txBody>
                  <a:tcPr anchor="ctr">
                    <a:lnR w="12700" cmpd="sng">
                      <a:noFill/>
                    </a:lnR>
                    <a:lnT w="38100" cmpd="sng">
                      <a:noFill/>
                    </a:lnT>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b="1">
                          <a:latin typeface="Noto Sans" panose="020B0502040504020204" pitchFamily="34" charset="0"/>
                          <a:ea typeface="Noto Sans" panose="020B0502040504020204" pitchFamily="34" charset="0"/>
                          <a:cs typeface="Noto Sans" panose="020B0502040504020204" pitchFamily="34" charset="0"/>
                        </a:rPr>
                        <a:t>Secretaría de Infraestructura, Comunicaciones y Transportes.</a:t>
                      </a:r>
                    </a:p>
                  </a:txBody>
                  <a:tcPr anchor="ctr">
                    <a:lnL w="12700" cmpd="sng">
                      <a:noFill/>
                    </a:lnL>
                    <a:lnR w="12700" cmpd="sng">
                      <a:noFill/>
                    </a:lnR>
                  </a:tcPr>
                </a:tc>
                <a:extLst>
                  <a:ext uri="{0D108BD9-81ED-4DB2-BD59-A6C34878D82A}">
                    <a16:rowId xmlns:a16="http://schemas.microsoft.com/office/drawing/2014/main" val="2888182468"/>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Ubicación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Av. Arboledas No. 115, Fraccionamiento Parque Industrial La Paz</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Código Postal 42186</a:t>
                      </a:r>
                    </a:p>
                  </a:txBody>
                  <a:tcPr anchor="ctr">
                    <a:lnL w="12700" cmpd="sng">
                      <a:noFill/>
                    </a:lnL>
                    <a:lnR w="12700" cmpd="sng">
                      <a:noFill/>
                    </a:lnR>
                  </a:tcPr>
                </a:tc>
                <a:extLst>
                  <a:ext uri="{0D108BD9-81ED-4DB2-BD59-A6C34878D82A}">
                    <a16:rowId xmlns:a16="http://schemas.microsoft.com/office/drawing/2014/main" val="341483512"/>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Fecha de operación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a:latin typeface="Noto Sans" panose="020B0502040504020204" pitchFamily="34" charset="0"/>
                          <a:ea typeface="Noto Sans" panose="020B0502040504020204" pitchFamily="34" charset="0"/>
                          <a:cs typeface="Noto Sans" panose="020B0502040504020204" pitchFamily="34" charset="0"/>
                        </a:rPr>
                        <a:t>19 de febrero de 2026</a:t>
                      </a:r>
                    </a:p>
                  </a:txBody>
                  <a:tcPr anchor="ctr">
                    <a:lnL w="12700" cmpd="sng">
                      <a:noFill/>
                    </a:lnL>
                    <a:lnR w="12700" cmpd="sng">
                      <a:noFill/>
                    </a:lnR>
                  </a:tcPr>
                </a:tc>
                <a:extLst>
                  <a:ext uri="{0D108BD9-81ED-4DB2-BD59-A6C34878D82A}">
                    <a16:rowId xmlns:a16="http://schemas.microsoft.com/office/drawing/2014/main" val="3022531311"/>
                  </a:ext>
                </a:extLst>
              </a:tr>
              <a:tr h="36000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Valor de operación</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50" b="1">
                          <a:latin typeface="Noto Sans" panose="020B0502040504020204" pitchFamily="34" charset="0"/>
                          <a:ea typeface="Noto Sans" panose="020B0502040504020204" pitchFamily="34" charset="0"/>
                          <a:cs typeface="Noto Sans" panose="020B0502040504020204" pitchFamily="34" charset="0"/>
                        </a:rPr>
                        <a:t>$111, 648,480.00</a:t>
                      </a:r>
                    </a:p>
                  </a:txBody>
                  <a:tcPr anchor="ctr">
                    <a:lnL w="12700" cmpd="sng">
                      <a:noFill/>
                    </a:lnL>
                    <a:lnR w="12700" cmpd="sng">
                      <a:noFill/>
                    </a:lnR>
                  </a:tcPr>
                </a:tc>
                <a:extLst>
                  <a:ext uri="{0D108BD9-81ED-4DB2-BD59-A6C34878D82A}">
                    <a16:rowId xmlns:a16="http://schemas.microsoft.com/office/drawing/2014/main" val="3693863506"/>
                  </a:ext>
                </a:extLst>
              </a:tr>
              <a:tr h="370840">
                <a:tc>
                  <a:txBody>
                    <a:bodyPr/>
                    <a:lstStyle/>
                    <a:p>
                      <a:pPr algn="ctr"/>
                      <a:r>
                        <a:rPr lang="es-MX" sz="1100" b="1">
                          <a:latin typeface="Noto Sans" panose="020B0502040504020204" pitchFamily="34" charset="0"/>
                          <a:ea typeface="Noto Sans" panose="020B0502040504020204" pitchFamily="34" charset="0"/>
                          <a:cs typeface="Noto Sans" panose="020B0502040504020204" pitchFamily="34" charset="0"/>
                        </a:rPr>
                        <a:t>Acciones a seguir</a:t>
                      </a:r>
                    </a:p>
                  </a:txBody>
                  <a:tcPr anchor="ctr">
                    <a:lnR w="12700" cmpd="sng">
                      <a:noFill/>
                    </a:lnR>
                    <a:noFill/>
                  </a:tcPr>
                </a:tc>
                <a:tc>
                  <a:txBody>
                    <a:bodyPr/>
                    <a:lstStyle/>
                    <a:p>
                      <a:endParaRPr lang="es-MX" sz="1100">
                        <a:latin typeface="Noto Sans" panose="020B0502040504020204" pitchFamily="34" charset="0"/>
                        <a:ea typeface="Noto Sans" panose="020B0502040504020204" pitchFamily="34" charset="0"/>
                        <a:cs typeface="Noto Sans" panose="020B0502040504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a:latin typeface="Noto Sans" panose="020B0502040504020204" pitchFamily="34" charset="0"/>
                          <a:ea typeface="Noto Sans" panose="020B0502040504020204" pitchFamily="34" charset="0"/>
                          <a:cs typeface="Noto Sans" panose="020B0502040504020204" pitchFamily="34" charset="0"/>
                        </a:rPr>
                        <a:t>Baja de registros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a:latin typeface="Noto Sans" panose="020B0502040504020204" pitchFamily="34" charset="0"/>
                          <a:ea typeface="Noto Sans" panose="020B0502040504020204" pitchFamily="34" charset="0"/>
                          <a:cs typeface="Noto Sans" panose="020B0502040504020204" pitchFamily="34" charset="0"/>
                        </a:rPr>
                        <a:t>Inventario de Bienes de la DF INDAABIN</a:t>
                      </a:r>
                    </a:p>
                  </a:txBody>
                  <a:tcPr anchor="ctr">
                    <a:lnL w="12700" cmpd="sng">
                      <a:noFill/>
                    </a:lnL>
                    <a:lnR w="12700" cmpd="sng">
                      <a:noFill/>
                    </a:lnR>
                  </a:tcPr>
                </a:tc>
                <a:extLst>
                  <a:ext uri="{0D108BD9-81ED-4DB2-BD59-A6C34878D82A}">
                    <a16:rowId xmlns:a16="http://schemas.microsoft.com/office/drawing/2014/main" val="2343997098"/>
                  </a:ext>
                </a:extLst>
              </a:tr>
            </a:tbl>
          </a:graphicData>
        </a:graphic>
      </p:graphicFrame>
      <p:graphicFrame>
        <p:nvGraphicFramePr>
          <p:cNvPr id="12" name="Tabla 11">
            <a:extLst>
              <a:ext uri="{FF2B5EF4-FFF2-40B4-BE49-F238E27FC236}">
                <a16:creationId xmlns:a16="http://schemas.microsoft.com/office/drawing/2014/main" id="{00D01ED8-5052-AF3F-3407-8455161BD66D}"/>
              </a:ext>
            </a:extLst>
          </p:cNvPr>
          <p:cNvGraphicFramePr>
            <a:graphicFrameLocks noGrp="1"/>
          </p:cNvGraphicFramePr>
          <p:nvPr/>
        </p:nvGraphicFramePr>
        <p:xfrm>
          <a:off x="4767979" y="2718993"/>
          <a:ext cx="2173658" cy="3652739"/>
        </p:xfrm>
        <a:graphic>
          <a:graphicData uri="http://schemas.openxmlformats.org/drawingml/2006/table">
            <a:tbl>
              <a:tblPr firstRow="1" bandRow="1">
                <a:tableStyleId>{5C22544A-7EE6-4342-B048-85BDC9FD1C3A}</a:tableStyleId>
              </a:tblPr>
              <a:tblGrid>
                <a:gridCol w="2173658">
                  <a:extLst>
                    <a:ext uri="{9D8B030D-6E8A-4147-A177-3AD203B41FA5}">
                      <a16:colId xmlns:a16="http://schemas.microsoft.com/office/drawing/2014/main" val="369383073"/>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Chihuahua</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Chihuahua</a:t>
                      </a:r>
                    </a:p>
                  </a:txBody>
                  <a:tcPr>
                    <a:solidFill>
                      <a:srgbClr val="691831"/>
                    </a:solidFill>
                  </a:tcPr>
                </a:tc>
                <a:extLst>
                  <a:ext uri="{0D108BD9-81ED-4DB2-BD59-A6C34878D82A}">
                    <a16:rowId xmlns:a16="http://schemas.microsoft.com/office/drawing/2014/main" val="1805375653"/>
                  </a:ext>
                </a:extLst>
              </a:tr>
              <a:tr h="7324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AIM Activos, Sociedad de Responsabilidad Limitada de Capital Variable</a:t>
                      </a:r>
                    </a:p>
                  </a:txBody>
                  <a:tcPr anchor="ctr"/>
                </a:tc>
                <a:extLst>
                  <a:ext uri="{0D108BD9-81ED-4DB2-BD59-A6C34878D82A}">
                    <a16:rowId xmlns:a16="http://schemas.microsoft.com/office/drawing/2014/main" val="3456582918"/>
                  </a:ext>
                </a:extLst>
              </a:tr>
              <a:tr h="370840">
                <a:tc>
                  <a:txBody>
                    <a:bodyPr/>
                    <a:lstStyle/>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Calle Constitución s/n,</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Complejo Industrial Sur</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Colonia Aeropuerto</a:t>
                      </a:r>
                    </a:p>
                    <a:p>
                      <a:pPr algn="ctr"/>
                      <a:r>
                        <a:rPr lang="es-ES"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Código Postal 31376</a:t>
                      </a:r>
                      <a:endParaRPr lang="es-MX" sz="1000">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6930797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aseline="0">
                          <a:latin typeface="Noto Sans" panose="020B0502040504020204" pitchFamily="34" charset="0"/>
                          <a:ea typeface="Noto Sans" panose="020B0502040504020204" pitchFamily="34" charset="0"/>
                          <a:cs typeface="Noto Sans" panose="020B0502040504020204" pitchFamily="34" charset="0"/>
                        </a:rPr>
                        <a:t>No esta incluido en cartera de inversión 2027</a:t>
                      </a:r>
                    </a:p>
                  </a:txBody>
                  <a:tcPr anchor="ctr"/>
                </a:tc>
                <a:extLst>
                  <a:ext uri="{0D108BD9-81ED-4DB2-BD59-A6C34878D82A}">
                    <a16:rowId xmlns:a16="http://schemas.microsoft.com/office/drawing/2014/main" val="790066931"/>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$153,356,000.00</a:t>
                      </a:r>
                      <a:endParaRPr lang="es-MX"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endParaRPr>
                    </a:p>
                  </a:txBody>
                  <a:tcPr anchor="ctr"/>
                </a:tc>
                <a:extLst>
                  <a:ext uri="{0D108BD9-81ED-4DB2-BD59-A6C34878D82A}">
                    <a16:rowId xmlns:a16="http://schemas.microsoft.com/office/drawing/2014/main" val="1312033374"/>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Inscripción en Cartera de Inversión</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Autorización H. Consejo Técnico</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En espera de fuente de financiamiento</a:t>
                      </a:r>
                    </a:p>
                  </a:txBody>
                  <a:tcPr anchor="ctr"/>
                </a:tc>
                <a:extLst>
                  <a:ext uri="{0D108BD9-81ED-4DB2-BD59-A6C34878D82A}">
                    <a16:rowId xmlns:a16="http://schemas.microsoft.com/office/drawing/2014/main" val="1052588902"/>
                  </a:ext>
                </a:extLst>
              </a:tr>
            </a:tbl>
          </a:graphicData>
        </a:graphic>
      </p:graphicFrame>
      <p:graphicFrame>
        <p:nvGraphicFramePr>
          <p:cNvPr id="14" name="Tabla 13">
            <a:extLst>
              <a:ext uri="{FF2B5EF4-FFF2-40B4-BE49-F238E27FC236}">
                <a16:creationId xmlns:a16="http://schemas.microsoft.com/office/drawing/2014/main" id="{AE886443-0BDF-B6DE-B1D2-B2400B9AC793}"/>
              </a:ext>
            </a:extLst>
          </p:cNvPr>
          <p:cNvGraphicFramePr>
            <a:graphicFrameLocks noGrp="1"/>
          </p:cNvGraphicFramePr>
          <p:nvPr/>
        </p:nvGraphicFramePr>
        <p:xfrm>
          <a:off x="7058179" y="2713330"/>
          <a:ext cx="2173658" cy="3343601"/>
        </p:xfrm>
        <a:graphic>
          <a:graphicData uri="http://schemas.openxmlformats.org/drawingml/2006/table">
            <a:tbl>
              <a:tblPr firstRow="1" bandRow="1">
                <a:tableStyleId>{5C22544A-7EE6-4342-B048-85BDC9FD1C3A}</a:tableStyleId>
              </a:tblPr>
              <a:tblGrid>
                <a:gridCol w="2173658">
                  <a:extLst>
                    <a:ext uri="{9D8B030D-6E8A-4147-A177-3AD203B41FA5}">
                      <a16:colId xmlns:a16="http://schemas.microsoft.com/office/drawing/2014/main" val="369383073"/>
                    </a:ext>
                  </a:extLst>
                </a:gridCol>
              </a:tblGrid>
              <a:tr h="370840">
                <a:tc>
                  <a:txBody>
                    <a:bodyPr/>
                    <a:lstStyle/>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Guerrero</a:t>
                      </a:r>
                    </a:p>
                    <a:p>
                      <a:pPr marL="0" algn="ctr" defTabSz="914400" rtl="0" eaLnBrk="1" latinLnBrk="0" hangingPunct="1"/>
                      <a:r>
                        <a:rPr lang="es-MX" sz="1200" b="1" kern="1200">
                          <a:solidFill>
                            <a:schemeClr val="lt1"/>
                          </a:solidFill>
                          <a:latin typeface="Noto Sans" panose="020B0502040504020204" pitchFamily="34" charset="0"/>
                          <a:ea typeface="Noto Sans" panose="020B0502040504020204" pitchFamily="34" charset="0"/>
                          <a:cs typeface="Noto Sans" panose="020B0502040504020204" pitchFamily="34" charset="0"/>
                        </a:rPr>
                        <a:t>Chilpancingo</a:t>
                      </a:r>
                    </a:p>
                  </a:txBody>
                  <a:tcPr>
                    <a:solidFill>
                      <a:srgbClr val="691831"/>
                    </a:solidFill>
                  </a:tcPr>
                </a:tc>
                <a:extLst>
                  <a:ext uri="{0D108BD9-81ED-4DB2-BD59-A6C34878D82A}">
                    <a16:rowId xmlns:a16="http://schemas.microsoft.com/office/drawing/2014/main" val="1805375653"/>
                  </a:ext>
                </a:extLst>
              </a:tr>
              <a:tr h="72987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Gobierno Federal </a:t>
                      </a:r>
                    </a:p>
                  </a:txBody>
                  <a:tcPr anchor="ctr"/>
                </a:tc>
                <a:extLst>
                  <a:ext uri="{0D108BD9-81ED-4DB2-BD59-A6C34878D82A}">
                    <a16:rowId xmlns:a16="http://schemas.microsoft.com/office/drawing/2014/main" val="3456582918"/>
                  </a:ext>
                </a:extLst>
              </a:tr>
              <a:tr h="699247">
                <a:tc>
                  <a:txBody>
                    <a:bodyPr/>
                    <a:lstStyle/>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Av. Ruffo Figueroa No. 5 </a:t>
                      </a:r>
                    </a:p>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Colonia Burócratas</a:t>
                      </a:r>
                    </a:p>
                    <a:p>
                      <a:pPr marL="0" algn="ctr" defTabSz="914400" rtl="0" eaLnBrk="1" latinLnBrk="0" hangingPunct="1"/>
                      <a:r>
                        <a:rPr lang="es-MX" sz="10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Código Postal 39090</a:t>
                      </a:r>
                    </a:p>
                  </a:txBody>
                  <a:tcPr anchor="ctr"/>
                </a:tc>
                <a:extLst>
                  <a:ext uri="{0D108BD9-81ED-4DB2-BD59-A6C34878D82A}">
                    <a16:rowId xmlns:a16="http://schemas.microsoft.com/office/drawing/2014/main" val="16930797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aseline="0">
                          <a:latin typeface="Noto Sans"/>
                          <a:ea typeface="Noto Sans"/>
                          <a:cs typeface="Noto Sans"/>
                        </a:rPr>
                        <a:t>No está incluido en cartera de inversión 2027</a:t>
                      </a:r>
                    </a:p>
                  </a:txBody>
                  <a:tcPr anchor="ctr"/>
                </a:tc>
                <a:extLst>
                  <a:ext uri="{0D108BD9-81ED-4DB2-BD59-A6C34878D82A}">
                    <a16:rowId xmlns:a16="http://schemas.microsoft.com/office/drawing/2014/main" val="790066931"/>
                  </a:ext>
                </a:extLst>
              </a:tr>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1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$20,623,000.00 </a:t>
                      </a:r>
                    </a:p>
                  </a:txBody>
                  <a:tcPr anchor="ctr"/>
                </a:tc>
                <a:extLst>
                  <a:ext uri="{0D108BD9-81ED-4DB2-BD59-A6C34878D82A}">
                    <a16:rowId xmlns:a16="http://schemas.microsoft.com/office/drawing/2014/main" val="131203337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Pendiente integración de documentos</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b="1" kern="1200">
                          <a:solidFill>
                            <a:schemeClr val="dk1"/>
                          </a:solidFill>
                          <a:latin typeface="Noto Sans" panose="020B0502040504020204" pitchFamily="34" charset="0"/>
                          <a:ea typeface="Noto Sans" panose="020B0502040504020204" pitchFamily="34" charset="0"/>
                          <a:cs typeface="Noto Sans" panose="020B0502040504020204" pitchFamily="34" charset="0"/>
                        </a:rPr>
                        <a:t>Inscripción en Cartera de Inversión</a:t>
                      </a:r>
                    </a:p>
                  </a:txBody>
                  <a:tcPr anchor="ctr"/>
                </a:tc>
                <a:extLst>
                  <a:ext uri="{0D108BD9-81ED-4DB2-BD59-A6C34878D82A}">
                    <a16:rowId xmlns:a16="http://schemas.microsoft.com/office/drawing/2014/main" val="1052588902"/>
                  </a:ext>
                </a:extLst>
              </a:tr>
            </a:tbl>
          </a:graphicData>
        </a:graphic>
      </p:graphicFrame>
    </p:spTree>
    <p:extLst>
      <p:ext uri="{BB962C8B-B14F-4D97-AF65-F5344CB8AC3E}">
        <p14:creationId xmlns:p14="http://schemas.microsoft.com/office/powerpoint/2010/main" val="417043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lvl="0" algn="just"/>
            <a:r>
              <a:rPr lang="es-MX" sz="1600" dirty="0">
                <a:latin typeface="Noto Sans" panose="020B0502040504020204" pitchFamily="34" charset="0"/>
                <a:ea typeface="Noto Sans" panose="020B0502040504020204" pitchFamily="34" charset="0"/>
                <a:cs typeface="Noto Sans" panose="020B0502040504020204" pitchFamily="34" charset="0"/>
              </a:rPr>
              <a:t>Se coadyuva con los OOAD en la integración de los expedientes para la autorización ante el INDAABIN de las siguientes propuestas inmobiliarias:</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graphicFrame>
        <p:nvGraphicFramePr>
          <p:cNvPr id="6" name="Tabla 5">
            <a:extLst>
              <a:ext uri="{FF2B5EF4-FFF2-40B4-BE49-F238E27FC236}">
                <a16:creationId xmlns:a16="http://schemas.microsoft.com/office/drawing/2014/main" id="{6344520B-89C3-0848-2451-46C8E0CBE631}"/>
              </a:ext>
            </a:extLst>
          </p:cNvPr>
          <p:cNvGraphicFramePr>
            <a:graphicFrameLocks noGrp="1"/>
          </p:cNvGraphicFramePr>
          <p:nvPr/>
        </p:nvGraphicFramePr>
        <p:xfrm>
          <a:off x="946458" y="1633724"/>
          <a:ext cx="10370725" cy="4317424"/>
        </p:xfrm>
        <a:graphic>
          <a:graphicData uri="http://schemas.openxmlformats.org/drawingml/2006/table">
            <a:tbl>
              <a:tblPr firstRow="1" firstCol="1" bandRow="1"/>
              <a:tblGrid>
                <a:gridCol w="1214851">
                  <a:extLst>
                    <a:ext uri="{9D8B030D-6E8A-4147-A177-3AD203B41FA5}">
                      <a16:colId xmlns:a16="http://schemas.microsoft.com/office/drawing/2014/main" val="2837032587"/>
                    </a:ext>
                  </a:extLst>
                </a:gridCol>
                <a:gridCol w="2312866">
                  <a:extLst>
                    <a:ext uri="{9D8B030D-6E8A-4147-A177-3AD203B41FA5}">
                      <a16:colId xmlns:a16="http://schemas.microsoft.com/office/drawing/2014/main" val="3908086068"/>
                    </a:ext>
                  </a:extLst>
                </a:gridCol>
                <a:gridCol w="1875845">
                  <a:extLst>
                    <a:ext uri="{9D8B030D-6E8A-4147-A177-3AD203B41FA5}">
                      <a16:colId xmlns:a16="http://schemas.microsoft.com/office/drawing/2014/main" val="2442447129"/>
                    </a:ext>
                  </a:extLst>
                </a:gridCol>
                <a:gridCol w="1380816">
                  <a:extLst>
                    <a:ext uri="{9D8B030D-6E8A-4147-A177-3AD203B41FA5}">
                      <a16:colId xmlns:a16="http://schemas.microsoft.com/office/drawing/2014/main" val="824090500"/>
                    </a:ext>
                  </a:extLst>
                </a:gridCol>
                <a:gridCol w="791719">
                  <a:extLst>
                    <a:ext uri="{9D8B030D-6E8A-4147-A177-3AD203B41FA5}">
                      <a16:colId xmlns:a16="http://schemas.microsoft.com/office/drawing/2014/main" val="1587448129"/>
                    </a:ext>
                  </a:extLst>
                </a:gridCol>
                <a:gridCol w="2794628">
                  <a:extLst>
                    <a:ext uri="{9D8B030D-6E8A-4147-A177-3AD203B41FA5}">
                      <a16:colId xmlns:a16="http://schemas.microsoft.com/office/drawing/2014/main" val="2450368710"/>
                    </a:ext>
                  </a:extLst>
                </a:gridCol>
              </a:tblGrid>
              <a:tr h="365760">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l">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marR="0" lvl="0" indent="0" algn="ctr" defTabSz="914400" rtl="0" eaLnBrk="1" fontAlgn="auto" latinLnBrk="0" hangingPunct="1">
                        <a:lnSpc>
                          <a:spcPct val="100000"/>
                        </a:lnSpc>
                        <a:spcBef>
                          <a:spcPts val="0"/>
                        </a:spcBef>
                        <a:spcAft>
                          <a:spcPts val="0"/>
                        </a:spcAft>
                        <a:buClrTx/>
                        <a:buSzTx/>
                        <a:buFontTx/>
                        <a:buNone/>
                        <a:tabLst/>
                        <a:defRPr/>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5725" indent="0" algn="l">
                        <a:lnSpc>
                          <a:spcPct val="100000"/>
                        </a:lnSpc>
                        <a:spcAft>
                          <a:spcPts val="0"/>
                        </a:spcAft>
                        <a:buNone/>
                      </a:pP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l">
                        <a:lnSpc>
                          <a:spcPct val="100000"/>
                        </a:lnSpc>
                        <a:spcAft>
                          <a:spcPts val="0"/>
                        </a:spcAft>
                        <a:buNone/>
                      </a:pPr>
                      <a:r>
                        <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Observaciones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Lázaro Cárdenas No. 339, colonia Unión, en Tecomán, 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914400">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10 de mayo No. 16, colonia Lomas de Cortés, C.P. 63059, en Tepic, Nayarit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Bodega de Bienes Embargados y Archivo de Concentración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r h="914400">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Emiliano Zapata N° 12, Colonia El Naranjal, C.P. 73200, Localidad de Necaxa, Municipio Juan Galindo, 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Unidad de Medicina Familiar N°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Nuevo Arrendamiento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ingresó el expediente al INDAABIN el 15 de junio de 2026; en espera de la autorización correspondiente.</a:t>
                      </a:r>
                    </a:p>
                    <a:p>
                      <a:pPr marL="85725" indent="0" algn="l">
                        <a:lnSpc>
                          <a:spcPct val="100000"/>
                        </a:lnSpc>
                        <a:spcAft>
                          <a:spcPts val="0"/>
                        </a:spcAft>
                        <a:buNone/>
                      </a:pP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85725" indent="0" algn="l">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Av. Benito Juárez N° 441, esquina calle Marciano González, Colonia David G. Gutiérrez R., C.P. 77013, Chetumal, Municipio de Othón P. Blanco, 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a:t>
                      </a:r>
                      <a:r>
                        <a:rPr lang="es-MX" sz="1200" kern="1200" dirty="0" err="1">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ingreso el expediente al INDAABIN el día 07 de julio de 2026; en espera de la autorización correspondiente.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81261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D88D0F52-0AA8-4726-AEF1-14A38C2C08CC}">
  <ds:schemaRef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1204</TotalTime>
  <Words>1277</Words>
  <Application>Microsoft Office PowerPoint</Application>
  <PresentationFormat>Panorámica</PresentationFormat>
  <Paragraphs>162</Paragraphs>
  <Slides>7</Slides>
  <Notes>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vt:i4>
      </vt:variant>
    </vt:vector>
  </HeadingPairs>
  <TitlesOfParts>
    <vt:vector size="17" baseType="lpstr">
      <vt:lpstr>Aptos</vt:lpstr>
      <vt:lpstr>Arial</vt:lpstr>
      <vt:lpstr>Calibri</vt:lpstr>
      <vt:lpstr>Montserrat</vt:lpstr>
      <vt:lpstr>Noto Sans</vt:lpstr>
      <vt:lpstr>Noto Sans Medium</vt:lpstr>
      <vt:lpstr>Noto Sans SemiBold</vt:lpstr>
      <vt:lpstr>Patria</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35</cp:revision>
  <cp:lastPrinted>2026-06-13T01:36:03Z</cp:lastPrinted>
  <dcterms:created xsi:type="dcterms:W3CDTF">2025-12-30T21:08:16Z</dcterms:created>
  <dcterms:modified xsi:type="dcterms:W3CDTF">2026-07-09T22:03:47Z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