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6"/>
  </p:notesMasterIdLst>
  <p:handoutMasterIdLst>
    <p:handoutMasterId r:id="rId7"/>
  </p:handoutMasterIdLst>
  <p:sldIdLst>
    <p:sldId id="2142534898" r:id="rId5"/>
  </p:sldIdLst>
  <p:sldSz cx="12192000" cy="6858000"/>
  <p:notesSz cx="7023100" cy="93091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83">
          <p15:clr>
            <a:srgbClr val="A4A3A4"/>
          </p15:clr>
        </p15:guide>
        <p15:guide id="2" pos="7460">
          <p15:clr>
            <a:srgbClr val="A4A3A4"/>
          </p15:clr>
        </p15:guide>
        <p15:guide id="3" orient="horz" pos="667">
          <p15:clr>
            <a:srgbClr val="A4A3A4"/>
          </p15:clr>
        </p15:guide>
        <p15:guide id="4" pos="21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AF8D"/>
    <a:srgbClr val="AE2851"/>
    <a:srgbClr val="235B4F"/>
    <a:srgbClr val="B38E5D"/>
    <a:srgbClr val="357B67"/>
    <a:srgbClr val="285C4D"/>
    <a:srgbClr val="13322B"/>
    <a:srgbClr val="275317"/>
    <a:srgbClr val="691831"/>
    <a:srgbClr val="8869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EBBBCC-DAD2-459C-BE2E-F6DE35CF9A28}" styleName="Estilo oscuro 2 - Énfasis 3/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7" autoAdjust="0"/>
    <p:restoredTop sz="94676"/>
  </p:normalViewPr>
  <p:slideViewPr>
    <p:cSldViewPr snapToGrid="0">
      <p:cViewPr>
        <p:scale>
          <a:sx n="75" d="100"/>
          <a:sy n="75" d="100"/>
        </p:scale>
        <p:origin x="1842" y="648"/>
      </p:cViewPr>
      <p:guideLst>
        <p:guide orient="horz" pos="2583"/>
        <p:guide pos="7460"/>
        <p:guide orient="horz" pos="667"/>
        <p:guide pos="21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E58E594-B308-EECB-34ED-8FA548E743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343" cy="467071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339C9F3-7DF9-4DCD-E920-1286EABC84D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1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22DDEC6-90E2-4E7D-BCA8-DC33E4AC11D6}" type="datetimeFigureOut">
              <a:rPr lang="es-MX" smtClean="0"/>
              <a:t>11/08/2026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C248376-ABA0-1F3D-9273-A2CA5A8C61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8842030"/>
            <a:ext cx="3043343" cy="46707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7A5674B-F828-FC7D-E8E8-C93C4940FD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F89F5F5-A842-42B1-AF2F-66B45E74EF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89429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343" cy="4654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8FCEE7B-1A11-E64B-87B8-FF304E00D3FD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1" y="4421823"/>
            <a:ext cx="5618480" cy="418909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2030"/>
            <a:ext cx="3043343" cy="465455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5455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1043BD8-6F4D-6C48-83C7-0C46088375E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522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68523-8196-6063-F825-C069CFF4C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1A82332-36DB-8A63-CEBF-C3E0B875BB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B4DE5C0-402C-546F-0227-5B1B284BAB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643845-C5C1-2A59-C216-893A87C93A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2937">
              <a:defRPr/>
            </a:pPr>
            <a:fld id="{91043BD8-6F4D-6C48-83C7-0C46088375E3}" type="slidenum">
              <a:rPr lang="en-US">
                <a:solidFill>
                  <a:prstClr val="black"/>
                </a:solidFill>
                <a:latin typeface="Calibri"/>
              </a:rPr>
              <a:pPr defTabSz="912937">
                <a:defRPr/>
              </a:pPr>
              <a:t>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4080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A9C46568-9A0F-9E64-BC87-BF46D10518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292" y="0"/>
            <a:ext cx="12210583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6FBEEE3-0D05-50A8-C1E9-2550904431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6246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C28A343-FF51-FA5C-AB98-9029B9FB25A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E7D395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7314B55-AE71-01DA-FF18-89482BD0E7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38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280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0F33AE54-4616-170F-8E4F-BA6C233417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56643" y="-4604"/>
            <a:ext cx="12307986" cy="686721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788A6B35-52FA-5071-6EFA-79E5AD12DF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6246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65F7409-B34B-85C4-28FF-11F1052F875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924A995-4673-D66E-A670-46FBFDF477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44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298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4005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ADD068B9-D484-2139-482A-A02DC7D11D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80" y="0"/>
            <a:ext cx="12182720" cy="686322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5568879-6EA8-7A79-BBB6-BC022F8D7C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4733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D09ED0-A662-E6D4-2C12-7BACE2CA228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D66427C-AA37-F6D3-6178-FCA4BE35A1D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38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147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75541AA-4DCD-E3AB-7CA2-7441695F9B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6127" y="0"/>
            <a:ext cx="12264255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1B14152-A22E-A963-326B-5146533493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4733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0B498021-A265-73D8-B535-9275EBD9584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0D52E4C-DC4F-D77D-6091-4DE5279132D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44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703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9391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6141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466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9500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7C5B589-5E66-56E5-4ACA-031338A7DD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9671" y="-3985"/>
            <a:ext cx="12251342" cy="686596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AEC9934-919E-AA21-62F7-EFFD5EE431B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243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58863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4520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1F308A0-C540-424F-4653-6FA1AEB9A2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8867" y="0"/>
            <a:ext cx="12249735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0425502-DCE6-45FE-58CC-1A1218A2563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CF15665D-B3F9-0F3D-4FAB-DB8DC3C1D1E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93318" y="1478071"/>
            <a:ext cx="8465671" cy="469889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400" b="0" i="0">
                <a:solidFill>
                  <a:srgbClr val="40404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endParaRPr lang="es-ES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BF7DF32D-7393-203E-B820-2D6364BE9A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18" y="251901"/>
            <a:ext cx="8465671" cy="884717"/>
          </a:xfrm>
          <a:prstGeom prst="rect">
            <a:avLst/>
          </a:prstGeom>
          <a:noFill/>
        </p:spPr>
        <p:txBody>
          <a:bodyPr/>
          <a:lstStyle>
            <a:lvl1pPr algn="l">
              <a:defRPr sz="4000" b="1" i="0">
                <a:solidFill>
                  <a:srgbClr val="155B4E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79933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Imagen con título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24328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18D4196-544A-C0CB-21FD-9D00E48E56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372" y="0"/>
            <a:ext cx="12200744" cy="6857999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6A328305-04FC-2C4D-9755-D98C0EBEF1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9578" y="2690834"/>
            <a:ext cx="6605540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lvl="0"/>
            <a:r>
              <a:rPr lang="en-US" err="1"/>
              <a:t>Inicio</a:t>
            </a:r>
            <a:r>
              <a:rPr lang="en-US"/>
              <a:t> de </a:t>
            </a:r>
            <a:r>
              <a:rPr lang="en-US" err="1"/>
              <a:t>capítulo</a:t>
            </a:r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3B9533E-5C50-5B23-B604-671EB27778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5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548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9E9641B-C145-30E9-4370-873A78FFA0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458"/>
            <a:ext cx="12192000" cy="6862916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AED0853-8D73-8A40-B99E-E8E4F65254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9578" y="2690834"/>
            <a:ext cx="6605540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lvl="0"/>
            <a:r>
              <a:rPr lang="en-US" err="1"/>
              <a:t>Inicio</a:t>
            </a:r>
            <a:r>
              <a:rPr lang="en-US"/>
              <a:t> de </a:t>
            </a:r>
            <a:r>
              <a:rPr lang="en-US" err="1"/>
              <a:t>capítulo</a:t>
            </a:r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0A630D-6ED4-1AE3-4C5D-9264DD33052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608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7876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85" r:id="rId2"/>
    <p:sldLayoutId id="2147483654" r:id="rId3"/>
    <p:sldLayoutId id="2147483657" r:id="rId4"/>
    <p:sldLayoutId id="2147483660" r:id="rId5"/>
    <p:sldLayoutId id="2147483661" r:id="rId6"/>
    <p:sldLayoutId id="2147483663" r:id="rId7"/>
    <p:sldLayoutId id="2147483662" r:id="rId8"/>
    <p:sldLayoutId id="2147483670" r:id="rId9"/>
    <p:sldLayoutId id="2147483664" r:id="rId10"/>
    <p:sldLayoutId id="2147483665" r:id="rId11"/>
    <p:sldLayoutId id="2147483667" r:id="rId12"/>
    <p:sldLayoutId id="2147483671" r:id="rId13"/>
    <p:sldLayoutId id="2147483668" r:id="rId14"/>
    <p:sldLayoutId id="2147483666" r:id="rId15"/>
    <p:sldLayoutId id="214748366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9DE20E-CB33-1599-3DE6-2ED82C39D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7ED88DC4-078D-3B33-B56B-2F1A1120335D}"/>
              </a:ext>
            </a:extLst>
          </p:cNvPr>
          <p:cNvSpPr txBox="1">
            <a:spLocks/>
          </p:cNvSpPr>
          <p:nvPr/>
        </p:nvSpPr>
        <p:spPr>
          <a:xfrm>
            <a:off x="149290" y="105736"/>
            <a:ext cx="85423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3000"/>
            </a:pPr>
            <a:r>
              <a:rPr lang="es-MX" sz="2400" b="1" dirty="0">
                <a:solidFill>
                  <a:srgbClr val="621132"/>
                </a:solidFill>
                <a:latin typeface="Patria" pitchFamily="2" charset="0"/>
                <a:ea typeface="+mn-ea"/>
                <a:cs typeface="+mn-cs"/>
              </a:rPr>
              <a:t>Presupuesto CTAA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D85B40AB-9C02-FB36-E73C-8E8DF75DE363}"/>
              </a:ext>
            </a:extLst>
          </p:cNvPr>
          <p:cNvSpPr txBox="1">
            <a:spLocks/>
          </p:cNvSpPr>
          <p:nvPr/>
        </p:nvSpPr>
        <p:spPr>
          <a:xfrm>
            <a:off x="11812187" y="53307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</a:t>
            </a:fld>
            <a:endParaRPr kumimoji="0" lang="es-ES_tradnl" sz="11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01264C1-2161-A8DF-B572-13E7EC5D2956}"/>
              </a:ext>
            </a:extLst>
          </p:cNvPr>
          <p:cNvSpPr txBox="1"/>
          <p:nvPr/>
        </p:nvSpPr>
        <p:spPr>
          <a:xfrm>
            <a:off x="1934186" y="1527245"/>
            <a:ext cx="8985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 partida de Servicios Profesionales, suministra de recursos a la de avalúos.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66289D96-EE79-60B2-EC88-E6F2E76DBD18}"/>
              </a:ext>
            </a:extLst>
          </p:cNvPr>
          <p:cNvSpPr txBox="1"/>
          <p:nvPr/>
        </p:nvSpPr>
        <p:spPr>
          <a:xfrm>
            <a:off x="7603016" y="4745980"/>
            <a:ext cx="35670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b="1" dirty="0">
                <a:solidFill>
                  <a:srgbClr val="235B4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Total disponible </a:t>
            </a: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C41F8B01-4837-6E4F-AAB4-30FEBF13A5F8}"/>
              </a:ext>
            </a:extLst>
          </p:cNvPr>
          <p:cNvSpPr txBox="1"/>
          <p:nvPr/>
        </p:nvSpPr>
        <p:spPr>
          <a:xfrm>
            <a:off x="8105423" y="5330755"/>
            <a:ext cx="25763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b="1" dirty="0">
                <a:solidFill>
                  <a:srgbClr val="235B4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$ 47.73 </a:t>
            </a:r>
            <a:r>
              <a:rPr lang="es-MX" sz="3200" b="1" dirty="0" err="1">
                <a:solidFill>
                  <a:srgbClr val="235B4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mdp</a:t>
            </a:r>
            <a:endParaRPr lang="es-MX" sz="3200" b="1" dirty="0">
              <a:solidFill>
                <a:srgbClr val="235B4F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915BE1AE-81D6-2B33-2C63-E02CB58C62AF}"/>
              </a:ext>
            </a:extLst>
          </p:cNvPr>
          <p:cNvSpPr txBox="1"/>
          <p:nvPr/>
        </p:nvSpPr>
        <p:spPr>
          <a:xfrm>
            <a:off x="2401375" y="4406483"/>
            <a:ext cx="431881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100" b="1" dirty="0">
                <a:solidFill>
                  <a:srgbClr val="AE28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Los 25.03 </a:t>
            </a:r>
            <a:r>
              <a:rPr lang="es-MX" sz="1100" b="1" dirty="0" err="1">
                <a:solidFill>
                  <a:srgbClr val="AE28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mdp</a:t>
            </a:r>
            <a:r>
              <a:rPr lang="es-MX" sz="1100" b="1" dirty="0">
                <a:solidFill>
                  <a:srgbClr val="AE28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de arrendamiento, corresponden a recursos comprometidos, los cuales, para su ejercicio, se está a la espera de que los OOAD concluyan la integración de los expedientes de las opciones inmobiliarias identificadas, figuras que fueron proyectadas en el Programa como renovaciones con incremento, sustituciones y nuevos arrendamientos.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25868C9E-7BD0-AFCB-64DB-6C8756915E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1656410"/>
              </p:ext>
            </p:extLst>
          </p:nvPr>
        </p:nvGraphicFramePr>
        <p:xfrm>
          <a:off x="2656191" y="1973163"/>
          <a:ext cx="8127999" cy="2433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476343786"/>
                    </a:ext>
                  </a:extLst>
                </a:gridCol>
                <a:gridCol w="1474702">
                  <a:extLst>
                    <a:ext uri="{9D8B030D-6E8A-4147-A177-3AD203B41FA5}">
                      <a16:colId xmlns:a16="http://schemas.microsoft.com/office/drawing/2014/main" val="599503582"/>
                    </a:ext>
                  </a:extLst>
                </a:gridCol>
                <a:gridCol w="3943964">
                  <a:extLst>
                    <a:ext uri="{9D8B030D-6E8A-4147-A177-3AD203B41FA5}">
                      <a16:colId xmlns:a16="http://schemas.microsoft.com/office/drawing/2014/main" val="1784223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s-MX" sz="1600" b="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1" dirty="0"/>
                        <a:t>Millones de pesos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MX" sz="1600" b="0" i="0" kern="1200" dirty="0">
                        <a:solidFill>
                          <a:srgbClr val="B38E5D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4985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1600" b="0" dirty="0"/>
                        <a:t>Arrendamiento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0" dirty="0"/>
                        <a:t>25.03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600" b="0" kern="1200" dirty="0">
                          <a:solidFill>
                            <a:srgbClr val="B38E5D"/>
                          </a:solidFill>
                        </a:rPr>
                        <a:t>Programa de Arrendamiento Inmobiliario</a:t>
                      </a:r>
                      <a:endParaRPr lang="es-MX" sz="1600" b="0" i="0" kern="1200" dirty="0">
                        <a:solidFill>
                          <a:srgbClr val="B38E5D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298760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b="0" dirty="0"/>
                        <a:t>Servicios Profesionales</a:t>
                      </a:r>
                      <a:endParaRPr lang="es-MX" sz="1600" b="0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0" dirty="0"/>
                        <a:t>6.50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dirty="0">
                          <a:solidFill>
                            <a:srgbClr val="B38E5D"/>
                          </a:solidFill>
                        </a:rPr>
                        <a:t>Planos y Dictámenes Estructurales</a:t>
                      </a:r>
                      <a:endParaRPr lang="es-MX" sz="1600" i="1" dirty="0">
                        <a:solidFill>
                          <a:srgbClr val="B38E5D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380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b="0" dirty="0"/>
                        <a:t>Avalúos y Justipreciación</a:t>
                      </a:r>
                      <a:endParaRPr lang="es-MX" sz="1600" b="0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0" dirty="0"/>
                        <a:t>14.0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dirty="0">
                          <a:solidFill>
                            <a:srgbClr val="B38E5D"/>
                          </a:solidFill>
                        </a:rPr>
                        <a:t>Avalúos CECI y Coplamar</a:t>
                      </a:r>
                      <a:endParaRPr lang="es-MX" sz="1600" i="1" dirty="0">
                        <a:solidFill>
                          <a:srgbClr val="B38E5D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357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b="0" dirty="0"/>
                        <a:t>Viáticos y Pasajes Aéreos</a:t>
                      </a:r>
                      <a:endParaRPr lang="es-MX" sz="1600" b="0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0" dirty="0"/>
                        <a:t>1.57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dirty="0">
                          <a:solidFill>
                            <a:srgbClr val="B38E5D"/>
                          </a:solidFill>
                        </a:rPr>
                        <a:t>Visitas de Supervisión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782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b="0" dirty="0"/>
                        <a:t>Servicios Generales</a:t>
                      </a:r>
                      <a:endParaRPr lang="es-MX" sz="1600" b="0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b="0" dirty="0"/>
                        <a:t>0.63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dirty="0">
                          <a:solidFill>
                            <a:srgbClr val="B38E5D"/>
                          </a:solidFill>
                        </a:rPr>
                        <a:t>Gasto de Operación</a:t>
                      </a:r>
                      <a:endParaRPr lang="es-MX" sz="1600" i="1" dirty="0">
                        <a:solidFill>
                          <a:srgbClr val="B38E5D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6200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3856527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6FD03E494956F4E9A1D342D76580B0A" ma:contentTypeVersion="1" ma:contentTypeDescription="Crear nuevo documento." ma:contentTypeScope="" ma:versionID="3d3e1c2ac676938f0249d38581db97c6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0fa58ab6bdef439119b64b6b50b7cac5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description="Fecha de inicio programada es una columna del sitio que crea la característica Publicación. Se usa para especificar la fecha y la hora a la que esta página se presentará por primera vez a los visitantes del sitio." ma:hidden="true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description="Fecha de finalización programada es una columna del sitio que crea la característica Publicación. Se usa para especificar la fecha y la hora a la que esta página dejará de presentarse a los visitantes del sitio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E2ED3F0-4B99-442C-8047-AA6F46AD1E5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88D0F52-0AA8-4726-AEF1-14A38C2C08CC}">
  <ds:schemaRefs>
    <ds:schemaRef ds:uri="http://www.w3.org/XML/1998/namespace"/>
    <ds:schemaRef ds:uri="http://purl.org/dc/terms/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sharepoint/v3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FEF777AF-8B6C-4EE6-9887-7B5A952A5EDC}">
  <ds:schemaRefs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b08e6078-b6a6-4e37-b77a-f467d32c54e5}" enabled="0" method="" siteId="{b08e6078-b6a6-4e37-b77a-f467d32c54e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1223</TotalTime>
  <Words>117</Words>
  <Application>Microsoft Office PowerPoint</Application>
  <PresentationFormat>Panorámica</PresentationFormat>
  <Paragraphs>23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9" baseType="lpstr">
      <vt:lpstr>Aptos</vt:lpstr>
      <vt:lpstr>Arial</vt:lpstr>
      <vt:lpstr>Calibri</vt:lpstr>
      <vt:lpstr>Noto Sans</vt:lpstr>
      <vt:lpstr>Noto Sans Medium</vt:lpstr>
      <vt:lpstr>Noto Sans SemiBold</vt:lpstr>
      <vt:lpstr>Patria</vt:lpstr>
      <vt:lpstr>Diseño personalizado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Jorge Carlos Lizcano Arias</dc:creator>
  <cp:lastModifiedBy>Guillermo Enrique Gomez Parra</cp:lastModifiedBy>
  <cp:revision>40</cp:revision>
  <cp:lastPrinted>2026-06-13T01:36:03Z</cp:lastPrinted>
  <dcterms:created xsi:type="dcterms:W3CDTF">2025-12-30T21:08:16Z</dcterms:created>
  <dcterms:modified xsi:type="dcterms:W3CDTF">2026-08-11T16:54:05Z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0x01010046FD03E494956F4E9A1D342D76580B0A</vt:lpwstr>
  </property>
</Properties>
</file>