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2"/>
  </p:notesMasterIdLst>
  <p:handoutMasterIdLst>
    <p:handoutMasterId r:id="rId13"/>
  </p:handoutMasterIdLst>
  <p:sldIdLst>
    <p:sldId id="265" r:id="rId5"/>
    <p:sldId id="2142534898" r:id="rId6"/>
    <p:sldId id="2142534899" r:id="rId7"/>
    <p:sldId id="2142534885" r:id="rId8"/>
    <p:sldId id="2142534868" r:id="rId9"/>
    <p:sldId id="2142534890" r:id="rId10"/>
    <p:sldId id="2142534900" r:id="rId11"/>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F8D"/>
    <a:srgbClr val="AE2851"/>
    <a:srgbClr val="235B4F"/>
    <a:srgbClr val="B38E5D"/>
    <a:srgbClr val="357B67"/>
    <a:srgbClr val="285C4D"/>
    <a:srgbClr val="13322B"/>
    <a:srgbClr val="275317"/>
    <a:srgbClr val="691831"/>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713" autoAdjust="0"/>
    <p:restoredTop sz="94676"/>
  </p:normalViewPr>
  <p:slideViewPr>
    <p:cSldViewPr snapToGrid="0">
      <p:cViewPr>
        <p:scale>
          <a:sx n="125" d="100"/>
          <a:sy n="125" d="100"/>
        </p:scale>
        <p:origin x="114" y="96"/>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09/07/2026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7/9/2026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68523-8196-6063-F825-C069CFF4C20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1A82332-36DB-8A63-CEBF-C3E0B875BB1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B4DE5C0-402C-546F-0227-5B1B284BAB26}"/>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643845-C5C1-2A59-C216-893A87C93AE5}"/>
              </a:ext>
            </a:extLst>
          </p:cNvPr>
          <p:cNvSpPr>
            <a:spLocks noGrp="1"/>
          </p:cNvSpPr>
          <p:nvPr>
            <p:ph type="sldNum" sz="quarter" idx="5"/>
          </p:nvPr>
        </p:nvSpPr>
        <p:spPr/>
        <p:txBody>
          <a:bodyPr/>
          <a:lstStyle/>
          <a:p>
            <a:pPr defTabSz="912937">
              <a:defRPr/>
            </a:pPr>
            <a:fld id="{91043BD8-6F4D-6C48-83C7-0C46088375E3}" type="slidenum">
              <a:rPr lang="en-US">
                <a:solidFill>
                  <a:prstClr val="black"/>
                </a:solidFill>
                <a:latin typeface="Calibri"/>
              </a:rPr>
              <a:pPr defTabSz="912937">
                <a:defRPr/>
              </a:pPr>
              <a:t>2</a:t>
            </a:fld>
            <a:endParaRPr lang="en-US">
              <a:solidFill>
                <a:prstClr val="black"/>
              </a:solidFill>
              <a:latin typeface="Calibri"/>
            </a:endParaRPr>
          </a:p>
        </p:txBody>
      </p:sp>
    </p:spTree>
    <p:extLst>
      <p:ext uri="{BB962C8B-B14F-4D97-AF65-F5344CB8AC3E}">
        <p14:creationId xmlns:p14="http://schemas.microsoft.com/office/powerpoint/2010/main" val="2414080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870590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endParaRPr lang="es-ES" sz="2800" dirty="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julio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DE20E-CB33-1599-3DE6-2ED82C39DEE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7ED88DC4-078D-3B33-B56B-2F1A1120335D}"/>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dirty="0">
                <a:solidFill>
                  <a:srgbClr val="621132"/>
                </a:solidFill>
                <a:latin typeface="Patria" pitchFamily="2" charset="0"/>
                <a:ea typeface="+mn-ea"/>
                <a:cs typeface="+mn-cs"/>
              </a:rPr>
              <a:t>Presupuesto CTAA</a:t>
            </a:r>
          </a:p>
        </p:txBody>
      </p:sp>
      <p:sp>
        <p:nvSpPr>
          <p:cNvPr id="14" name="Marcador de número de diapositiva 3">
            <a:extLst>
              <a:ext uri="{FF2B5EF4-FFF2-40B4-BE49-F238E27FC236}">
                <a16:creationId xmlns:a16="http://schemas.microsoft.com/office/drawing/2014/main" id="{D85B40AB-9C02-FB36-E73C-8E8DF75DE3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0" name="CuadroTexto 9">
            <a:extLst>
              <a:ext uri="{FF2B5EF4-FFF2-40B4-BE49-F238E27FC236}">
                <a16:creationId xmlns:a16="http://schemas.microsoft.com/office/drawing/2014/main" id="{801264C1-2161-A8DF-B572-13E7EC5D2956}"/>
              </a:ext>
            </a:extLst>
          </p:cNvPr>
          <p:cNvSpPr txBox="1"/>
          <p:nvPr/>
        </p:nvSpPr>
        <p:spPr>
          <a:xfrm>
            <a:off x="1358235" y="2504250"/>
            <a:ext cx="8985152"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La partida de Servicios Profesionales, suministra de recursos a la de avalúos.</a:t>
            </a:r>
          </a:p>
        </p:txBody>
      </p:sp>
      <p:sp>
        <p:nvSpPr>
          <p:cNvPr id="34" name="CuadroTexto 33">
            <a:extLst>
              <a:ext uri="{FF2B5EF4-FFF2-40B4-BE49-F238E27FC236}">
                <a16:creationId xmlns:a16="http://schemas.microsoft.com/office/drawing/2014/main" id="{A31CAFC0-FE4A-0B4A-A937-82B1CF37C261}"/>
              </a:ext>
            </a:extLst>
          </p:cNvPr>
          <p:cNvSpPr txBox="1"/>
          <p:nvPr/>
        </p:nvSpPr>
        <p:spPr>
          <a:xfrm>
            <a:off x="306061" y="3370384"/>
            <a:ext cx="2104347" cy="1015663"/>
          </a:xfrm>
          <a:prstGeom prst="rect">
            <a:avLst/>
          </a:prstGeom>
          <a:noFill/>
        </p:spPr>
        <p:txBody>
          <a:bodyPr wrap="square" rtlCol="0">
            <a:spAutoFit/>
          </a:bodyPr>
          <a:lstStyle/>
          <a:p>
            <a:pPr algn="ctr"/>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Avance de Ejercicio Pptal</a:t>
            </a:r>
          </a:p>
          <a:p>
            <a:pPr algn="ctr"/>
            <a:endPar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CuadroTexto 38">
            <a:extLst>
              <a:ext uri="{FF2B5EF4-FFF2-40B4-BE49-F238E27FC236}">
                <a16:creationId xmlns:a16="http://schemas.microsoft.com/office/drawing/2014/main" id="{6D0D1C22-2AAC-1E57-C45C-A51EF02B7449}"/>
              </a:ext>
            </a:extLst>
          </p:cNvPr>
          <p:cNvSpPr txBox="1"/>
          <p:nvPr/>
        </p:nvSpPr>
        <p:spPr>
          <a:xfrm>
            <a:off x="594518" y="4091063"/>
            <a:ext cx="1638590" cy="707886"/>
          </a:xfrm>
          <a:prstGeom prst="rect">
            <a:avLst/>
          </a:prstGeom>
          <a:noFill/>
        </p:spPr>
        <p:txBody>
          <a:bodyPr wrap="none" rtlCol="0">
            <a:spAutoFit/>
          </a:bodyPr>
          <a:lstStyle/>
          <a:p>
            <a:r>
              <a:rPr lang="es-MX" sz="4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70.9%</a:t>
            </a:r>
          </a:p>
        </p:txBody>
      </p:sp>
      <p:sp>
        <p:nvSpPr>
          <p:cNvPr id="41" name="CuadroTexto 40">
            <a:extLst>
              <a:ext uri="{FF2B5EF4-FFF2-40B4-BE49-F238E27FC236}">
                <a16:creationId xmlns:a16="http://schemas.microsoft.com/office/drawing/2014/main" id="{66289D96-EE79-60B2-EC88-E6F2E76DBD18}"/>
              </a:ext>
            </a:extLst>
          </p:cNvPr>
          <p:cNvSpPr txBox="1"/>
          <p:nvPr/>
        </p:nvSpPr>
        <p:spPr>
          <a:xfrm>
            <a:off x="7053490" y="5917523"/>
            <a:ext cx="2300630" cy="400110"/>
          </a:xfrm>
          <a:prstGeom prst="rect">
            <a:avLst/>
          </a:prstGeom>
          <a:noFill/>
        </p:spPr>
        <p:txBody>
          <a:bodyPr wrap="none" rtlCol="0">
            <a:spAutoFit/>
          </a:bodyPr>
          <a:lstStyle/>
          <a:p>
            <a:r>
              <a:rPr lang="es-MX" sz="20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Total disponible </a:t>
            </a:r>
          </a:p>
        </p:txBody>
      </p:sp>
      <p:sp>
        <p:nvSpPr>
          <p:cNvPr id="42" name="CuadroTexto 41">
            <a:extLst>
              <a:ext uri="{FF2B5EF4-FFF2-40B4-BE49-F238E27FC236}">
                <a16:creationId xmlns:a16="http://schemas.microsoft.com/office/drawing/2014/main" id="{C41F8B01-4837-6E4F-AAB4-30FEBF13A5F8}"/>
              </a:ext>
            </a:extLst>
          </p:cNvPr>
          <p:cNvSpPr txBox="1"/>
          <p:nvPr/>
        </p:nvSpPr>
        <p:spPr>
          <a:xfrm>
            <a:off x="9193290" y="5825190"/>
            <a:ext cx="2576346" cy="584775"/>
          </a:xfrm>
          <a:prstGeom prst="rect">
            <a:avLst/>
          </a:prstGeom>
          <a:noFill/>
        </p:spPr>
        <p:txBody>
          <a:bodyPr wrap="none" rtlCol="0">
            <a:spAutoFit/>
          </a:bodyPr>
          <a:lstStyle/>
          <a:p>
            <a:r>
              <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rPr>
              <a:t>$ 49.12 </a:t>
            </a:r>
            <a:r>
              <a:rPr lang="es-MX" sz="3200" b="1" dirty="0" err="1">
                <a:solidFill>
                  <a:srgbClr val="235B4F"/>
                </a:solidFill>
                <a:latin typeface="Noto Sans" panose="020B0502040504020204" pitchFamily="34" charset="0"/>
                <a:ea typeface="Noto Sans" panose="020B0502040504020204" pitchFamily="34" charset="0"/>
                <a:cs typeface="Noto Sans" panose="020B0502040504020204" pitchFamily="34" charset="0"/>
              </a:rPr>
              <a:t>mdp</a:t>
            </a:r>
            <a:endParaRPr lang="es-MX" sz="3200" b="1" dirty="0">
              <a:solidFill>
                <a:srgbClr val="235B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3" name="CuadroTexto 42">
            <a:extLst>
              <a:ext uri="{FF2B5EF4-FFF2-40B4-BE49-F238E27FC236}">
                <a16:creationId xmlns:a16="http://schemas.microsoft.com/office/drawing/2014/main" id="{915BE1AE-81D6-2B33-2C63-E02CB58C62AF}"/>
              </a:ext>
            </a:extLst>
          </p:cNvPr>
          <p:cNvSpPr txBox="1"/>
          <p:nvPr/>
        </p:nvSpPr>
        <p:spPr>
          <a:xfrm>
            <a:off x="2038444" y="5293960"/>
            <a:ext cx="5109095" cy="1107996"/>
          </a:xfrm>
          <a:prstGeom prst="rect">
            <a:avLst/>
          </a:prstGeom>
          <a:noFill/>
        </p:spPr>
        <p:txBody>
          <a:bodyPr wrap="square" rtlCol="0">
            <a:spAutoFit/>
          </a:bodyPr>
          <a:lstStyle/>
          <a:p>
            <a:pPr algn="just"/>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Los 25.03 </a:t>
            </a:r>
            <a:r>
              <a:rPr lang="es-MX" sz="1100" b="1" dirty="0" err="1">
                <a:solidFill>
                  <a:srgbClr val="AE2851"/>
                </a:solidFill>
                <a:latin typeface="Noto Sans" panose="020B0502040504020204" pitchFamily="34" charset="0"/>
                <a:ea typeface="Noto Sans" panose="020B0502040504020204" pitchFamily="34" charset="0"/>
                <a:cs typeface="Noto Sans" panose="020B0502040504020204" pitchFamily="34" charset="0"/>
              </a:rPr>
              <a:t>mdp</a:t>
            </a:r>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 de arrendamiento, corresponden a recursos comprometidos, los cuales, para su ejercicio, se está a la espera de que los OOAD concluyan la integración de los expedientes de las opciones inmobiliarias identificadas, figuras que fueron proyectadas en el Programa como renovaciones con incremento, sustituciones y nuevos arrendamientos.</a:t>
            </a:r>
          </a:p>
        </p:txBody>
      </p:sp>
      <p:pic>
        <p:nvPicPr>
          <p:cNvPr id="5" name="Imagen 4">
            <a:extLst>
              <a:ext uri="{FF2B5EF4-FFF2-40B4-BE49-F238E27FC236}">
                <a16:creationId xmlns:a16="http://schemas.microsoft.com/office/drawing/2014/main" id="{2E150526-F3B8-56B2-867F-8385BEA47034}"/>
              </a:ext>
            </a:extLst>
          </p:cNvPr>
          <p:cNvPicPr>
            <a:picLocks noChangeAspect="1"/>
          </p:cNvPicPr>
          <p:nvPr/>
        </p:nvPicPr>
        <p:blipFill>
          <a:blip r:embed="rId3"/>
          <a:stretch>
            <a:fillRect/>
          </a:stretch>
        </p:blipFill>
        <p:spPr>
          <a:xfrm>
            <a:off x="623163" y="951269"/>
            <a:ext cx="11146473" cy="1476212"/>
          </a:xfrm>
          <a:prstGeom prst="rect">
            <a:avLst/>
          </a:prstGeom>
        </p:spPr>
      </p:pic>
      <p:graphicFrame>
        <p:nvGraphicFramePr>
          <p:cNvPr id="2" name="Tabla 1">
            <a:extLst>
              <a:ext uri="{FF2B5EF4-FFF2-40B4-BE49-F238E27FC236}">
                <a16:creationId xmlns:a16="http://schemas.microsoft.com/office/drawing/2014/main" id="{25868C9E-7BD0-AFCB-64DB-6C8756915E3E}"/>
              </a:ext>
            </a:extLst>
          </p:cNvPr>
          <p:cNvGraphicFramePr>
            <a:graphicFrameLocks noGrp="1"/>
          </p:cNvGraphicFramePr>
          <p:nvPr>
            <p:extLst>
              <p:ext uri="{D42A27DB-BD31-4B8C-83A1-F6EECF244321}">
                <p14:modId xmlns:p14="http://schemas.microsoft.com/office/powerpoint/2010/main" val="3957948321"/>
              </p:ext>
            </p:extLst>
          </p:nvPr>
        </p:nvGraphicFramePr>
        <p:xfrm>
          <a:off x="3083540" y="2897591"/>
          <a:ext cx="8127999" cy="2372360"/>
        </p:xfrm>
        <a:graphic>
          <a:graphicData uri="http://schemas.openxmlformats.org/drawingml/2006/table">
            <a:tbl>
              <a:tblPr firstRow="1" bandRow="1">
                <a:tableStyleId>{2D5ABB26-0587-4C30-8999-92F81FD0307C}</a:tableStyleId>
              </a:tblPr>
              <a:tblGrid>
                <a:gridCol w="2709333">
                  <a:extLst>
                    <a:ext uri="{9D8B030D-6E8A-4147-A177-3AD203B41FA5}">
                      <a16:colId xmlns:a16="http://schemas.microsoft.com/office/drawing/2014/main" val="1476343786"/>
                    </a:ext>
                  </a:extLst>
                </a:gridCol>
                <a:gridCol w="1474702">
                  <a:extLst>
                    <a:ext uri="{9D8B030D-6E8A-4147-A177-3AD203B41FA5}">
                      <a16:colId xmlns:a16="http://schemas.microsoft.com/office/drawing/2014/main" val="599503582"/>
                    </a:ext>
                  </a:extLst>
                </a:gridCol>
                <a:gridCol w="3943964">
                  <a:extLst>
                    <a:ext uri="{9D8B030D-6E8A-4147-A177-3AD203B41FA5}">
                      <a16:colId xmlns:a16="http://schemas.microsoft.com/office/drawing/2014/main" val="1784223234"/>
                    </a:ext>
                  </a:extLst>
                </a:gridCol>
              </a:tblGrid>
              <a:tr h="370840">
                <a:tc>
                  <a:txBody>
                    <a:bodyPr/>
                    <a:lstStyle/>
                    <a:p>
                      <a:endParaRPr lang="es-MX" sz="1400" b="0" dirty="0"/>
                    </a:p>
                  </a:txBody>
                  <a:tcPr>
                    <a:lnB w="12700" cap="flat" cmpd="sng" algn="ctr">
                      <a:solidFill>
                        <a:schemeClr val="tx1"/>
                      </a:solidFill>
                      <a:prstDash val="solid"/>
                      <a:round/>
                      <a:headEnd type="none" w="med" len="med"/>
                      <a:tailEnd type="none" w="med" len="med"/>
                    </a:lnB>
                  </a:tcPr>
                </a:tc>
                <a:tc>
                  <a:txBody>
                    <a:bodyPr/>
                    <a:lstStyle/>
                    <a:p>
                      <a:pPr algn="ctr"/>
                      <a:r>
                        <a:rPr lang="es-MX" sz="1400" b="1" dirty="0"/>
                        <a:t>Millones de pesos</a:t>
                      </a:r>
                    </a:p>
                  </a:txBody>
                  <a:tcPr>
                    <a:lnB w="12700" cap="flat" cmpd="sng" algn="ctr">
                      <a:solidFill>
                        <a:schemeClr val="tx1"/>
                      </a:solidFill>
                      <a:prstDash val="solid"/>
                      <a:round/>
                      <a:headEnd type="none" w="med" len="med"/>
                      <a:tailEnd type="none" w="med" len="med"/>
                    </a:lnB>
                  </a:tcPr>
                </a:tc>
                <a:tc>
                  <a:txBody>
                    <a:bodyPr/>
                    <a:lstStyle/>
                    <a:p>
                      <a:endParaRPr lang="es-MX" sz="14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4985689"/>
                  </a:ext>
                </a:extLst>
              </a:tr>
              <a:tr h="370840">
                <a:tc>
                  <a:txBody>
                    <a:bodyPr/>
                    <a:lstStyle/>
                    <a:p>
                      <a:pPr algn="ctr"/>
                      <a:r>
                        <a:rPr lang="es-MX" sz="1400" b="0" dirty="0"/>
                        <a:t>Arrendamiento</a:t>
                      </a:r>
                    </a:p>
                  </a:txBody>
                  <a:tcPr>
                    <a:lnT w="12700" cap="flat" cmpd="sng" algn="ctr">
                      <a:solidFill>
                        <a:schemeClr val="tx1"/>
                      </a:solidFill>
                      <a:prstDash val="solid"/>
                      <a:round/>
                      <a:headEnd type="none" w="med" len="med"/>
                      <a:tailEnd type="none" w="med" len="med"/>
                    </a:lnT>
                  </a:tcPr>
                </a:tc>
                <a:tc>
                  <a:txBody>
                    <a:bodyPr/>
                    <a:lstStyle/>
                    <a:p>
                      <a:pPr algn="ctr"/>
                      <a:r>
                        <a:rPr lang="es-MX" sz="1400" b="0" dirty="0"/>
                        <a:t>25.03</a:t>
                      </a:r>
                    </a:p>
                  </a:txBody>
                  <a:tcPr>
                    <a:lnT w="12700" cap="flat" cmpd="sng" algn="ctr">
                      <a:solidFill>
                        <a:schemeClr val="tx1"/>
                      </a:solidFill>
                      <a:prstDash val="solid"/>
                      <a:round/>
                      <a:headEnd type="none" w="med" len="med"/>
                      <a:tailEnd type="none" w="med" len="med"/>
                    </a:lnT>
                  </a:tcPr>
                </a:tc>
                <a:tc>
                  <a:txBody>
                    <a:bodyPr/>
                    <a:lstStyle/>
                    <a:p>
                      <a:pPr algn="l"/>
                      <a:r>
                        <a:rPr lang="es-MX" sz="1400" b="0" kern="1200" dirty="0">
                          <a:solidFill>
                            <a:srgbClr val="B38E5D"/>
                          </a:solidFill>
                        </a:rPr>
                        <a:t>Programa de Arrendamiento Inmobiliario</a:t>
                      </a:r>
                      <a:endParaRPr lang="es-MX" sz="1400" b="0" i="0" kern="1200"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9876045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Servicios Profesionales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6.50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Planos y Dictámenes Estructurales</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2753803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Avalúos y Justipreciación</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15.39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Avalúos CECI y Coplamar</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30735794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Viáticos y Pasajes Aéreos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1.57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Visitas de Supervisión</a:t>
                      </a:r>
                    </a:p>
                  </a:txBody>
                  <a:tcPr/>
                </a:tc>
                <a:extLst>
                  <a:ext uri="{0D108BD9-81ED-4DB2-BD59-A6C34878D82A}">
                    <a16:rowId xmlns:a16="http://schemas.microsoft.com/office/drawing/2014/main" val="256778211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b="0" dirty="0"/>
                        <a:t>Servicios Generales</a:t>
                      </a:r>
                      <a:endParaRPr lang="es-MX" sz="1400" b="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algn="ctr"/>
                      <a:r>
                        <a:rPr lang="es-MX" sz="1400" b="0" dirty="0"/>
                        <a:t>0.63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400" dirty="0">
                          <a:solidFill>
                            <a:srgbClr val="B38E5D"/>
                          </a:solidFill>
                        </a:rPr>
                        <a:t>Gasto de Operación</a:t>
                      </a:r>
                      <a:endParaRPr lang="es-MX" sz="1400" i="1" dirty="0">
                        <a:solidFill>
                          <a:srgbClr val="B38E5D"/>
                        </a:solidFill>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2125620071"/>
                  </a:ext>
                </a:extLst>
              </a:tr>
            </a:tbl>
          </a:graphicData>
        </a:graphic>
      </p:graphicFrame>
    </p:spTree>
    <p:extLst>
      <p:ext uri="{BB962C8B-B14F-4D97-AF65-F5344CB8AC3E}">
        <p14:creationId xmlns:p14="http://schemas.microsoft.com/office/powerpoint/2010/main" val="3663856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1 y 2. </a:t>
            </a:r>
            <a:r>
              <a:rPr lang="es-ES" sz="1400" dirty="0">
                <a:effectLst/>
                <a:latin typeface="Noto Sans" panose="020B0502040504020204" pitchFamily="34" charset="0"/>
                <a:ea typeface="Noto Sans" panose="020B0502040504020204" pitchFamily="34" charset="0"/>
                <a:cs typeface="Noto Sans" panose="020B0502040504020204" pitchFamily="34" charset="0"/>
              </a:rPr>
              <a:t>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32522"/>
            <a:ext cx="5025814" cy="95410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3 al 7.</a:t>
            </a:r>
            <a:r>
              <a:rPr lang="es-ES" sz="1400" dirty="0">
                <a:effectLst/>
                <a:latin typeface="Noto Sans" panose="020B0502040504020204" pitchFamily="34" charset="0"/>
                <a:ea typeface="Noto Sans" panose="020B0502040504020204" pitchFamily="34" charset="0"/>
                <a:cs typeface="Noto Sans" panose="020B0502040504020204" pitchFamily="34" charset="0"/>
              </a:rPr>
              <a:t> Se entregaron sillas y se está a la espera de la validación de la propuesta de escritorios por parte del propietario. </a:t>
            </a:r>
            <a:r>
              <a:rPr lang="es-ES" sz="1400" b="1" dirty="0">
                <a:effectLst/>
                <a:latin typeface="Noto Sans" panose="020B0502040504020204" pitchFamily="34" charset="0"/>
                <a:ea typeface="Noto Sans" panose="020B0502040504020204" pitchFamily="34" charset="0"/>
                <a:cs typeface="Noto Sans" panose="020B0502040504020204" pitchFamily="34" charset="0"/>
              </a:rPr>
              <a:t>Se estima que en 3 semanas aproximadamente se ocupa el espacio. </a:t>
            </a:r>
            <a:endParaRPr lang="es-ES" sz="1400" b="1"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535608" y="5473498"/>
            <a:ext cx="5025814" cy="30777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8 y 9. </a:t>
            </a: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75780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242533"/>
            <a:ext cx="5025814" cy="307777"/>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sembrado.</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591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121456"/>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531242"/>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A distancia del edificio Sede de 1.5 km. Tiempo aproximado de traslado caminando 13 minutos.</a:t>
            </a:r>
          </a:p>
        </p:txBody>
      </p:sp>
    </p:spTree>
    <p:extLst>
      <p:ext uri="{BB962C8B-B14F-4D97-AF65-F5344CB8AC3E}">
        <p14:creationId xmlns:p14="http://schemas.microsoft.com/office/powerpoint/2010/main" val="2895446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F033B-991F-AB9E-1325-30FBDAAEE5CD}"/>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2BCA6012-E297-30ED-152C-CC8D35B3DD72}"/>
              </a:ext>
            </a:extLst>
          </p:cNvPr>
          <p:cNvSpPr txBox="1"/>
          <p:nvPr/>
        </p:nvSpPr>
        <p:spPr>
          <a:xfrm>
            <a:off x="141345" y="146916"/>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691831"/>
                </a:solidFill>
                <a:latin typeface="Noto Sans"/>
                <a:ea typeface="Noto Sans"/>
                <a:cs typeface="Noto Sans"/>
                <a:sym typeface="Noto Sans"/>
              </a:rPr>
              <a:t>Conferencia Interamericana de Seguridad Social (CISS)</a:t>
            </a:r>
            <a:endParaRPr lang="es-MX" sz="2000" dirty="0">
              <a:solidFill>
                <a:srgbClr val="691831"/>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179BB32A-AA82-054C-CB82-7509A6CC0782}"/>
              </a:ext>
            </a:extLst>
          </p:cNvPr>
          <p:cNvSpPr txBox="1"/>
          <p:nvPr/>
        </p:nvSpPr>
        <p:spPr>
          <a:xfrm>
            <a:off x="247123" y="771396"/>
            <a:ext cx="5585686" cy="4616648"/>
          </a:xfrm>
          <a:prstGeom prst="rect">
            <a:avLst/>
          </a:prstGeom>
          <a:solidFill>
            <a:srgbClr val="235B4F"/>
          </a:solidFill>
        </p:spPr>
        <p:txBody>
          <a:bodyPr wrap="square">
            <a:spAutoFit/>
          </a:bodyPr>
          <a:lstStyle/>
          <a:p>
            <a:pPr algn="just"/>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Recomendaciones H. Comisión de Vigilancia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Con oficio 09-9001-04000/045 del 19 de marzo de 2026, la HCV del IMSS solicitó a la DA:</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cuarta parcialidad del adeudo Convenio CTAA/044/2021.</a:t>
            </a:r>
          </a:p>
          <a:p>
            <a:pPr marL="342900" indent="-342900" algn="just">
              <a:buAutoNum type="arabi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Pago de la aportación económica 2025 (numerario y pago en especie ) del Convenio Específico Inmobiliario.</a:t>
            </a:r>
          </a:p>
          <a:p>
            <a:pPr marL="342900" indent="-342900" algn="just">
              <a:buFont typeface="+mj-lt"/>
              <a:buAutoNum type="alphaLcPeriod"/>
            </a:pP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Requiere aclaración del alcance de las cláusulas de los convenios citados relativos al destino del inmueble, debido a la identificación de filmaciones en las instalaciones.</a:t>
            </a:r>
          </a:p>
          <a:p>
            <a:pPr algn="just"/>
            <a:endPar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Respuesta.</a:t>
            </a: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Para los puntos 1 y 2 se integró la documentación requerida y se tiene proyecto de respuesta.</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En cuanto al punto </a:t>
            </a:r>
            <a:r>
              <a:rPr lang="es-ES"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a:t>
            </a:r>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 se sostuvo reunión con la CISS, el Jurídico del IMSS y la Coordinación de Vinculación para acordar la forma en la cual se atenderá institucionalmente este requerimiento. Se solicitó a la CISS con oficio 0952841200/887 del 5-may-2026, la aclaración del uso de las instalaciones con ese objeto (filmaciones).</a:t>
            </a:r>
          </a:p>
        </p:txBody>
      </p:sp>
      <p:pic>
        <p:nvPicPr>
          <p:cNvPr id="2" name="Picture 2" descr="Resultado de imagen para fotos de la ciss">
            <a:extLst>
              <a:ext uri="{FF2B5EF4-FFF2-40B4-BE49-F238E27FC236}">
                <a16:creationId xmlns:a16="http://schemas.microsoft.com/office/drawing/2014/main" id="{3B11BC57-EC4B-E21C-7D65-5071468F19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3072" y="1019272"/>
            <a:ext cx="1401373" cy="9848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uadroTexto 8">
            <a:extLst>
              <a:ext uri="{FF2B5EF4-FFF2-40B4-BE49-F238E27FC236}">
                <a16:creationId xmlns:a16="http://schemas.microsoft.com/office/drawing/2014/main" id="{B57951FC-FC1A-F14C-6398-73E362FA5052}"/>
              </a:ext>
            </a:extLst>
          </p:cNvPr>
          <p:cNvSpPr txBox="1"/>
          <p:nvPr/>
        </p:nvSpPr>
        <p:spPr>
          <a:xfrm>
            <a:off x="5955003" y="771713"/>
            <a:ext cx="6066949" cy="3323987"/>
          </a:xfrm>
          <a:prstGeom prst="rect">
            <a:avLst/>
          </a:prstGeom>
          <a:solidFill>
            <a:schemeClr val="bg1">
              <a:lumMod val="85000"/>
            </a:schemeClr>
          </a:solidFill>
        </p:spPr>
        <p:txBody>
          <a:bodyPr wrap="square">
            <a:spAutoFit/>
          </a:bodyPr>
          <a:lstStyle/>
          <a:p>
            <a:pPr algn="just"/>
            <a:r>
              <a:rPr lang="es-MX" sz="1400" dirty="0">
                <a:latin typeface="Noto Sans" panose="020B0502040504020204" pitchFamily="34" charset="0"/>
                <a:ea typeface="Noto Sans" panose="020B0502040504020204" pitchFamily="34" charset="0"/>
                <a:cs typeface="Noto Sans" panose="020B0502040504020204" pitchFamily="34" charset="0"/>
              </a:rPr>
              <a:t>La CISS mediante escrito número CISS/SG.063.2026 de fecha 11 de mayo del presente propone una modificación del Convenio Específico Inmobiliario en el que se permita el esquema de comercialización que tiene el IMSS, tanto en las instalaciones de uso exclusivo de la CISS como en los espacios compartidos. </a:t>
            </a:r>
          </a:p>
          <a:p>
            <a:pPr algn="just"/>
            <a:endParaRPr lang="es-MX" sz="14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400" dirty="0">
                <a:latin typeface="Noto Sans" panose="020B0502040504020204" pitchFamily="34" charset="0"/>
                <a:ea typeface="Noto Sans" panose="020B0502040504020204" pitchFamily="34" charset="0"/>
                <a:cs typeface="Noto Sans" panose="020B0502040504020204" pitchFamily="34" charset="0"/>
              </a:rPr>
              <a:t>Sobre ese tenor, se formuló una consulta a la Coordinación Consultiva y Apoyo Legal de la Dirección Jurídica (oficio 09534314D0/7616 del 16 de junio de 2026) para evaluar la viabilidad de ampliar los alcances del Convenio Específico Inmobiliario. Esto permitiría a dicho organismo internacional implementar el esquema de comercialización de espacios regulado en el Apartado C “Comercialización Inmobiliaria” de las Políticas para la Administración Inmobiliaria del IMSS; motivo por el cual, a la fecha de emisión del presente oficio, se está a la espera del pronunciamiento de dicha Dirección</a:t>
            </a:r>
          </a:p>
        </p:txBody>
      </p:sp>
      <p:sp>
        <p:nvSpPr>
          <p:cNvPr id="6" name="CuadroTexto 5">
            <a:extLst>
              <a:ext uri="{FF2B5EF4-FFF2-40B4-BE49-F238E27FC236}">
                <a16:creationId xmlns:a16="http://schemas.microsoft.com/office/drawing/2014/main" id="{EB03643E-4C76-68E1-D4DB-961E521E37C1}"/>
              </a:ext>
            </a:extLst>
          </p:cNvPr>
          <p:cNvSpPr txBox="1"/>
          <p:nvPr/>
        </p:nvSpPr>
        <p:spPr>
          <a:xfrm>
            <a:off x="5955003" y="4218135"/>
            <a:ext cx="6124574" cy="1169551"/>
          </a:xfrm>
          <a:prstGeom prst="rect">
            <a:avLst/>
          </a:prstGeom>
          <a:solidFill>
            <a:srgbClr val="C9AF8D"/>
          </a:solidFill>
        </p:spPr>
        <p:txBody>
          <a:bodyPr wrap="square">
            <a:spAutoFit/>
          </a:bodyPr>
          <a:lstStyle/>
          <a:p>
            <a:pPr algn="just"/>
            <a:r>
              <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Se elaboró propuesta de oficio de respuesta a la HCV, el cual ya fue revisado y validado por la CCSG, mismo que será remitido a la Unidad de Administración para su visto bueno y someterse a la firma del Director de Administración.</a:t>
            </a:r>
          </a:p>
          <a:p>
            <a:pPr algn="just"/>
            <a:endParaRPr lang="es-ES"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n 11">
            <a:extLst>
              <a:ext uri="{FF2B5EF4-FFF2-40B4-BE49-F238E27FC236}">
                <a16:creationId xmlns:a16="http://schemas.microsoft.com/office/drawing/2014/main" id="{649632AC-94E9-47B5-2DCB-7D69C6D8FEA1}"/>
              </a:ext>
            </a:extLst>
          </p:cNvPr>
          <p:cNvPicPr>
            <a:picLocks noChangeAspect="1"/>
          </p:cNvPicPr>
          <p:nvPr/>
        </p:nvPicPr>
        <p:blipFill>
          <a:blip r:embed="rId4"/>
          <a:srcRect t="30811"/>
          <a:stretch>
            <a:fillRect/>
          </a:stretch>
        </p:blipFill>
        <p:spPr>
          <a:xfrm>
            <a:off x="2280100" y="5443446"/>
            <a:ext cx="9769552" cy="8328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22245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nvGraphicFramePr>
        <p:xfrm>
          <a:off x="793629" y="1702425"/>
          <a:ext cx="10751023" cy="4177567"/>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3249056">
                  <a:extLst>
                    <a:ext uri="{9D8B030D-6E8A-4147-A177-3AD203B41FA5}">
                      <a16:colId xmlns:a16="http://schemas.microsoft.com/office/drawing/2014/main" val="3988360946"/>
                    </a:ext>
                  </a:extLst>
                </a:gridCol>
                <a:gridCol w="2230287">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02202">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2737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07358">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57518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indent="0" algn="just" rtl="0" fontAlgn="ctr">
                        <a:buNone/>
                      </a:pPr>
                      <a:r>
                        <a:rPr lang="es-MX" sz="1000" b="0" i="0" u="none" strike="noStrike" dirty="0">
                          <a:solidFill>
                            <a:schemeClr val="tx1"/>
                          </a:solidFill>
                          <a:effectLst/>
                          <a:latin typeface="Noto Sans" panose="020B0502040504020204" pitchFamily="34" charset="0"/>
                        </a:rPr>
                        <a:t>Carretera a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N° 287, Colonia Pequeña Propiedad, </a:t>
                      </a:r>
                      <a:r>
                        <a:rPr lang="es-MX" sz="1000" b="0" i="0" u="none" strike="noStrike" dirty="0" err="1">
                          <a:solidFill>
                            <a:schemeClr val="tx1"/>
                          </a:solidFill>
                          <a:effectLst/>
                          <a:latin typeface="Noto Sans" panose="020B0502040504020204" pitchFamily="34" charset="0"/>
                        </a:rPr>
                        <a:t>Acayuca</a:t>
                      </a:r>
                      <a:r>
                        <a:rPr lang="es-MX" sz="1000" b="0" i="0" u="none" strike="noStrike" dirty="0">
                          <a:solidFill>
                            <a:schemeClr val="tx1"/>
                          </a:solidFill>
                          <a:effectLst/>
                          <a:latin typeface="Noto Sans" panose="020B0502040504020204" pitchFamily="34" charset="0"/>
                        </a:rPr>
                        <a:t>, Zapotlán de Juárez, Hidalgo.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Archivo de Concentración y Bodega de Bienes Adjudicados y Embargados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chemeClr val="tx1"/>
                          </a:solidFill>
                          <a:effectLst/>
                          <a:latin typeface="Noto Sans" panose="020B0502040504020204" pitchFamily="34" charset="0"/>
                        </a:rPr>
                        <a:t>Nuevo Arrendamiento</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7,519.49 m2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9593825"/>
                  </a:ext>
                </a:extLst>
              </a:tr>
              <a:tr h="45331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endParaRPr lang="es-MX" sz="10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365864">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43617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algn="just">
              <a:buClr>
                <a:srgbClr val="000000"/>
              </a:buClr>
              <a:buSzPts val="3000"/>
              <a:defRPr/>
            </a:pPr>
            <a:r>
              <a:rPr lang="es-MX" sz="1600" dirty="0">
                <a:latin typeface="Noto Sans"/>
              </a:rPr>
              <a:t>En el Programa de Arrendamiento Inmobiliario para el año 2026. IMSS –Arrendatario, se tienen proyectos las siguientes Sustituciones y Nuevos Arrendamientos con destino a Almacén y Sub almacén:</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spTree>
    <p:extLst>
      <p:ext uri="{BB962C8B-B14F-4D97-AF65-F5344CB8AC3E}">
        <p14:creationId xmlns:p14="http://schemas.microsoft.com/office/powerpoint/2010/main" val="269786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sp>
        <p:nvSpPr>
          <p:cNvPr id="5" name="Rectángulo 5">
            <a:extLst>
              <a:ext uri="{FF2B5EF4-FFF2-40B4-BE49-F238E27FC236}">
                <a16:creationId xmlns:a16="http://schemas.microsoft.com/office/drawing/2014/main" id="{706F22C7-33B8-2CCA-A87D-B7E4229D8D1D}"/>
              </a:ext>
            </a:extLst>
          </p:cNvPr>
          <p:cNvSpPr/>
          <p:nvPr/>
        </p:nvSpPr>
        <p:spPr>
          <a:xfrm>
            <a:off x="438384" y="952678"/>
            <a:ext cx="11461515" cy="584775"/>
          </a:xfrm>
          <a:prstGeom prst="rect">
            <a:avLst/>
          </a:prstGeom>
        </p:spPr>
        <p:txBody>
          <a:bodyPr wrap="square">
            <a:spAutoFit/>
          </a:bodyPr>
          <a:lstStyle/>
          <a:p>
            <a:pPr lvl="0" algn="just"/>
            <a:r>
              <a:rPr lang="es-MX" sz="1600" dirty="0">
                <a:latin typeface="Noto Sans" panose="020B0502040504020204" pitchFamily="34" charset="0"/>
                <a:ea typeface="Noto Sans" panose="020B0502040504020204" pitchFamily="34" charset="0"/>
                <a:cs typeface="Noto Sans" panose="020B0502040504020204" pitchFamily="34" charset="0"/>
              </a:rPr>
              <a:t>Se coadyuva con los OOAD en la integración de los expedientes para la autorización ante el INDAABIN de las siguientes propuestas inmobiliarias:</a:t>
            </a:r>
          </a:p>
        </p:txBody>
      </p:sp>
      <p:sp>
        <p:nvSpPr>
          <p:cNvPr id="2" name="CuadroTexto 1">
            <a:extLst>
              <a:ext uri="{FF2B5EF4-FFF2-40B4-BE49-F238E27FC236}">
                <a16:creationId xmlns:a16="http://schemas.microsoft.com/office/drawing/2014/main" id="{0D688277-F734-2AFE-965B-96963731552D}"/>
              </a:ext>
            </a:extLst>
          </p:cNvPr>
          <p:cNvSpPr txBox="1"/>
          <p:nvPr/>
        </p:nvSpPr>
        <p:spPr>
          <a:xfrm>
            <a:off x="438385" y="326042"/>
            <a:ext cx="6371616"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Programa de Arrendamiento de Almacenes 2026</a:t>
            </a:r>
          </a:p>
        </p:txBody>
      </p:sp>
      <p:graphicFrame>
        <p:nvGraphicFramePr>
          <p:cNvPr id="6" name="Tabla 5">
            <a:extLst>
              <a:ext uri="{FF2B5EF4-FFF2-40B4-BE49-F238E27FC236}">
                <a16:creationId xmlns:a16="http://schemas.microsoft.com/office/drawing/2014/main" id="{6344520B-89C3-0848-2451-46C8E0CBE631}"/>
              </a:ext>
            </a:extLst>
          </p:cNvPr>
          <p:cNvGraphicFramePr>
            <a:graphicFrameLocks noGrp="1"/>
          </p:cNvGraphicFramePr>
          <p:nvPr/>
        </p:nvGraphicFramePr>
        <p:xfrm>
          <a:off x="946458" y="1633724"/>
          <a:ext cx="10370725" cy="4317424"/>
        </p:xfrm>
        <a:graphic>
          <a:graphicData uri="http://schemas.openxmlformats.org/drawingml/2006/table">
            <a:tbl>
              <a:tblPr firstRow="1" firstCol="1" bandRow="1"/>
              <a:tblGrid>
                <a:gridCol w="1214851">
                  <a:extLst>
                    <a:ext uri="{9D8B030D-6E8A-4147-A177-3AD203B41FA5}">
                      <a16:colId xmlns:a16="http://schemas.microsoft.com/office/drawing/2014/main" val="2837032587"/>
                    </a:ext>
                  </a:extLst>
                </a:gridCol>
                <a:gridCol w="2312866">
                  <a:extLst>
                    <a:ext uri="{9D8B030D-6E8A-4147-A177-3AD203B41FA5}">
                      <a16:colId xmlns:a16="http://schemas.microsoft.com/office/drawing/2014/main" val="3908086068"/>
                    </a:ext>
                  </a:extLst>
                </a:gridCol>
                <a:gridCol w="1875845">
                  <a:extLst>
                    <a:ext uri="{9D8B030D-6E8A-4147-A177-3AD203B41FA5}">
                      <a16:colId xmlns:a16="http://schemas.microsoft.com/office/drawing/2014/main" val="2442447129"/>
                    </a:ext>
                  </a:extLst>
                </a:gridCol>
                <a:gridCol w="1380816">
                  <a:extLst>
                    <a:ext uri="{9D8B030D-6E8A-4147-A177-3AD203B41FA5}">
                      <a16:colId xmlns:a16="http://schemas.microsoft.com/office/drawing/2014/main" val="824090500"/>
                    </a:ext>
                  </a:extLst>
                </a:gridCol>
                <a:gridCol w="791719">
                  <a:extLst>
                    <a:ext uri="{9D8B030D-6E8A-4147-A177-3AD203B41FA5}">
                      <a16:colId xmlns:a16="http://schemas.microsoft.com/office/drawing/2014/main" val="1587448129"/>
                    </a:ext>
                  </a:extLst>
                </a:gridCol>
                <a:gridCol w="2794628">
                  <a:extLst>
                    <a:ext uri="{9D8B030D-6E8A-4147-A177-3AD203B41FA5}">
                      <a16:colId xmlns:a16="http://schemas.microsoft.com/office/drawing/2014/main" val="2450368710"/>
                    </a:ext>
                  </a:extLst>
                </a:gridCol>
              </a:tblGrid>
              <a:tr h="365760">
                <a:tc>
                  <a:txBody>
                    <a:bodyPr/>
                    <a:lstStyle/>
                    <a:p>
                      <a:pPr marL="0"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00000"/>
                        </a:lnSpc>
                        <a:spcAft>
                          <a:spcPts val="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l">
                        <a:lnSpc>
                          <a:spcPct val="100000"/>
                        </a:lnSpc>
                        <a:spcAft>
                          <a:spcPts val="0"/>
                        </a:spcAft>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Figura</a:t>
                      </a:r>
                    </a:p>
                    <a:p>
                      <a:pPr marL="85725" indent="0" algn="ctr" defTabSz="914400" rtl="0" eaLnBrk="1" latinLnBrk="0" hangingPunct="1">
                        <a:lnSpc>
                          <a:spcPct val="100000"/>
                        </a:lnSpc>
                        <a:spcAft>
                          <a:spcPts val="0"/>
                        </a:spcAft>
                        <a:buNone/>
                      </a:pPr>
                      <a:r>
                        <a:rPr lang="es-MX" sz="1200" b="1" kern="1200"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Aprobada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marR="0" lvl="0" indent="0" algn="ctr" defTabSz="914400" rtl="0" eaLnBrk="1" fontAlgn="auto" latinLnBrk="0" hangingPunct="1">
                        <a:lnSpc>
                          <a:spcPct val="100000"/>
                        </a:lnSpc>
                        <a:spcBef>
                          <a:spcPts val="0"/>
                        </a:spcBef>
                        <a:spcAft>
                          <a:spcPts val="0"/>
                        </a:spcAft>
                        <a:buClrTx/>
                        <a:buSzTx/>
                        <a:buFontTx/>
                        <a:buNone/>
                        <a:tabLst/>
                        <a:defRPr/>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85725" indent="0" algn="l">
                        <a:lnSpc>
                          <a:spcPct val="100000"/>
                        </a:lnSpc>
                        <a:spcAft>
                          <a:spcPts val="0"/>
                        </a:spcAft>
                        <a:buNone/>
                      </a:pP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l">
                        <a:lnSpc>
                          <a:spcPct val="100000"/>
                        </a:lnSpc>
                        <a:spcAft>
                          <a:spcPts val="0"/>
                        </a:spcAft>
                        <a:buNone/>
                      </a:pPr>
                      <a:r>
                        <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Observaciones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Lázaro Cárdenas No. 339, colonia Unión, en Tecomán, Colima</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914400">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10 de mayo No. 16, colonia Lomas de Cortés, C.P. 63059, en Tepic, Nayarit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Bodega de Bienes Embargados y Archivo de Concentración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50</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l">
                        <a:lnSpc>
                          <a:spcPct val="100000"/>
                        </a:lnSpc>
                        <a:spcAft>
                          <a:spcPts val="0"/>
                        </a:spcAft>
                        <a:buNone/>
                      </a:pPr>
                      <a:r>
                        <a:rPr lang="es-ES_tradnl"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cuenta con Dictamen Valuatorio</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r h="914400">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Emiliano Zapata N° 12, Colonia El Naranjal, C.P. 73200, Localidad de Necaxa, Municipio Juan Galindo, Puebla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Unidad de Medicina Familiar N° 18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Nuevo Arrendamiento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ingresó el expediente al INDAABIN el 15 de junio de 2026; en espera de la autorización correspondiente.</a:t>
                      </a:r>
                    </a:p>
                    <a:p>
                      <a:pPr marL="85725" indent="0" algn="l">
                        <a:lnSpc>
                          <a:spcPct val="100000"/>
                        </a:lnSpc>
                        <a:spcAft>
                          <a:spcPts val="0"/>
                        </a:spcAft>
                        <a:buNone/>
                      </a:pP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914400">
                <a:tc>
                  <a:txBody>
                    <a:bodyPr/>
                    <a:lstStyle/>
                    <a:p>
                      <a:pPr marL="85725" indent="0" algn="l">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just" defTabSz="914400" rtl="0" eaLnBrk="1" latinLnBrk="0" hangingPunct="1">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Av. Benito Juárez N° 441, esquina calle Marciano González, Colonia David G. Gutiérrez R., C.P. 77013, Chetumal, Municipio de Othón P. Blanco, Quintana Roo.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 </a:t>
                      </a:r>
                      <a:r>
                        <a:rPr lang="es-MX" sz="1200" kern="1200" dirty="0" err="1">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Subdelegacionales</a:t>
                      </a:r>
                      <a:endPar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Sustitución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00000"/>
                        </a:lnSpc>
                        <a:spcAft>
                          <a:spcPts val="0"/>
                        </a:spcAft>
                        <a:buNone/>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100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0" indent="0" algn="l"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Se ingreso el expediente al INDAABIN el día 07 de julio de 2026; en espera de la autorización correspondiente.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81261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www.w3.org/XML/1998/namespace"/>
    <ds:schemaRef ds:uri="http://purl.org/dc/term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1219</TotalTime>
  <Words>1396</Words>
  <Application>Microsoft Office PowerPoint</Application>
  <PresentationFormat>Panorámica</PresentationFormat>
  <Paragraphs>176</Paragraphs>
  <Slides>7</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7</vt:i4>
      </vt:variant>
    </vt:vector>
  </HeadingPairs>
  <TitlesOfParts>
    <vt:vector size="17" baseType="lpstr">
      <vt:lpstr>Aptos</vt:lpstr>
      <vt:lpstr>Arial</vt:lpstr>
      <vt:lpstr>Calibri</vt:lpstr>
      <vt:lpstr>Montserrat</vt:lpstr>
      <vt:lpstr>Noto Sans</vt:lpstr>
      <vt:lpstr>Noto Sans Medium</vt:lpstr>
      <vt:lpstr>Noto Sans SemiBold</vt:lpstr>
      <vt:lpstr>Patria</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37</cp:revision>
  <cp:lastPrinted>2026-06-13T01:36:03Z</cp:lastPrinted>
  <dcterms:created xsi:type="dcterms:W3CDTF">2025-12-30T21:08:16Z</dcterms:created>
  <dcterms:modified xsi:type="dcterms:W3CDTF">2026-07-09T22:53:40Z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