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6"/>
  </p:notesMasterIdLst>
  <p:handoutMasterIdLst>
    <p:handoutMasterId r:id="rId17"/>
  </p:handoutMasterIdLst>
  <p:sldIdLst>
    <p:sldId id="265" r:id="rId5"/>
    <p:sldId id="2142534454" r:id="rId6"/>
    <p:sldId id="2142534455" r:id="rId7"/>
    <p:sldId id="2142534445" r:id="rId8"/>
    <p:sldId id="2142534444" r:id="rId9"/>
    <p:sldId id="2142534443" r:id="rId10"/>
    <p:sldId id="298" r:id="rId11"/>
    <p:sldId id="297" r:id="rId12"/>
    <p:sldId id="2142534448" r:id="rId13"/>
    <p:sldId id="314" r:id="rId14"/>
    <p:sldId id="2142534449" r:id="rId15"/>
  </p:sldIdLst>
  <p:sldSz cx="12192000" cy="6858000"/>
  <p:notesSz cx="7023100" cy="93091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91" userDrawn="1">
          <p15:clr>
            <a:srgbClr val="A4A3A4"/>
          </p15:clr>
        </p15:guide>
        <p15:guide id="2" pos="7460">
          <p15:clr>
            <a:srgbClr val="A4A3A4"/>
          </p15:clr>
        </p15:guide>
        <p15:guide id="3" orient="horz" pos="667">
          <p15:clr>
            <a:srgbClr val="A4A3A4"/>
          </p15:clr>
        </p15:guide>
        <p15:guide id="4" pos="21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8E5D"/>
    <a:srgbClr val="0F4016"/>
    <a:srgbClr val="E7EAED"/>
    <a:srgbClr val="C9AF8D"/>
    <a:srgbClr val="691831"/>
    <a:srgbClr val="7C7348"/>
    <a:srgbClr val="84E291"/>
    <a:srgbClr val="235B4F"/>
    <a:srgbClr val="13322B"/>
    <a:srgbClr val="8869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Estilo oscuro 2 - Énfasis 3/Énfasis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69" autoAdjust="0"/>
    <p:restoredTop sz="96115" autoAdjust="0"/>
  </p:normalViewPr>
  <p:slideViewPr>
    <p:cSldViewPr snapToGrid="0">
      <p:cViewPr varScale="1">
        <p:scale>
          <a:sx n="103" d="100"/>
          <a:sy n="103" d="100"/>
        </p:scale>
        <p:origin x="546" y="96"/>
      </p:cViewPr>
      <p:guideLst>
        <p:guide orient="horz" pos="2591"/>
        <p:guide pos="7460"/>
        <p:guide orient="horz" pos="667"/>
        <p:guide pos="21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0" y="0"/>
            <a:ext cx="3043343" cy="467071"/>
          </a:xfrm>
          <a:prstGeom prst="rect">
            <a:avLst/>
          </a:prstGeom>
        </p:spPr>
        <p:txBody>
          <a:bodyPr vert="horz" lIns="93317" tIns="46659" rIns="93317" bIns="46659" rtlCol="0"/>
          <a:lstStyle>
            <a:lvl1pPr algn="l">
              <a:defRPr sz="1200"/>
            </a:lvl1pPr>
          </a:lstStyle>
          <a:p>
            <a:endParaRPr lang="es-MX"/>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978132" y="0"/>
            <a:ext cx="3043343" cy="467071"/>
          </a:xfrm>
          <a:prstGeom prst="rect">
            <a:avLst/>
          </a:prstGeom>
        </p:spPr>
        <p:txBody>
          <a:bodyPr vert="horz" lIns="93317" tIns="46659" rIns="93317" bIns="46659" rtlCol="0"/>
          <a:lstStyle>
            <a:lvl1pPr algn="r">
              <a:defRPr sz="1200"/>
            </a:lvl1pPr>
          </a:lstStyle>
          <a:p>
            <a:fld id="{522DDEC6-90E2-4E7D-BCA8-DC33E4AC11D6}" type="datetimeFigureOut">
              <a:rPr lang="es-MX" smtClean="0"/>
              <a:t>08/05/2026</a:t>
            </a:fld>
            <a:endParaRPr lang="es-MX"/>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0" y="8842030"/>
            <a:ext cx="3043343" cy="467070"/>
          </a:xfrm>
          <a:prstGeom prst="rect">
            <a:avLst/>
          </a:prstGeom>
        </p:spPr>
        <p:txBody>
          <a:bodyPr vert="horz" lIns="93317" tIns="46659" rIns="93317" bIns="46659"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978132" y="8842030"/>
            <a:ext cx="3043343" cy="467070"/>
          </a:xfrm>
          <a:prstGeom prst="rect">
            <a:avLst/>
          </a:prstGeom>
        </p:spPr>
        <p:txBody>
          <a:bodyPr vert="horz" lIns="93317" tIns="46659" rIns="93317" bIns="46659" rtlCol="0" anchor="b"/>
          <a:lstStyle>
            <a:lvl1pPr algn="r">
              <a:defRPr sz="1200"/>
            </a:lvl1pPr>
          </a:lstStyle>
          <a:p>
            <a:fld id="{9F89F5F5-A842-42B1-AF2F-66B45E74EFBC}" type="slidenum">
              <a:rPr lang="es-MX" smtClean="0"/>
              <a:t>‹Nº›</a:t>
            </a:fld>
            <a:endParaRPr lang="es-MX"/>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17" tIns="46659" rIns="93317" bIns="46659"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17" tIns="46659" rIns="93317" bIns="46659" rtlCol="0"/>
          <a:lstStyle>
            <a:lvl1pPr algn="r">
              <a:defRPr sz="1200"/>
            </a:lvl1pPr>
          </a:lstStyle>
          <a:p>
            <a:fld id="{68FCEE7B-1A11-E64B-87B8-FF304E00D3FD}" type="datetimeFigureOut">
              <a:rPr lang="en-US" smtClean="0"/>
              <a:t>5/8/2026</a:t>
            </a:fld>
            <a:endParaRPr lang="en-US"/>
          </a:p>
        </p:txBody>
      </p:sp>
      <p:sp>
        <p:nvSpPr>
          <p:cNvPr id="4" name="Slide Image Placeholder 3"/>
          <p:cNvSpPr>
            <a:spLocks noGrp="1" noRot="1" noChangeAspect="1"/>
          </p:cNvSpPr>
          <p:nvPr>
            <p:ph type="sldImg" idx="2"/>
          </p:nvPr>
        </p:nvSpPr>
        <p:spPr>
          <a:xfrm>
            <a:off x="407988" y="698500"/>
            <a:ext cx="6207125" cy="3490913"/>
          </a:xfrm>
          <a:prstGeom prst="rect">
            <a:avLst/>
          </a:prstGeom>
          <a:noFill/>
          <a:ln w="12700">
            <a:solidFill>
              <a:prstClr val="black"/>
            </a:solidFill>
          </a:ln>
        </p:spPr>
        <p:txBody>
          <a:bodyPr vert="horz" lIns="93317" tIns="46659" rIns="93317" bIns="46659"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17" tIns="46659" rIns="93317" bIns="46659"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0" y="8842030"/>
            <a:ext cx="3043343" cy="465455"/>
          </a:xfrm>
          <a:prstGeom prst="rect">
            <a:avLst/>
          </a:prstGeom>
        </p:spPr>
        <p:txBody>
          <a:bodyPr vert="horz" lIns="93317" tIns="46659" rIns="93317" bIns="46659"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5455"/>
          </a:xfrm>
          <a:prstGeom prst="rect">
            <a:avLst/>
          </a:prstGeom>
        </p:spPr>
        <p:txBody>
          <a:bodyPr vert="horz" lIns="93317" tIns="46659" rIns="93317" bIns="46659" rtlCol="0" anchor="b"/>
          <a:lstStyle>
            <a:lvl1pPr algn="r">
              <a:defRPr sz="1200"/>
            </a:lvl1pPr>
          </a:lstStyle>
          <a:p>
            <a:fld id="{91043BD8-6F4D-6C48-83C7-0C46088375E3}" type="slidenum">
              <a:rPr lang="en-US" smtClean="0"/>
              <a:t>‹Nº›</a:t>
            </a:fld>
            <a:endParaRPr lang="en-US"/>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9292" y="0"/>
            <a:ext cx="12210583" cy="68579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56643" y="-4604"/>
            <a:ext cx="12307986" cy="6867210"/>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9280" y="0"/>
            <a:ext cx="12182720" cy="6863227"/>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36127" y="0"/>
            <a:ext cx="12264255" cy="68580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29671" y="-3985"/>
            <a:ext cx="12251342" cy="6865969"/>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28867" y="0"/>
            <a:ext cx="12249735" cy="68580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Imagen con título">
    <p:bg>
      <p:bgPr>
        <a:solidFill>
          <a:schemeClr val="bg1">
            <a:alpha val="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4372" y="0"/>
            <a:ext cx="12200744" cy="68579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30351" y="109615"/>
            <a:ext cx="2668454" cy="713656"/>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2458"/>
            <a:ext cx="12192000" cy="6862916"/>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0.xml"/><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ED47ADD9-4FBE-0BBE-EF0C-8376EB0FD3C1}"/>
              </a:ext>
            </a:extLst>
          </p:cNvPr>
          <p:cNvSpPr txBox="1">
            <a:spLocks/>
          </p:cNvSpPr>
          <p:nvPr/>
        </p:nvSpPr>
        <p:spPr>
          <a:xfrm>
            <a:off x="3286279" y="1490614"/>
            <a:ext cx="8346398" cy="1325563"/>
          </a:xfrm>
          <a:prstGeom prst="rect">
            <a:avLst/>
          </a:prstGeom>
          <a:noFill/>
        </p:spPr>
        <p:txBody>
          <a:bodyPr/>
          <a:lstStyle>
            <a:lvl1pPr algn="l" defTabSz="914400" rtl="0" eaLnBrk="1" latinLnBrk="0" hangingPunct="1">
              <a:lnSpc>
                <a:spcPct val="90000"/>
              </a:lnSpc>
              <a:spcBef>
                <a:spcPct val="0"/>
              </a:spcBef>
              <a:buNone/>
              <a:defRPr sz="4400" b="1" i="0" kern="120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algn="ctr"/>
            <a:r>
              <a:rPr lang="es-MX" dirty="0">
                <a:solidFill>
                  <a:srgbClr val="691831"/>
                </a:solidFill>
              </a:rPr>
              <a:t>Reunión de Staff</a:t>
            </a:r>
          </a:p>
          <a:p>
            <a:pPr algn="ctr"/>
            <a:r>
              <a:rPr lang="es-MX" dirty="0">
                <a:solidFill>
                  <a:srgbClr val="691831"/>
                </a:solidFill>
              </a:rPr>
              <a:t>Coordinación de Conservación y Servicios Generales</a:t>
            </a:r>
          </a:p>
        </p:txBody>
      </p:sp>
      <p:sp>
        <p:nvSpPr>
          <p:cNvPr id="2" name="Título 46">
            <a:extLst>
              <a:ext uri="{FF2B5EF4-FFF2-40B4-BE49-F238E27FC236}">
                <a16:creationId xmlns:a16="http://schemas.microsoft.com/office/drawing/2014/main" id="{993ADB58-0227-A835-6FB7-1E558B490AF1}"/>
              </a:ext>
            </a:extLst>
          </p:cNvPr>
          <p:cNvSpPr>
            <a:spLocks noGrp="1"/>
          </p:cNvSpPr>
          <p:nvPr>
            <p:ph type="title"/>
          </p:nvPr>
        </p:nvSpPr>
        <p:spPr>
          <a:xfrm>
            <a:off x="2390789" y="3534834"/>
            <a:ext cx="8822533" cy="506990"/>
          </a:xfrm>
        </p:spPr>
        <p:txBody>
          <a:bodyPr/>
          <a:lstStyle/>
          <a:p>
            <a:pPr algn="ctr"/>
            <a:r>
              <a:rPr lang="es-ES" sz="2800" dirty="0">
                <a:solidFill>
                  <a:srgbClr val="691831"/>
                </a:solidFill>
              </a:rPr>
              <a:t>Coordinación Técnica de Administración de Activos</a:t>
            </a:r>
            <a:br>
              <a:rPr lang="es-ES" sz="2800" dirty="0">
                <a:solidFill>
                  <a:srgbClr val="691831"/>
                </a:solidFill>
              </a:rPr>
            </a:br>
            <a:r>
              <a:rPr lang="es-ES" sz="2800" dirty="0">
                <a:solidFill>
                  <a:srgbClr val="691831"/>
                </a:solidFill>
              </a:rPr>
              <a:t>Temas Inmobiliarios</a:t>
            </a:r>
          </a:p>
        </p:txBody>
      </p:sp>
      <p:sp>
        <p:nvSpPr>
          <p:cNvPr id="3" name="Google Shape;50;p2">
            <a:extLst>
              <a:ext uri="{FF2B5EF4-FFF2-40B4-BE49-F238E27FC236}">
                <a16:creationId xmlns:a16="http://schemas.microsoft.com/office/drawing/2014/main" id="{8F8ED8B8-4060-B286-982D-B983C8FAFD9B}"/>
              </a:ext>
            </a:extLst>
          </p:cNvPr>
          <p:cNvSpPr txBox="1"/>
          <p:nvPr/>
        </p:nvSpPr>
        <p:spPr>
          <a:xfrm>
            <a:off x="6802055" y="6058676"/>
            <a:ext cx="4980537" cy="464594"/>
          </a:xfrm>
          <a:prstGeom prst="rect">
            <a:avLst/>
          </a:prstGeom>
          <a:noFill/>
          <a:ln>
            <a:noFill/>
          </a:ln>
        </p:spPr>
        <p:txBody>
          <a:bodyPr spcFirstLastPara="1" wrap="square" lIns="91425" tIns="45700" rIns="91425" bIns="45700" anchor="t" anchorCtr="0">
            <a:noAutofit/>
          </a:bodyPr>
          <a:lstStyle/>
          <a:p>
            <a:pPr algn="r"/>
            <a:r>
              <a:rPr lang="es-MX" sz="2000" b="1" dirty="0">
                <a:solidFill>
                  <a:srgbClr val="691831"/>
                </a:solidFill>
                <a:latin typeface="Noto Sans"/>
                <a:ea typeface="Noto Sans"/>
                <a:cs typeface="Noto Sans"/>
              </a:rPr>
              <a:t>Ciudad de México, 11 mayo de 2026.</a:t>
            </a:r>
          </a:p>
          <a:p>
            <a:pPr marL="228600" indent="-50800" algn="r">
              <a:lnSpc>
                <a:spcPct val="90000"/>
              </a:lnSpc>
              <a:spcBef>
                <a:spcPts val="1000"/>
              </a:spcBef>
              <a:buClr>
                <a:schemeClr val="dk1"/>
              </a:buClr>
              <a:buSzPts val="2800"/>
            </a:pPr>
            <a:endParaRPr sz="20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7412188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E236B-3E47-0272-63D0-A50790EB51D7}"/>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9175A322-86C3-76EB-C3AC-EDDFB64DE1D9}"/>
              </a:ext>
            </a:extLst>
          </p:cNvPr>
          <p:cNvSpPr txBox="1"/>
          <p:nvPr/>
        </p:nvSpPr>
        <p:spPr>
          <a:xfrm>
            <a:off x="189288" y="149720"/>
            <a:ext cx="8816055" cy="461665"/>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sym typeface="Noto Sans"/>
              </a:rPr>
              <a:t>Arrendamiento Inmobiliario Nivel Central</a:t>
            </a:r>
            <a:endParaRPr lang="es-MX" dirty="0">
              <a:sym typeface="Calibri"/>
            </a:endParaRPr>
          </a:p>
        </p:txBody>
      </p:sp>
      <p:sp>
        <p:nvSpPr>
          <p:cNvPr id="5" name="Marcador de número de diapositiva 3">
            <a:extLst>
              <a:ext uri="{FF2B5EF4-FFF2-40B4-BE49-F238E27FC236}">
                <a16:creationId xmlns:a16="http://schemas.microsoft.com/office/drawing/2014/main" id="{4EF687DD-A672-9E8C-E41A-1BEEA2F1BBDB}"/>
              </a:ext>
            </a:extLst>
          </p:cNvPr>
          <p:cNvSpPr txBox="1">
            <a:spLocks/>
          </p:cNvSpPr>
          <p:nvPr/>
        </p:nvSpPr>
        <p:spPr>
          <a:xfrm>
            <a:off x="11812187" y="5474247"/>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2" name="Google Shape;79;p8">
            <a:extLst>
              <a:ext uri="{FF2B5EF4-FFF2-40B4-BE49-F238E27FC236}">
                <a16:creationId xmlns:a16="http://schemas.microsoft.com/office/drawing/2014/main" id="{193320FF-86B2-56DF-7D42-F25FE60838BE}"/>
              </a:ext>
            </a:extLst>
          </p:cNvPr>
          <p:cNvSpPr txBox="1"/>
          <p:nvPr/>
        </p:nvSpPr>
        <p:spPr>
          <a:xfrm>
            <a:off x="189288" y="706998"/>
            <a:ext cx="6097554" cy="369291"/>
          </a:xfrm>
          <a:prstGeom prst="rect">
            <a:avLst/>
          </a:prstGeom>
          <a:noFill/>
          <a:ln>
            <a:noFill/>
          </a:ln>
        </p:spPr>
        <p:txBody>
          <a:bodyPr spcFirstLastPara="1" wrap="square" lIns="91425" tIns="45700" rIns="91425" bIns="45700" anchor="t" anchorCtr="0">
            <a:spAutoFit/>
          </a:bodyPr>
          <a:lstStyle/>
          <a:p>
            <a:pPr lvl="0"/>
            <a:r>
              <a:rPr lang="es-MX" b="1" dirty="0">
                <a:solidFill>
                  <a:srgbClr val="B7903D"/>
                </a:solidFill>
                <a:latin typeface="Noto Sans"/>
                <a:ea typeface="Noto Sans"/>
                <a:cs typeface="Noto Sans"/>
                <a:sym typeface="Noto Sans"/>
              </a:rPr>
              <a:t>Propuesta de Arrendamiento Hamburgo 307</a:t>
            </a:r>
          </a:p>
        </p:txBody>
      </p:sp>
      <p:graphicFrame>
        <p:nvGraphicFramePr>
          <p:cNvPr id="4" name="Tabla 3">
            <a:extLst>
              <a:ext uri="{FF2B5EF4-FFF2-40B4-BE49-F238E27FC236}">
                <a16:creationId xmlns:a16="http://schemas.microsoft.com/office/drawing/2014/main" id="{C2A6BD68-BA02-E90E-668E-9F0033CB7FF5}"/>
              </a:ext>
            </a:extLst>
          </p:cNvPr>
          <p:cNvGraphicFramePr>
            <a:graphicFrameLocks noGrp="1"/>
          </p:cNvGraphicFramePr>
          <p:nvPr/>
        </p:nvGraphicFramePr>
        <p:xfrm>
          <a:off x="5260727" y="2214255"/>
          <a:ext cx="6315456" cy="1601667"/>
        </p:xfrm>
        <a:graphic>
          <a:graphicData uri="http://schemas.openxmlformats.org/drawingml/2006/table">
            <a:tbl>
              <a:tblPr/>
              <a:tblGrid>
                <a:gridCol w="4016140">
                  <a:extLst>
                    <a:ext uri="{9D8B030D-6E8A-4147-A177-3AD203B41FA5}">
                      <a16:colId xmlns:a16="http://schemas.microsoft.com/office/drawing/2014/main" val="3397488214"/>
                    </a:ext>
                  </a:extLst>
                </a:gridCol>
                <a:gridCol w="2299316">
                  <a:extLst>
                    <a:ext uri="{9D8B030D-6E8A-4147-A177-3AD203B41FA5}">
                      <a16:colId xmlns:a16="http://schemas.microsoft.com/office/drawing/2014/main" val="836495003"/>
                    </a:ext>
                  </a:extLst>
                </a:gridCol>
              </a:tblGrid>
              <a:tr h="454648">
                <a:tc>
                  <a:txBody>
                    <a:bodyPr/>
                    <a:lstStyle/>
                    <a:p>
                      <a:pPr algn="ctr" fontAlgn="ctr">
                        <a:lnSpc>
                          <a:spcPct val="100000"/>
                        </a:lnSpc>
                        <a:buNone/>
                      </a:pP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Conceptos</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Propuesta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313448">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Capacidad (personas)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710</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No. Cajones Estacionamiento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102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Área Rentable (m</a:t>
                      </a:r>
                      <a:r>
                        <a:rPr lang="es-MX" sz="1200" baseline="30000" dirty="0">
                          <a:effectLst/>
                          <a:latin typeface="Noto Sans" panose="020B0502040504020204" pitchFamily="34" charset="0"/>
                          <a:ea typeface="Noto Sans" panose="020B0502040504020204" pitchFamily="34" charset="0"/>
                          <a:cs typeface="Noto Sans" panose="020B0502040504020204" pitchFamily="34" charset="0"/>
                        </a:rPr>
                        <a:t>2</a:t>
                      </a:r>
                      <a:r>
                        <a:rPr lang="es-MX" sz="12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9,110.98</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Monto de Renta Mensual sin IVA (pesos)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$3,753,723.76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85676881"/>
                  </a:ext>
                </a:extLst>
              </a:tr>
            </a:tbl>
          </a:graphicData>
        </a:graphic>
      </p:graphicFrame>
      <p:sp>
        <p:nvSpPr>
          <p:cNvPr id="6" name="CuadroTexto 5">
            <a:extLst>
              <a:ext uri="{FF2B5EF4-FFF2-40B4-BE49-F238E27FC236}">
                <a16:creationId xmlns:a16="http://schemas.microsoft.com/office/drawing/2014/main" id="{6BCF1C0A-33F8-2015-55D7-24EC6C213C70}"/>
              </a:ext>
            </a:extLst>
          </p:cNvPr>
          <p:cNvSpPr txBox="1"/>
          <p:nvPr/>
        </p:nvSpPr>
        <p:spPr>
          <a:xfrm>
            <a:off x="189288" y="1020570"/>
            <a:ext cx="11487676" cy="738664"/>
          </a:xfrm>
          <a:prstGeom prst="rect">
            <a:avLst/>
          </a:prstGeom>
          <a:noFill/>
        </p:spPr>
        <p:txBody>
          <a:bodyPr wrap="square">
            <a:spAutoFit/>
          </a:bodyPr>
          <a:lstStyle/>
          <a:p>
            <a:pPr algn="just"/>
            <a:r>
              <a:rPr lang="es-ES" sz="1400" dirty="0">
                <a:effectLst/>
                <a:latin typeface="Noto Sans" panose="020B0502040504020204" pitchFamily="34" charset="0"/>
                <a:ea typeface="Noto Sans" panose="020B0502040504020204" pitchFamily="34" charset="0"/>
                <a:cs typeface="Noto Sans" panose="020B0502040504020204" pitchFamily="34" charset="0"/>
              </a:rPr>
              <a:t>210 Personas </a:t>
            </a:r>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de </a:t>
            </a:r>
            <a:r>
              <a:rPr lang="es-ES" sz="1400" dirty="0">
                <a:latin typeface="Noto Sans" panose="020B0502040504020204" pitchFamily="34" charset="0"/>
                <a:ea typeface="Noto Sans" panose="020B0502040504020204" pitchFamily="34" charset="0"/>
                <a:cs typeface="Noto Sans" panose="020B0502040504020204" pitchFamily="34" charset="0"/>
              </a:rPr>
              <a:t>Unidad de Infraestructura, Servicios Médicos Indirectos e Integración Sectorial (UISMIIS)</a:t>
            </a:r>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 </a:t>
            </a:r>
          </a:p>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200 Personas de la </a:t>
            </a:r>
            <a:r>
              <a:rPr lang="es-ES" sz="1400" dirty="0">
                <a:latin typeface="Noto Sans" panose="020B0502040504020204" pitchFamily="34" charset="0"/>
                <a:ea typeface="Noto Sans" panose="020B0502040504020204" pitchFamily="34" charset="0"/>
                <a:cs typeface="Noto Sans" panose="020B0502040504020204" pitchFamily="34" charset="0"/>
              </a:rPr>
              <a:t>Unidad de Atención y Cuidado Infantil (UACI).</a:t>
            </a:r>
          </a:p>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253 Personas de la Unidad de Adquisiciones.</a:t>
            </a:r>
          </a:p>
        </p:txBody>
      </p:sp>
      <p:sp>
        <p:nvSpPr>
          <p:cNvPr id="7" name="CuadroTexto 6">
            <a:extLst>
              <a:ext uri="{FF2B5EF4-FFF2-40B4-BE49-F238E27FC236}">
                <a16:creationId xmlns:a16="http://schemas.microsoft.com/office/drawing/2014/main" id="{6E4050A8-F25D-897D-D53A-F0207EF84FE1}"/>
              </a:ext>
            </a:extLst>
          </p:cNvPr>
          <p:cNvSpPr txBox="1"/>
          <p:nvPr/>
        </p:nvSpPr>
        <p:spPr>
          <a:xfrm>
            <a:off x="4806252" y="3985868"/>
            <a:ext cx="6840024" cy="707886"/>
          </a:xfrm>
          <a:prstGeom prst="rect">
            <a:avLst/>
          </a:prstGeom>
          <a:noFill/>
        </p:spPr>
        <p:txBody>
          <a:bodyPr wrap="square">
            <a:spAutoFit/>
          </a:bodyPr>
          <a:lstStyle/>
          <a:p>
            <a:pPr algn="just"/>
            <a:r>
              <a:rPr lang="es-ES" sz="1000" b="1" dirty="0">
                <a:effectLst/>
                <a:latin typeface="Montserrat" panose="00000500000000000000" pitchFamily="2" charset="0"/>
                <a:ea typeface="Calibri" panose="020F0502020204030204" pitchFamily="34" charset="0"/>
                <a:cs typeface="Arial" panose="020B0604020202020204" pitchFamily="34" charset="0"/>
              </a:rPr>
              <a:t>Nota 1: </a:t>
            </a:r>
            <a:r>
              <a:rPr lang="es-ES" sz="1000" dirty="0">
                <a:effectLst/>
                <a:latin typeface="Montserrat" panose="00000500000000000000" pitchFamily="2" charset="0"/>
                <a:ea typeface="Calibri" panose="020F0502020204030204" pitchFamily="34" charset="0"/>
                <a:cs typeface="Arial" panose="020B0604020202020204" pitchFamily="34" charset="0"/>
              </a:rPr>
              <a:t>El monto de renta mensual indicado, fue obtenido considerando e</a:t>
            </a:r>
            <a:r>
              <a:rPr lang="es-ES" sz="1000" dirty="0">
                <a:latin typeface="Montserrat" panose="00000500000000000000" pitchFamily="2" charset="0"/>
                <a:ea typeface="Calibri" panose="020F0502020204030204" pitchFamily="34" charset="0"/>
                <a:cs typeface="Arial" panose="020B0604020202020204" pitchFamily="34" charset="0"/>
              </a:rPr>
              <a:t>l </a:t>
            </a:r>
            <a:r>
              <a:rPr lang="es-ES" sz="1000" dirty="0">
                <a:effectLst/>
                <a:latin typeface="Montserrat" panose="00000500000000000000" pitchFamily="2" charset="0"/>
                <a:ea typeface="Calibri" panose="020F0502020204030204" pitchFamily="34" charset="0"/>
                <a:cs typeface="Arial" panose="020B0604020202020204" pitchFamily="34" charset="0"/>
              </a:rPr>
              <a:t>monto máximo de renta de $412.00 por metro cuadrado, señalado en el Acuerdo por el que se fija el importe máximo de rentas por tipo de inmuebles a que se refiere la LGBN, publicado en el Diario Oficial de la Federación el 9 de diciembre de 2025.</a:t>
            </a:r>
            <a:endParaRPr lang="es-MX" sz="1000" dirty="0"/>
          </a:p>
        </p:txBody>
      </p:sp>
      <p:sp>
        <p:nvSpPr>
          <p:cNvPr id="8" name="Google Shape;79;p8">
            <a:extLst>
              <a:ext uri="{FF2B5EF4-FFF2-40B4-BE49-F238E27FC236}">
                <a16:creationId xmlns:a16="http://schemas.microsoft.com/office/drawing/2014/main" id="{0A95BF44-2351-EE64-123B-2C39B270A0C5}"/>
              </a:ext>
            </a:extLst>
          </p:cNvPr>
          <p:cNvSpPr txBox="1"/>
          <p:nvPr/>
        </p:nvSpPr>
        <p:spPr>
          <a:xfrm>
            <a:off x="5033891" y="1715846"/>
            <a:ext cx="6840023"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b="1" dirty="0">
                <a:solidFill>
                  <a:srgbClr val="0B5445"/>
                </a:solidFill>
                <a:latin typeface="Noto Sans"/>
                <a:ea typeface="Noto Sans"/>
                <a:cs typeface="Noto Sans"/>
                <a:sym typeface="Noto Sans"/>
              </a:rPr>
              <a:t>Características del inmueble</a:t>
            </a:r>
            <a:endParaRPr lang="es-MX" sz="2000" dirty="0">
              <a:solidFill>
                <a:srgbClr val="0B5445"/>
              </a:solidFill>
              <a:latin typeface="Calibri"/>
              <a:ea typeface="Calibri"/>
              <a:cs typeface="Calibri"/>
              <a:sym typeface="Calibri"/>
            </a:endParaRPr>
          </a:p>
        </p:txBody>
      </p:sp>
      <p:pic>
        <p:nvPicPr>
          <p:cNvPr id="10" name="Imagen 9" descr="Un edificio de fondo&#10;&#10;El contenido generado por IA puede ser incorrecto.">
            <a:extLst>
              <a:ext uri="{FF2B5EF4-FFF2-40B4-BE49-F238E27FC236}">
                <a16:creationId xmlns:a16="http://schemas.microsoft.com/office/drawing/2014/main" id="{1E5A6FFA-121C-BB04-E229-64C04F9073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817" y="1878819"/>
            <a:ext cx="3949302" cy="3050413"/>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1" name="CuadroTexto 6">
            <a:extLst>
              <a:ext uri="{FF2B5EF4-FFF2-40B4-BE49-F238E27FC236}">
                <a16:creationId xmlns:a16="http://schemas.microsoft.com/office/drawing/2014/main" id="{6E4050A8-F25D-897D-D53A-F0207EF84FE1}"/>
              </a:ext>
            </a:extLst>
          </p:cNvPr>
          <p:cNvSpPr txBox="1"/>
          <p:nvPr/>
        </p:nvSpPr>
        <p:spPr>
          <a:xfrm>
            <a:off x="2498084" y="5632144"/>
            <a:ext cx="9148192" cy="623248"/>
          </a:xfrm>
          <a:prstGeom prst="rect">
            <a:avLst/>
          </a:prstGeom>
          <a:noFill/>
        </p:spPr>
        <p:txBody>
          <a:bodyPr wrap="square">
            <a:spAutoFit/>
          </a:bodyPr>
          <a:lstStyle/>
          <a:p>
            <a:pPr algn="just"/>
            <a:r>
              <a:rPr lang="es-MX" sz="1150" dirty="0">
                <a:latin typeface="Montserrat" panose="00000500000000000000" pitchFamily="2" charset="0"/>
                <a:ea typeface="Calibri" panose="020F0502020204030204" pitchFamily="34" charset="0"/>
                <a:cs typeface="Arial" panose="020B0604020202020204" pitchFamily="34" charset="0"/>
              </a:rPr>
              <a:t>La presente propuesta de nuevo arrendamiento, </a:t>
            </a:r>
            <a:r>
              <a:rPr lang="es-MX" sz="1150" b="1" dirty="0">
                <a:latin typeface="Montserrat" panose="00000500000000000000" pitchFamily="2" charset="0"/>
                <a:ea typeface="Calibri" panose="020F0502020204030204" pitchFamily="34" charset="0"/>
                <a:cs typeface="Arial" panose="020B0604020202020204" pitchFamily="34" charset="0"/>
              </a:rPr>
              <a:t>se encuentra incluida</a:t>
            </a:r>
            <a:r>
              <a:rPr lang="es-MX" sz="1150" dirty="0">
                <a:latin typeface="Montserrat" panose="00000500000000000000" pitchFamily="2" charset="0"/>
                <a:ea typeface="Calibri" panose="020F0502020204030204" pitchFamily="34" charset="0"/>
                <a:cs typeface="Arial" panose="020B0604020202020204" pitchFamily="34" charset="0"/>
              </a:rPr>
              <a:t> dentro del Programa de Arrendamiento Inmobiliario para el año 2026, IMSS-Arrendatario, el cual fue aprobado por el H. Consejo Técnico del Instituto Mexicano del Seguro Social mediante Acuerdo número </a:t>
            </a:r>
            <a:r>
              <a:rPr lang="es-MX" sz="1150" b="1" dirty="0">
                <a:latin typeface="Montserrat" panose="00000500000000000000" pitchFamily="2" charset="0"/>
                <a:ea typeface="Calibri" panose="020F0502020204030204" pitchFamily="34" charset="0"/>
                <a:cs typeface="Arial" panose="020B0604020202020204" pitchFamily="34" charset="0"/>
              </a:rPr>
              <a:t>ACDO.SA2.HCT.280426/120.P.DA</a:t>
            </a:r>
            <a:r>
              <a:rPr lang="es-MX" sz="1150" dirty="0">
                <a:latin typeface="Montserrat" panose="00000500000000000000" pitchFamily="2" charset="0"/>
                <a:ea typeface="Calibri" panose="020F0502020204030204" pitchFamily="34" charset="0"/>
                <a:cs typeface="Arial" panose="020B0604020202020204" pitchFamily="34" charset="0"/>
              </a:rPr>
              <a:t> de fecha 28 de abril de 2026.</a:t>
            </a:r>
            <a:endParaRPr lang="es-MX" sz="1150" b="1" dirty="0">
              <a:latin typeface="Montserrat" panose="00000500000000000000" pitchFamily="2" charset="0"/>
              <a:ea typeface="Calibri" panose="020F0502020204030204" pitchFamily="34" charset="0"/>
              <a:cs typeface="Arial" panose="020B0604020202020204" pitchFamily="34" charset="0"/>
            </a:endParaRPr>
          </a:p>
        </p:txBody>
      </p:sp>
      <p:sp>
        <p:nvSpPr>
          <p:cNvPr id="12" name="CuadroTexto 6">
            <a:extLst>
              <a:ext uri="{FF2B5EF4-FFF2-40B4-BE49-F238E27FC236}">
                <a16:creationId xmlns:a16="http://schemas.microsoft.com/office/drawing/2014/main" id="{6E6A1B70-18DC-1B9B-08AF-1D12615DFFCB}"/>
              </a:ext>
            </a:extLst>
          </p:cNvPr>
          <p:cNvSpPr txBox="1"/>
          <p:nvPr/>
        </p:nvSpPr>
        <p:spPr>
          <a:xfrm>
            <a:off x="4806252" y="4729177"/>
            <a:ext cx="6840024" cy="400110"/>
          </a:xfrm>
          <a:prstGeom prst="rect">
            <a:avLst/>
          </a:prstGeom>
          <a:noFill/>
        </p:spPr>
        <p:txBody>
          <a:bodyPr wrap="square">
            <a:spAutoFit/>
          </a:bodyPr>
          <a:lstStyle/>
          <a:p>
            <a:pPr algn="just"/>
            <a:r>
              <a:rPr lang="es-ES" sz="1000" b="1" dirty="0">
                <a:effectLst/>
                <a:latin typeface="Montserrat" panose="00000500000000000000" pitchFamily="2" charset="0"/>
                <a:ea typeface="Calibri" panose="020F0502020204030204" pitchFamily="34" charset="0"/>
                <a:cs typeface="Arial" panose="020B0604020202020204" pitchFamily="34" charset="0"/>
              </a:rPr>
              <a:t>Nota 2: </a:t>
            </a:r>
            <a:r>
              <a:rPr lang="es-MX" sz="1000" dirty="0">
                <a:latin typeface="Montserrat" panose="00000500000000000000" pitchFamily="2" charset="0"/>
                <a:ea typeface="Calibri" panose="020F0502020204030204" pitchFamily="34" charset="0"/>
                <a:cs typeface="Arial" panose="020B0604020202020204" pitchFamily="34" charset="0"/>
              </a:rPr>
              <a:t>Superficie rentable como resultado de los 710 servidores públicos de conformidad a la Tabla SMOI, es de: 9,110.98 m² </a:t>
            </a:r>
            <a:endParaRPr lang="es-MX" sz="1000" dirty="0"/>
          </a:p>
        </p:txBody>
      </p:sp>
      <p:sp>
        <p:nvSpPr>
          <p:cNvPr id="13" name="CuadroTexto 6">
            <a:extLst>
              <a:ext uri="{FF2B5EF4-FFF2-40B4-BE49-F238E27FC236}">
                <a16:creationId xmlns:a16="http://schemas.microsoft.com/office/drawing/2014/main" id="{6E6A1B70-18DC-1B9B-08AF-1D12615DFFCB}"/>
              </a:ext>
            </a:extLst>
          </p:cNvPr>
          <p:cNvSpPr txBox="1"/>
          <p:nvPr/>
        </p:nvSpPr>
        <p:spPr>
          <a:xfrm>
            <a:off x="4805028" y="5194727"/>
            <a:ext cx="6840024" cy="400110"/>
          </a:xfrm>
          <a:prstGeom prst="rect">
            <a:avLst/>
          </a:prstGeom>
          <a:noFill/>
        </p:spPr>
        <p:txBody>
          <a:bodyPr wrap="square">
            <a:spAutoFit/>
          </a:bodyPr>
          <a:lstStyle/>
          <a:p>
            <a:pPr algn="just"/>
            <a:r>
              <a:rPr lang="es-ES" sz="1000" b="1" dirty="0">
                <a:effectLst/>
                <a:latin typeface="Montserrat" panose="00000500000000000000" pitchFamily="2" charset="0"/>
                <a:ea typeface="Calibri" panose="020F0502020204030204" pitchFamily="34" charset="0"/>
                <a:cs typeface="Arial" panose="020B0604020202020204" pitchFamily="34" charset="0"/>
              </a:rPr>
              <a:t>Nota 3: Dictamen de justipreciación de Renta </a:t>
            </a:r>
            <a:r>
              <a:rPr lang="es-MX" sz="1000" dirty="0">
                <a:latin typeface="Montserrat" panose="00000500000000000000" pitchFamily="2" charset="0"/>
                <a:ea typeface="Calibri" panose="020F0502020204030204" pitchFamily="34" charset="0"/>
                <a:cs typeface="Arial" panose="020B0604020202020204" pitchFamily="34" charset="0"/>
              </a:rPr>
              <a:t>en trámite ante INDAABIN. El día 27 de abril de 2026 se realizó la visita del perito designado.</a:t>
            </a:r>
            <a:endParaRPr lang="es-MX" sz="1000" dirty="0"/>
          </a:p>
        </p:txBody>
      </p:sp>
    </p:spTree>
    <p:extLst>
      <p:ext uri="{BB962C8B-B14F-4D97-AF65-F5344CB8AC3E}">
        <p14:creationId xmlns:p14="http://schemas.microsoft.com/office/powerpoint/2010/main" val="4061313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5EA38-7C6D-4FA1-F6DD-D1FEE663E1A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D02B1137-D503-3B22-B4E0-C202B32709B7}"/>
              </a:ext>
            </a:extLst>
          </p:cNvPr>
          <p:cNvSpPr txBox="1"/>
          <p:nvPr/>
        </p:nvSpPr>
        <p:spPr>
          <a:xfrm>
            <a:off x="189288" y="149720"/>
            <a:ext cx="8816055" cy="461665"/>
          </a:xfrm>
          <a:prstGeom prst="rect">
            <a:avLst/>
          </a:prstGeom>
          <a:noFill/>
        </p:spPr>
        <p:txBody>
          <a:bodyPr wrap="square" rtlCol="0">
            <a:spAutoFit/>
          </a:bodyPr>
          <a:lstStyle>
            <a:defPPr>
              <a:defRPr lang="es-MX"/>
            </a:defPPr>
            <a:lvl1pPr>
              <a:buClr>
                <a:srgbClr val="000000"/>
              </a:buClr>
              <a:buSzPts val="3000"/>
              <a:defRPr sz="2400" b="1">
                <a:solidFill>
                  <a:srgbClr val="621132"/>
                </a:solidFill>
                <a:latin typeface="Patria" pitchFamily="2" charset="0"/>
              </a:defRPr>
            </a:lvl1pPr>
          </a:lstStyle>
          <a:p>
            <a:r>
              <a:rPr lang="es-MX" dirty="0">
                <a:sym typeface="Noto Sans"/>
              </a:rPr>
              <a:t>Arrendamiento Inmobiliario Nivel Central</a:t>
            </a:r>
            <a:endParaRPr lang="es-MX" dirty="0">
              <a:sym typeface="Calibri"/>
            </a:endParaRPr>
          </a:p>
        </p:txBody>
      </p:sp>
      <p:sp>
        <p:nvSpPr>
          <p:cNvPr id="5" name="Marcador de número de diapositiva 3">
            <a:extLst>
              <a:ext uri="{FF2B5EF4-FFF2-40B4-BE49-F238E27FC236}">
                <a16:creationId xmlns:a16="http://schemas.microsoft.com/office/drawing/2014/main" id="{3CD2E340-57B8-3506-4CC8-3A669411C407}"/>
              </a:ext>
            </a:extLst>
          </p:cNvPr>
          <p:cNvSpPr txBox="1">
            <a:spLocks/>
          </p:cNvSpPr>
          <p:nvPr/>
        </p:nvSpPr>
        <p:spPr>
          <a:xfrm>
            <a:off x="11812187" y="5474247"/>
            <a:ext cx="379813" cy="299857"/>
          </a:xfrm>
          <a:prstGeom prst="rect">
            <a:avLst/>
          </a:prstGeom>
        </p:spPr>
        <p:txBody>
          <a:bodyPr/>
          <a:ls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CCF7EA40-30CE-1140-AE32-46D572116FD7}" type="slidenum">
              <a:rPr kumimoji="0" lang="es-ES_tradnl" sz="1100" b="0" i="0" u="none" strike="noStrike" kern="1200" cap="none" spc="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lang="es-ES_tradnl" sz="1100" b="0" i="0" u="none" strike="noStrike" kern="1200" cap="none" spc="0" normalizeH="0" baseline="0" noProof="0" dirty="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sym typeface="Arial"/>
            </a:endParaRPr>
          </a:p>
        </p:txBody>
      </p:sp>
      <p:sp>
        <p:nvSpPr>
          <p:cNvPr id="2" name="Google Shape;79;p8">
            <a:extLst>
              <a:ext uri="{FF2B5EF4-FFF2-40B4-BE49-F238E27FC236}">
                <a16:creationId xmlns:a16="http://schemas.microsoft.com/office/drawing/2014/main" id="{E4E08246-3446-4269-396A-8CDB6CDA7153}"/>
              </a:ext>
            </a:extLst>
          </p:cNvPr>
          <p:cNvSpPr txBox="1"/>
          <p:nvPr/>
        </p:nvSpPr>
        <p:spPr>
          <a:xfrm>
            <a:off x="189288" y="706998"/>
            <a:ext cx="6097554" cy="369291"/>
          </a:xfrm>
          <a:prstGeom prst="rect">
            <a:avLst/>
          </a:prstGeom>
          <a:noFill/>
          <a:ln>
            <a:noFill/>
          </a:ln>
        </p:spPr>
        <p:txBody>
          <a:bodyPr spcFirstLastPara="1" wrap="square" lIns="91425" tIns="45700" rIns="91425" bIns="45700" anchor="t" anchorCtr="0">
            <a:spAutoFit/>
          </a:bodyPr>
          <a:lstStyle/>
          <a:p>
            <a:r>
              <a:rPr lang="es-MX" b="1" dirty="0">
                <a:solidFill>
                  <a:srgbClr val="B7903D"/>
                </a:solidFill>
                <a:latin typeface="Noto Sans"/>
                <a:ea typeface="Noto Sans"/>
                <a:cs typeface="Noto Sans"/>
                <a:sym typeface="Noto Sans"/>
              </a:rPr>
              <a:t>Propuesta de ocupación </a:t>
            </a:r>
            <a:r>
              <a:rPr lang="es-MX" b="1" dirty="0" err="1">
                <a:solidFill>
                  <a:srgbClr val="B7903D"/>
                </a:solidFill>
                <a:latin typeface="Noto Sans"/>
                <a:ea typeface="Noto Sans"/>
                <a:cs typeface="Noto Sans"/>
                <a:sym typeface="Noto Sans"/>
              </a:rPr>
              <a:t>Havre</a:t>
            </a:r>
            <a:r>
              <a:rPr lang="es-MX" b="1" dirty="0">
                <a:solidFill>
                  <a:srgbClr val="B7903D"/>
                </a:solidFill>
                <a:latin typeface="Noto Sans"/>
                <a:ea typeface="Noto Sans"/>
                <a:cs typeface="Noto Sans"/>
                <a:sym typeface="Noto Sans"/>
              </a:rPr>
              <a:t> 7</a:t>
            </a:r>
            <a:endParaRPr lang="es-MX" sz="2000" dirty="0">
              <a:solidFill>
                <a:srgbClr val="B7903D"/>
              </a:solidFill>
              <a:latin typeface="Calibri"/>
              <a:ea typeface="Calibri"/>
              <a:cs typeface="Calibri"/>
              <a:sym typeface="Calibri"/>
            </a:endParaRPr>
          </a:p>
        </p:txBody>
      </p:sp>
      <p:graphicFrame>
        <p:nvGraphicFramePr>
          <p:cNvPr id="4" name="Tabla 3">
            <a:extLst>
              <a:ext uri="{FF2B5EF4-FFF2-40B4-BE49-F238E27FC236}">
                <a16:creationId xmlns:a16="http://schemas.microsoft.com/office/drawing/2014/main" id="{44FA6D8B-891C-A0D8-538F-0ECF1F70783E}"/>
              </a:ext>
            </a:extLst>
          </p:cNvPr>
          <p:cNvGraphicFramePr>
            <a:graphicFrameLocks noGrp="1"/>
          </p:cNvGraphicFramePr>
          <p:nvPr>
            <p:extLst>
              <p:ext uri="{D42A27DB-BD31-4B8C-83A1-F6EECF244321}">
                <p14:modId xmlns:p14="http://schemas.microsoft.com/office/powerpoint/2010/main" val="1942244768"/>
              </p:ext>
            </p:extLst>
          </p:nvPr>
        </p:nvGraphicFramePr>
        <p:xfrm>
          <a:off x="5339614" y="2226653"/>
          <a:ext cx="6315456" cy="1601667"/>
        </p:xfrm>
        <a:graphic>
          <a:graphicData uri="http://schemas.openxmlformats.org/drawingml/2006/table">
            <a:tbl>
              <a:tblPr/>
              <a:tblGrid>
                <a:gridCol w="4016140">
                  <a:extLst>
                    <a:ext uri="{9D8B030D-6E8A-4147-A177-3AD203B41FA5}">
                      <a16:colId xmlns:a16="http://schemas.microsoft.com/office/drawing/2014/main" val="3397488214"/>
                    </a:ext>
                  </a:extLst>
                </a:gridCol>
                <a:gridCol w="2299316">
                  <a:extLst>
                    <a:ext uri="{9D8B030D-6E8A-4147-A177-3AD203B41FA5}">
                      <a16:colId xmlns:a16="http://schemas.microsoft.com/office/drawing/2014/main" val="836495003"/>
                    </a:ext>
                  </a:extLst>
                </a:gridCol>
              </a:tblGrid>
              <a:tr h="454648">
                <a:tc>
                  <a:txBody>
                    <a:bodyPr/>
                    <a:lstStyle/>
                    <a:p>
                      <a:pPr algn="ctr" fontAlgn="ctr">
                        <a:lnSpc>
                          <a:spcPct val="100000"/>
                        </a:lnSpc>
                        <a:buNone/>
                      </a:pP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Conceptos</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Propuesta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313448">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Capacidad (personas)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214</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No. Cajones Estacionamiento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Área Rentable (m</a:t>
                      </a:r>
                      <a:r>
                        <a:rPr lang="es-MX" sz="1200" baseline="30000" dirty="0">
                          <a:effectLst/>
                          <a:latin typeface="Noto Sans" panose="020B0502040504020204" pitchFamily="34" charset="0"/>
                          <a:ea typeface="Noto Sans" panose="020B0502040504020204" pitchFamily="34" charset="0"/>
                          <a:cs typeface="Noto Sans" panose="020B0502040504020204" pitchFamily="34" charset="0"/>
                        </a:rPr>
                        <a:t>2</a:t>
                      </a:r>
                      <a:r>
                        <a:rPr lang="es-MX" sz="12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3,490</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r h="277857">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Monto de Renta Mensual sin IVA (pesos)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$977,423.48</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85676881"/>
                  </a:ext>
                </a:extLst>
              </a:tr>
            </a:tbl>
          </a:graphicData>
        </a:graphic>
      </p:graphicFrame>
      <p:sp>
        <p:nvSpPr>
          <p:cNvPr id="6" name="CuadroTexto 5">
            <a:extLst>
              <a:ext uri="{FF2B5EF4-FFF2-40B4-BE49-F238E27FC236}">
                <a16:creationId xmlns:a16="http://schemas.microsoft.com/office/drawing/2014/main" id="{A75BAD69-727E-6FAE-B13B-18635C91A9AF}"/>
              </a:ext>
            </a:extLst>
          </p:cNvPr>
          <p:cNvSpPr txBox="1"/>
          <p:nvPr/>
        </p:nvSpPr>
        <p:spPr>
          <a:xfrm>
            <a:off x="189288" y="1020570"/>
            <a:ext cx="11487676" cy="523220"/>
          </a:xfrm>
          <a:prstGeom prst="rect">
            <a:avLst/>
          </a:prstGeom>
          <a:noFill/>
        </p:spPr>
        <p:txBody>
          <a:bodyPr wrap="square">
            <a:spAutoFit/>
          </a:bodyPr>
          <a:lstStyle/>
          <a:p>
            <a:pPr algn="just"/>
            <a:r>
              <a:rPr lang="es-ES" sz="1400" dirty="0">
                <a:effectLst/>
                <a:latin typeface="Noto Sans" panose="020B0502040504020204" pitchFamily="34" charset="0"/>
                <a:ea typeface="Noto Sans" panose="020B0502040504020204" pitchFamily="34" charset="0"/>
                <a:cs typeface="Noto Sans" panose="020B0502040504020204" pitchFamily="34" charset="0"/>
              </a:rPr>
              <a:t>17 Personas </a:t>
            </a:r>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de la División de Administración de Documentos (Centro Médico). </a:t>
            </a:r>
          </a:p>
          <a:p>
            <a:pPr algn="just"/>
            <a:r>
              <a:rPr lang="es-ES" sz="1400" dirty="0">
                <a:latin typeface="Noto Sans" panose="020B0502040504020204" pitchFamily="34" charset="0"/>
                <a:ea typeface="Noto Sans" panose="020B0502040504020204" pitchFamily="34" charset="0"/>
                <a:cs typeface="Noto Sans" panose="020B0502040504020204" pitchFamily="34" charset="0"/>
                <a:sym typeface="Noto Sans"/>
              </a:rPr>
              <a:t>23 Personas de la Coordinación de Integración Sectorial e Intercambio de Servicios</a:t>
            </a:r>
            <a:r>
              <a:rPr lang="es-ES" sz="1400" dirty="0">
                <a:latin typeface="Noto Sans" panose="020B0502040504020204" pitchFamily="34" charset="0"/>
                <a:ea typeface="Noto Sans" panose="020B0502040504020204" pitchFamily="34" charset="0"/>
                <a:cs typeface="Noto Sans" panose="020B0502040504020204" pitchFamily="34" charset="0"/>
              </a:rPr>
              <a:t> (CISIS).</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
        <p:nvSpPr>
          <p:cNvPr id="8" name="Google Shape;79;p8">
            <a:extLst>
              <a:ext uri="{FF2B5EF4-FFF2-40B4-BE49-F238E27FC236}">
                <a16:creationId xmlns:a16="http://schemas.microsoft.com/office/drawing/2014/main" id="{874A01A1-E7B5-FCEB-E5C8-EBC2262C2D7B}"/>
              </a:ext>
            </a:extLst>
          </p:cNvPr>
          <p:cNvSpPr txBox="1"/>
          <p:nvPr/>
        </p:nvSpPr>
        <p:spPr>
          <a:xfrm>
            <a:off x="5108536" y="1857362"/>
            <a:ext cx="6840023"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b="1" dirty="0">
                <a:solidFill>
                  <a:srgbClr val="0B5445"/>
                </a:solidFill>
                <a:latin typeface="Noto Sans"/>
                <a:ea typeface="Noto Sans"/>
                <a:cs typeface="Noto Sans"/>
                <a:sym typeface="Noto Sans"/>
              </a:rPr>
              <a:t>Características del inmueble</a:t>
            </a:r>
            <a:endParaRPr lang="es-MX" sz="2000" dirty="0">
              <a:solidFill>
                <a:srgbClr val="0B5445"/>
              </a:solidFill>
              <a:latin typeface="Calibri"/>
              <a:ea typeface="Calibri"/>
              <a:cs typeface="Calibri"/>
              <a:sym typeface="Calibri"/>
            </a:endParaRPr>
          </a:p>
        </p:txBody>
      </p:sp>
      <p:pic>
        <p:nvPicPr>
          <p:cNvPr id="10" name="Imagen 9">
            <a:extLst>
              <a:ext uri="{FF2B5EF4-FFF2-40B4-BE49-F238E27FC236}">
                <a16:creationId xmlns:a16="http://schemas.microsoft.com/office/drawing/2014/main" id="{07986FB3-D357-6043-39CC-1F6E70DA13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519" y="2190121"/>
            <a:ext cx="3800104" cy="336341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1" name="CuadroTexto 6">
            <a:extLst>
              <a:ext uri="{FF2B5EF4-FFF2-40B4-BE49-F238E27FC236}">
                <a16:creationId xmlns:a16="http://schemas.microsoft.com/office/drawing/2014/main" id="{6E6A1B70-18DC-1B9B-08AF-1D12615DFFCB}"/>
              </a:ext>
            </a:extLst>
          </p:cNvPr>
          <p:cNvSpPr txBox="1"/>
          <p:nvPr/>
        </p:nvSpPr>
        <p:spPr>
          <a:xfrm>
            <a:off x="9697900" y="3957319"/>
            <a:ext cx="1959383" cy="246221"/>
          </a:xfrm>
          <a:prstGeom prst="rect">
            <a:avLst/>
          </a:prstGeom>
          <a:noFill/>
        </p:spPr>
        <p:txBody>
          <a:bodyPr wrap="square">
            <a:spAutoFit/>
          </a:bodyPr>
          <a:lstStyle/>
          <a:p>
            <a:pPr algn="just"/>
            <a:r>
              <a:rPr lang="es-ES" sz="1000" b="1" dirty="0">
                <a:effectLst/>
                <a:latin typeface="Montserrat" panose="00000500000000000000" pitchFamily="2" charset="0"/>
                <a:ea typeface="Calibri" panose="020F0502020204030204" pitchFamily="34" charset="0"/>
                <a:cs typeface="Arial" panose="020B0604020202020204" pitchFamily="34" charset="0"/>
              </a:rPr>
              <a:t>Inmueble ya arrendado</a:t>
            </a:r>
            <a:endParaRPr lang="es-MX" sz="1000" dirty="0"/>
          </a:p>
        </p:txBody>
      </p:sp>
      <p:sp>
        <p:nvSpPr>
          <p:cNvPr id="7" name="CuadroTexto 6">
            <a:extLst>
              <a:ext uri="{FF2B5EF4-FFF2-40B4-BE49-F238E27FC236}">
                <a16:creationId xmlns:a16="http://schemas.microsoft.com/office/drawing/2014/main" id="{F3EF6B3B-2080-0A1C-420A-C60E8F5B7DC3}"/>
              </a:ext>
            </a:extLst>
          </p:cNvPr>
          <p:cNvSpPr txBox="1"/>
          <p:nvPr/>
        </p:nvSpPr>
        <p:spPr>
          <a:xfrm>
            <a:off x="5003884" y="4529774"/>
            <a:ext cx="6651186" cy="738664"/>
          </a:xfrm>
          <a:prstGeom prst="rect">
            <a:avLst/>
          </a:prstGeom>
          <a:noFill/>
        </p:spPr>
        <p:txBody>
          <a:bodyPr wrap="square">
            <a:spAutoFit/>
          </a:bodyPr>
          <a:lstStyle/>
          <a:p>
            <a:pPr marL="285750" indent="-285750" algn="just">
              <a:buFont typeface="Arial" panose="020B0604020202020204" pitchFamily="34" charset="0"/>
              <a:buChar char="•"/>
            </a:pPr>
            <a:r>
              <a:rPr lang="es-ES" sz="1400" dirty="0">
                <a:effectLst/>
                <a:latin typeface="Noto Sans" panose="020B0502040504020204" pitchFamily="34" charset="0"/>
                <a:ea typeface="Noto Sans" panose="020B0502040504020204" pitchFamily="34" charset="0"/>
                <a:cs typeface="Noto Sans" panose="020B0502040504020204" pitchFamily="34" charset="0"/>
              </a:rPr>
              <a:t>El arrendador se encuentra realizando adecuaciones y adaptaciones en los pisos 8 y 9 del inmueble (instalación de aire acondicionado, cambio de cortina e instalación de conexiones de voz y datos). </a:t>
            </a:r>
            <a:endParaRPr lang="es-ES" sz="14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Tree>
    <p:extLst>
      <p:ext uri="{BB962C8B-B14F-4D97-AF65-F5344CB8AC3E}">
        <p14:creationId xmlns:p14="http://schemas.microsoft.com/office/powerpoint/2010/main" val="3986328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A450C92-53AC-0FE5-9783-7EE545362ED8}"/>
              </a:ext>
            </a:extLst>
          </p:cNvPr>
          <p:cNvSpPr txBox="1"/>
          <p:nvPr/>
        </p:nvSpPr>
        <p:spPr>
          <a:xfrm>
            <a:off x="442944" y="174177"/>
            <a:ext cx="8971644" cy="830997"/>
          </a:xfrm>
          <a:prstGeom prst="rect">
            <a:avLst/>
          </a:prstGeom>
          <a:noFill/>
        </p:spPr>
        <p:txBody>
          <a:bodyPr wrap="square">
            <a:spAutoFit/>
          </a:bodyPr>
          <a:lstStyle/>
          <a:p>
            <a:pPr algn="just" rtl="0">
              <a:buNone/>
            </a:pPr>
            <a:r>
              <a:rPr lang="es-MX" sz="2400" b="1" dirty="0">
                <a:solidFill>
                  <a:srgbClr val="621132"/>
                </a:solidFill>
                <a:latin typeface="Patria" pitchFamily="2" charset="0"/>
              </a:rPr>
              <a:t>Nuevo Arrendamiento con destino de Archivo de Concentración y Bodega de Bienes Adjudicados y Embargados. </a:t>
            </a:r>
          </a:p>
        </p:txBody>
      </p:sp>
      <p:sp>
        <p:nvSpPr>
          <p:cNvPr id="6" name="CuadroTexto 5">
            <a:extLst>
              <a:ext uri="{FF2B5EF4-FFF2-40B4-BE49-F238E27FC236}">
                <a16:creationId xmlns:a16="http://schemas.microsoft.com/office/drawing/2014/main" id="{CFCC1CC2-95C7-5ADD-3D1B-7525A0382B9F}"/>
              </a:ext>
            </a:extLst>
          </p:cNvPr>
          <p:cNvSpPr txBox="1"/>
          <p:nvPr/>
        </p:nvSpPr>
        <p:spPr>
          <a:xfrm>
            <a:off x="442944" y="1715088"/>
            <a:ext cx="6073469" cy="3585597"/>
          </a:xfrm>
          <a:prstGeom prst="rect">
            <a:avLst/>
          </a:prstGeom>
          <a:noFill/>
        </p:spPr>
        <p:txBody>
          <a:bodyPr wrap="square">
            <a:spAutoFit/>
          </a:bodyPr>
          <a:lstStyle/>
          <a:p>
            <a:pPr algn="just">
              <a:lnSpc>
                <a:spcPts val="1500"/>
              </a:lnSpc>
              <a:buNone/>
            </a:pPr>
            <a:r>
              <a:rPr lang="es-MX" sz="1100" dirty="0">
                <a:latin typeface="Noto Sans" panose="020B0502040504020204" pitchFamily="34" charset="0"/>
                <a:ea typeface="Noto Sans" panose="020B0502040504020204" pitchFamily="34" charset="0"/>
                <a:cs typeface="Noto Sans" panose="020B0502040504020204" pitchFamily="34" charset="0"/>
              </a:rPr>
              <a:t>El Órgano de Operación Administrativa Desconcentrada (OOAD) Estatal Hidalgo, mediante oficio número 139001050100/137/2026 de fecha 19 de febrero de 2026, suscrito por el Titular de ese OOAD Estatal Hidalgo, comunicó su necesidad de un espacio para los servicios de Archivo de Concentración y Bodega de Bienes Adjudicados y Embargados, derivado de la enajenacion del Almacen Delegacional ubicado en calle Arboladas lote 54 y 55, Parque Industrial La Paz, C.P. 42092, Pachuca de Soto, Hidalgo, a título oneroso a favor de la Federación, con destino específico a la Secretaría de Infraestructura, Comunicaciones y Transportes (SICT), mismo que tambien concentraba dichos servicios.</a:t>
            </a:r>
          </a:p>
          <a:p>
            <a:pPr algn="just"/>
            <a:endParaRPr lang="es-MX" sz="1100" dirty="0">
              <a:latin typeface="Noto Sans" panose="020B0502040504020204" pitchFamily="34" charset="0"/>
              <a:ea typeface="Noto Sans" panose="020B0502040504020204" pitchFamily="34" charset="0"/>
              <a:cs typeface="Noto Sans" panose="020B0502040504020204" pitchFamily="34" charset="0"/>
            </a:endParaRPr>
          </a:p>
          <a:p>
            <a:pPr algn="just">
              <a:lnSpc>
                <a:spcPts val="1500"/>
              </a:lnSpc>
              <a:buNone/>
            </a:pPr>
            <a:r>
              <a:rPr lang="es-MX" sz="1100" dirty="0">
                <a:latin typeface="Noto Sans" panose="020B0502040504020204" pitchFamily="34" charset="0"/>
                <a:ea typeface="Noto Sans" panose="020B0502040504020204" pitchFamily="34" charset="0"/>
                <a:cs typeface="Noto Sans" panose="020B0502040504020204" pitchFamily="34" charset="0"/>
              </a:rPr>
              <a:t>Actualmente, el OOAD Hidalgo reporta un inventario de 531 bienes muebles que se encuentran en condiciones inadecuadas, así como la falta de un espacio suficiente que garantice el resguardo adecuado de la información documental, lo que representa un riesgo para la conservación, control y seguridad de los bienes y archivos institucionales.</a:t>
            </a:r>
          </a:p>
          <a:p>
            <a:pPr algn="just" rtl="0">
              <a:buNone/>
            </a:pPr>
            <a:endParaRPr lang="es-MX" sz="1100" dirty="0">
              <a:latin typeface="Noto Sans" panose="020B0502040504020204" pitchFamily="34" charset="0"/>
              <a:ea typeface="Noto Sans" panose="020B0502040504020204" pitchFamily="34" charset="0"/>
              <a:cs typeface="Noto Sans" panose="020B0502040504020204" pitchFamily="34" charset="0"/>
            </a:endParaRPr>
          </a:p>
          <a:p>
            <a:pPr algn="just" rtl="0">
              <a:buNone/>
            </a:pPr>
            <a:r>
              <a:rPr lang="es-MX" sz="1100" dirty="0">
                <a:latin typeface="Noto Sans" panose="020B0502040504020204" pitchFamily="34" charset="0"/>
                <a:ea typeface="Noto Sans" panose="020B0502040504020204" pitchFamily="34" charset="0"/>
                <a:cs typeface="Noto Sans" panose="020B0502040504020204" pitchFamily="34" charset="0"/>
              </a:rPr>
              <a:t>Derivado de esta situación, el OOAD Hidalgo realizó una consulta al Instituto de Administración y Avalúos de Bienes Nacionales (INDAABIN), quien confirmó la inexistencia de inmuebles disponibles, mediante oficio de respuesta N° DPI/O-DISPIF/393/2025 de fecha 10 de diciembre de 2025, ya que no encontró ninguno con las características y ubicación requeridas. </a:t>
            </a:r>
          </a:p>
        </p:txBody>
      </p:sp>
      <p:sp>
        <p:nvSpPr>
          <p:cNvPr id="7" name="Google Shape;79;p8">
            <a:extLst>
              <a:ext uri="{FF2B5EF4-FFF2-40B4-BE49-F238E27FC236}">
                <a16:creationId xmlns:a16="http://schemas.microsoft.com/office/drawing/2014/main" id="{E4E08246-3446-4269-396A-8CDB6CDA7153}"/>
              </a:ext>
            </a:extLst>
          </p:cNvPr>
          <p:cNvSpPr txBox="1"/>
          <p:nvPr/>
        </p:nvSpPr>
        <p:spPr>
          <a:xfrm>
            <a:off x="442944" y="997569"/>
            <a:ext cx="9348756" cy="646290"/>
          </a:xfrm>
          <a:prstGeom prst="rect">
            <a:avLst/>
          </a:prstGeom>
          <a:noFill/>
          <a:ln>
            <a:noFill/>
          </a:ln>
        </p:spPr>
        <p:txBody>
          <a:bodyPr spcFirstLastPara="1" wrap="square" lIns="91425" tIns="45700" rIns="91425" bIns="45700" anchor="t" anchorCtr="0">
            <a:spAutoFit/>
          </a:bodyPr>
          <a:lstStyle/>
          <a:p>
            <a:r>
              <a:rPr lang="es-MX" b="1" dirty="0">
                <a:solidFill>
                  <a:srgbClr val="B7903D"/>
                </a:solidFill>
                <a:latin typeface="Noto Sans"/>
                <a:ea typeface="Noto Sans"/>
                <a:cs typeface="Noto Sans"/>
                <a:sym typeface="Noto Sans"/>
              </a:rPr>
              <a:t>Propuesta de Arrendamiento Carretera a </a:t>
            </a:r>
            <a:r>
              <a:rPr lang="es-MX" b="1" dirty="0" err="1">
                <a:solidFill>
                  <a:srgbClr val="B7903D"/>
                </a:solidFill>
                <a:latin typeface="Noto Sans"/>
                <a:ea typeface="Noto Sans"/>
                <a:cs typeface="Noto Sans"/>
                <a:sym typeface="Noto Sans"/>
              </a:rPr>
              <a:t>Acayuca</a:t>
            </a:r>
            <a:r>
              <a:rPr lang="es-MX" b="1" dirty="0">
                <a:solidFill>
                  <a:srgbClr val="B7903D"/>
                </a:solidFill>
                <a:latin typeface="Noto Sans"/>
                <a:ea typeface="Noto Sans"/>
                <a:cs typeface="Noto Sans"/>
                <a:sym typeface="Noto Sans"/>
              </a:rPr>
              <a:t> N° 287, Colonia Pequeña Propiedad, Localidad </a:t>
            </a:r>
            <a:r>
              <a:rPr lang="es-MX" b="1" dirty="0" err="1">
                <a:solidFill>
                  <a:srgbClr val="B7903D"/>
                </a:solidFill>
                <a:latin typeface="Noto Sans"/>
                <a:ea typeface="Noto Sans"/>
                <a:cs typeface="Noto Sans"/>
                <a:sym typeface="Noto Sans"/>
              </a:rPr>
              <a:t>Acayuca</a:t>
            </a:r>
            <a:r>
              <a:rPr lang="es-MX" b="1" dirty="0">
                <a:solidFill>
                  <a:srgbClr val="B7903D"/>
                </a:solidFill>
                <a:latin typeface="Noto Sans"/>
                <a:ea typeface="Noto Sans"/>
                <a:cs typeface="Noto Sans"/>
                <a:sym typeface="Noto Sans"/>
              </a:rPr>
              <a:t>, Municipio Zapotlán de Juárez, Hidalgo.</a:t>
            </a:r>
            <a:endParaRPr lang="es-MX" sz="2000" dirty="0">
              <a:solidFill>
                <a:srgbClr val="B7903D"/>
              </a:solidFill>
              <a:latin typeface="Calibri"/>
              <a:ea typeface="Calibri"/>
              <a:cs typeface="Calibri"/>
              <a:sym typeface="Calibri"/>
            </a:endParaRPr>
          </a:p>
        </p:txBody>
      </p:sp>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32900" y="1712039"/>
            <a:ext cx="2552701" cy="1434451"/>
          </a:xfrm>
          <a:prstGeom prst="rect">
            <a:avLst/>
          </a:prstGeom>
          <a:noFill/>
          <a:ln>
            <a:noFill/>
          </a:ln>
        </p:spPr>
      </p:pic>
      <p:pic>
        <p:nvPicPr>
          <p:cNvPr id="4" name="3 Imagen"/>
          <p:cNvPicPr>
            <a:picLocks noChangeAspect="1"/>
          </p:cNvPicPr>
          <p:nvPr/>
        </p:nvPicPr>
        <p:blipFill rotWithShape="1">
          <a:blip r:embed="rId3" cstate="print">
            <a:extLst>
              <a:ext uri="{28A0092B-C50C-407E-A947-70E740481C1C}">
                <a14:useLocalDpi xmlns:a14="http://schemas.microsoft.com/office/drawing/2010/main" val="0"/>
              </a:ext>
            </a:extLst>
          </a:blip>
          <a:srcRect b="7890"/>
          <a:stretch/>
        </p:blipFill>
        <p:spPr>
          <a:xfrm>
            <a:off x="6660491" y="3209991"/>
            <a:ext cx="5125110" cy="2215449"/>
          </a:xfrm>
          <a:prstGeom prst="rect">
            <a:avLst/>
          </a:prstGeom>
          <a:noFill/>
          <a:ln>
            <a:noFill/>
          </a:ln>
        </p:spPr>
      </p:pic>
      <p:pic>
        <p:nvPicPr>
          <p:cNvPr id="5" name="4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60491" y="1712040"/>
            <a:ext cx="2534309" cy="1434451"/>
          </a:xfrm>
          <a:prstGeom prst="rect">
            <a:avLst/>
          </a:prstGeom>
          <a:noFill/>
          <a:ln>
            <a:noFill/>
          </a:ln>
        </p:spPr>
      </p:pic>
      <p:sp>
        <p:nvSpPr>
          <p:cNvPr id="10" name="9 CuadroTexto"/>
          <p:cNvSpPr txBox="1"/>
          <p:nvPr/>
        </p:nvSpPr>
        <p:spPr>
          <a:xfrm>
            <a:off x="2450592" y="5732167"/>
            <a:ext cx="9282923" cy="600164"/>
          </a:xfrm>
          <a:prstGeom prst="rect">
            <a:avLst/>
          </a:prstGeom>
          <a:noFill/>
        </p:spPr>
        <p:txBody>
          <a:bodyPr wrap="square" rtlCol="0">
            <a:spAutoFit/>
          </a:bodyPr>
          <a:lstStyle/>
          <a:p>
            <a:pPr algn="just"/>
            <a:r>
              <a:rPr lang="es-MX" sz="1100" dirty="0">
                <a:latin typeface="Noto Sans" panose="020B0502040504020204" pitchFamily="34" charset="0"/>
                <a:ea typeface="Noto Sans" panose="020B0502040504020204" pitchFamily="34" charset="0"/>
                <a:cs typeface="Noto Sans" panose="020B0502040504020204" pitchFamily="34" charset="0"/>
              </a:rPr>
              <a:t>La presente propuesta de nuevo arrendamiento, se encuentra incluida dentro del Programa de Arrendamiento Inmobiliario para el año 2026, IMSS-Arrendatario, el cual fue aprobado por el H. Consejo Técnico del Instituto Mexicano del Seguro Social mediante Acuerdo número ACDO.SA2.HCT.280426/120.P.DA de fecha 28 de abril de 2026.</a:t>
            </a:r>
          </a:p>
        </p:txBody>
      </p:sp>
    </p:spTree>
    <p:extLst>
      <p:ext uri="{BB962C8B-B14F-4D97-AF65-F5344CB8AC3E}">
        <p14:creationId xmlns:p14="http://schemas.microsoft.com/office/powerpoint/2010/main" val="370852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631DB-05BF-905A-59DB-28BD09ED8EB9}"/>
            </a:ext>
          </a:extLst>
        </p:cNvPr>
        <p:cNvGrpSpPr/>
        <p:nvPr/>
      </p:nvGrpSpPr>
      <p:grpSpPr>
        <a:xfrm>
          <a:off x="0" y="0"/>
          <a:ext cx="0" cy="0"/>
          <a:chOff x="0" y="0"/>
          <a:chExt cx="0" cy="0"/>
        </a:xfrm>
      </p:grpSpPr>
      <p:graphicFrame>
        <p:nvGraphicFramePr>
          <p:cNvPr id="3" name="Tabla 2">
            <a:extLst>
              <a:ext uri="{FF2B5EF4-FFF2-40B4-BE49-F238E27FC236}">
                <a16:creationId xmlns:a16="http://schemas.microsoft.com/office/drawing/2014/main" id="{ABD3018F-FE4B-8C08-8DE8-E43569896599}"/>
              </a:ext>
            </a:extLst>
          </p:cNvPr>
          <p:cNvGraphicFramePr>
            <a:graphicFrameLocks noGrp="1"/>
          </p:cNvGraphicFramePr>
          <p:nvPr/>
        </p:nvGraphicFramePr>
        <p:xfrm>
          <a:off x="1048707" y="1144378"/>
          <a:ext cx="9633917" cy="4666601"/>
        </p:xfrm>
        <a:graphic>
          <a:graphicData uri="http://schemas.openxmlformats.org/drawingml/2006/table">
            <a:tbl>
              <a:tblPr/>
              <a:tblGrid>
                <a:gridCol w="468000">
                  <a:extLst>
                    <a:ext uri="{9D8B030D-6E8A-4147-A177-3AD203B41FA5}">
                      <a16:colId xmlns:a16="http://schemas.microsoft.com/office/drawing/2014/main" val="3575381630"/>
                    </a:ext>
                  </a:extLst>
                </a:gridCol>
                <a:gridCol w="1267536">
                  <a:extLst>
                    <a:ext uri="{9D8B030D-6E8A-4147-A177-3AD203B41FA5}">
                      <a16:colId xmlns:a16="http://schemas.microsoft.com/office/drawing/2014/main" val="1642797743"/>
                    </a:ext>
                  </a:extLst>
                </a:gridCol>
                <a:gridCol w="2960561">
                  <a:extLst>
                    <a:ext uri="{9D8B030D-6E8A-4147-A177-3AD203B41FA5}">
                      <a16:colId xmlns:a16="http://schemas.microsoft.com/office/drawing/2014/main" val="1737075897"/>
                    </a:ext>
                  </a:extLst>
                </a:gridCol>
                <a:gridCol w="939615">
                  <a:extLst>
                    <a:ext uri="{9D8B030D-6E8A-4147-A177-3AD203B41FA5}">
                      <a16:colId xmlns:a16="http://schemas.microsoft.com/office/drawing/2014/main" val="1563055690"/>
                    </a:ext>
                  </a:extLst>
                </a:gridCol>
                <a:gridCol w="1249065">
                  <a:extLst>
                    <a:ext uri="{9D8B030D-6E8A-4147-A177-3AD203B41FA5}">
                      <a16:colId xmlns:a16="http://schemas.microsoft.com/office/drawing/2014/main" val="1943022368"/>
                    </a:ext>
                  </a:extLst>
                </a:gridCol>
                <a:gridCol w="786322">
                  <a:extLst>
                    <a:ext uri="{9D8B030D-6E8A-4147-A177-3AD203B41FA5}">
                      <a16:colId xmlns:a16="http://schemas.microsoft.com/office/drawing/2014/main" val="1278612134"/>
                    </a:ext>
                  </a:extLst>
                </a:gridCol>
                <a:gridCol w="1962818">
                  <a:extLst>
                    <a:ext uri="{9D8B030D-6E8A-4147-A177-3AD203B41FA5}">
                      <a16:colId xmlns:a16="http://schemas.microsoft.com/office/drawing/2014/main" val="794752070"/>
                    </a:ext>
                  </a:extLst>
                </a:gridCol>
              </a:tblGrid>
              <a:tr h="292145">
                <a:tc>
                  <a:txBody>
                    <a:bodyPr/>
                    <a:lstStyle/>
                    <a:p>
                      <a:pPr algn="ctr" fontAlgn="ct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CONS</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F4016"/>
                    </a:solidFill>
                  </a:tcPr>
                </a:tc>
                <a:tc>
                  <a:txBody>
                    <a:bodyPr/>
                    <a:lstStyle/>
                    <a:p>
                      <a:pPr algn="ctr" fontAlgn="ct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LOCALIDAD</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F4016"/>
                    </a:solidFill>
                  </a:tcPr>
                </a:tc>
                <a:tc>
                  <a:txBody>
                    <a:bodyPr/>
                    <a:lstStyle/>
                    <a:p>
                      <a:pPr algn="ctr" fontAlgn="ct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UBICACIÓN</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F4016"/>
                    </a:solidFill>
                  </a:tcPr>
                </a:tc>
                <a:tc>
                  <a:txBody>
                    <a:bodyPr/>
                    <a:lstStyle/>
                    <a:p>
                      <a:pPr algn="ctr" fontAlgn="ct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SUPERFICIE TERRENO M2</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F4016"/>
                    </a:solidFill>
                  </a:tcPr>
                </a:tc>
                <a:tc>
                  <a:txBody>
                    <a:bodyPr/>
                    <a:lstStyle/>
                    <a:p>
                      <a:pPr algn="ctr" fontAlgn="ct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SUPERFICIE CONSTRUCCIÓN M2</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F4016"/>
                    </a:solidFill>
                  </a:tcPr>
                </a:tc>
                <a:tc>
                  <a:txBody>
                    <a:bodyPr/>
                    <a:lstStyle/>
                    <a:p>
                      <a:pPr algn="ctr" fontAlgn="ct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VALOR MDP</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F4016"/>
                    </a:solidFill>
                  </a:tcPr>
                </a:tc>
                <a:tc>
                  <a:txBody>
                    <a:bodyPr/>
                    <a:lstStyle/>
                    <a:p>
                      <a:pPr algn="ctr" fontAlgn="ct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SITUACIÓN ACTUAL</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F4016"/>
                    </a:solidFill>
                  </a:tcPr>
                </a:tc>
                <a:extLst>
                  <a:ext uri="{0D108BD9-81ED-4DB2-BD59-A6C34878D82A}">
                    <a16:rowId xmlns:a16="http://schemas.microsoft.com/office/drawing/2014/main" val="4268848868"/>
                  </a:ext>
                </a:extLst>
              </a:tr>
              <a:tr h="727807">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Durango, </a:t>
                      </a:r>
                      <a:r>
                        <a:rPr lang="es-MX" sz="1000" b="0" i="0" u="none" strike="noStrike" dirty="0" err="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Dgo</a:t>
                      </a: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Calle Segunda de Selenio número 139, Lote 6, Manzana 4-B, colonia Ciudad Industrial, </a:t>
                      </a:r>
                    </a:p>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C.P. 34208.</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9,280</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5,864.50</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b"/>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Monto de renta</a:t>
                      </a:r>
                    </a:p>
                    <a:p>
                      <a:pPr algn="ctr" fontAlgn="b"/>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$322,550.00</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171450" indent="-171450" algn="just" fontAlgn="b">
                        <a:buFont typeface="Arial" panose="020B0604020202020204" pitchFamily="34" charset="0"/>
                        <a:buChar char="•"/>
                      </a:pP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Se aprobó la</a:t>
                      </a:r>
                      <a:r>
                        <a:rPr lang="es-MX" sz="1000" b="0" i="0" u="none" strike="noStrike" baseline="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“Renovación con Incremento” para el presente ejercicio.</a:t>
                      </a:r>
                    </a:p>
                    <a:p>
                      <a:pPr marL="171450" indent="-171450" algn="just" fontAlgn="b">
                        <a:buFont typeface="Arial" panose="020B0604020202020204" pitchFamily="34" charset="0"/>
                        <a:buChar char="•"/>
                      </a:pPr>
                      <a:r>
                        <a:rPr lang="es-MX" sz="1000" b="0" i="0" u="none" strike="noStrike" baseline="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El 2/03/2026 se solicitó el Dictamen Valuatorio a INDAABIN.</a:t>
                      </a:r>
                    </a:p>
                    <a:p>
                      <a:pPr marL="171450" indent="-171450" algn="just" fontAlgn="b">
                        <a:buFont typeface="Arial" panose="020B0604020202020204" pitchFamily="34" charset="0"/>
                        <a:buChar char="•"/>
                      </a:pPr>
                      <a:r>
                        <a:rPr lang="es-MX" sz="1000" b="0" i="0" u="none" strike="noStrike" baseline="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El 21/04/2026 el INDAABIN emite actualización de Dictamen Valuatorio con No. Genérico A-06999-A-ZNA y Secuencial 01-26-13.</a:t>
                      </a:r>
                    </a:p>
                    <a:p>
                      <a:pPr marL="171450" indent="-171450" algn="just" fontAlgn="b">
                        <a:buFont typeface="Arial" panose="020B0604020202020204" pitchFamily="34" charset="0"/>
                        <a:buChar char="•"/>
                      </a:pPr>
                      <a:r>
                        <a:rPr lang="es-MX" sz="1000" b="0" i="0" u="none" strike="noStrike" baseline="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EL 30/04/2026 con oficio No. 09 53 43 14D0/5600, se autoriza incremento de renta por un monto de $398,987.00 a partir del 1/05/2026.</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970188420"/>
                  </a:ext>
                </a:extLst>
              </a:tr>
              <a:tr h="1308689">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Chihuahua, Chih.</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Calle Constitución S/N, Complejo Industrial Sur, entre Calles Ave. Central y Tabaloapa, </a:t>
                      </a:r>
                    </a:p>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Col. Aeropuerto, C.P. 31376.</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22,563</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8,500</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just" fontAlgn="b"/>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El propietario del</a:t>
                      </a:r>
                      <a:r>
                        <a:rPr lang="es-MX" sz="1000" b="0" i="0" u="none" strike="noStrike" baseline="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inmueble sometió a la consideración del OOAD que en tanto se concreta la adquisición del inmueble, este puede ser arrendado por el Instituto, a lo cual se esta en espera del pronunciamiento del TOOAD o JSA.</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2009068743"/>
                  </a:ext>
                </a:extLst>
              </a:tr>
              <a:tr h="437365">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Chilpancingo, Gro.</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s-MX" sz="10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s-MX" sz="10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Av. Rufo Figueroa S/N Col. Burocratas.</a:t>
                      </a:r>
                    </a:p>
                    <a:p>
                      <a:pPr algn="ctr" fontAlgn="ct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ES_tradnl" sz="10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3,294.43</a:t>
                      </a:r>
                      <a:r>
                        <a:rPr lang="es-ES_tradnl" sz="14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0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1,601.39</a:t>
                      </a:r>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b"/>
                      <a:r>
                        <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$ 18.84</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just" fontAlgn="b"/>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p>
                      <a:pPr algn="just" fontAlgn="b"/>
                      <a:endParaRPr lang="es-MX" sz="10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3234889295"/>
                  </a:ext>
                </a:extLst>
              </a:tr>
            </a:tbl>
          </a:graphicData>
        </a:graphic>
      </p:graphicFrame>
      <p:sp>
        <p:nvSpPr>
          <p:cNvPr id="8" name="CuadroTexto 7">
            <a:extLst>
              <a:ext uri="{FF2B5EF4-FFF2-40B4-BE49-F238E27FC236}">
                <a16:creationId xmlns:a16="http://schemas.microsoft.com/office/drawing/2014/main" id="{5AC9B822-ACED-7B8D-C503-C9C9B6C1CEC9}"/>
              </a:ext>
            </a:extLst>
          </p:cNvPr>
          <p:cNvSpPr txBox="1"/>
          <p:nvPr/>
        </p:nvSpPr>
        <p:spPr>
          <a:xfrm>
            <a:off x="746579" y="326042"/>
            <a:ext cx="3727815" cy="461665"/>
          </a:xfrm>
          <a:prstGeom prst="rect">
            <a:avLst/>
          </a:prstGeom>
          <a:noFill/>
        </p:spPr>
        <p:txBody>
          <a:bodyPr wrap="none" rtlCol="0">
            <a:spAutoFit/>
          </a:bodyPr>
          <a:lstStyle/>
          <a:p>
            <a:pPr>
              <a:buClr>
                <a:srgbClr val="000000"/>
              </a:buClr>
              <a:buSzPts val="3000"/>
            </a:pPr>
            <a:r>
              <a:rPr lang="es-MX" sz="2400" b="1" dirty="0">
                <a:solidFill>
                  <a:srgbClr val="621132"/>
                </a:solidFill>
                <a:latin typeface="Patria" pitchFamily="2" charset="0"/>
              </a:rPr>
              <a:t>Almacenes Relevantes 2026</a:t>
            </a:r>
          </a:p>
        </p:txBody>
      </p:sp>
    </p:spTree>
    <p:extLst>
      <p:ext uri="{BB962C8B-B14F-4D97-AF65-F5344CB8AC3E}">
        <p14:creationId xmlns:p14="http://schemas.microsoft.com/office/powerpoint/2010/main" val="2956644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A7186-6761-2FF8-B695-7441733A03DD}"/>
            </a:ext>
          </a:extLst>
        </p:cNvPr>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824E297C-0A04-50D5-0730-8FF9CE751182}"/>
              </a:ext>
            </a:extLst>
          </p:cNvPr>
          <p:cNvGraphicFramePr>
            <a:graphicFrameLocks noGrp="1"/>
          </p:cNvGraphicFramePr>
          <p:nvPr/>
        </p:nvGraphicFramePr>
        <p:xfrm>
          <a:off x="793102" y="1563975"/>
          <a:ext cx="10751023" cy="4082593"/>
        </p:xfrm>
        <a:graphic>
          <a:graphicData uri="http://schemas.openxmlformats.org/drawingml/2006/table">
            <a:tbl>
              <a:tblPr/>
              <a:tblGrid>
                <a:gridCol w="359218">
                  <a:extLst>
                    <a:ext uri="{9D8B030D-6E8A-4147-A177-3AD203B41FA5}">
                      <a16:colId xmlns:a16="http://schemas.microsoft.com/office/drawing/2014/main" val="1906759792"/>
                    </a:ext>
                  </a:extLst>
                </a:gridCol>
                <a:gridCol w="805097">
                  <a:extLst>
                    <a:ext uri="{9D8B030D-6E8A-4147-A177-3AD203B41FA5}">
                      <a16:colId xmlns:a16="http://schemas.microsoft.com/office/drawing/2014/main" val="739216779"/>
                    </a:ext>
                  </a:extLst>
                </a:gridCol>
                <a:gridCol w="2941154">
                  <a:extLst>
                    <a:ext uri="{9D8B030D-6E8A-4147-A177-3AD203B41FA5}">
                      <a16:colId xmlns:a16="http://schemas.microsoft.com/office/drawing/2014/main" val="3988360946"/>
                    </a:ext>
                  </a:extLst>
                </a:gridCol>
                <a:gridCol w="2538189">
                  <a:extLst>
                    <a:ext uri="{9D8B030D-6E8A-4147-A177-3AD203B41FA5}">
                      <a16:colId xmlns:a16="http://schemas.microsoft.com/office/drawing/2014/main" val="2537773256"/>
                    </a:ext>
                  </a:extLst>
                </a:gridCol>
                <a:gridCol w="1092939">
                  <a:extLst>
                    <a:ext uri="{9D8B030D-6E8A-4147-A177-3AD203B41FA5}">
                      <a16:colId xmlns:a16="http://schemas.microsoft.com/office/drawing/2014/main" val="1818154194"/>
                    </a:ext>
                  </a:extLst>
                </a:gridCol>
                <a:gridCol w="878596">
                  <a:extLst>
                    <a:ext uri="{9D8B030D-6E8A-4147-A177-3AD203B41FA5}">
                      <a16:colId xmlns:a16="http://schemas.microsoft.com/office/drawing/2014/main" val="1835983538"/>
                    </a:ext>
                  </a:extLst>
                </a:gridCol>
                <a:gridCol w="842022">
                  <a:extLst>
                    <a:ext uri="{9D8B030D-6E8A-4147-A177-3AD203B41FA5}">
                      <a16:colId xmlns:a16="http://schemas.microsoft.com/office/drawing/2014/main" val="1399393257"/>
                    </a:ext>
                  </a:extLst>
                </a:gridCol>
                <a:gridCol w="1293808">
                  <a:extLst>
                    <a:ext uri="{9D8B030D-6E8A-4147-A177-3AD203B41FA5}">
                      <a16:colId xmlns:a16="http://schemas.microsoft.com/office/drawing/2014/main" val="1030009892"/>
                    </a:ext>
                  </a:extLst>
                </a:gridCol>
              </a:tblGrid>
              <a:tr h="698220">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NO.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OOAD</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DIRECCIÓN DEL INMUEBLE ARRENDADO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SERVICIO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FIGURA AUTORIZADA</a:t>
                      </a:r>
                      <a:endParaRPr lang="es-MX" sz="1000" b="1" i="0" u="none" strike="noStrike" baseline="30000" dirty="0">
                        <a:solidFill>
                          <a:srgbClr val="FFFFFF"/>
                        </a:solidFill>
                        <a:effectLst/>
                        <a:latin typeface="Noto Sans" panose="020B0502040504020204" pitchFamily="34" charset="0"/>
                        <a:ea typeface="Noto Sans" panose="020B0502040504020204" pitchFamily="34" charset="0"/>
                        <a:cs typeface="Noto Sans Regular" panose="020B060402020202020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SUPERFICIE</a:t>
                      </a:r>
                      <a:b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b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M</a:t>
                      </a:r>
                      <a:r>
                        <a:rPr lang="es-MX" sz="1000" b="1" i="0" u="none" strike="noStrike" baseline="30000"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RENTA ESTIMADA MENSUAL  SIN IVA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MONTO ESTIMADO ANUAL </a:t>
                      </a:r>
                    </a:p>
                    <a:p>
                      <a:pPr algn="ctr" rtl="0" fontAlgn="ctr">
                        <a:buNone/>
                      </a:pPr>
                      <a:r>
                        <a:rPr lang="es-MX" sz="1000" b="1" i="0" u="none" strike="noStrike" dirty="0">
                          <a:solidFill>
                            <a:srgbClr val="FFFFFF"/>
                          </a:solidFill>
                          <a:effectLst/>
                          <a:latin typeface="Noto Sans" panose="020B0502040504020204" pitchFamily="34" charset="0"/>
                          <a:ea typeface="Noto Sans" panose="020B0502040504020204" pitchFamily="34" charset="0"/>
                          <a:cs typeface="Noto Sans Regular" panose="020B0604020202020204" charset="0"/>
                        </a:rPr>
                        <a:t>CON IVA</a:t>
                      </a:r>
                      <a:endParaRPr lang="es-MX" sz="1000" b="1" i="0" u="none" strike="sngStrike" dirty="0">
                        <a:solidFill>
                          <a:srgbClr val="FF0000"/>
                        </a:solidFill>
                        <a:effectLst/>
                        <a:latin typeface="Noto Sans" panose="020B0502040504020204" pitchFamily="34" charset="0"/>
                        <a:ea typeface="Noto Sans" panose="020B0502040504020204" pitchFamily="34" charset="0"/>
                        <a:cs typeface="Noto Sans Regular" panose="020B060402020202020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245C4F"/>
                    </a:solidFill>
                  </a:tcPr>
                </a:tc>
                <a:extLst>
                  <a:ext uri="{0D108BD9-81ED-4DB2-BD59-A6C34878D82A}">
                    <a16:rowId xmlns:a16="http://schemas.microsoft.com/office/drawing/2014/main" val="635499649"/>
                  </a:ext>
                </a:extLst>
              </a:tr>
              <a:tr h="472309">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1</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Privada Santa Rosa  </a:t>
                      </a:r>
                      <a:r>
                        <a:rPr lang="es-MX" sz="1000" b="0" i="0" u="none" strike="noStrike" dirty="0" err="1">
                          <a:solidFill>
                            <a:schemeClr val="tx1"/>
                          </a:solidFill>
                          <a:effectLst/>
                          <a:latin typeface="Noto Sans" panose="020B0502040504020204" pitchFamily="34" charset="0"/>
                        </a:rPr>
                        <a:t>Nºs</a:t>
                      </a:r>
                      <a:r>
                        <a:rPr lang="es-MX" sz="1000" b="0" i="0" u="none" strike="noStrike" dirty="0">
                          <a:solidFill>
                            <a:schemeClr val="tx1"/>
                          </a:solidFill>
                          <a:effectLst/>
                          <a:latin typeface="Noto Sans" panose="020B0502040504020204" pitchFamily="34" charset="0"/>
                        </a:rPr>
                        <a:t>. 21 y 23, C.P. 31150, Chihuahua, 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(Bienes Terapéuticos) y Coordinación de Abastecimiento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fontAlgn="ctr">
                        <a:buNone/>
                      </a:pPr>
                      <a:r>
                        <a:rPr lang="es-MX" sz="1000" b="0" i="0" u="none" strike="noStrike" dirty="0">
                          <a:solidFill>
                            <a:schemeClr val="tx1"/>
                          </a:solidFill>
                          <a:effectLst/>
                          <a:latin typeface="Arial" panose="020B0604020202020204" pitchFamily="34" charset="0"/>
                        </a:rPr>
                        <a:t> Sustitución</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rowSpan="3">
                  <a:txBody>
                    <a:bodyPr/>
                    <a:lstStyle/>
                    <a:p>
                      <a:pPr algn="ctr" fontAlgn="ctr">
                        <a:buNone/>
                      </a:pPr>
                      <a:r>
                        <a:rPr lang="es-MX" sz="1000" b="0" i="0" u="none" strike="noStrike" dirty="0">
                          <a:solidFill>
                            <a:schemeClr val="tx1"/>
                          </a:solidFill>
                          <a:effectLst/>
                          <a:latin typeface="Arial" panose="020B0604020202020204" pitchFamily="34" charset="0"/>
                        </a:rPr>
                        <a:t>8,500.00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r>
                        <a:rPr lang="es-MX" sz="1000" b="0" i="0" u="none" strike="noStrike" dirty="0">
                          <a:solidFill>
                            <a:schemeClr val="tx1"/>
                          </a:solidFill>
                          <a:effectLst/>
                          <a:latin typeface="Noto Sans" panose="020B0502040504020204" pitchFamily="34" charset="0"/>
                        </a:rPr>
                        <a:t>$89,568.75</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$1,246,797.00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41376118"/>
                  </a:ext>
                </a:extLst>
              </a:tr>
              <a:tr h="317356">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2</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Privada Santa Rosa  Nº 19, Colonia Centro, C.P. 31150, Chihuahua, 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(Bienes de Laboratorio y Lácteos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Arial" panose="020B0604020202020204" pitchFamily="34" charset="0"/>
                          <a:ea typeface="+mn-ea"/>
                          <a:cs typeface="+mn-cs"/>
                          <a:sym typeface="Arial"/>
                        </a:rPr>
                        <a:t> Sustitución</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pPr algn="ctr" fontAlgn="ctr">
                        <a:buNone/>
                      </a:pPr>
                      <a:endParaRPr lang="es-MX" sz="1300" b="0" i="0" u="none" strike="noStrike" dirty="0">
                        <a:solidFill>
                          <a:srgbClr val="000000"/>
                        </a:solidFill>
                        <a:effectLst/>
                        <a:latin typeface="Arial" panose="020B0604020202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r>
                        <a:rPr lang="es-MX" sz="1000" b="0" i="0" u="none" strike="noStrike" dirty="0">
                          <a:solidFill>
                            <a:schemeClr val="tx1"/>
                          </a:solidFill>
                          <a:effectLst/>
                          <a:latin typeface="Noto Sans" panose="020B0502040504020204" pitchFamily="34" charset="0"/>
                        </a:rPr>
                        <a:t>$26,525.27</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$369,231.76</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22646270"/>
                  </a:ext>
                </a:extLst>
              </a:tr>
              <a:tr h="472309">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3</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General </a:t>
                      </a:r>
                      <a:r>
                        <a:rPr lang="es-MX" sz="1000" b="0" i="0" u="none" strike="noStrike" dirty="0" err="1">
                          <a:solidFill>
                            <a:schemeClr val="tx1"/>
                          </a:solidFill>
                          <a:effectLst/>
                          <a:latin typeface="Noto Sans" panose="020B0502040504020204" pitchFamily="34" charset="0"/>
                        </a:rPr>
                        <a:t>Rosalio</a:t>
                      </a:r>
                      <a:r>
                        <a:rPr lang="es-MX" sz="1000" b="0" i="0" u="none" strike="noStrike" dirty="0">
                          <a:solidFill>
                            <a:schemeClr val="tx1"/>
                          </a:solidFill>
                          <a:effectLst/>
                          <a:latin typeface="Noto Sans" panose="020B0502040504020204" pitchFamily="34" charset="0"/>
                        </a:rPr>
                        <a:t> Hernández Nº. 21 y Ferrocarriles Nacionales de México, C.P. 31150, Chihuahua, Chihuahua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(Bienes No Terapéuticos)</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Arial" panose="020B0604020202020204" pitchFamily="34" charset="0"/>
                          <a:ea typeface="+mn-ea"/>
                          <a:cs typeface="+mn-cs"/>
                          <a:sym typeface="Arial"/>
                        </a:rPr>
                        <a:t> Sustitución</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vMerge="1">
                  <a:txBody>
                    <a:bodyPr/>
                    <a:lstStyle/>
                    <a:p>
                      <a:pPr algn="ctr" fontAlgn="ctr">
                        <a:buNone/>
                      </a:pPr>
                      <a:endParaRPr lang="es-MX" sz="1300" b="0" i="0" u="none" strike="noStrike" dirty="0">
                        <a:solidFill>
                          <a:srgbClr val="000000"/>
                        </a:solidFill>
                        <a:effectLst/>
                        <a:latin typeface="Arial" panose="020B0604020202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r>
                        <a:rPr lang="es-MX" sz="1000" b="0" i="0" u="none" strike="noStrike" dirty="0">
                          <a:solidFill>
                            <a:schemeClr val="tx1"/>
                          </a:solidFill>
                          <a:effectLst/>
                          <a:latin typeface="Noto Sans" panose="020B0502040504020204" pitchFamily="34" charset="0"/>
                        </a:rPr>
                        <a:t>$42,244.00</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$588,036.48</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6074916"/>
                  </a:ext>
                </a:extLst>
              </a:tr>
              <a:tr h="666891">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4</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Estado de México Poniente</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En búsqueda de Propuesta.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 - Coordinación de Abastecimiento y Equipamiento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Nuevo Arrendamiento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R="0" algn="r" rtl="0" fontAlgn="ctr">
                        <a:lnSpc>
                          <a:spcPct val="100000"/>
                        </a:lnSpc>
                        <a:spcBef>
                          <a:spcPts val="0"/>
                        </a:spcBef>
                        <a:spcAft>
                          <a:spcPts val="0"/>
                        </a:spcAft>
                        <a:buClr>
                          <a:srgbClr val="000000"/>
                        </a:buClr>
                        <a:buFont typeface="Arial"/>
                        <a:buNone/>
                      </a:pPr>
                      <a:endParaRPr lang="es-MX" sz="1000" b="0" i="0" u="none" strike="noStrike" cap="none" dirty="0">
                        <a:solidFill>
                          <a:schemeClr val="tx1"/>
                        </a:solidFill>
                        <a:effectLst/>
                        <a:latin typeface="Noto Sans" panose="020B0502040504020204" pitchFamily="34" charset="0"/>
                        <a:ea typeface="+mn-ea"/>
                        <a:cs typeface="+mn-cs"/>
                        <a:sym typeface="Arial"/>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buNone/>
                      </a:pPr>
                      <a:endParaRPr lang="es-MX" sz="1000" b="0" i="0" u="none" strike="noStrike" cap="none" dirty="0">
                        <a:solidFill>
                          <a:schemeClr val="tx1"/>
                        </a:solidFill>
                        <a:effectLst/>
                        <a:latin typeface="Noto Sans" panose="020B0502040504020204" pitchFamily="34" charset="0"/>
                        <a:ea typeface="+mn-ea"/>
                        <a:cs typeface="+mn-cs"/>
                        <a:sym typeface="Arial"/>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33460408"/>
                  </a:ext>
                </a:extLst>
              </a:tr>
              <a:tr h="525592">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5</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Sonora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Calle Talleres, Lote 17, </a:t>
                      </a:r>
                      <a:r>
                        <a:rPr lang="es-MX" sz="1000" b="0" i="0" u="none" strike="noStrike" dirty="0" err="1">
                          <a:solidFill>
                            <a:schemeClr val="tx1"/>
                          </a:solidFill>
                          <a:effectLst/>
                          <a:latin typeface="Noto Sans" panose="020B0502040504020204" pitchFamily="34" charset="0"/>
                        </a:rPr>
                        <a:t>Mz</a:t>
                      </a:r>
                      <a:r>
                        <a:rPr lang="es-MX" sz="1000" b="0" i="0" u="none" strike="noStrike" dirty="0">
                          <a:solidFill>
                            <a:schemeClr val="tx1"/>
                          </a:solidFill>
                          <a:effectLst/>
                          <a:latin typeface="Noto Sans" panose="020B0502040504020204" pitchFamily="34" charset="0"/>
                        </a:rPr>
                        <a:t>. XI, </a:t>
                      </a:r>
                      <a:r>
                        <a:rPr lang="es-MX" sz="1000" b="0" i="0" u="none" strike="noStrike" dirty="0" err="1">
                          <a:solidFill>
                            <a:schemeClr val="tx1"/>
                          </a:solidFill>
                          <a:effectLst/>
                          <a:latin typeface="Noto Sans" panose="020B0502040504020204" pitchFamily="34" charset="0"/>
                        </a:rPr>
                        <a:t>Nº</a:t>
                      </a:r>
                      <a:r>
                        <a:rPr lang="es-MX" sz="1000" b="0" i="0" u="none" strike="noStrike" dirty="0">
                          <a:solidFill>
                            <a:schemeClr val="tx1"/>
                          </a:solidFill>
                          <a:effectLst/>
                          <a:latin typeface="Noto Sans" panose="020B0502040504020204" pitchFamily="34" charset="0"/>
                        </a:rPr>
                        <a:t>. 2147, Parque Industrial, C.P. 85000, Cajeme, Ciudad Obregón, Sonora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 Bienes de Grupos Diversos</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rPr>
                        <a:t>Sustitución </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fontAlgn="ctr">
                        <a:buNone/>
                      </a:pPr>
                      <a:endParaRPr lang="es-MX" sz="1000" b="0" i="0" u="none" strike="noStrike" dirty="0">
                        <a:solidFill>
                          <a:schemeClr val="tx1"/>
                        </a:solidFill>
                        <a:effectLst/>
                        <a:latin typeface="Arial" panose="020B0604020202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26217104"/>
                  </a:ext>
                </a:extLst>
              </a:tr>
              <a:tr h="424199">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6</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Tabasco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En búsqueda de propuesta inmobiliaria.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Sub-Almacén Delegacional</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rPr>
                        <a:t>Nuevo Arrendamiento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b">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68897736"/>
                  </a:ext>
                </a:extLst>
              </a:tr>
              <a:tr h="505717">
                <a:tc>
                  <a:txBody>
                    <a:bodyPr/>
                    <a:lstStyle/>
                    <a:p>
                      <a:pPr algn="ctr" rtl="0" fontAlgn="ctr">
                        <a:buNone/>
                      </a:pPr>
                      <a:r>
                        <a:rPr lang="es-MX" sz="1000" b="1" i="0" u="none" strike="noStrike" dirty="0">
                          <a:solidFill>
                            <a:schemeClr val="tx1"/>
                          </a:solidFill>
                          <a:effectLst/>
                          <a:latin typeface="Noto Sans" panose="020B0502040504020204" pitchFamily="34" charset="0"/>
                          <a:ea typeface="Noto Sans" panose="020B0502040504020204" pitchFamily="34" charset="0"/>
                          <a:cs typeface="Noto Sans Regular" panose="020B0604020202020204" charset="0"/>
                        </a:rPr>
                        <a:t>7</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Veracruz Sur</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just" rtl="0" fontAlgn="ctr">
                        <a:buNone/>
                      </a:pPr>
                      <a:r>
                        <a:rPr lang="es-MX" sz="1000" b="0" i="0" u="none" strike="noStrike" dirty="0">
                          <a:solidFill>
                            <a:schemeClr val="tx1"/>
                          </a:solidFill>
                          <a:effectLst/>
                          <a:latin typeface="Noto Sans" panose="020B0502040504020204" pitchFamily="34" charset="0"/>
                        </a:rPr>
                        <a:t>En búsqueda de propuesta inmobiliaria.</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r>
                        <a:rPr lang="es-MX" sz="1000" b="0" i="0" u="none" strike="noStrike" dirty="0">
                          <a:solidFill>
                            <a:schemeClr val="tx1"/>
                          </a:solidFill>
                          <a:effectLst/>
                          <a:latin typeface="Noto Sans" panose="020B0502040504020204" pitchFamily="34" charset="0"/>
                        </a:rPr>
                        <a:t>Almacén Delegacional</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kumimoji="0" lang="es-MX" sz="1000" b="0" i="0" u="none" strike="noStrike" kern="0" cap="none" spc="0" normalizeH="0" baseline="0" noProof="0" dirty="0">
                          <a:ln>
                            <a:noFill/>
                          </a:ln>
                          <a:solidFill>
                            <a:schemeClr val="tx1"/>
                          </a:solidFill>
                          <a:effectLst/>
                          <a:uLnTx/>
                          <a:uFillTx/>
                          <a:latin typeface="Noto Sans" panose="020B0502040504020204" pitchFamily="34" charset="0"/>
                          <a:ea typeface="+mn-ea"/>
                          <a:cs typeface="+mn-cs"/>
                          <a:sym typeface="Arial"/>
                        </a:rPr>
                        <a:t>Nuevo Arrendamiento</a:t>
                      </a: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ctr">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r" rtl="0" fontAlgn="b">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rtl="0" fontAlgn="b">
                        <a:buNone/>
                      </a:pPr>
                      <a:endParaRPr lang="es-MX" sz="1000" b="0" i="0" u="none" strike="noStrike" dirty="0">
                        <a:solidFill>
                          <a:schemeClr val="tx1"/>
                        </a:solidFill>
                        <a:effectLst/>
                        <a:latin typeface="Noto Sans" panose="020B0502040504020204" pitchFamily="34" charset="0"/>
                      </a:endParaRPr>
                    </a:p>
                  </a:txBody>
                  <a:tcPr marL="9525" marR="9525" marT="9525"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76921683"/>
                  </a:ext>
                </a:extLst>
              </a:tr>
            </a:tbl>
          </a:graphicData>
        </a:graphic>
      </p:graphicFrame>
      <p:sp>
        <p:nvSpPr>
          <p:cNvPr id="5" name="Rectángulo 5">
            <a:extLst>
              <a:ext uri="{FF2B5EF4-FFF2-40B4-BE49-F238E27FC236}">
                <a16:creationId xmlns:a16="http://schemas.microsoft.com/office/drawing/2014/main" id="{706F22C7-33B8-2CCA-A87D-B7E4229D8D1D}"/>
              </a:ext>
            </a:extLst>
          </p:cNvPr>
          <p:cNvSpPr/>
          <p:nvPr/>
        </p:nvSpPr>
        <p:spPr>
          <a:xfrm>
            <a:off x="793102" y="649258"/>
            <a:ext cx="11007036" cy="646331"/>
          </a:xfrm>
          <a:prstGeom prst="rect">
            <a:avLst/>
          </a:prstGeom>
        </p:spPr>
        <p:txBody>
          <a:bodyPr wrap="square">
            <a:spAutoFit/>
          </a:bodyPr>
          <a:lstStyle/>
          <a:p>
            <a:pPr algn="just">
              <a:buClr>
                <a:srgbClr val="000000"/>
              </a:buClr>
              <a:buSzPts val="3000"/>
              <a:defRPr/>
            </a:pPr>
            <a:r>
              <a:rPr lang="es-MX" dirty="0">
                <a:latin typeface="Noto Sans"/>
              </a:rPr>
              <a:t>En el Programa de Arrendamiento Inmobiliario para el año 2026. IMSS –Arrendatario, se tienen proyectos las siguientes Sustituciones y Nuevos Arrendamientos con destino a Almacén y Sub almacén</a:t>
            </a:r>
          </a:p>
        </p:txBody>
      </p:sp>
    </p:spTree>
    <p:extLst>
      <p:ext uri="{BB962C8B-B14F-4D97-AF65-F5344CB8AC3E}">
        <p14:creationId xmlns:p14="http://schemas.microsoft.com/office/powerpoint/2010/main" val="13908670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CE073-7AB6-5E40-4A26-1899552445EE}"/>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D1ABFC22-2B9B-B6D5-81E0-82EA2DDF7909}"/>
              </a:ext>
            </a:extLst>
          </p:cNvPr>
          <p:cNvSpPr txBox="1"/>
          <p:nvPr/>
        </p:nvSpPr>
        <p:spPr>
          <a:xfrm>
            <a:off x="237599" y="124005"/>
            <a:ext cx="9117296" cy="95406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Arrendamiento Inmobiliario y </a:t>
            </a:r>
          </a:p>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Comercialización</a:t>
            </a:r>
            <a:endParaRPr sz="2800" dirty="0">
              <a:solidFill>
                <a:srgbClr val="1E5B4F"/>
              </a:solidFill>
              <a:latin typeface="Calibri"/>
              <a:ea typeface="Calibri"/>
              <a:cs typeface="Calibri"/>
              <a:sym typeface="Calibri"/>
            </a:endParaRPr>
          </a:p>
        </p:txBody>
      </p:sp>
      <p:pic>
        <p:nvPicPr>
          <p:cNvPr id="2" name="Gráfico 35" descr="Edificio con relleno sólido">
            <a:extLst>
              <a:ext uri="{FF2B5EF4-FFF2-40B4-BE49-F238E27FC236}">
                <a16:creationId xmlns:a16="http://schemas.microsoft.com/office/drawing/2014/main" id="{C9D7502D-36ED-A0DE-19F9-A09105F737E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10411" y="251448"/>
            <a:ext cx="684440" cy="68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Google Shape;79;p8">
            <a:extLst>
              <a:ext uri="{FF2B5EF4-FFF2-40B4-BE49-F238E27FC236}">
                <a16:creationId xmlns:a16="http://schemas.microsoft.com/office/drawing/2014/main" id="{B0E0EE9D-6BE4-F61A-AE15-55BBB36FE0B4}"/>
              </a:ext>
            </a:extLst>
          </p:cNvPr>
          <p:cNvSpPr txBox="1"/>
          <p:nvPr/>
        </p:nvSpPr>
        <p:spPr>
          <a:xfrm>
            <a:off x="237599" y="1078072"/>
            <a:ext cx="6097554"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B7903D"/>
                </a:solidFill>
                <a:latin typeface="Noto Sans"/>
                <a:ea typeface="Noto Sans"/>
                <a:cs typeface="Noto Sans"/>
                <a:sym typeface="Noto Sans"/>
              </a:rPr>
              <a:t>Arrendamiento Almacén, OOAD Durango</a:t>
            </a:r>
            <a:r>
              <a:rPr lang="es-MX" sz="2000" b="1" dirty="0">
                <a:solidFill>
                  <a:srgbClr val="B7903D"/>
                </a:solidFill>
                <a:latin typeface="Noto Sans"/>
                <a:ea typeface="Noto Sans"/>
                <a:cs typeface="Noto Sans"/>
                <a:sym typeface="Noto Sans"/>
              </a:rPr>
              <a:t>.</a:t>
            </a:r>
            <a:endParaRPr lang="es-MX" sz="2000" dirty="0">
              <a:solidFill>
                <a:srgbClr val="B7903D"/>
              </a:solidFill>
              <a:latin typeface="Calibri"/>
              <a:ea typeface="Calibri"/>
              <a:cs typeface="Calibri"/>
              <a:sym typeface="Calibri"/>
            </a:endParaRPr>
          </a:p>
        </p:txBody>
      </p:sp>
      <p:sp>
        <p:nvSpPr>
          <p:cNvPr id="19" name="CuadroTexto 18">
            <a:extLst>
              <a:ext uri="{FF2B5EF4-FFF2-40B4-BE49-F238E27FC236}">
                <a16:creationId xmlns:a16="http://schemas.microsoft.com/office/drawing/2014/main" id="{4AD06EE6-F3FF-0747-F848-5447AC7B1EDE}"/>
              </a:ext>
            </a:extLst>
          </p:cNvPr>
          <p:cNvSpPr txBox="1"/>
          <p:nvPr/>
        </p:nvSpPr>
        <p:spPr>
          <a:xfrm>
            <a:off x="166573" y="1720909"/>
            <a:ext cx="11487676" cy="3785652"/>
          </a:xfrm>
          <a:prstGeom prst="rect">
            <a:avLst/>
          </a:prstGeom>
          <a:noFill/>
        </p:spPr>
        <p:txBody>
          <a:bodyPr wrap="square">
            <a:spAutoFit/>
          </a:bodyPr>
          <a:lstStyle/>
          <a:p>
            <a:pPr marL="171450" indent="-171450" algn="just">
              <a:buFont typeface="Arial" panose="020B0604020202020204" pitchFamily="34" charset="0"/>
              <a:buChar char="•"/>
            </a:pPr>
            <a:r>
              <a:rPr lang="es-MX" sz="1600" dirty="0">
                <a:effectLst/>
                <a:latin typeface="Noto Sans" panose="020B0502040504020204" pitchFamily="34" charset="0"/>
                <a:ea typeface="Noto Sans" panose="020B0502040504020204" pitchFamily="34" charset="0"/>
                <a:cs typeface="Noto Sans" panose="020B0502040504020204" pitchFamily="34" charset="0"/>
              </a:rPr>
              <a:t>Con fecha 25 de febrero de 2025, la Titular del OOAD Estatal Durango y el arrendador del inmueble que aloja el Almacén Delegacional de ese OOAD, ubicado en Calle Segunda de Selenio número 139, Lote 6, Manzana 4-B, colonia Ciudad Industrial, C.P. 34208, Durango, </a:t>
            </a:r>
            <a:r>
              <a:rPr lang="es-MX" sz="1600" dirty="0" err="1">
                <a:effectLst/>
                <a:latin typeface="Noto Sans" panose="020B0502040504020204" pitchFamily="34" charset="0"/>
                <a:ea typeface="Noto Sans" panose="020B0502040504020204" pitchFamily="34" charset="0"/>
                <a:cs typeface="Noto Sans" panose="020B0502040504020204" pitchFamily="34" charset="0"/>
              </a:rPr>
              <a:t>Dgo</a:t>
            </a:r>
            <a:r>
              <a:rPr lang="es-MX" sz="1600" dirty="0">
                <a:effectLst/>
                <a:latin typeface="Noto Sans" panose="020B0502040504020204" pitchFamily="34" charset="0"/>
                <a:ea typeface="Noto Sans" panose="020B0502040504020204" pitchFamily="34" charset="0"/>
                <a:cs typeface="Noto Sans" panose="020B0502040504020204" pitchFamily="34" charset="0"/>
              </a:rPr>
              <a:t>, con superficie de terreno de 9,280m2, y área construida y rentable de 5,864.50 m</a:t>
            </a:r>
            <a:r>
              <a:rPr lang="es-MX" sz="1600" baseline="30000" dirty="0">
                <a:effectLst/>
                <a:latin typeface="Noto Sans" panose="020B0502040504020204" pitchFamily="34" charset="0"/>
                <a:ea typeface="Noto Sans" panose="020B0502040504020204" pitchFamily="34" charset="0"/>
                <a:cs typeface="Noto Sans" panose="020B0502040504020204" pitchFamily="34" charset="0"/>
              </a:rPr>
              <a:t>2</a:t>
            </a:r>
            <a:r>
              <a:rPr lang="es-MX" sz="1600" dirty="0">
                <a:effectLst/>
                <a:latin typeface="Noto Sans" panose="020B0502040504020204" pitchFamily="34" charset="0"/>
                <a:ea typeface="Noto Sans" panose="020B0502040504020204" pitchFamily="34" charset="0"/>
                <a:cs typeface="Noto Sans" panose="020B0502040504020204" pitchFamily="34" charset="0"/>
              </a:rPr>
              <a:t>, celebraron contrato de arrendamiento con una vigencia de 01 de enero al 31 de diciembre de 2025, por un importe de renta de $322,550.00 más IVA.</a:t>
            </a:r>
          </a:p>
          <a:p>
            <a:pPr marL="171450" indent="-171450" algn="just">
              <a:buFont typeface="Arial" panose="020B0604020202020204" pitchFamily="34" charset="0"/>
              <a:buChar char="•"/>
            </a:pPr>
            <a:endParaRPr lang="es-MX" sz="1600" dirty="0">
              <a:effectLst/>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r>
              <a:rPr lang="es-MX" sz="1600" dirty="0">
                <a:effectLst/>
                <a:latin typeface="Noto Sans" panose="020B0502040504020204" pitchFamily="34" charset="0"/>
                <a:ea typeface="Noto Sans" panose="020B0502040504020204" pitchFamily="34" charset="0"/>
                <a:cs typeface="Noto Sans" panose="020B0502040504020204" pitchFamily="34" charset="0"/>
              </a:rPr>
              <a:t>Con escrito del 24 de enero de 2025, el arrendador solicitó incremento al monto de renta, por la cantidad de $370,932.79; lo cual fue considerado en el Programa de Arrendamiento de Inmuebles para 2025, IMSS-Arrendatario, por lo que la CTAA gestionó ante INDAABIN la emisión del Dictamen Valuatorio respectivo, al que correspondió el </a:t>
            </a:r>
            <a:r>
              <a:rPr lang="es-MX" sz="1600" dirty="0" err="1">
                <a:effectLst/>
                <a:latin typeface="Noto Sans" panose="020B0502040504020204" pitchFamily="34" charset="0"/>
                <a:ea typeface="Noto Sans" panose="020B0502040504020204" pitchFamily="34" charset="0"/>
                <a:cs typeface="Noto Sans" panose="020B0502040504020204" pitchFamily="34" charset="0"/>
              </a:rPr>
              <a:t>N°</a:t>
            </a:r>
            <a:r>
              <a:rPr lang="es-MX" sz="1600" dirty="0">
                <a:effectLst/>
                <a:latin typeface="Noto Sans" panose="020B0502040504020204" pitchFamily="34" charset="0"/>
                <a:ea typeface="Noto Sans" panose="020B0502040504020204" pitchFamily="34" charset="0"/>
                <a:cs typeface="Noto Sans" panose="020B0502040504020204" pitchFamily="34" charset="0"/>
              </a:rPr>
              <a:t>. Secuencial 01-25-201 y Genérico A-06999-ZNA del 2 de junio de 2025, que arrojó la cantidad máxima a pagar de $333,200.00; lo cual se hizo del conocimiento del OOAD para acordar el nuevo importe de renta con el arrendador. </a:t>
            </a:r>
          </a:p>
          <a:p>
            <a:pPr marL="171450" indent="-171450" algn="just">
              <a:buFont typeface="Arial" panose="020B0604020202020204" pitchFamily="34" charset="0"/>
              <a:buChar char="•"/>
            </a:pPr>
            <a:endParaRPr lang="es-MX" sz="1600" dirty="0">
              <a:effectLst/>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r>
              <a:rPr lang="es-MX" sz="1600" dirty="0">
                <a:effectLst/>
                <a:latin typeface="Noto Sans" panose="020B0502040504020204" pitchFamily="34" charset="0"/>
                <a:ea typeface="Noto Sans" panose="020B0502040504020204" pitchFamily="34" charset="0"/>
                <a:cs typeface="Noto Sans" panose="020B0502040504020204" pitchFamily="34" charset="0"/>
              </a:rPr>
              <a:t>Por escrito del 20 de junio de 2025, el arrendador rechazó el monto de incremento ofrecido, por lo que con oficio del 19 de junio de 2025, recibido vía correo electrónico, el OOAD solicitó a la CTAA se gestionara la reconsideración del Dictamen ante INDAABIN, anexando el escrito de inconformidad del arrendador y un estudio de mercado.</a:t>
            </a:r>
          </a:p>
        </p:txBody>
      </p:sp>
    </p:spTree>
    <p:extLst>
      <p:ext uri="{BB962C8B-B14F-4D97-AF65-F5344CB8AC3E}">
        <p14:creationId xmlns:p14="http://schemas.microsoft.com/office/powerpoint/2010/main" val="22885644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12738-5AF6-51AF-C2C9-F550EC599F36}"/>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5243BF13-3833-1FC5-7F8C-7278C557F706}"/>
              </a:ext>
            </a:extLst>
          </p:cNvPr>
          <p:cNvSpPr txBox="1"/>
          <p:nvPr/>
        </p:nvSpPr>
        <p:spPr>
          <a:xfrm>
            <a:off x="237599" y="124005"/>
            <a:ext cx="9117296" cy="95406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Arrendamiento Inmobiliario y </a:t>
            </a:r>
          </a:p>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Comercialización</a:t>
            </a:r>
            <a:endParaRPr sz="2800" dirty="0">
              <a:solidFill>
                <a:srgbClr val="1E5B4F"/>
              </a:solidFill>
              <a:latin typeface="Calibri"/>
              <a:ea typeface="Calibri"/>
              <a:cs typeface="Calibri"/>
              <a:sym typeface="Calibri"/>
            </a:endParaRPr>
          </a:p>
        </p:txBody>
      </p:sp>
      <p:pic>
        <p:nvPicPr>
          <p:cNvPr id="2" name="Gráfico 35" descr="Edificio con relleno sólido">
            <a:extLst>
              <a:ext uri="{FF2B5EF4-FFF2-40B4-BE49-F238E27FC236}">
                <a16:creationId xmlns:a16="http://schemas.microsoft.com/office/drawing/2014/main" id="{F164C94C-AFB5-1615-324A-697AEEEC50D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10411" y="251448"/>
            <a:ext cx="684440" cy="68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Google Shape;79;p8">
            <a:extLst>
              <a:ext uri="{FF2B5EF4-FFF2-40B4-BE49-F238E27FC236}">
                <a16:creationId xmlns:a16="http://schemas.microsoft.com/office/drawing/2014/main" id="{5525D2CA-1FD8-7E3E-5A42-3BB90D11A1BA}"/>
              </a:ext>
            </a:extLst>
          </p:cNvPr>
          <p:cNvSpPr txBox="1"/>
          <p:nvPr/>
        </p:nvSpPr>
        <p:spPr>
          <a:xfrm>
            <a:off x="237599" y="1194436"/>
            <a:ext cx="6097554"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B7903D"/>
                </a:solidFill>
                <a:latin typeface="Noto Sans"/>
                <a:ea typeface="Noto Sans"/>
                <a:cs typeface="Noto Sans"/>
                <a:sym typeface="Noto Sans"/>
              </a:rPr>
              <a:t>Arrendamiento Almacén, OOAD Durango</a:t>
            </a:r>
            <a:r>
              <a:rPr lang="es-MX" sz="2000" b="1" dirty="0">
                <a:solidFill>
                  <a:srgbClr val="B7903D"/>
                </a:solidFill>
                <a:latin typeface="Noto Sans"/>
                <a:ea typeface="Noto Sans"/>
                <a:cs typeface="Noto Sans"/>
                <a:sym typeface="Noto Sans"/>
              </a:rPr>
              <a:t>.</a:t>
            </a:r>
            <a:endParaRPr lang="es-MX" sz="2000" dirty="0">
              <a:solidFill>
                <a:srgbClr val="B7903D"/>
              </a:solidFill>
              <a:latin typeface="Calibri"/>
              <a:ea typeface="Calibri"/>
              <a:cs typeface="Calibri"/>
              <a:sym typeface="Calibri"/>
            </a:endParaRPr>
          </a:p>
        </p:txBody>
      </p:sp>
      <p:sp>
        <p:nvSpPr>
          <p:cNvPr id="19" name="CuadroTexto 18">
            <a:extLst>
              <a:ext uri="{FF2B5EF4-FFF2-40B4-BE49-F238E27FC236}">
                <a16:creationId xmlns:a16="http://schemas.microsoft.com/office/drawing/2014/main" id="{446BE436-4218-F504-7617-9A8953B9BED1}"/>
              </a:ext>
            </a:extLst>
          </p:cNvPr>
          <p:cNvSpPr txBox="1"/>
          <p:nvPr/>
        </p:nvSpPr>
        <p:spPr>
          <a:xfrm>
            <a:off x="237599" y="1736690"/>
            <a:ext cx="11487676" cy="3046988"/>
          </a:xfrm>
          <a:prstGeom prst="rect">
            <a:avLst/>
          </a:prstGeom>
          <a:noFill/>
        </p:spPr>
        <p:txBody>
          <a:bodyPr wrap="square">
            <a:spAutoFit/>
          </a:bodyPr>
          <a:lstStyle/>
          <a:p>
            <a:pPr marL="171450" indent="-171450" algn="just">
              <a:buFont typeface="Arial" panose="020B0604020202020204" pitchFamily="34" charset="0"/>
              <a:buChar char="•"/>
            </a:pPr>
            <a:r>
              <a:rPr lang="es-MX" sz="1600" dirty="0">
                <a:latin typeface="Noto Sans" panose="020B0502040504020204" pitchFamily="34" charset="0"/>
                <a:ea typeface="Noto Sans" panose="020B0502040504020204" pitchFamily="34" charset="0"/>
                <a:cs typeface="Noto Sans" panose="020B0502040504020204" pitchFamily="34" charset="0"/>
              </a:rPr>
              <a:t>Con oficio 09 53 43 14D0/8073 del 4 de julio de 2025, la CTAA solicitó a INDAABIN la reconsideración al Dictamen Valuatorio referido, anexando el estudio de mercado aportado por el OOAD.</a:t>
            </a:r>
          </a:p>
          <a:p>
            <a:pPr marL="171450" indent="-171450" algn="just">
              <a:buFont typeface="Arial" panose="020B0604020202020204" pitchFamily="34" charset="0"/>
              <a:buChar char="•"/>
            </a:pPr>
            <a:endParaRPr lang="es-MX" sz="1600"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r>
              <a:rPr lang="es-MX" sz="1600" dirty="0">
                <a:effectLst/>
                <a:latin typeface="Noto Sans" panose="020B0502040504020204" pitchFamily="34" charset="0"/>
                <a:ea typeface="Noto Sans" panose="020B0502040504020204" pitchFamily="34" charset="0"/>
                <a:cs typeface="Noto Sans" panose="020B0502040504020204" pitchFamily="34" charset="0"/>
              </a:rPr>
              <a:t>Por oficio 09 53 43 14D0/16615 del 9 de diciembre de 2025, la CTAA expresó diversas consideraciones sobre el similar precedente, solicitando información con respecto a la existencia de inmuebles con costos de renta inferiores a los del estudio de mercado aportado por el OOAD, según los argumentos de INDAABIN contenidos en su oficio de respuesta.</a:t>
            </a:r>
          </a:p>
          <a:p>
            <a:pPr marL="171450" indent="-171450" algn="just">
              <a:buFont typeface="Arial" panose="020B0604020202020204" pitchFamily="34" charset="0"/>
              <a:buChar char="•"/>
            </a:pPr>
            <a:endParaRPr lang="es-MX" sz="1600" dirty="0">
              <a:effectLst/>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r>
              <a:rPr lang="es-MX" sz="1600" dirty="0">
                <a:effectLst/>
                <a:latin typeface="Noto Sans" panose="020B0502040504020204" pitchFamily="34" charset="0"/>
                <a:ea typeface="Noto Sans" panose="020B0502040504020204" pitchFamily="34" charset="0"/>
                <a:cs typeface="Noto Sans" panose="020B0502040504020204" pitchFamily="34" charset="0"/>
              </a:rPr>
              <a:t>A la fecha se cuenta con un proyecto de oficio de fecha 19 de enero de 2026, mediante el cual INDAABIN daría respuesta al similar 09 53 43 14D0/16615, ratificando la negativa a la reconsideración, y a proporcionar información de los inmuebles que a su decir, existen con montos de renta inferiores al que actualmente ocupa el Almacén del OOAD Estatal en Durango.</a:t>
            </a:r>
          </a:p>
        </p:txBody>
      </p:sp>
    </p:spTree>
    <p:extLst>
      <p:ext uri="{BB962C8B-B14F-4D97-AF65-F5344CB8AC3E}">
        <p14:creationId xmlns:p14="http://schemas.microsoft.com/office/powerpoint/2010/main" val="3685679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5DDA3-664E-8487-349A-EA60A12A4619}"/>
            </a:ext>
          </a:extLst>
        </p:cNvPr>
        <p:cNvGrpSpPr/>
        <p:nvPr/>
      </p:nvGrpSpPr>
      <p:grpSpPr>
        <a:xfrm>
          <a:off x="0" y="0"/>
          <a:ext cx="0" cy="0"/>
          <a:chOff x="0" y="0"/>
          <a:chExt cx="0" cy="0"/>
        </a:xfrm>
      </p:grpSpPr>
      <p:sp>
        <p:nvSpPr>
          <p:cNvPr id="4" name="Google Shape;79;p8">
            <a:extLst>
              <a:ext uri="{FF2B5EF4-FFF2-40B4-BE49-F238E27FC236}">
                <a16:creationId xmlns:a16="http://schemas.microsoft.com/office/drawing/2014/main" id="{F4157CF8-803D-0AE5-896B-31C6558834CD}"/>
              </a:ext>
            </a:extLst>
          </p:cNvPr>
          <p:cNvSpPr txBox="1"/>
          <p:nvPr/>
        </p:nvSpPr>
        <p:spPr>
          <a:xfrm>
            <a:off x="237598" y="223919"/>
            <a:ext cx="801105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B7903D"/>
                </a:solidFill>
                <a:latin typeface="Noto Sans"/>
                <a:ea typeface="Noto Sans"/>
                <a:cs typeface="Noto Sans"/>
                <a:sym typeface="Noto Sans"/>
              </a:rPr>
              <a:t>Informes al H. Consejo Técnico</a:t>
            </a:r>
            <a:endParaRPr lang="es-MX" sz="2000" dirty="0">
              <a:solidFill>
                <a:srgbClr val="B7903D"/>
              </a:solidFill>
              <a:latin typeface="Calibri"/>
              <a:ea typeface="Calibri"/>
              <a:cs typeface="Calibri"/>
              <a:sym typeface="Calibri"/>
            </a:endParaRPr>
          </a:p>
        </p:txBody>
      </p:sp>
      <p:sp>
        <p:nvSpPr>
          <p:cNvPr id="3" name="CuadroTexto 2">
            <a:extLst>
              <a:ext uri="{FF2B5EF4-FFF2-40B4-BE49-F238E27FC236}">
                <a16:creationId xmlns:a16="http://schemas.microsoft.com/office/drawing/2014/main" id="{DB4F1853-B8F3-03DF-CAA2-672F06EE120F}"/>
              </a:ext>
            </a:extLst>
          </p:cNvPr>
          <p:cNvSpPr txBox="1"/>
          <p:nvPr/>
        </p:nvSpPr>
        <p:spPr>
          <a:xfrm>
            <a:off x="386181" y="917368"/>
            <a:ext cx="10915785" cy="523220"/>
          </a:xfrm>
          <a:prstGeom prst="rect">
            <a:avLst/>
          </a:prstGeom>
          <a:noFill/>
        </p:spPr>
        <p:txBody>
          <a:bodyPr wrap="square">
            <a:spAutoFit/>
          </a:bodyPr>
          <a:lstStyle/>
          <a:p>
            <a:pPr algn="just"/>
            <a:r>
              <a:rPr lang="es-ES" sz="1400" dirty="0">
                <a:latin typeface="Noto Sans" panose="020B0502040504020204" pitchFamily="34" charset="0"/>
                <a:ea typeface="Noto Sans" panose="020B0502040504020204" pitchFamily="34" charset="0"/>
                <a:cs typeface="Noto Sans" panose="020B0502040504020204" pitchFamily="34" charset="0"/>
              </a:rPr>
              <a:t>En la sesión ordinaria celebrada el 28 de abril del 2026, el Consejo Técnico del Instituto tomó nota de los Informes de Resultados de lo siguiente:</a:t>
            </a:r>
          </a:p>
        </p:txBody>
      </p:sp>
      <p:graphicFrame>
        <p:nvGraphicFramePr>
          <p:cNvPr id="7" name="Tabla 6">
            <a:extLst>
              <a:ext uri="{FF2B5EF4-FFF2-40B4-BE49-F238E27FC236}">
                <a16:creationId xmlns:a16="http://schemas.microsoft.com/office/drawing/2014/main" id="{0DB6BBF1-CD8F-4ABD-C6D8-664DEE523539}"/>
              </a:ext>
            </a:extLst>
          </p:cNvPr>
          <p:cNvGraphicFramePr>
            <a:graphicFrameLocks noGrp="1"/>
          </p:cNvGraphicFramePr>
          <p:nvPr>
            <p:extLst>
              <p:ext uri="{D42A27DB-BD31-4B8C-83A1-F6EECF244321}">
                <p14:modId xmlns:p14="http://schemas.microsoft.com/office/powerpoint/2010/main" val="2504716699"/>
              </p:ext>
            </p:extLst>
          </p:nvPr>
        </p:nvGraphicFramePr>
        <p:xfrm>
          <a:off x="514215" y="1539844"/>
          <a:ext cx="10915785" cy="3778312"/>
        </p:xfrm>
        <a:graphic>
          <a:graphicData uri="http://schemas.openxmlformats.org/drawingml/2006/table">
            <a:tbl>
              <a:tblPr/>
              <a:tblGrid>
                <a:gridCol w="8919034">
                  <a:extLst>
                    <a:ext uri="{9D8B030D-6E8A-4147-A177-3AD203B41FA5}">
                      <a16:colId xmlns:a16="http://schemas.microsoft.com/office/drawing/2014/main" val="3397488214"/>
                    </a:ext>
                  </a:extLst>
                </a:gridCol>
                <a:gridCol w="1996751">
                  <a:extLst>
                    <a:ext uri="{9D8B030D-6E8A-4147-A177-3AD203B41FA5}">
                      <a16:colId xmlns:a16="http://schemas.microsoft.com/office/drawing/2014/main" val="836495003"/>
                    </a:ext>
                  </a:extLst>
                </a:gridCol>
              </a:tblGrid>
              <a:tr h="322086">
                <a:tc>
                  <a:txBody>
                    <a:bodyPr/>
                    <a:lstStyle/>
                    <a:p>
                      <a:pPr algn="ctr" fontAlgn="ctr">
                        <a:lnSpc>
                          <a:spcPct val="100000"/>
                        </a:lnSpc>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Tema</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0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No. Acuerdo </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946509">
                <a:tc>
                  <a:txBody>
                    <a:bodyPr/>
                    <a:lstStyle/>
                    <a:p>
                      <a:pPr marL="85725" marR="78105" indent="0" algn="just">
                        <a:lnSpc>
                          <a:spcPct val="107000"/>
                        </a:lnSpc>
                        <a:spcAft>
                          <a:spcPts val="0"/>
                        </a:spcAft>
                        <a:buNone/>
                      </a:pPr>
                      <a:endParaRPr lang="es-MX" sz="1000" b="1" i="0" dirty="0">
                        <a:solidFill>
                          <a:srgbClr val="0F4016"/>
                        </a:solidFill>
                        <a:effectLst/>
                        <a:latin typeface="Noto Sans" panose="020B0502040504020204" pitchFamily="34" charset="0"/>
                        <a:ea typeface="Noto Sans" panose="020B0502040504020204" pitchFamily="34" charset="0"/>
                        <a:cs typeface="Noto Sans" panose="020B0502040504020204" pitchFamily="34" charset="0"/>
                      </a:endParaRPr>
                    </a:p>
                    <a:p>
                      <a:pPr marL="85725" marR="78105" indent="0" algn="just">
                        <a:lnSpc>
                          <a:spcPct val="107000"/>
                        </a:lnSpc>
                        <a:spcAft>
                          <a:spcPts val="0"/>
                        </a:spcAft>
                        <a:buNone/>
                      </a:pPr>
                      <a:r>
                        <a:rPr lang="es-MX" sz="1000" b="1" i="0" dirty="0">
                          <a:solidFill>
                            <a:srgbClr val="0F4016"/>
                          </a:solidFill>
                          <a:effectLst/>
                          <a:latin typeface="Noto Sans" panose="020B0502040504020204" pitchFamily="34" charset="0"/>
                          <a:ea typeface="Noto Sans" panose="020B0502040504020204" pitchFamily="34" charset="0"/>
                          <a:cs typeface="Noto Sans" panose="020B0502040504020204" pitchFamily="34" charset="0"/>
                        </a:rPr>
                        <a:t>Programa de Arrendamiento Inmobiliario 2025, IMSS-Arrendatario Régimen Ordinario” .</a:t>
                      </a:r>
                    </a:p>
                    <a:p>
                      <a:pPr marL="314325" marR="78105" indent="-228600" algn="just">
                        <a:lnSpc>
                          <a:spcPct val="107000"/>
                        </a:lnSpc>
                        <a:spcAft>
                          <a:spcPts val="0"/>
                        </a:spcAft>
                        <a:buFont typeface="+mj-lt"/>
                        <a:buAutoNum type="arabicPeriod"/>
                      </a:pPr>
                      <a:r>
                        <a:rPr lang="es-MX" sz="1000" i="0" dirty="0">
                          <a:effectLst/>
                          <a:latin typeface="Noto Sans" panose="020B0502040504020204" pitchFamily="34" charset="0"/>
                          <a:ea typeface="Noto Sans" panose="020B0502040504020204" pitchFamily="34" charset="0"/>
                          <a:cs typeface="Noto Sans" panose="020B0502040504020204" pitchFamily="34" charset="0"/>
                        </a:rPr>
                        <a:t>ACDO.SA2.HCT.240924/355.P.DA Programa de Arrendamiento Inmobiliario para el año 2025, IMSS-Arrendatario Régimen Ordinario.</a:t>
                      </a:r>
                    </a:p>
                    <a:p>
                      <a:pPr marL="314325" marR="78105" indent="-228600" algn="just">
                        <a:lnSpc>
                          <a:spcPct val="107000"/>
                        </a:lnSpc>
                        <a:spcAft>
                          <a:spcPts val="0"/>
                        </a:spcAft>
                        <a:buFont typeface="+mj-lt"/>
                        <a:buAutoNum type="arabicPeriod"/>
                      </a:pPr>
                      <a:r>
                        <a:rPr lang="es-MX" sz="1000" i="0" dirty="0">
                          <a:effectLst/>
                          <a:latin typeface="Noto Sans" panose="020B0502040504020204" pitchFamily="34" charset="0"/>
                          <a:ea typeface="Noto Sans" panose="020B0502040504020204" pitchFamily="34" charset="0"/>
                          <a:cs typeface="Noto Sans" panose="020B0502040504020204" pitchFamily="34" charset="0"/>
                        </a:rPr>
                        <a:t>ACDO.SA2.HCT.240924/356.P.DA Programa de Arrendamiento Inmobiliario para el año 2025, IMSS-Bienestar”.</a:t>
                      </a:r>
                    </a:p>
                    <a:p>
                      <a:pPr marL="314325" marR="78105" indent="-228600" algn="just">
                        <a:lnSpc>
                          <a:spcPct val="107000"/>
                        </a:lnSpc>
                        <a:spcAft>
                          <a:spcPts val="0"/>
                        </a:spcAft>
                        <a:buFont typeface="+mj-lt"/>
                        <a:buAutoNum type="arabicPeriod"/>
                      </a:pPr>
                      <a:r>
                        <a:rPr lang="es-MX" sz="1000" i="0" dirty="0">
                          <a:latin typeface="Noto Sans" panose="020B0502040504020204" pitchFamily="34" charset="0"/>
                          <a:ea typeface="Noto Sans" panose="020B0502040504020204" pitchFamily="34" charset="0"/>
                          <a:cs typeface="Noto Sans" panose="020B0502040504020204" pitchFamily="34" charset="0"/>
                        </a:rPr>
                        <a:t>ACDO.SA2.HCT.260225/48.P.DA Actualización del Programa de Arrendamiento Inmobiliario para el año 2025, IMSS-Arrendatario, Régimen Ordinario. </a:t>
                      </a:r>
                    </a:p>
                    <a:p>
                      <a:pPr marL="314325" marR="78105" indent="-228600" algn="just">
                        <a:lnSpc>
                          <a:spcPct val="107000"/>
                        </a:lnSpc>
                        <a:spcAft>
                          <a:spcPts val="0"/>
                        </a:spcAft>
                        <a:buFont typeface="+mj-lt"/>
                        <a:buAutoNum type="arabicPeriod"/>
                      </a:pPr>
                      <a:r>
                        <a:rPr lang="es-MX" altLang="es-MX" sz="1000" dirty="0">
                          <a:latin typeface="Noto Sans" panose="020B0502040504020204" pitchFamily="34" charset="0"/>
                          <a:ea typeface="Noto Sans" panose="020B0502040504020204" pitchFamily="34" charset="0"/>
                          <a:cs typeface="Noto Sans" panose="020B0502040504020204" pitchFamily="34" charset="0"/>
                        </a:rPr>
                        <a:t>ACDO.AS2.HCT.300425/99.P.DA, Inclusión de la celebración de un contrato de arrendamiento de un inmueble ubicado en el Estado de Veracruz.</a:t>
                      </a:r>
                    </a:p>
                    <a:p>
                      <a:pPr marL="314325" marR="78105" indent="-228600" algn="just">
                        <a:lnSpc>
                          <a:spcPct val="107000"/>
                        </a:lnSpc>
                        <a:spcAft>
                          <a:spcPts val="0"/>
                        </a:spcAft>
                        <a:buFont typeface="+mj-lt"/>
                        <a:buAutoNum type="arabicPeriod"/>
                      </a:pPr>
                      <a:r>
                        <a:rPr lang="es-MX" altLang="es-MX" sz="1000" dirty="0">
                          <a:latin typeface="Noto Sans" panose="020B0502040504020204" pitchFamily="34" charset="0"/>
                          <a:ea typeface="Noto Sans" panose="020B0502040504020204" pitchFamily="34" charset="0"/>
                          <a:cs typeface="Noto Sans" panose="020B0502040504020204" pitchFamily="34" charset="0"/>
                        </a:rPr>
                        <a:t>ACDO.AS2.HCT.260825/230.P.DA I</a:t>
                      </a:r>
                      <a:r>
                        <a:rPr lang="es-MX" sz="1000" dirty="0">
                          <a:latin typeface="Noto Sans" panose="020B0502040504020204" pitchFamily="34" charset="0"/>
                          <a:ea typeface="Noto Sans" panose="020B0502040504020204" pitchFamily="34" charset="0"/>
                          <a:cs typeface="Noto Sans" panose="020B0502040504020204" pitchFamily="34" charset="0"/>
                        </a:rPr>
                        <a:t>nclusión de la celebración de un contrato de arrendamiento sobre un inmueble ubicado en el Estado de Hidalgo (Almacén Delegacional y Archivo de Concentración).</a:t>
                      </a:r>
                      <a:endParaRPr lang="es-MX" sz="1000" i="0" dirty="0">
                        <a:latin typeface="Noto Sans" panose="020B0502040504020204" pitchFamily="34" charset="0"/>
                        <a:ea typeface="Noto Sans" panose="020B0502040504020204" pitchFamily="34" charset="0"/>
                        <a:cs typeface="Noto Sans" panose="020B0502040504020204" pitchFamily="34" charset="0"/>
                      </a:endParaRPr>
                    </a:p>
                    <a:p>
                      <a:pPr marL="314325" marR="78105" indent="-228600" algn="just">
                        <a:lnSpc>
                          <a:spcPct val="107000"/>
                        </a:lnSpc>
                        <a:spcAft>
                          <a:spcPts val="0"/>
                        </a:spcAft>
                        <a:buFont typeface="+mj-lt"/>
                        <a:buAutoNum type="arabicPeriod"/>
                      </a:pPr>
                      <a:endParaRPr lang="es-MX" sz="1000" i="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SCAT2.HCT.280429/48.P.DA.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3198004978"/>
                  </a:ext>
                </a:extLst>
              </a:tr>
              <a:tr h="948123">
                <a:tc>
                  <a:txBody>
                    <a:bodyPr/>
                    <a:lstStyle/>
                    <a:p>
                      <a:pPr marL="85725" marR="78105" indent="0" algn="just">
                        <a:lnSpc>
                          <a:spcPct val="107000"/>
                        </a:lnSpc>
                        <a:spcAft>
                          <a:spcPts val="0"/>
                        </a:spcAft>
                        <a:buNone/>
                      </a:pPr>
                      <a:r>
                        <a:rPr lang="es-MX" sz="1000" b="1" dirty="0">
                          <a:solidFill>
                            <a:srgbClr val="0F4016"/>
                          </a:solidFill>
                          <a:effectLst/>
                          <a:latin typeface="Noto Sans" panose="020B0502040504020204" pitchFamily="34" charset="0"/>
                          <a:ea typeface="Noto Sans" panose="020B0502040504020204" pitchFamily="34" charset="0"/>
                          <a:cs typeface="Noto Sans" panose="020B0502040504020204" pitchFamily="34" charset="0"/>
                        </a:rPr>
                        <a:t>Programa de Otorgamiento de Permisos de Uso Temporal Revocable  y Contratos de Subarrendamiento 2025.</a:t>
                      </a:r>
                    </a:p>
                    <a:p>
                      <a:pPr marL="314325" marR="78105" indent="-228600" algn="just">
                        <a:lnSpc>
                          <a:spcPct val="107000"/>
                        </a:lnSpc>
                        <a:spcAft>
                          <a:spcPts val="0"/>
                        </a:spcAft>
                        <a:buFont typeface="+mj-lt"/>
                        <a:buAutoNum type="arabicPeriod"/>
                      </a:pPr>
                      <a:r>
                        <a:rPr lang="es-MX" sz="1000" dirty="0">
                          <a:effectLst/>
                          <a:latin typeface="Noto Sans" panose="020B0502040504020204" pitchFamily="34" charset="0"/>
                          <a:ea typeface="Noto Sans" panose="020B0502040504020204" pitchFamily="34" charset="0"/>
                          <a:cs typeface="Noto Sans" panose="020B0502040504020204" pitchFamily="34" charset="0"/>
                        </a:rPr>
                        <a:t>ACDO.SA2.HCT.240924/353. P.DA. (Programa PUTR 2025).</a:t>
                      </a:r>
                    </a:p>
                    <a:p>
                      <a:pPr marL="314325" marR="78105" lvl="0" indent="-228600" algn="just" defTabSz="914400" rtl="0" eaLnBrk="1" fontAlgn="auto" latinLnBrk="0" hangingPunct="1">
                        <a:lnSpc>
                          <a:spcPct val="107000"/>
                        </a:lnSpc>
                        <a:spcBef>
                          <a:spcPts val="0"/>
                        </a:spcBef>
                        <a:spcAft>
                          <a:spcPts val="0"/>
                        </a:spcAft>
                        <a:buClrTx/>
                        <a:buSzTx/>
                        <a:buFont typeface="+mj-lt"/>
                        <a:buAutoNum type="arabicPeriod"/>
                        <a:tabLst/>
                        <a:defRPr/>
                      </a:pPr>
                      <a:r>
                        <a:rPr lang="es-MX" sz="1000" dirty="0">
                          <a:effectLst/>
                          <a:latin typeface="Noto Sans" panose="020B0502040504020204" pitchFamily="34" charset="0"/>
                          <a:ea typeface="Noto Sans" panose="020B0502040504020204" pitchFamily="34" charset="0"/>
                          <a:cs typeface="Noto Sans" panose="020B0502040504020204" pitchFamily="34" charset="0"/>
                        </a:rPr>
                        <a:t>ACDO.SA2.HCT.131222/376. P.DA. (Financiera para el Bienestar).</a:t>
                      </a:r>
                    </a:p>
                    <a:p>
                      <a:pPr marL="314325" marR="78105" lvl="0" indent="-228600" algn="just" defTabSz="914400" rtl="0" eaLnBrk="1" fontAlgn="auto" latinLnBrk="0" hangingPunct="1">
                        <a:lnSpc>
                          <a:spcPct val="107000"/>
                        </a:lnSpc>
                        <a:spcBef>
                          <a:spcPts val="0"/>
                        </a:spcBef>
                        <a:spcAft>
                          <a:spcPts val="0"/>
                        </a:spcAft>
                        <a:buClrTx/>
                        <a:buSzTx/>
                        <a:buFont typeface="+mj-lt"/>
                        <a:buAutoNum type="arabicPeriod"/>
                        <a:tabLst/>
                        <a:defRPr/>
                      </a:pPr>
                      <a:r>
                        <a:rPr lang="es-MX" sz="1000" dirty="0">
                          <a:effectLst/>
                          <a:latin typeface="Noto Sans" panose="020B0502040504020204" pitchFamily="34" charset="0"/>
                          <a:ea typeface="Noto Sans" panose="020B0502040504020204" pitchFamily="34" charset="0"/>
                          <a:cs typeface="Noto Sans" panose="020B0502040504020204" pitchFamily="34" charset="0"/>
                        </a:rPr>
                        <a:t>ACDO.SA2.HCT.260417/89. P.DA. (Sistema ARES).</a:t>
                      </a:r>
                    </a:p>
                    <a:p>
                      <a:pPr marL="314325" marR="78105" lvl="0" indent="-228600" algn="just" defTabSz="914400" rtl="0" eaLnBrk="1" fontAlgn="auto" latinLnBrk="0" hangingPunct="1">
                        <a:lnSpc>
                          <a:spcPct val="107000"/>
                        </a:lnSpc>
                        <a:spcBef>
                          <a:spcPts val="0"/>
                        </a:spcBef>
                        <a:spcAft>
                          <a:spcPts val="0"/>
                        </a:spcAft>
                        <a:buClrTx/>
                        <a:buSzTx/>
                        <a:buFont typeface="+mj-lt"/>
                        <a:buAutoNum type="arabicPeriod"/>
                        <a:tabLst/>
                        <a:defRPr/>
                      </a:pPr>
                      <a:r>
                        <a:rPr lang="es-MX" sz="1000" dirty="0">
                          <a:effectLst/>
                          <a:latin typeface="Noto Sans" panose="020B0502040504020204" pitchFamily="34" charset="0"/>
                          <a:ea typeface="Noto Sans" panose="020B0502040504020204" pitchFamily="34" charset="0"/>
                          <a:cs typeface="Noto Sans" panose="020B0502040504020204" pitchFamily="34" charset="0"/>
                        </a:rPr>
                        <a:t>ACDO.AS2.HCT.281124/429. P.DA. (Afore XXI Banorte).</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SCAP2.HCT.280426/49.P.DA.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418130">
                <a:tc>
                  <a:txBody>
                    <a:bodyPr/>
                    <a:lstStyle/>
                    <a:p>
                      <a:pPr marL="85725" marR="78105" indent="0" algn="just">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Cesión a título gratuito de espacios institucionales </a:t>
                      </a:r>
                      <a:r>
                        <a:rPr lang="es-MX" sz="1000" b="1" dirty="0">
                          <a:solidFill>
                            <a:srgbClr val="0F4016"/>
                          </a:solidFill>
                          <a:effectLst/>
                          <a:latin typeface="Noto Sans" panose="020B0502040504020204" pitchFamily="34" charset="0"/>
                          <a:ea typeface="Noto Sans" panose="020B0502040504020204" pitchFamily="34" charset="0"/>
                          <a:cs typeface="Noto Sans" panose="020B0502040504020204" pitchFamily="34" charset="0"/>
                        </a:rPr>
                        <a:t>CFE Telecomunicaciones e internet para Todos </a:t>
                      </a:r>
                      <a:r>
                        <a:rPr lang="es-MX" sz="1000" dirty="0">
                          <a:effectLst/>
                          <a:latin typeface="Noto Sans" panose="020B0502040504020204" pitchFamily="34" charset="0"/>
                          <a:ea typeface="Noto Sans" panose="020B0502040504020204" pitchFamily="34" charset="0"/>
                          <a:cs typeface="Noto Sans" panose="020B0502040504020204" pitchFamily="34" charset="0"/>
                        </a:rPr>
                        <a:t>(instalación de antenas).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SCAP3.HCT.280426/51.P.DA.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304226">
                <a:tc>
                  <a:txBody>
                    <a:bodyPr/>
                    <a:lstStyle/>
                    <a:p>
                      <a:pPr marL="85725" marR="78105" indent="0" algn="just">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Cesión a título gratuito de espacios institucionales </a:t>
                      </a:r>
                      <a:r>
                        <a:rPr lang="es-MX" sz="1000" b="1" dirty="0">
                          <a:solidFill>
                            <a:srgbClr val="0F4016"/>
                          </a:solidFill>
                          <a:effectLst/>
                          <a:latin typeface="Noto Sans" panose="020B0502040504020204" pitchFamily="34" charset="0"/>
                          <a:ea typeface="Noto Sans" panose="020B0502040504020204" pitchFamily="34" charset="0"/>
                          <a:cs typeface="Noto Sans" panose="020B0502040504020204" pitchFamily="34" charset="0"/>
                        </a:rPr>
                        <a:t>Banco del Bienestar</a:t>
                      </a:r>
                      <a:r>
                        <a:rPr lang="es-MX" sz="1000" dirty="0">
                          <a:effectLst/>
                          <a:latin typeface="Noto Sans" panose="020B0502040504020204" pitchFamily="34" charset="0"/>
                          <a:ea typeface="Noto Sans" panose="020B0502040504020204" pitchFamily="34" charset="0"/>
                          <a:cs typeface="Noto Sans" panose="020B0502040504020204" pitchFamily="34" charset="0"/>
                        </a:rPr>
                        <a:t> (instalación de sucursales bancarias).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SCAP2.HCT.280426/50.P.DA.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bl>
          </a:graphicData>
        </a:graphic>
      </p:graphicFrame>
    </p:spTree>
    <p:extLst>
      <p:ext uri="{BB962C8B-B14F-4D97-AF65-F5344CB8AC3E}">
        <p14:creationId xmlns:p14="http://schemas.microsoft.com/office/powerpoint/2010/main" val="3618021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08237-5C97-4D73-E60A-5E110F02251A}"/>
            </a:ext>
          </a:extLst>
        </p:cNvPr>
        <p:cNvGrpSpPr/>
        <p:nvPr/>
      </p:nvGrpSpPr>
      <p:grpSpPr>
        <a:xfrm>
          <a:off x="0" y="0"/>
          <a:ext cx="0" cy="0"/>
          <a:chOff x="0" y="0"/>
          <a:chExt cx="0" cy="0"/>
        </a:xfrm>
      </p:grpSpPr>
      <p:sp>
        <p:nvSpPr>
          <p:cNvPr id="4" name="Google Shape;79;p8">
            <a:extLst>
              <a:ext uri="{FF2B5EF4-FFF2-40B4-BE49-F238E27FC236}">
                <a16:creationId xmlns:a16="http://schemas.microsoft.com/office/drawing/2014/main" id="{EC9633F6-255A-84D6-FF15-CF8AA50BD388}"/>
              </a:ext>
            </a:extLst>
          </p:cNvPr>
          <p:cNvSpPr txBox="1"/>
          <p:nvPr/>
        </p:nvSpPr>
        <p:spPr>
          <a:xfrm>
            <a:off x="237598" y="223919"/>
            <a:ext cx="801105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B7903D"/>
                </a:solidFill>
                <a:latin typeface="Noto Sans"/>
                <a:ea typeface="Noto Sans"/>
                <a:cs typeface="Noto Sans"/>
                <a:sym typeface="Noto Sans"/>
              </a:rPr>
              <a:t>Conferencia Interamericana de Seguridad Social (CISS)</a:t>
            </a:r>
            <a:endParaRPr lang="es-MX" sz="2000" dirty="0">
              <a:solidFill>
                <a:srgbClr val="B7903D"/>
              </a:solidFill>
              <a:latin typeface="Calibri"/>
              <a:ea typeface="Calibri"/>
              <a:cs typeface="Calibri"/>
              <a:sym typeface="Calibri"/>
            </a:endParaRPr>
          </a:p>
        </p:txBody>
      </p:sp>
      <p:graphicFrame>
        <p:nvGraphicFramePr>
          <p:cNvPr id="16" name="Tabla 15">
            <a:extLst>
              <a:ext uri="{FF2B5EF4-FFF2-40B4-BE49-F238E27FC236}">
                <a16:creationId xmlns:a16="http://schemas.microsoft.com/office/drawing/2014/main" id="{0A8404B9-32E6-ED05-EEC2-59AB3376B91D}"/>
              </a:ext>
            </a:extLst>
          </p:cNvPr>
          <p:cNvGraphicFramePr>
            <a:graphicFrameLocks noGrp="1"/>
          </p:cNvGraphicFramePr>
          <p:nvPr>
            <p:extLst>
              <p:ext uri="{D42A27DB-BD31-4B8C-83A1-F6EECF244321}">
                <p14:modId xmlns:p14="http://schemas.microsoft.com/office/powerpoint/2010/main" val="647364241"/>
              </p:ext>
            </p:extLst>
          </p:nvPr>
        </p:nvGraphicFramePr>
        <p:xfrm>
          <a:off x="766141" y="1326384"/>
          <a:ext cx="5586353" cy="2783350"/>
        </p:xfrm>
        <a:graphic>
          <a:graphicData uri="http://schemas.openxmlformats.org/drawingml/2006/table">
            <a:tbl>
              <a:tblPr/>
              <a:tblGrid>
                <a:gridCol w="2870265">
                  <a:extLst>
                    <a:ext uri="{9D8B030D-6E8A-4147-A177-3AD203B41FA5}">
                      <a16:colId xmlns:a16="http://schemas.microsoft.com/office/drawing/2014/main" val="3397488214"/>
                    </a:ext>
                  </a:extLst>
                </a:gridCol>
                <a:gridCol w="1358044">
                  <a:extLst>
                    <a:ext uri="{9D8B030D-6E8A-4147-A177-3AD203B41FA5}">
                      <a16:colId xmlns:a16="http://schemas.microsoft.com/office/drawing/2014/main" val="710793453"/>
                    </a:ext>
                  </a:extLst>
                </a:gridCol>
                <a:gridCol w="1358044">
                  <a:extLst>
                    <a:ext uri="{9D8B030D-6E8A-4147-A177-3AD203B41FA5}">
                      <a16:colId xmlns:a16="http://schemas.microsoft.com/office/drawing/2014/main" val="836495003"/>
                    </a:ext>
                  </a:extLst>
                </a:gridCol>
              </a:tblGrid>
              <a:tr h="405061">
                <a:tc>
                  <a:txBody>
                    <a:bodyPr/>
                    <a:lstStyle/>
                    <a:p>
                      <a:pPr algn="ctr" fontAlgn="ctr">
                        <a:lnSpc>
                          <a:spcPct val="100000"/>
                        </a:lnSpc>
                        <a:buNone/>
                      </a:pP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Monto con IVA</a:t>
                      </a:r>
                    </a:p>
                    <a:p>
                      <a:pPr marL="85725" marR="66675" indent="0" algn="ctr">
                        <a:lnSpc>
                          <a:spcPct val="100000"/>
                        </a:lnSpc>
                        <a:spcAft>
                          <a:spcPts val="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(pesos)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0"/>
                        </a:spcAft>
                        <a:buNone/>
                      </a:pPr>
                      <a:r>
                        <a:rPr lang="es-MX" sz="12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Fecha de pago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817221">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Pago en numerario (20% de la aportación anual)</a:t>
                      </a:r>
                    </a:p>
                    <a:p>
                      <a:pPr marL="85725" marR="78105" indent="0" algn="just">
                        <a:lnSpc>
                          <a:spcPct val="107000"/>
                        </a:lnSpc>
                        <a:spcAft>
                          <a:spcPts val="800"/>
                        </a:spcAft>
                        <a:buNone/>
                      </a:pPr>
                      <a:r>
                        <a:rPr lang="es-MX" sz="800" dirty="0">
                          <a:effectLst/>
                          <a:latin typeface="Noto Sans" panose="020B0502040504020204" pitchFamily="34" charset="0"/>
                          <a:ea typeface="Noto Sans" panose="020B0502040504020204" pitchFamily="34" charset="0"/>
                          <a:cs typeface="Noto Sans" panose="020B0502040504020204" pitchFamily="34" charset="0"/>
                        </a:rPr>
                        <a:t>(oficio de requerimiento 09534314D2/2385 del 20 de feb 2026)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marR="0" lvl="0" indent="0" algn="ctr" defTabSz="914400" rtl="0" eaLnBrk="1" fontAlgn="auto" latinLnBrk="0" hangingPunct="1">
                        <a:lnSpc>
                          <a:spcPct val="107000"/>
                        </a:lnSpc>
                        <a:spcBef>
                          <a:spcPts val="0"/>
                        </a:spcBef>
                        <a:spcAft>
                          <a:spcPts val="800"/>
                        </a:spcAft>
                        <a:buClrTx/>
                        <a:buSzTx/>
                        <a:buFontTx/>
                        <a:buNone/>
                        <a:tabLst/>
                        <a:defRPr/>
                      </a:pPr>
                      <a:r>
                        <a:rPr lang="es-MX" sz="1200" dirty="0">
                          <a:effectLst/>
                          <a:latin typeface="Noto Sans" panose="020B0502040504020204" pitchFamily="34" charset="0"/>
                          <a:ea typeface="Noto Sans" panose="020B0502040504020204" pitchFamily="34" charset="0"/>
                          <a:cs typeface="Noto Sans" panose="020B0502040504020204" pitchFamily="34" charset="0"/>
                        </a:rPr>
                        <a:t>$4,596,529.03</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26-feb-2026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823794">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Diferencia pago en especie (monto no acreditado 80%)</a:t>
                      </a:r>
                    </a:p>
                    <a:p>
                      <a:pPr marL="85725" marR="78105" indent="0" algn="just">
                        <a:lnSpc>
                          <a:spcPct val="107000"/>
                        </a:lnSpc>
                        <a:spcAft>
                          <a:spcPts val="800"/>
                        </a:spcAft>
                        <a:buNone/>
                      </a:pPr>
                      <a:r>
                        <a:rPr lang="es-MX" sz="800" dirty="0">
                          <a:effectLst/>
                          <a:latin typeface="Noto Sans" panose="020B0502040504020204" pitchFamily="34" charset="0"/>
                          <a:ea typeface="Noto Sans" panose="020B0502040504020204" pitchFamily="34" charset="0"/>
                          <a:cs typeface="Noto Sans" panose="020B0502040504020204" pitchFamily="34" charset="0"/>
                        </a:rPr>
                        <a:t>(oficio de requerimiento 09534314D2/2603 del 20 de feb 2026)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marR="0" lvl="0" indent="0" algn="ctr" defTabSz="914400" rtl="0" eaLnBrk="1" fontAlgn="auto" latinLnBrk="0" hangingPunct="1">
                        <a:lnSpc>
                          <a:spcPct val="107000"/>
                        </a:lnSpc>
                        <a:spcBef>
                          <a:spcPts val="0"/>
                        </a:spcBef>
                        <a:spcAft>
                          <a:spcPts val="800"/>
                        </a:spcAft>
                        <a:buClrTx/>
                        <a:buSzTx/>
                        <a:buFontTx/>
                        <a:buNone/>
                        <a:tabLst/>
                        <a:defRPr/>
                      </a:pPr>
                      <a:r>
                        <a:rPr lang="es-MX" sz="1200" dirty="0">
                          <a:effectLst/>
                          <a:latin typeface="Noto Sans" panose="020B0502040504020204" pitchFamily="34" charset="0"/>
                          <a:ea typeface="Noto Sans" panose="020B0502040504020204" pitchFamily="34" charset="0"/>
                          <a:cs typeface="Noto Sans" panose="020B0502040504020204" pitchFamily="34" charset="0"/>
                        </a:rPr>
                        <a:t>$3,276,303.16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marR="0" lvl="0" indent="0" algn="ctr" defTabSz="914400" rtl="0" eaLnBrk="1" fontAlgn="auto" latinLnBrk="0" hangingPunct="1">
                        <a:lnSpc>
                          <a:spcPct val="107000"/>
                        </a:lnSpc>
                        <a:spcBef>
                          <a:spcPts val="0"/>
                        </a:spcBef>
                        <a:spcAft>
                          <a:spcPts val="800"/>
                        </a:spcAft>
                        <a:buClrTx/>
                        <a:buSzTx/>
                        <a:buFontTx/>
                        <a:buNone/>
                        <a:tabLst/>
                        <a:defRPr/>
                      </a:pPr>
                      <a:r>
                        <a:rPr lang="es-MX" sz="1200" dirty="0">
                          <a:effectLst/>
                          <a:latin typeface="Noto Sans" panose="020B0502040504020204" pitchFamily="34" charset="0"/>
                          <a:ea typeface="Noto Sans" panose="020B0502040504020204" pitchFamily="34" charset="0"/>
                          <a:cs typeface="Noto Sans" panose="020B0502040504020204" pitchFamily="34" charset="0"/>
                        </a:rPr>
                        <a:t>26-feb-2026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593695">
                <a:tc>
                  <a:txBody>
                    <a:bodyPr/>
                    <a:lstStyle/>
                    <a:p>
                      <a:pPr marL="85725" marR="78105" indent="0" algn="just">
                        <a:lnSpc>
                          <a:spcPct val="107000"/>
                        </a:lnSpc>
                        <a:spcAft>
                          <a:spcPts val="8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Pago de servicios (energía eléctrica y agua potable) </a:t>
                      </a:r>
                      <a:r>
                        <a:rPr lang="es-MX" sz="1200" b="1" dirty="0">
                          <a:effectLst/>
                          <a:latin typeface="Noto Sans" panose="020B0502040504020204" pitchFamily="34" charset="0"/>
                          <a:ea typeface="Noto Sans" panose="020B0502040504020204" pitchFamily="34" charset="0"/>
                          <a:cs typeface="Noto Sans" panose="020B0502040504020204" pitchFamily="34" charset="0"/>
                        </a:rPr>
                        <a:t>1_/</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E7EAED"/>
                    </a:solidFill>
                  </a:tcPr>
                </a:tc>
                <a:tc>
                  <a:txBody>
                    <a:bodyPr/>
                    <a:lstStyle/>
                    <a:p>
                      <a:pPr marL="85725" marR="0" lvl="0" indent="0" algn="ctr" defTabSz="914400" rtl="0" eaLnBrk="1" fontAlgn="auto" latinLnBrk="0" hangingPunct="1">
                        <a:lnSpc>
                          <a:spcPct val="107000"/>
                        </a:lnSpc>
                        <a:spcBef>
                          <a:spcPts val="0"/>
                        </a:spcBef>
                        <a:spcAft>
                          <a:spcPts val="800"/>
                        </a:spcAft>
                        <a:buClrTx/>
                        <a:buSzTx/>
                        <a:buFontTx/>
                        <a:buNone/>
                        <a:tabLst/>
                        <a:defRPr/>
                      </a:pPr>
                      <a:r>
                        <a:rPr lang="es-MX" sz="1200" dirty="0">
                          <a:effectLst/>
                          <a:latin typeface="Noto Sans" panose="020B0502040504020204" pitchFamily="34" charset="0"/>
                          <a:ea typeface="Noto Sans" panose="020B0502040504020204" pitchFamily="34" charset="0"/>
                          <a:cs typeface="Noto Sans" panose="020B0502040504020204" pitchFamily="34" charset="0"/>
                        </a:rPr>
                        <a:t>$2491,220.64</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E7EAED"/>
                    </a:solidFill>
                  </a:tcPr>
                </a:tc>
                <a:tc>
                  <a:txBody>
                    <a:bodyPr/>
                    <a:lstStyle/>
                    <a:p>
                      <a:pPr marL="85725" marR="0" lvl="0" indent="0" algn="ctr" defTabSz="914400" rtl="0" eaLnBrk="1" fontAlgn="auto" latinLnBrk="0" hangingPunct="1">
                        <a:lnSpc>
                          <a:spcPct val="107000"/>
                        </a:lnSpc>
                        <a:spcBef>
                          <a:spcPts val="0"/>
                        </a:spcBef>
                        <a:spcAft>
                          <a:spcPts val="800"/>
                        </a:spcAft>
                        <a:buClrTx/>
                        <a:buSzTx/>
                        <a:buFontTx/>
                        <a:buNone/>
                        <a:tabLst/>
                        <a:defRPr/>
                      </a:pPr>
                      <a:r>
                        <a:rPr lang="es-MX" sz="1200" dirty="0">
                          <a:effectLst/>
                          <a:latin typeface="Noto Sans" panose="020B0502040504020204" pitchFamily="34" charset="0"/>
                          <a:ea typeface="Noto Sans" panose="020B0502040504020204" pitchFamily="34" charset="0"/>
                          <a:cs typeface="Noto Sans" panose="020B0502040504020204" pitchFamily="34" charset="0"/>
                        </a:rPr>
                        <a:t>30-abr-2026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E7EAED"/>
                    </a:solidFill>
                  </a:tcPr>
                </a:tc>
                <a:extLst>
                  <a:ext uri="{0D108BD9-81ED-4DB2-BD59-A6C34878D82A}">
                    <a16:rowId xmlns:a16="http://schemas.microsoft.com/office/drawing/2014/main" val="329967397"/>
                  </a:ext>
                </a:extLst>
              </a:tr>
            </a:tbl>
          </a:graphicData>
        </a:graphic>
      </p:graphicFrame>
      <p:sp>
        <p:nvSpPr>
          <p:cNvPr id="5" name="Google Shape;79;p8">
            <a:extLst>
              <a:ext uri="{FF2B5EF4-FFF2-40B4-BE49-F238E27FC236}">
                <a16:creationId xmlns:a16="http://schemas.microsoft.com/office/drawing/2014/main" id="{1FCEDBA9-DB54-16D0-5A3D-435E6881B8AA}"/>
              </a:ext>
            </a:extLst>
          </p:cNvPr>
          <p:cNvSpPr txBox="1"/>
          <p:nvPr/>
        </p:nvSpPr>
        <p:spPr>
          <a:xfrm>
            <a:off x="1180658" y="764712"/>
            <a:ext cx="4580257"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sz="1400" b="1" dirty="0">
                <a:solidFill>
                  <a:srgbClr val="0B5445"/>
                </a:solidFill>
                <a:latin typeface="Noto Sans"/>
                <a:ea typeface="Noto Sans"/>
                <a:cs typeface="Noto Sans"/>
                <a:sym typeface="Noto Sans"/>
              </a:rPr>
              <a:t>Aportación CISS</a:t>
            </a:r>
          </a:p>
          <a:p>
            <a:pPr marL="0" marR="0" lvl="0" indent="0" algn="ctr" rtl="0">
              <a:spcBef>
                <a:spcPts val="0"/>
              </a:spcBef>
              <a:spcAft>
                <a:spcPts val="0"/>
              </a:spcAft>
              <a:buNone/>
            </a:pPr>
            <a:r>
              <a:rPr lang="es-MX" sz="1400" dirty="0">
                <a:solidFill>
                  <a:srgbClr val="0B5445"/>
                </a:solidFill>
                <a:latin typeface="Calibri"/>
                <a:ea typeface="Calibri"/>
                <a:cs typeface="Calibri"/>
                <a:sym typeface="Calibri"/>
              </a:rPr>
              <a:t>(2026)</a:t>
            </a:r>
          </a:p>
        </p:txBody>
      </p:sp>
      <p:sp>
        <p:nvSpPr>
          <p:cNvPr id="11" name="CuadroTexto 10">
            <a:extLst>
              <a:ext uri="{FF2B5EF4-FFF2-40B4-BE49-F238E27FC236}">
                <a16:creationId xmlns:a16="http://schemas.microsoft.com/office/drawing/2014/main" id="{4285FB31-9618-15AB-EE4D-E15DC26D2CDF}"/>
              </a:ext>
            </a:extLst>
          </p:cNvPr>
          <p:cNvSpPr txBox="1"/>
          <p:nvPr/>
        </p:nvSpPr>
        <p:spPr>
          <a:xfrm>
            <a:off x="766139" y="4109734"/>
            <a:ext cx="5586351" cy="646331"/>
          </a:xfrm>
          <a:prstGeom prst="rect">
            <a:avLst/>
          </a:prstGeom>
          <a:noFill/>
        </p:spPr>
        <p:txBody>
          <a:bodyPr wrap="square">
            <a:spAutoFit/>
          </a:bodyPr>
          <a:lstStyle/>
          <a:p>
            <a:pPr algn="just"/>
            <a:r>
              <a:rPr lang="es-MX" sz="1200" b="1" dirty="0"/>
              <a:t>1_/ </a:t>
            </a:r>
            <a:r>
              <a:rPr lang="es-MX" sz="1200" dirty="0"/>
              <a:t>Con oficio 09534314D0/5197 del 21-abr-26 la CTAA requirió a la CISS el pago de los servicios de </a:t>
            </a:r>
            <a:r>
              <a:rPr lang="es-MX" sz="1200" dirty="0">
                <a:latin typeface="Noto Sans" panose="020B0502040504020204" pitchFamily="34" charset="0"/>
                <a:ea typeface="Noto Sans" panose="020B0502040504020204" pitchFamily="34" charset="0"/>
                <a:cs typeface="Noto Sans" panose="020B0502040504020204" pitchFamily="34" charset="0"/>
              </a:rPr>
              <a:t>energía eléctrica y agua potable, el cual fue cubierto el 30 de abril del presente.</a:t>
            </a:r>
            <a:endParaRPr lang="es-MX" sz="1200" dirty="0"/>
          </a:p>
        </p:txBody>
      </p:sp>
      <p:sp>
        <p:nvSpPr>
          <p:cNvPr id="2" name="Google Shape;79;p8">
            <a:extLst>
              <a:ext uri="{FF2B5EF4-FFF2-40B4-BE49-F238E27FC236}">
                <a16:creationId xmlns:a16="http://schemas.microsoft.com/office/drawing/2014/main" id="{B3C51CB8-0089-438B-EF9D-5CFFDFD40E80}"/>
              </a:ext>
            </a:extLst>
          </p:cNvPr>
          <p:cNvSpPr txBox="1"/>
          <p:nvPr/>
        </p:nvSpPr>
        <p:spPr>
          <a:xfrm rot="16200000">
            <a:off x="-1629815" y="2672223"/>
            <a:ext cx="3891885"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sz="2000" b="1" dirty="0">
                <a:solidFill>
                  <a:srgbClr val="0B5445"/>
                </a:solidFill>
                <a:latin typeface="Calibri"/>
                <a:ea typeface="Calibri"/>
                <a:cs typeface="Calibri"/>
                <a:sym typeface="Calibri"/>
              </a:rPr>
              <a:t>Convenio Específico Inmobiliario</a:t>
            </a:r>
          </a:p>
        </p:txBody>
      </p:sp>
      <p:sp>
        <p:nvSpPr>
          <p:cNvPr id="3" name="CuadroTexto 2">
            <a:extLst>
              <a:ext uri="{FF2B5EF4-FFF2-40B4-BE49-F238E27FC236}">
                <a16:creationId xmlns:a16="http://schemas.microsoft.com/office/drawing/2014/main" id="{40C1E46D-A8B1-E2F4-3C09-DFA6EE444B62}"/>
              </a:ext>
            </a:extLst>
          </p:cNvPr>
          <p:cNvSpPr txBox="1"/>
          <p:nvPr/>
        </p:nvSpPr>
        <p:spPr>
          <a:xfrm>
            <a:off x="6523938" y="1583559"/>
            <a:ext cx="5554287" cy="4431983"/>
          </a:xfrm>
          <a:prstGeom prst="rect">
            <a:avLst/>
          </a:prstGeom>
          <a:noFill/>
        </p:spPr>
        <p:txBody>
          <a:bodyPr wrap="square">
            <a:spAutoFit/>
          </a:bodyPr>
          <a:lstStyle/>
          <a:p>
            <a:pPr algn="just"/>
            <a:r>
              <a:rPr lang="es-ES" sz="1400" dirty="0">
                <a:latin typeface="Noto Sans" panose="020B0502040504020204" pitchFamily="34" charset="0"/>
                <a:ea typeface="Noto Sans" panose="020B0502040504020204" pitchFamily="34" charset="0"/>
                <a:cs typeface="Noto Sans" panose="020B0502040504020204" pitchFamily="34" charset="0"/>
              </a:rPr>
              <a:t>Con oficio 09-9001-04000/045 del 19 de marzo de 2026, la HCV del IMSS solicitó a la DA:</a:t>
            </a:r>
          </a:p>
          <a:p>
            <a:pPr algn="just"/>
            <a:endParaRPr lang="es-ES" sz="1400" dirty="0">
              <a:latin typeface="Noto Sans" panose="020B0502040504020204" pitchFamily="34" charset="0"/>
              <a:ea typeface="Noto Sans" panose="020B0502040504020204" pitchFamily="34" charset="0"/>
              <a:cs typeface="Noto Sans" panose="020B0502040504020204" pitchFamily="34" charset="0"/>
            </a:endParaRPr>
          </a:p>
          <a:p>
            <a:pPr marL="342900" indent="-342900" algn="just">
              <a:buAutoNum type="arabicPeriod"/>
            </a:pPr>
            <a:r>
              <a:rPr lang="es-ES" sz="1200" dirty="0">
                <a:latin typeface="Noto Sans" panose="020B0502040504020204" pitchFamily="34" charset="0"/>
                <a:ea typeface="Noto Sans" panose="020B0502040504020204" pitchFamily="34" charset="0"/>
                <a:cs typeface="Noto Sans" panose="020B0502040504020204" pitchFamily="34" charset="0"/>
              </a:rPr>
              <a:t>Pago de la cuarta parcialidad del adeudo Convenio CTAA/044/2021.</a:t>
            </a:r>
          </a:p>
          <a:p>
            <a:pPr marL="342900" indent="-342900" algn="just">
              <a:buAutoNum type="arabicPeriod"/>
            </a:pPr>
            <a:r>
              <a:rPr lang="es-ES" sz="1200" dirty="0">
                <a:latin typeface="Noto Sans" panose="020B0502040504020204" pitchFamily="34" charset="0"/>
                <a:ea typeface="Noto Sans" panose="020B0502040504020204" pitchFamily="34" charset="0"/>
                <a:cs typeface="Noto Sans" panose="020B0502040504020204" pitchFamily="34" charset="0"/>
              </a:rPr>
              <a:t>Pago de la aportación económica 2025 (numerario y pago en especie ) del Convenio Específico Inmobiliario.</a:t>
            </a:r>
          </a:p>
          <a:p>
            <a:pPr algn="just"/>
            <a:endParaRPr lang="es-ES" sz="1200" dirty="0">
              <a:latin typeface="Noto Sans" panose="020B0502040504020204" pitchFamily="34" charset="0"/>
              <a:ea typeface="Noto Sans" panose="020B0502040504020204" pitchFamily="34" charset="0"/>
              <a:cs typeface="Noto Sans" panose="020B0502040504020204" pitchFamily="34" charset="0"/>
            </a:endParaRPr>
          </a:p>
          <a:p>
            <a:pPr marL="342900" indent="-342900" algn="just">
              <a:buFont typeface="+mj-lt"/>
              <a:buAutoNum type="alphaLcPeriod"/>
            </a:pPr>
            <a:r>
              <a:rPr lang="es-ES" sz="1200" dirty="0">
                <a:latin typeface="Noto Sans" panose="020B0502040504020204" pitchFamily="34" charset="0"/>
                <a:ea typeface="Noto Sans" panose="020B0502040504020204" pitchFamily="34" charset="0"/>
                <a:cs typeface="Noto Sans" panose="020B0502040504020204" pitchFamily="34" charset="0"/>
              </a:rPr>
              <a:t>Requiere aclaración del alcance de las cláusulas de los convenios citados relativos al destino del inmueble, debido a la identificación de filmaciones en las instalaciones.</a:t>
            </a:r>
          </a:p>
          <a:p>
            <a:pPr marL="342900" indent="-342900" algn="just">
              <a:buAutoNum type="alphaLcPeriod"/>
            </a:pPr>
            <a:endParaRPr lang="es-ES" sz="1200" dirty="0">
              <a:latin typeface="Noto Sans" panose="020B0502040504020204" pitchFamily="34" charset="0"/>
              <a:ea typeface="Noto Sans" panose="020B0502040504020204" pitchFamily="34" charset="0"/>
              <a:cs typeface="Noto Sans" panose="020B0502040504020204" pitchFamily="34" charset="0"/>
            </a:endParaRPr>
          </a:p>
          <a:p>
            <a:pPr algn="just"/>
            <a:r>
              <a:rPr lang="es-ES" sz="1200" b="1" dirty="0">
                <a:solidFill>
                  <a:srgbClr val="0F4016"/>
                </a:solidFill>
                <a:latin typeface="Noto Sans" panose="020B0502040504020204" pitchFamily="34" charset="0"/>
                <a:ea typeface="Noto Sans" panose="020B0502040504020204" pitchFamily="34" charset="0"/>
                <a:cs typeface="Noto Sans" panose="020B0502040504020204" pitchFamily="34" charset="0"/>
              </a:rPr>
              <a:t>Respuesta.</a:t>
            </a:r>
          </a:p>
          <a:p>
            <a:pPr algn="just"/>
            <a:endParaRPr lang="es-ES" sz="1200" b="1" dirty="0">
              <a:solidFill>
                <a:srgbClr val="0F4016"/>
              </a:solidFill>
              <a:latin typeface="Noto Sans" panose="020B0502040504020204" pitchFamily="34" charset="0"/>
              <a:ea typeface="Noto Sans" panose="020B0502040504020204" pitchFamily="34" charset="0"/>
              <a:cs typeface="Noto Sans" panose="020B0502040504020204" pitchFamily="34" charset="0"/>
            </a:endParaRPr>
          </a:p>
          <a:p>
            <a:pPr algn="just"/>
            <a:r>
              <a:rPr lang="es-ES" sz="1200" dirty="0">
                <a:latin typeface="Noto Sans" panose="020B0502040504020204" pitchFamily="34" charset="0"/>
                <a:ea typeface="Noto Sans" panose="020B0502040504020204" pitchFamily="34" charset="0"/>
                <a:cs typeface="Noto Sans" panose="020B0502040504020204" pitchFamily="34" charset="0"/>
              </a:rPr>
              <a:t>Para los puntos 1 y 2 se integró la documentación requerida y se tiene proyecto de respuesta.</a:t>
            </a:r>
          </a:p>
          <a:p>
            <a:pPr algn="just"/>
            <a:endParaRPr lang="es-ES" sz="1200" dirty="0">
              <a:latin typeface="Noto Sans" panose="020B0502040504020204" pitchFamily="34" charset="0"/>
              <a:ea typeface="Noto Sans" panose="020B0502040504020204" pitchFamily="34" charset="0"/>
              <a:cs typeface="Noto Sans" panose="020B0502040504020204" pitchFamily="34" charset="0"/>
            </a:endParaRPr>
          </a:p>
          <a:p>
            <a:pPr algn="just"/>
            <a:r>
              <a:rPr lang="es-ES" sz="1200" dirty="0">
                <a:latin typeface="Noto Sans" panose="020B0502040504020204" pitchFamily="34" charset="0"/>
                <a:ea typeface="Noto Sans" panose="020B0502040504020204" pitchFamily="34" charset="0"/>
                <a:cs typeface="Noto Sans" panose="020B0502040504020204" pitchFamily="34" charset="0"/>
              </a:rPr>
              <a:t>En cuanto al punto </a:t>
            </a:r>
            <a:r>
              <a:rPr lang="es-ES" sz="1200" b="1" dirty="0">
                <a:latin typeface="Noto Sans" panose="020B0502040504020204" pitchFamily="34" charset="0"/>
                <a:ea typeface="Noto Sans" panose="020B0502040504020204" pitchFamily="34" charset="0"/>
                <a:cs typeface="Noto Sans" panose="020B0502040504020204" pitchFamily="34" charset="0"/>
              </a:rPr>
              <a:t>a)</a:t>
            </a:r>
            <a:r>
              <a:rPr lang="es-ES" sz="1200" dirty="0">
                <a:latin typeface="Noto Sans" panose="020B0502040504020204" pitchFamily="34" charset="0"/>
                <a:ea typeface="Noto Sans" panose="020B0502040504020204" pitchFamily="34" charset="0"/>
                <a:cs typeface="Noto Sans" panose="020B0502040504020204" pitchFamily="34" charset="0"/>
              </a:rPr>
              <a:t> se sostuvo reunión con la CISS, el Jurídico del IMSS y la Coordinación de Vinculación para acordar la forma en la cual se atenderá institucionalmente este requerimiento. Se solicitó a la CISS con oficio 0952841200/887 del 5-may-2026, la aclaración del uso de las instalaciones con ese objeto (filmaciones).</a:t>
            </a:r>
          </a:p>
          <a:p>
            <a:pPr marL="342900" indent="-342900" algn="just">
              <a:buAutoNum type="arabicPeriod"/>
            </a:pPr>
            <a:endParaRPr lang="es-ES" sz="1200" dirty="0">
              <a:latin typeface="Noto Sans" panose="020B0502040504020204" pitchFamily="34" charset="0"/>
              <a:ea typeface="Noto Sans" panose="020B0502040504020204" pitchFamily="34" charset="0"/>
              <a:cs typeface="Noto Sans" panose="020B0502040504020204" pitchFamily="34" charset="0"/>
            </a:endParaRPr>
          </a:p>
          <a:p>
            <a:pPr marL="342900" indent="-342900" algn="just">
              <a:buAutoNum type="arabicPeriod"/>
            </a:pPr>
            <a:endParaRPr lang="es-ES" sz="1200" dirty="0">
              <a:latin typeface="Noto Sans" panose="020B0502040504020204" pitchFamily="34" charset="0"/>
              <a:ea typeface="Noto Sans" panose="020B0502040504020204" pitchFamily="34" charset="0"/>
              <a:cs typeface="Noto Sans" panose="020B0502040504020204" pitchFamily="34" charset="0"/>
            </a:endParaRPr>
          </a:p>
        </p:txBody>
      </p:sp>
      <p:sp>
        <p:nvSpPr>
          <p:cNvPr id="6" name="Google Shape;79;p8">
            <a:extLst>
              <a:ext uri="{FF2B5EF4-FFF2-40B4-BE49-F238E27FC236}">
                <a16:creationId xmlns:a16="http://schemas.microsoft.com/office/drawing/2014/main" id="{25836F8B-BBA8-BAA3-FD4C-732A0F789823}"/>
              </a:ext>
            </a:extLst>
          </p:cNvPr>
          <p:cNvSpPr txBox="1"/>
          <p:nvPr/>
        </p:nvSpPr>
        <p:spPr>
          <a:xfrm>
            <a:off x="7016989" y="1214268"/>
            <a:ext cx="4387276"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b="1" dirty="0">
                <a:solidFill>
                  <a:srgbClr val="0B5445"/>
                </a:solidFill>
                <a:latin typeface="Calibri"/>
                <a:ea typeface="Calibri"/>
                <a:cs typeface="Calibri"/>
                <a:sym typeface="Calibri"/>
              </a:rPr>
              <a:t>Recomendaciones H. Comisión de Vigilancia</a:t>
            </a:r>
          </a:p>
        </p:txBody>
      </p:sp>
      <p:pic>
        <p:nvPicPr>
          <p:cNvPr id="8" name="Imagen 7">
            <a:extLst>
              <a:ext uri="{FF2B5EF4-FFF2-40B4-BE49-F238E27FC236}">
                <a16:creationId xmlns:a16="http://schemas.microsoft.com/office/drawing/2014/main" id="{4BA1913B-2F74-110C-535D-4783E2F04D1F}"/>
              </a:ext>
            </a:extLst>
          </p:cNvPr>
          <p:cNvPicPr>
            <a:picLocks noChangeAspect="1"/>
          </p:cNvPicPr>
          <p:nvPr/>
        </p:nvPicPr>
        <p:blipFill>
          <a:blip r:embed="rId2"/>
          <a:srcRect t="6146" b="26064"/>
          <a:stretch>
            <a:fillRect/>
          </a:stretch>
        </p:blipFill>
        <p:spPr>
          <a:xfrm>
            <a:off x="7266514" y="182784"/>
            <a:ext cx="1964272" cy="79646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2898238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08237-5C97-4D73-E60A-5E110F02251A}"/>
            </a:ext>
          </a:extLst>
        </p:cNvPr>
        <p:cNvGrpSpPr/>
        <p:nvPr/>
      </p:nvGrpSpPr>
      <p:grpSpPr>
        <a:xfrm>
          <a:off x="0" y="0"/>
          <a:ext cx="0" cy="0"/>
          <a:chOff x="0" y="0"/>
          <a:chExt cx="0" cy="0"/>
        </a:xfrm>
      </p:grpSpPr>
      <p:sp>
        <p:nvSpPr>
          <p:cNvPr id="5" name="Google Shape;79;p8">
            <a:extLst>
              <a:ext uri="{FF2B5EF4-FFF2-40B4-BE49-F238E27FC236}">
                <a16:creationId xmlns:a16="http://schemas.microsoft.com/office/drawing/2014/main" id="{1FCEDBA9-DB54-16D0-5A3D-435E6881B8AA}"/>
              </a:ext>
            </a:extLst>
          </p:cNvPr>
          <p:cNvSpPr txBox="1"/>
          <p:nvPr/>
        </p:nvSpPr>
        <p:spPr>
          <a:xfrm>
            <a:off x="3224569" y="1068963"/>
            <a:ext cx="5924310" cy="30773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MX" sz="1400" b="1" dirty="0">
                <a:solidFill>
                  <a:srgbClr val="B38E5D"/>
                </a:solidFill>
                <a:latin typeface="Noto Sans"/>
                <a:ea typeface="Noto Sans"/>
                <a:cs typeface="Noto Sans"/>
                <a:sym typeface="Noto Sans"/>
              </a:rPr>
              <a:t>Calendario de pagos</a:t>
            </a:r>
          </a:p>
        </p:txBody>
      </p:sp>
      <p:sp>
        <p:nvSpPr>
          <p:cNvPr id="2" name="CuadroTexto 1">
            <a:extLst>
              <a:ext uri="{FF2B5EF4-FFF2-40B4-BE49-F238E27FC236}">
                <a16:creationId xmlns:a16="http://schemas.microsoft.com/office/drawing/2014/main" id="{72A12DC1-4E28-0FDB-993A-D9E86D47170F}"/>
              </a:ext>
            </a:extLst>
          </p:cNvPr>
          <p:cNvSpPr txBox="1"/>
          <p:nvPr/>
        </p:nvSpPr>
        <p:spPr>
          <a:xfrm>
            <a:off x="237599" y="289929"/>
            <a:ext cx="6243636" cy="338554"/>
          </a:xfrm>
          <a:prstGeom prst="rect">
            <a:avLst/>
          </a:prstGeom>
          <a:noFill/>
        </p:spPr>
        <p:txBody>
          <a:bodyPr wrap="square">
            <a:spAutoFit/>
          </a:bodyPr>
          <a:lstStyle/>
          <a:p>
            <a:r>
              <a:rPr lang="es-MX" sz="1600" b="1" dirty="0">
                <a:solidFill>
                  <a:srgbClr val="0B5445"/>
                </a:solidFill>
                <a:effectLst/>
                <a:latin typeface="Noto Sans" panose="020B0502040504020204" pitchFamily="34" charset="0"/>
                <a:ea typeface="Noto Sans" panose="020B0502040504020204" pitchFamily="34" charset="0"/>
                <a:cs typeface="Noto Sans" panose="020B0502040504020204" pitchFamily="34" charset="0"/>
              </a:rPr>
              <a:t>Convenio de Terminación Anticipada</a:t>
            </a:r>
            <a:endParaRPr lang="es-MX" sz="1600" b="1" dirty="0">
              <a:solidFill>
                <a:srgbClr val="0B5445"/>
              </a:solidFill>
              <a:latin typeface="Noto Sans" panose="020B0502040504020204" pitchFamily="34" charset="0"/>
              <a:ea typeface="Noto Sans" panose="020B0502040504020204" pitchFamily="34" charset="0"/>
              <a:cs typeface="Noto Sans" panose="020B0502040504020204" pitchFamily="34" charset="0"/>
            </a:endParaRPr>
          </a:p>
        </p:txBody>
      </p:sp>
      <p:graphicFrame>
        <p:nvGraphicFramePr>
          <p:cNvPr id="3" name="2 Tabla"/>
          <p:cNvGraphicFramePr>
            <a:graphicFrameLocks noGrp="1"/>
          </p:cNvGraphicFramePr>
          <p:nvPr>
            <p:extLst>
              <p:ext uri="{D42A27DB-BD31-4B8C-83A1-F6EECF244321}">
                <p14:modId xmlns:p14="http://schemas.microsoft.com/office/powerpoint/2010/main" val="3051199640"/>
              </p:ext>
            </p:extLst>
          </p:nvPr>
        </p:nvGraphicFramePr>
        <p:xfrm>
          <a:off x="2631283" y="1429834"/>
          <a:ext cx="6929434" cy="3403984"/>
        </p:xfrm>
        <a:graphic>
          <a:graphicData uri="http://schemas.openxmlformats.org/drawingml/2006/table">
            <a:tbl>
              <a:tblPr firstRow="1" firstCol="1" bandRow="1">
                <a:tableStyleId>{5940675A-B579-460E-94D1-54222C63F5DA}</a:tableStyleId>
              </a:tblPr>
              <a:tblGrid>
                <a:gridCol w="958774">
                  <a:extLst>
                    <a:ext uri="{9D8B030D-6E8A-4147-A177-3AD203B41FA5}">
                      <a16:colId xmlns:a16="http://schemas.microsoft.com/office/drawing/2014/main" val="20000"/>
                    </a:ext>
                  </a:extLst>
                </a:gridCol>
                <a:gridCol w="1426194">
                  <a:extLst>
                    <a:ext uri="{9D8B030D-6E8A-4147-A177-3AD203B41FA5}">
                      <a16:colId xmlns:a16="http://schemas.microsoft.com/office/drawing/2014/main" val="20001"/>
                    </a:ext>
                  </a:extLst>
                </a:gridCol>
                <a:gridCol w="1012140">
                  <a:extLst>
                    <a:ext uri="{9D8B030D-6E8A-4147-A177-3AD203B41FA5}">
                      <a16:colId xmlns:a16="http://schemas.microsoft.com/office/drawing/2014/main" val="20002"/>
                    </a:ext>
                  </a:extLst>
                </a:gridCol>
                <a:gridCol w="1766163">
                  <a:extLst>
                    <a:ext uri="{9D8B030D-6E8A-4147-A177-3AD203B41FA5}">
                      <a16:colId xmlns:a16="http://schemas.microsoft.com/office/drawing/2014/main" val="20003"/>
                    </a:ext>
                  </a:extLst>
                </a:gridCol>
                <a:gridCol w="1766163">
                  <a:extLst>
                    <a:ext uri="{9D8B030D-6E8A-4147-A177-3AD203B41FA5}">
                      <a16:colId xmlns:a16="http://schemas.microsoft.com/office/drawing/2014/main" val="20004"/>
                    </a:ext>
                  </a:extLst>
                </a:gridCol>
              </a:tblGrid>
              <a:tr h="478877">
                <a:tc>
                  <a:txBody>
                    <a:bodyPr/>
                    <a:lstStyle/>
                    <a:p>
                      <a:pPr algn="ctr">
                        <a:lnSpc>
                          <a:spcPct val="115000"/>
                        </a:lnSpc>
                        <a:spcAft>
                          <a:spcPts val="0"/>
                        </a:spcAft>
                      </a:pPr>
                      <a:r>
                        <a:rPr lang="es-MX" sz="1000" b="1" dirty="0">
                          <a:solidFill>
                            <a:schemeClr val="bg1"/>
                          </a:solidFill>
                          <a:effectLst/>
                        </a:rPr>
                        <a:t>Parcialidad</a:t>
                      </a:r>
                      <a:endParaRPr lang="es-MX" sz="1000" b="1" dirty="0">
                        <a:solidFill>
                          <a:schemeClr val="bg1"/>
                        </a:solidFill>
                        <a:effectLst/>
                        <a:latin typeface="Calibri"/>
                        <a:ea typeface="MS Mincho"/>
                        <a:cs typeface="Times New Roman"/>
                      </a:endParaRPr>
                    </a:p>
                  </a:txBody>
                  <a:tcPr marL="44450" marR="44450" marT="0" marB="0" anchor="ctr">
                    <a:solidFill>
                      <a:srgbClr val="0B5445"/>
                    </a:solidFill>
                  </a:tcPr>
                </a:tc>
                <a:tc>
                  <a:txBody>
                    <a:bodyPr/>
                    <a:lstStyle/>
                    <a:p>
                      <a:pPr algn="ctr">
                        <a:lnSpc>
                          <a:spcPct val="115000"/>
                        </a:lnSpc>
                        <a:spcAft>
                          <a:spcPts val="0"/>
                        </a:spcAft>
                      </a:pPr>
                      <a:r>
                        <a:rPr lang="es-MX" sz="1000" b="1" dirty="0">
                          <a:solidFill>
                            <a:schemeClr val="bg1"/>
                          </a:solidFill>
                          <a:effectLst/>
                        </a:rPr>
                        <a:t>Cantidad </a:t>
                      </a:r>
                    </a:p>
                    <a:p>
                      <a:pPr algn="ctr">
                        <a:lnSpc>
                          <a:spcPct val="115000"/>
                        </a:lnSpc>
                        <a:spcAft>
                          <a:spcPts val="0"/>
                        </a:spcAft>
                      </a:pPr>
                      <a:r>
                        <a:rPr lang="es-MX" sz="1000" b="1" dirty="0">
                          <a:solidFill>
                            <a:schemeClr val="bg1"/>
                          </a:solidFill>
                          <a:effectLst/>
                        </a:rPr>
                        <a:t>(en pesos, moneda nacional)</a:t>
                      </a:r>
                      <a:endParaRPr lang="es-MX" sz="1000" b="1" dirty="0">
                        <a:solidFill>
                          <a:schemeClr val="bg1"/>
                        </a:solidFill>
                        <a:effectLst/>
                        <a:latin typeface="Calibri"/>
                        <a:ea typeface="MS Mincho"/>
                        <a:cs typeface="Times New Roman"/>
                      </a:endParaRPr>
                    </a:p>
                  </a:txBody>
                  <a:tcPr marL="44450" marR="44450" marT="0" marB="0" anchor="ctr">
                    <a:solidFill>
                      <a:srgbClr val="0B5445"/>
                    </a:solidFill>
                  </a:tcPr>
                </a:tc>
                <a:tc>
                  <a:txBody>
                    <a:bodyPr/>
                    <a:lstStyle/>
                    <a:p>
                      <a:pPr algn="ctr">
                        <a:lnSpc>
                          <a:spcPct val="115000"/>
                        </a:lnSpc>
                        <a:spcAft>
                          <a:spcPts val="0"/>
                        </a:spcAft>
                      </a:pPr>
                      <a:r>
                        <a:rPr lang="es-MX" sz="1000" b="1" dirty="0">
                          <a:solidFill>
                            <a:schemeClr val="bg1"/>
                          </a:solidFill>
                          <a:effectLst/>
                        </a:rPr>
                        <a:t>Año de pago</a:t>
                      </a:r>
                      <a:endParaRPr lang="es-MX" sz="1000" b="1" dirty="0">
                        <a:solidFill>
                          <a:schemeClr val="bg1"/>
                        </a:solidFill>
                        <a:effectLst/>
                        <a:latin typeface="Calibri"/>
                        <a:ea typeface="MS Mincho"/>
                        <a:cs typeface="Times New Roman"/>
                      </a:endParaRPr>
                    </a:p>
                  </a:txBody>
                  <a:tcPr marL="44450" marR="44450" marT="0" marB="0" anchor="ctr">
                    <a:solidFill>
                      <a:srgbClr val="0B5445"/>
                    </a:solidFill>
                  </a:tcPr>
                </a:tc>
                <a:tc>
                  <a:txBody>
                    <a:bodyPr/>
                    <a:lstStyle/>
                    <a:p>
                      <a:pPr algn="ctr">
                        <a:lnSpc>
                          <a:spcPct val="115000"/>
                        </a:lnSpc>
                        <a:spcAft>
                          <a:spcPts val="0"/>
                        </a:spcAft>
                      </a:pPr>
                      <a:r>
                        <a:rPr lang="es-MX" sz="1000" b="1" dirty="0">
                          <a:solidFill>
                            <a:schemeClr val="bg1"/>
                          </a:solidFill>
                          <a:effectLst/>
                        </a:rPr>
                        <a:t>Fecha  programada</a:t>
                      </a:r>
                      <a:r>
                        <a:rPr lang="es-MX" sz="1000" b="1" baseline="0" dirty="0">
                          <a:solidFill>
                            <a:schemeClr val="bg1"/>
                          </a:solidFill>
                          <a:effectLst/>
                        </a:rPr>
                        <a:t> </a:t>
                      </a:r>
                    </a:p>
                    <a:p>
                      <a:pPr algn="ctr">
                        <a:lnSpc>
                          <a:spcPct val="115000"/>
                        </a:lnSpc>
                        <a:spcAft>
                          <a:spcPts val="0"/>
                        </a:spcAft>
                      </a:pPr>
                      <a:r>
                        <a:rPr lang="es-MX" sz="1000" b="1" dirty="0">
                          <a:solidFill>
                            <a:schemeClr val="bg1"/>
                          </a:solidFill>
                          <a:effectLst/>
                        </a:rPr>
                        <a:t>de Pago</a:t>
                      </a:r>
                      <a:endParaRPr lang="es-MX" sz="1000" b="1" dirty="0">
                        <a:solidFill>
                          <a:schemeClr val="bg1"/>
                        </a:solidFill>
                        <a:effectLst/>
                        <a:latin typeface="Calibri"/>
                        <a:ea typeface="MS Mincho"/>
                        <a:cs typeface="Times New Roman"/>
                      </a:endParaRPr>
                    </a:p>
                  </a:txBody>
                  <a:tcPr marL="44450" marR="44450" marT="0" marB="0" anchor="ctr">
                    <a:solidFill>
                      <a:srgbClr val="0B5445"/>
                    </a:solidFill>
                  </a:tcPr>
                </a:tc>
                <a:tc>
                  <a:txBody>
                    <a:bodyPr/>
                    <a:lstStyle/>
                    <a:p>
                      <a:pPr marL="0" algn="ctr" defTabSz="914400" rtl="0" eaLnBrk="1" latinLnBrk="0" hangingPunct="1">
                        <a:lnSpc>
                          <a:spcPct val="115000"/>
                        </a:lnSpc>
                        <a:spcAft>
                          <a:spcPts val="0"/>
                        </a:spcAft>
                      </a:pPr>
                      <a:r>
                        <a:rPr lang="es-MX" sz="1000" b="1" kern="1200" dirty="0">
                          <a:solidFill>
                            <a:schemeClr val="bg1"/>
                          </a:solidFill>
                          <a:effectLst/>
                          <a:latin typeface="+mn-lt"/>
                          <a:ea typeface="+mn-ea"/>
                          <a:cs typeface="+mn-cs"/>
                        </a:rPr>
                        <a:t>Fecha de realización de pago</a:t>
                      </a:r>
                    </a:p>
                  </a:txBody>
                  <a:tcPr marL="44450" marR="44450" marT="0" marB="0" anchor="ctr">
                    <a:solidFill>
                      <a:srgbClr val="0B5445"/>
                    </a:solidFill>
                  </a:tcPr>
                </a:tc>
                <a:extLst>
                  <a:ext uri="{0D108BD9-81ED-4DB2-BD59-A6C34878D82A}">
                    <a16:rowId xmlns:a16="http://schemas.microsoft.com/office/drawing/2014/main" val="10000"/>
                  </a:ext>
                </a:extLst>
              </a:tr>
              <a:tr h="177991">
                <a:tc>
                  <a:txBody>
                    <a:bodyPr/>
                    <a:lstStyle/>
                    <a:p>
                      <a:pPr algn="ctr">
                        <a:lnSpc>
                          <a:spcPct val="115000"/>
                        </a:lnSpc>
                        <a:spcAft>
                          <a:spcPts val="0"/>
                        </a:spcAft>
                      </a:pPr>
                      <a:r>
                        <a:rPr lang="es-MX" sz="1000" dirty="0">
                          <a:effectLst/>
                        </a:rPr>
                        <a:t>1</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ES_tradnl" sz="1000" dirty="0">
                          <a:effectLst/>
                        </a:rPr>
                        <a:t>$14,163,017.21</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ES_tradnl" sz="1000" dirty="0">
                          <a:effectLst/>
                        </a:rPr>
                        <a:t>2024</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ES_tradnl" sz="1000" dirty="0">
                          <a:effectLst/>
                        </a:rPr>
                        <a:t>30 - agosto - 2024*</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latin typeface="Calibri"/>
                          <a:ea typeface="MS Mincho"/>
                          <a:cs typeface="Times New Roman"/>
                        </a:rPr>
                        <a:t>30 - agosto - 2024</a:t>
                      </a:r>
                    </a:p>
                  </a:txBody>
                  <a:tcPr marL="44450" marR="44450" marT="0" marB="0" anchor="ctr"/>
                </a:tc>
                <a:extLst>
                  <a:ext uri="{0D108BD9-81ED-4DB2-BD59-A6C34878D82A}">
                    <a16:rowId xmlns:a16="http://schemas.microsoft.com/office/drawing/2014/main" val="10001"/>
                  </a:ext>
                </a:extLst>
              </a:tr>
              <a:tr h="177991">
                <a:tc>
                  <a:txBody>
                    <a:bodyPr/>
                    <a:lstStyle/>
                    <a:p>
                      <a:pPr algn="ctr">
                        <a:lnSpc>
                          <a:spcPct val="115000"/>
                        </a:lnSpc>
                        <a:spcAft>
                          <a:spcPts val="0"/>
                        </a:spcAft>
                      </a:pPr>
                      <a:r>
                        <a:rPr lang="es-MX" sz="1000" dirty="0">
                          <a:effectLst/>
                        </a:rPr>
                        <a:t>2</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ES_tradnl" sz="1000" dirty="0">
                          <a:effectLst/>
                        </a:rPr>
                        <a:t>$9,862,800.00</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ES_tradnl" sz="1000" dirty="0">
                          <a:effectLst/>
                        </a:rPr>
                        <a:t>2025</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ES_tradnl" sz="1000" dirty="0">
                          <a:effectLst/>
                        </a:rPr>
                        <a:t>28 - enero - 2025*</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ES_tradnl" sz="1000" dirty="0">
                          <a:effectLst/>
                        </a:rPr>
                        <a:t>28 - enero - 2025</a:t>
                      </a:r>
                      <a:endParaRPr lang="es-MX" sz="1000" dirty="0">
                        <a:effectLst/>
                        <a:latin typeface="Calibri"/>
                        <a:ea typeface="MS Mincho"/>
                        <a:cs typeface="Times New Roman"/>
                      </a:endParaRPr>
                    </a:p>
                  </a:txBody>
                  <a:tcPr marL="44450" marR="44450" marT="0" marB="0" anchor="ctr"/>
                </a:tc>
                <a:extLst>
                  <a:ext uri="{0D108BD9-81ED-4DB2-BD59-A6C34878D82A}">
                    <a16:rowId xmlns:a16="http://schemas.microsoft.com/office/drawing/2014/main" val="10002"/>
                  </a:ext>
                </a:extLst>
              </a:tr>
              <a:tr h="177991">
                <a:tc>
                  <a:txBody>
                    <a:bodyPr/>
                    <a:lstStyle/>
                    <a:p>
                      <a:pPr algn="ctr">
                        <a:lnSpc>
                          <a:spcPct val="115000"/>
                        </a:lnSpc>
                        <a:spcAft>
                          <a:spcPts val="0"/>
                        </a:spcAft>
                      </a:pPr>
                      <a:r>
                        <a:rPr lang="es-MX" sz="1000" dirty="0">
                          <a:effectLst/>
                        </a:rPr>
                        <a:t>3</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ES_tradnl" sz="1000" dirty="0">
                          <a:effectLst/>
                        </a:rPr>
                        <a:t>$9,862,800.00</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ES_tradnl" sz="1000" dirty="0">
                          <a:effectLst/>
                        </a:rPr>
                        <a:t>2025</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ES_tradnl" sz="1000" dirty="0">
                          <a:effectLst/>
                        </a:rPr>
                        <a:t>10 - abril - 2025*</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kern="1200" dirty="0">
                          <a:solidFill>
                            <a:schemeClr val="tx1"/>
                          </a:solidFill>
                          <a:effectLst/>
                          <a:latin typeface="+mn-lt"/>
                          <a:ea typeface="+mn-ea"/>
                          <a:cs typeface="+mn-cs"/>
                        </a:rPr>
                        <a:t>10 - abril - 2025</a:t>
                      </a:r>
                    </a:p>
                  </a:txBody>
                  <a:tcPr marL="44450" marR="44450" marT="0" marB="0" anchor="ctr"/>
                </a:tc>
                <a:extLst>
                  <a:ext uri="{0D108BD9-81ED-4DB2-BD59-A6C34878D82A}">
                    <a16:rowId xmlns:a16="http://schemas.microsoft.com/office/drawing/2014/main" val="10003"/>
                  </a:ext>
                </a:extLst>
              </a:tr>
              <a:tr h="196104">
                <a:tc>
                  <a:txBody>
                    <a:bodyPr/>
                    <a:lstStyle/>
                    <a:p>
                      <a:pPr algn="ctr">
                        <a:lnSpc>
                          <a:spcPct val="115000"/>
                        </a:lnSpc>
                        <a:spcAft>
                          <a:spcPts val="0"/>
                        </a:spcAft>
                      </a:pPr>
                      <a:r>
                        <a:rPr lang="es-MX" sz="1000" dirty="0">
                          <a:effectLst/>
                        </a:rPr>
                        <a:t>4</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$5,000,000.00</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2026</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15 - diciembre - 2026</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endParaRPr lang="es-MX" sz="1000" dirty="0">
                        <a:effectLst/>
                        <a:latin typeface="Calibri"/>
                        <a:ea typeface="MS Mincho"/>
                        <a:cs typeface="Times New Roman"/>
                      </a:endParaRPr>
                    </a:p>
                  </a:txBody>
                  <a:tcPr marL="44450" marR="44450" marT="0" marB="0" anchor="ctr">
                    <a:solidFill>
                      <a:schemeClr val="bg1">
                        <a:lumMod val="65000"/>
                      </a:schemeClr>
                    </a:solidFill>
                  </a:tcPr>
                </a:tc>
                <a:extLst>
                  <a:ext uri="{0D108BD9-81ED-4DB2-BD59-A6C34878D82A}">
                    <a16:rowId xmlns:a16="http://schemas.microsoft.com/office/drawing/2014/main" val="10004"/>
                  </a:ext>
                </a:extLst>
              </a:tr>
              <a:tr h="196104">
                <a:tc>
                  <a:txBody>
                    <a:bodyPr/>
                    <a:lstStyle/>
                    <a:p>
                      <a:pPr algn="ctr">
                        <a:lnSpc>
                          <a:spcPct val="115000"/>
                        </a:lnSpc>
                        <a:spcAft>
                          <a:spcPts val="0"/>
                        </a:spcAft>
                      </a:pPr>
                      <a:r>
                        <a:rPr lang="es-MX" sz="1000" dirty="0">
                          <a:effectLst/>
                        </a:rPr>
                        <a:t>5</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$5,557,700.54</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2027</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15 - diciembre - 2027</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endParaRPr lang="es-MX" sz="1000" dirty="0">
                        <a:effectLst/>
                        <a:latin typeface="Calibri"/>
                        <a:ea typeface="MS Mincho"/>
                        <a:cs typeface="Times New Roman"/>
                      </a:endParaRPr>
                    </a:p>
                  </a:txBody>
                  <a:tcPr marL="44450" marR="44450" marT="0" marB="0" anchor="ctr">
                    <a:solidFill>
                      <a:schemeClr val="bg1">
                        <a:lumMod val="65000"/>
                      </a:schemeClr>
                    </a:solidFill>
                  </a:tcPr>
                </a:tc>
                <a:extLst>
                  <a:ext uri="{0D108BD9-81ED-4DB2-BD59-A6C34878D82A}">
                    <a16:rowId xmlns:a16="http://schemas.microsoft.com/office/drawing/2014/main" val="10005"/>
                  </a:ext>
                </a:extLst>
              </a:tr>
              <a:tr h="196104">
                <a:tc>
                  <a:txBody>
                    <a:bodyPr/>
                    <a:lstStyle/>
                    <a:p>
                      <a:pPr algn="ctr">
                        <a:lnSpc>
                          <a:spcPct val="115000"/>
                        </a:lnSpc>
                        <a:spcAft>
                          <a:spcPts val="0"/>
                        </a:spcAft>
                      </a:pPr>
                      <a:r>
                        <a:rPr lang="es-MX" sz="1000" dirty="0">
                          <a:effectLst/>
                        </a:rPr>
                        <a:t>6</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$6,177,607.05</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2028</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15 - diciembre - 2028</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endParaRPr lang="es-MX" sz="1000" dirty="0">
                        <a:effectLst/>
                        <a:latin typeface="Calibri"/>
                        <a:ea typeface="MS Mincho"/>
                        <a:cs typeface="Times New Roman"/>
                      </a:endParaRPr>
                    </a:p>
                  </a:txBody>
                  <a:tcPr marL="44450" marR="44450" marT="0" marB="0" anchor="ctr">
                    <a:solidFill>
                      <a:schemeClr val="bg1">
                        <a:lumMod val="65000"/>
                      </a:schemeClr>
                    </a:solidFill>
                  </a:tcPr>
                </a:tc>
                <a:extLst>
                  <a:ext uri="{0D108BD9-81ED-4DB2-BD59-A6C34878D82A}">
                    <a16:rowId xmlns:a16="http://schemas.microsoft.com/office/drawing/2014/main" val="10006"/>
                  </a:ext>
                </a:extLst>
              </a:tr>
              <a:tr h="196104">
                <a:tc>
                  <a:txBody>
                    <a:bodyPr/>
                    <a:lstStyle/>
                    <a:p>
                      <a:pPr algn="ctr">
                        <a:lnSpc>
                          <a:spcPct val="115000"/>
                        </a:lnSpc>
                        <a:spcAft>
                          <a:spcPts val="0"/>
                        </a:spcAft>
                      </a:pPr>
                      <a:r>
                        <a:rPr lang="es-MX" sz="1000" dirty="0">
                          <a:effectLst/>
                        </a:rPr>
                        <a:t>7</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$6,866,658.00</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2029</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15 - diciembre - 2029</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endParaRPr lang="es-MX" sz="1000" dirty="0">
                        <a:effectLst/>
                        <a:latin typeface="Calibri"/>
                        <a:ea typeface="MS Mincho"/>
                        <a:cs typeface="Times New Roman"/>
                      </a:endParaRPr>
                    </a:p>
                  </a:txBody>
                  <a:tcPr marL="44450" marR="44450" marT="0" marB="0" anchor="ctr">
                    <a:solidFill>
                      <a:schemeClr val="bg1">
                        <a:lumMod val="65000"/>
                      </a:schemeClr>
                    </a:solidFill>
                  </a:tcPr>
                </a:tc>
                <a:extLst>
                  <a:ext uri="{0D108BD9-81ED-4DB2-BD59-A6C34878D82A}">
                    <a16:rowId xmlns:a16="http://schemas.microsoft.com/office/drawing/2014/main" val="10007"/>
                  </a:ext>
                </a:extLst>
              </a:tr>
              <a:tr h="196104">
                <a:tc>
                  <a:txBody>
                    <a:bodyPr/>
                    <a:lstStyle/>
                    <a:p>
                      <a:pPr algn="ctr">
                        <a:lnSpc>
                          <a:spcPct val="115000"/>
                        </a:lnSpc>
                        <a:spcAft>
                          <a:spcPts val="0"/>
                        </a:spcAft>
                      </a:pPr>
                      <a:r>
                        <a:rPr lang="es-MX" sz="1000" dirty="0">
                          <a:effectLst/>
                        </a:rPr>
                        <a:t>8</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$7,632,565.77</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2030</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15 - diciembre - 2030</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endParaRPr lang="es-MX" sz="1000" dirty="0">
                        <a:effectLst/>
                        <a:latin typeface="Calibri"/>
                        <a:ea typeface="MS Mincho"/>
                        <a:cs typeface="Times New Roman"/>
                      </a:endParaRPr>
                    </a:p>
                  </a:txBody>
                  <a:tcPr marL="44450" marR="44450" marT="0" marB="0" anchor="ctr">
                    <a:solidFill>
                      <a:schemeClr val="bg1">
                        <a:lumMod val="65000"/>
                      </a:schemeClr>
                    </a:solidFill>
                  </a:tcPr>
                </a:tc>
                <a:extLst>
                  <a:ext uri="{0D108BD9-81ED-4DB2-BD59-A6C34878D82A}">
                    <a16:rowId xmlns:a16="http://schemas.microsoft.com/office/drawing/2014/main" val="10008"/>
                  </a:ext>
                </a:extLst>
              </a:tr>
              <a:tr h="196104">
                <a:tc>
                  <a:txBody>
                    <a:bodyPr/>
                    <a:lstStyle/>
                    <a:p>
                      <a:pPr algn="ctr">
                        <a:lnSpc>
                          <a:spcPct val="115000"/>
                        </a:lnSpc>
                        <a:spcAft>
                          <a:spcPts val="0"/>
                        </a:spcAft>
                      </a:pPr>
                      <a:r>
                        <a:rPr lang="es-MX" sz="1000" dirty="0">
                          <a:effectLst/>
                        </a:rPr>
                        <a:t>9</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$8,483,902.98</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2031</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15 - diciembre - 2031</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endParaRPr lang="es-MX" sz="1000" dirty="0">
                        <a:effectLst/>
                        <a:latin typeface="Calibri"/>
                        <a:ea typeface="MS Mincho"/>
                        <a:cs typeface="Times New Roman"/>
                      </a:endParaRPr>
                    </a:p>
                  </a:txBody>
                  <a:tcPr marL="44450" marR="44450" marT="0" marB="0" anchor="ctr">
                    <a:solidFill>
                      <a:schemeClr val="bg1">
                        <a:lumMod val="65000"/>
                      </a:schemeClr>
                    </a:solidFill>
                  </a:tcPr>
                </a:tc>
                <a:extLst>
                  <a:ext uri="{0D108BD9-81ED-4DB2-BD59-A6C34878D82A}">
                    <a16:rowId xmlns:a16="http://schemas.microsoft.com/office/drawing/2014/main" val="10009"/>
                  </a:ext>
                </a:extLst>
              </a:tr>
              <a:tr h="196104">
                <a:tc>
                  <a:txBody>
                    <a:bodyPr/>
                    <a:lstStyle/>
                    <a:p>
                      <a:pPr algn="ctr">
                        <a:lnSpc>
                          <a:spcPct val="115000"/>
                        </a:lnSpc>
                        <a:spcAft>
                          <a:spcPts val="0"/>
                        </a:spcAft>
                      </a:pPr>
                      <a:r>
                        <a:rPr lang="es-MX" sz="1000" dirty="0">
                          <a:effectLst/>
                        </a:rPr>
                        <a:t>10</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$9,430,198.42</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2032</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15 - diciembre - 2032</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endParaRPr lang="es-MX" sz="1000" dirty="0">
                        <a:effectLst/>
                        <a:latin typeface="Calibri"/>
                        <a:ea typeface="MS Mincho"/>
                        <a:cs typeface="Times New Roman"/>
                      </a:endParaRPr>
                    </a:p>
                  </a:txBody>
                  <a:tcPr marL="44450" marR="44450" marT="0" marB="0" anchor="ctr">
                    <a:solidFill>
                      <a:schemeClr val="bg1">
                        <a:lumMod val="65000"/>
                      </a:schemeClr>
                    </a:solidFill>
                  </a:tcPr>
                </a:tc>
                <a:extLst>
                  <a:ext uri="{0D108BD9-81ED-4DB2-BD59-A6C34878D82A}">
                    <a16:rowId xmlns:a16="http://schemas.microsoft.com/office/drawing/2014/main" val="10010"/>
                  </a:ext>
                </a:extLst>
              </a:tr>
              <a:tr h="196104">
                <a:tc>
                  <a:txBody>
                    <a:bodyPr/>
                    <a:lstStyle/>
                    <a:p>
                      <a:pPr algn="ctr">
                        <a:lnSpc>
                          <a:spcPct val="115000"/>
                        </a:lnSpc>
                        <a:spcAft>
                          <a:spcPts val="0"/>
                        </a:spcAft>
                      </a:pPr>
                      <a:r>
                        <a:rPr lang="es-MX" sz="1000" dirty="0">
                          <a:effectLst/>
                        </a:rPr>
                        <a:t>11</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$10,482,043.77</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2033</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15 - diciembre - 2033</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endParaRPr lang="es-MX" sz="1000" dirty="0">
                        <a:effectLst/>
                        <a:latin typeface="Calibri"/>
                        <a:ea typeface="MS Mincho"/>
                        <a:cs typeface="Times New Roman"/>
                      </a:endParaRPr>
                    </a:p>
                  </a:txBody>
                  <a:tcPr marL="44450" marR="44450" marT="0" marB="0" anchor="ctr">
                    <a:solidFill>
                      <a:schemeClr val="bg1">
                        <a:lumMod val="65000"/>
                      </a:schemeClr>
                    </a:solidFill>
                  </a:tcPr>
                </a:tc>
                <a:extLst>
                  <a:ext uri="{0D108BD9-81ED-4DB2-BD59-A6C34878D82A}">
                    <a16:rowId xmlns:a16="http://schemas.microsoft.com/office/drawing/2014/main" val="10011"/>
                  </a:ext>
                </a:extLst>
              </a:tr>
              <a:tr h="196104">
                <a:tc>
                  <a:txBody>
                    <a:bodyPr/>
                    <a:lstStyle/>
                    <a:p>
                      <a:pPr algn="ctr">
                        <a:lnSpc>
                          <a:spcPct val="115000"/>
                        </a:lnSpc>
                        <a:spcAft>
                          <a:spcPts val="0"/>
                        </a:spcAft>
                      </a:pPr>
                      <a:r>
                        <a:rPr lang="es-MX" sz="1000" dirty="0">
                          <a:effectLst/>
                        </a:rPr>
                        <a:t>12</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$11,651,212.05</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2034</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15 - diciembre - 2034</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endParaRPr lang="es-MX" sz="1000" dirty="0">
                        <a:effectLst/>
                        <a:latin typeface="Calibri"/>
                        <a:ea typeface="MS Mincho"/>
                        <a:cs typeface="Times New Roman"/>
                      </a:endParaRPr>
                    </a:p>
                  </a:txBody>
                  <a:tcPr marL="44450" marR="44450" marT="0" marB="0" anchor="ctr">
                    <a:solidFill>
                      <a:schemeClr val="bg1">
                        <a:lumMod val="65000"/>
                      </a:schemeClr>
                    </a:solidFill>
                  </a:tcPr>
                </a:tc>
                <a:extLst>
                  <a:ext uri="{0D108BD9-81ED-4DB2-BD59-A6C34878D82A}">
                    <a16:rowId xmlns:a16="http://schemas.microsoft.com/office/drawing/2014/main" val="10012"/>
                  </a:ext>
                </a:extLst>
              </a:tr>
              <a:tr h="196104">
                <a:tc>
                  <a:txBody>
                    <a:bodyPr/>
                    <a:lstStyle/>
                    <a:p>
                      <a:pPr algn="ctr">
                        <a:lnSpc>
                          <a:spcPct val="115000"/>
                        </a:lnSpc>
                        <a:spcAft>
                          <a:spcPts val="0"/>
                        </a:spcAft>
                      </a:pPr>
                      <a:r>
                        <a:rPr lang="es-MX" sz="1000" dirty="0">
                          <a:effectLst/>
                        </a:rPr>
                        <a:t>13</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$12,950,789.49</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2035</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15 - diciembre - 2035</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endParaRPr lang="es-MX" sz="1000" dirty="0">
                        <a:effectLst/>
                        <a:latin typeface="Calibri"/>
                        <a:ea typeface="MS Mincho"/>
                        <a:cs typeface="Times New Roman"/>
                      </a:endParaRPr>
                    </a:p>
                  </a:txBody>
                  <a:tcPr marL="44450" marR="44450" marT="0" marB="0" anchor="ctr">
                    <a:solidFill>
                      <a:schemeClr val="bg1">
                        <a:lumMod val="65000"/>
                      </a:schemeClr>
                    </a:solidFill>
                  </a:tcPr>
                </a:tc>
                <a:extLst>
                  <a:ext uri="{0D108BD9-81ED-4DB2-BD59-A6C34878D82A}">
                    <a16:rowId xmlns:a16="http://schemas.microsoft.com/office/drawing/2014/main" val="10013"/>
                  </a:ext>
                </a:extLst>
              </a:tr>
              <a:tr h="196104">
                <a:tc>
                  <a:txBody>
                    <a:bodyPr/>
                    <a:lstStyle/>
                    <a:p>
                      <a:pPr algn="ctr">
                        <a:lnSpc>
                          <a:spcPct val="115000"/>
                        </a:lnSpc>
                        <a:spcAft>
                          <a:spcPts val="0"/>
                        </a:spcAft>
                      </a:pPr>
                      <a:r>
                        <a:rPr lang="es-MX" sz="1000" dirty="0">
                          <a:effectLst/>
                        </a:rPr>
                        <a:t>14</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$14,395,321.94</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2036</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r>
                        <a:rPr lang="es-MX" sz="1000" dirty="0">
                          <a:effectLst/>
                        </a:rPr>
                        <a:t>15 - diciembre - 2036</a:t>
                      </a:r>
                      <a:endParaRPr lang="es-MX" sz="1000" dirty="0">
                        <a:effectLst/>
                        <a:latin typeface="Calibri"/>
                        <a:ea typeface="MS Mincho"/>
                        <a:cs typeface="Times New Roman"/>
                      </a:endParaRPr>
                    </a:p>
                  </a:txBody>
                  <a:tcPr marL="44450" marR="44450" marT="0" marB="0" anchor="ctr"/>
                </a:tc>
                <a:tc>
                  <a:txBody>
                    <a:bodyPr/>
                    <a:lstStyle/>
                    <a:p>
                      <a:pPr algn="ctr">
                        <a:lnSpc>
                          <a:spcPct val="115000"/>
                        </a:lnSpc>
                        <a:spcAft>
                          <a:spcPts val="0"/>
                        </a:spcAft>
                      </a:pPr>
                      <a:endParaRPr lang="es-MX" sz="1000" dirty="0">
                        <a:effectLst/>
                        <a:latin typeface="Calibri"/>
                        <a:ea typeface="MS Mincho"/>
                        <a:cs typeface="Times New Roman"/>
                      </a:endParaRPr>
                    </a:p>
                  </a:txBody>
                  <a:tcPr marL="44450" marR="44450" marT="0" marB="0" anchor="ctr">
                    <a:solidFill>
                      <a:schemeClr val="bg1">
                        <a:lumMod val="65000"/>
                      </a:schemeClr>
                    </a:solidFill>
                  </a:tcPr>
                </a:tc>
                <a:extLst>
                  <a:ext uri="{0D108BD9-81ED-4DB2-BD59-A6C34878D82A}">
                    <a16:rowId xmlns:a16="http://schemas.microsoft.com/office/drawing/2014/main" val="10014"/>
                  </a:ext>
                </a:extLst>
              </a:tr>
              <a:tr h="196104">
                <a:tc>
                  <a:txBody>
                    <a:bodyPr/>
                    <a:lstStyle/>
                    <a:p>
                      <a:pPr algn="ctr">
                        <a:lnSpc>
                          <a:spcPct val="115000"/>
                        </a:lnSpc>
                        <a:spcAft>
                          <a:spcPts val="0"/>
                        </a:spcAft>
                      </a:pPr>
                      <a:r>
                        <a:rPr lang="es-MX" sz="1000" dirty="0">
                          <a:effectLst/>
                        </a:rPr>
                        <a:t>Total</a:t>
                      </a:r>
                      <a:endParaRPr lang="es-MX" sz="1000" dirty="0">
                        <a:effectLst/>
                        <a:latin typeface="Calibri"/>
                        <a:ea typeface="MS Mincho"/>
                        <a:cs typeface="Times New Roman"/>
                      </a:endParaRPr>
                    </a:p>
                  </a:txBody>
                  <a:tcPr marL="44450" marR="44450" marT="0" marB="0" anchor="ctr"/>
                </a:tc>
                <a:tc gridSpan="3">
                  <a:txBody>
                    <a:bodyPr/>
                    <a:lstStyle/>
                    <a:p>
                      <a:pPr algn="ctr">
                        <a:lnSpc>
                          <a:spcPct val="115000"/>
                        </a:lnSpc>
                        <a:spcAft>
                          <a:spcPts val="0"/>
                        </a:spcAft>
                      </a:pPr>
                      <a:r>
                        <a:rPr lang="es-MX" sz="1000" dirty="0">
                          <a:effectLst/>
                        </a:rPr>
                        <a:t>$132,516,617.21más el IVA</a:t>
                      </a:r>
                      <a:endParaRPr lang="es-MX" sz="1000" dirty="0">
                        <a:effectLst/>
                        <a:latin typeface="Calibri"/>
                        <a:ea typeface="MS Mincho"/>
                        <a:cs typeface="Times New Roman"/>
                      </a:endParaRPr>
                    </a:p>
                  </a:txBody>
                  <a:tcPr marL="44450" marR="44450" marT="0" marB="0" anchor="ctr"/>
                </a:tc>
                <a:tc hMerge="1">
                  <a:txBody>
                    <a:bodyPr/>
                    <a:lstStyle/>
                    <a:p>
                      <a:endParaRPr lang="es-MX"/>
                    </a:p>
                  </a:txBody>
                  <a:tcPr/>
                </a:tc>
                <a:tc hMerge="1">
                  <a:txBody>
                    <a:bodyPr/>
                    <a:lstStyle/>
                    <a:p>
                      <a:endParaRPr lang="es-MX"/>
                    </a:p>
                  </a:txBody>
                  <a:tcPr/>
                </a:tc>
                <a:tc>
                  <a:txBody>
                    <a:bodyPr/>
                    <a:lstStyle/>
                    <a:p>
                      <a:pPr algn="ctr">
                        <a:lnSpc>
                          <a:spcPct val="115000"/>
                        </a:lnSpc>
                        <a:spcAft>
                          <a:spcPts val="0"/>
                        </a:spcAft>
                      </a:pPr>
                      <a:endParaRPr lang="es-MX" sz="1000" dirty="0">
                        <a:effectLst/>
                        <a:latin typeface="Calibri"/>
                        <a:ea typeface="MS Mincho"/>
                        <a:cs typeface="Times New Roman"/>
                      </a:endParaRPr>
                    </a:p>
                  </a:txBody>
                  <a:tcPr marL="44450" marR="44450" marT="0" marB="0" anchor="ctr">
                    <a:solidFill>
                      <a:schemeClr val="bg1">
                        <a:lumMod val="65000"/>
                      </a:schemeClr>
                    </a:solidFill>
                  </a:tcPr>
                </a:tc>
                <a:extLst>
                  <a:ext uri="{0D108BD9-81ED-4DB2-BD59-A6C34878D82A}">
                    <a16:rowId xmlns:a16="http://schemas.microsoft.com/office/drawing/2014/main" val="10015"/>
                  </a:ext>
                </a:extLst>
              </a:tr>
            </a:tbl>
          </a:graphicData>
        </a:graphic>
      </p:graphicFrame>
      <p:sp>
        <p:nvSpPr>
          <p:cNvPr id="4" name="3 Rectángulo"/>
          <p:cNvSpPr/>
          <p:nvPr/>
        </p:nvSpPr>
        <p:spPr>
          <a:xfrm>
            <a:off x="3764504" y="4956615"/>
            <a:ext cx="4844440" cy="678554"/>
          </a:xfrm>
          <a:prstGeom prst="rect">
            <a:avLst/>
          </a:prstGeom>
          <a:noFill/>
          <a:ln w="57150" cmpd="thickThin">
            <a:solidFill>
              <a:srgbClr val="BC945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solidFill>
                  <a:srgbClr val="0B5445"/>
                </a:solidFill>
                <a:latin typeface="Noto Sans" panose="020B0502040504020204" pitchFamily="34" charset="0"/>
                <a:ea typeface="Noto Sans" panose="020B0502040504020204" pitchFamily="34" charset="0"/>
                <a:cs typeface="Noto Sans" panose="020B0502040504020204" pitchFamily="34" charset="0"/>
              </a:rPr>
              <a:t>Monto Actual de la Deuda : $ 98,628,000.00</a:t>
            </a:r>
          </a:p>
        </p:txBody>
      </p:sp>
    </p:spTree>
    <p:extLst>
      <p:ext uri="{BB962C8B-B14F-4D97-AF65-F5344CB8AC3E}">
        <p14:creationId xmlns:p14="http://schemas.microsoft.com/office/powerpoint/2010/main" val="1634745657"/>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8D0F52-0AA8-4726-AEF1-14A38C2C08CC}">
  <ds:schemaRefs>
    <ds:schemaRef ds:uri="http://www.w3.org/XML/1998/namespace"/>
    <ds:schemaRef ds:uri="http://purl.org/dc/elements/1.1/"/>
    <ds:schemaRef ds:uri="http://schemas.microsoft.com/office/2006/metadata/properties"/>
    <ds:schemaRef ds:uri="http://schemas.microsoft.com/sharepoint/v3"/>
    <ds:schemaRef ds:uri="http://purl.org/dc/dcmitype/"/>
    <ds:schemaRef ds:uri="http://schemas.microsoft.com/office/2006/documentManagement/types"/>
    <ds:schemaRef ds:uri="http://schemas.openxmlformats.org/package/2006/metadata/core-properties"/>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4E2ED3F0-4B99-442C-8047-AA6F46AD1E56}">
  <ds:schemaRefs>
    <ds:schemaRef ds:uri="http://schemas.microsoft.com/sharepoint/v3/contenttype/forms"/>
  </ds:schemaRefs>
</ds:datastoreItem>
</file>

<file path=customXml/itemProps3.xml><?xml version="1.0" encoding="utf-8"?>
<ds:datastoreItem xmlns:ds="http://schemas.openxmlformats.org/officeDocument/2006/customXml" ds:itemID="{FEF777AF-8B6C-4EE6-9887-7B5A952A5E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08e6078-b6a6-4e37-b77a-f467d32c54e5}" enabled="0" method="" siteId="{b08e6078-b6a6-4e37-b77a-f467d32c54e5}" removed="1"/>
</clbl:labelList>
</file>

<file path=docProps/app.xml><?xml version="1.0" encoding="utf-8"?>
<Properties xmlns="http://schemas.openxmlformats.org/officeDocument/2006/extended-properties" xmlns:vt="http://schemas.openxmlformats.org/officeDocument/2006/docPropsVTypes">
  <Template/>
  <TotalTime>9467</TotalTime>
  <Words>2464</Words>
  <Application>Microsoft Office PowerPoint</Application>
  <PresentationFormat>Panorámica</PresentationFormat>
  <Paragraphs>280</Paragraphs>
  <Slides>11</Slides>
  <Notes>0</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11</vt:i4>
      </vt:variant>
    </vt:vector>
  </HeadingPairs>
  <TitlesOfParts>
    <vt:vector size="20" baseType="lpstr">
      <vt:lpstr>Aptos</vt:lpstr>
      <vt:lpstr>Arial</vt:lpstr>
      <vt:lpstr>Calibri</vt:lpstr>
      <vt:lpstr>Montserrat</vt:lpstr>
      <vt:lpstr>Noto Sans</vt:lpstr>
      <vt:lpstr>Noto Sans Medium</vt:lpstr>
      <vt:lpstr>Noto Sans SemiBold</vt:lpstr>
      <vt:lpstr>Patria</vt:lpstr>
      <vt:lpstr>Diseño personalizado</vt:lpstr>
      <vt:lpstr>Coordinación Técnica de Administración de Activos Temas Inmobiliarios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Guillermo Enrique Gomez Parra</cp:lastModifiedBy>
  <cp:revision>112</cp:revision>
  <cp:lastPrinted>2026-04-06T17:05:02Z</cp:lastPrinted>
  <dcterms:created xsi:type="dcterms:W3CDTF">2025-12-30T21:08:16Z</dcterms:created>
  <dcterms:modified xsi:type="dcterms:W3CDTF">2026-05-08T19:08:22Z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