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265" r:id="rId5"/>
    <p:sldId id="2142534942" r:id="rId6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B38E5D"/>
    <a:srgbClr val="13322B"/>
    <a:srgbClr val="C9AF8D"/>
    <a:srgbClr val="886940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6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11/08/2026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Programa de Arrendamiento Inmobiliario 2026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304" y="3429000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802055" y="6058676"/>
            <a:ext cx="498053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agosto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A7C42-5EF0-651B-608E-4C9BAD1FC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26A1F9F-2A67-B81B-908E-8B698ED6CE80}"/>
              </a:ext>
            </a:extLst>
          </p:cNvPr>
          <p:cNvSpPr txBox="1"/>
          <p:nvPr/>
        </p:nvSpPr>
        <p:spPr>
          <a:xfrm>
            <a:off x="161926" y="342900"/>
            <a:ext cx="222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dirty="0">
                <a:sym typeface="Noto Sans"/>
              </a:rPr>
              <a:t>Arrendamiento Inmobiliario 2026</a:t>
            </a:r>
            <a:endParaRPr lang="es-MX" dirty="0">
              <a:sym typeface="Calibri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4449AB29-BA24-85A5-2738-786445CA3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338731"/>
              </p:ext>
            </p:extLst>
          </p:nvPr>
        </p:nvGraphicFramePr>
        <p:xfrm>
          <a:off x="2862929" y="189323"/>
          <a:ext cx="6172201" cy="5951293"/>
        </p:xfrm>
        <a:graphic>
          <a:graphicData uri="http://schemas.openxmlformats.org/drawingml/2006/table">
            <a:tbl>
              <a:tblPr/>
              <a:tblGrid>
                <a:gridCol w="2047875">
                  <a:extLst>
                    <a:ext uri="{9D8B030D-6E8A-4147-A177-3AD203B41FA5}">
                      <a16:colId xmlns:a16="http://schemas.microsoft.com/office/drawing/2014/main" val="3680162638"/>
                    </a:ext>
                  </a:extLst>
                </a:gridCol>
                <a:gridCol w="1171512">
                  <a:extLst>
                    <a:ext uri="{9D8B030D-6E8A-4147-A177-3AD203B41FA5}">
                      <a16:colId xmlns:a16="http://schemas.microsoft.com/office/drawing/2014/main" val="1357442992"/>
                    </a:ext>
                  </a:extLst>
                </a:gridCol>
                <a:gridCol w="1503748">
                  <a:extLst>
                    <a:ext uri="{9D8B030D-6E8A-4147-A177-3AD203B41FA5}">
                      <a16:colId xmlns:a16="http://schemas.microsoft.com/office/drawing/2014/main" val="2149382246"/>
                    </a:ext>
                  </a:extLst>
                </a:gridCol>
                <a:gridCol w="1449066">
                  <a:extLst>
                    <a:ext uri="{9D8B030D-6E8A-4147-A177-3AD203B41FA5}">
                      <a16:colId xmlns:a16="http://schemas.microsoft.com/office/drawing/2014/main" val="2103809402"/>
                    </a:ext>
                  </a:extLst>
                </a:gridCol>
              </a:tblGrid>
              <a:tr h="25965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Número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Arrendamientos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Anual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9295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1,140,248.01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13,682,976.15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37745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382,800.00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4,593,600.00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342236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480,067.62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5,760,811.49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666422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13,000.00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156,000.00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478288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294,522.92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3,534,275.05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17093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924,255.41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11,091,064.86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670208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1,924,632.15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23,095,585.85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4983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216,582.33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2,598,987.95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537195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1,597,177.27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19,166,127.28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851137"/>
                  </a:ext>
                </a:extLst>
              </a:tr>
              <a:tr h="1763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1,921,378.47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23,056,541.64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606962"/>
                  </a:ext>
                </a:extLst>
              </a:tr>
              <a:tr h="1763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1,564,813.03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18,714,396.38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773420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679,998.10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8,159,977.22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510398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50,926.32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611,115.84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02369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1,292,169.75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15,506,037.00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53959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2,853,300.84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34,239,610.03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4643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400,820.68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4,809,848.17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05899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19,855.88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238,270.59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16493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88,800.00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1,065,599.94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28713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10,612,919.48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127,355,033.80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80693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187,854.18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2,254,250.18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44901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227,019.80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2,724,237.54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529320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1,144,478.32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13,733,739.80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078729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396,768.15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4,761,217.82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015551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663,422.70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7,961,072.39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946086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439,014.17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5,268,170.02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178666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66,924.16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803,089.90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982078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1,006,263.44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12,075,161.24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358434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1,362,714.62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16,352,575.39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488901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7,852,385.24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94,228,622.87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374494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15,000.00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180,000.00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0304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386,286.82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4,635,441.84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966742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192,650.48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2,311,805.76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283513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1,030,797.92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12,369,575.09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538388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794,341.46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9,532,097.54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0737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287,400.71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3,448,808.50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325789"/>
                  </a:ext>
                </a:extLst>
              </a:tr>
              <a:tr h="1215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general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42,511,590.43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510,075,725.15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206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11395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351</Words>
  <Application>Microsoft Office PowerPoint</Application>
  <PresentationFormat>Panorámica</PresentationFormat>
  <Paragraphs>155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Noto Sans</vt:lpstr>
      <vt:lpstr>Noto Sans Medium</vt:lpstr>
      <vt:lpstr>Noto Sans SemiBold</vt:lpstr>
      <vt:lpstr>Diseño personalizado</vt:lpstr>
      <vt:lpstr>Coordinación Técnica de Administración de Activos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14</cp:revision>
  <cp:lastPrinted>2026-06-13T01:36:03Z</cp:lastPrinted>
  <dcterms:created xsi:type="dcterms:W3CDTF">2025-12-30T21:08:16Z</dcterms:created>
  <dcterms:modified xsi:type="dcterms:W3CDTF">2026-08-11T15:52:51Z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