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53"/>
  </p:notesMasterIdLst>
  <p:handoutMasterIdLst>
    <p:handoutMasterId r:id="rId54"/>
  </p:handoutMasterIdLst>
  <p:sldIdLst>
    <p:sldId id="265" r:id="rId5"/>
    <p:sldId id="2142534898" r:id="rId6"/>
    <p:sldId id="2142534832" r:id="rId7"/>
    <p:sldId id="2142534881" r:id="rId8"/>
    <p:sldId id="2142534889" r:id="rId9"/>
    <p:sldId id="2142534851" r:id="rId10"/>
    <p:sldId id="2142534882" r:id="rId11"/>
    <p:sldId id="2142534899" r:id="rId12"/>
    <p:sldId id="2142534860" r:id="rId13"/>
    <p:sldId id="2142534885" r:id="rId14"/>
    <p:sldId id="2142534868" r:id="rId15"/>
    <p:sldId id="2142534437" r:id="rId16"/>
    <p:sldId id="2142534890" r:id="rId17"/>
    <p:sldId id="2142534900" r:id="rId18"/>
    <p:sldId id="2142534897" r:id="rId19"/>
    <p:sldId id="2142534861" r:id="rId20"/>
    <p:sldId id="2142534877" r:id="rId21"/>
    <p:sldId id="2142534888" r:id="rId22"/>
    <p:sldId id="2142534886" r:id="rId23"/>
    <p:sldId id="2142534891" r:id="rId24"/>
    <p:sldId id="2142534423" r:id="rId25"/>
    <p:sldId id="2142534896" r:id="rId26"/>
    <p:sldId id="2142534446" r:id="rId27"/>
    <p:sldId id="2142534450" r:id="rId28"/>
    <p:sldId id="2142534454" r:id="rId29"/>
    <p:sldId id="2142534455" r:id="rId30"/>
    <p:sldId id="2142534456" r:id="rId31"/>
    <p:sldId id="2142534457" r:id="rId32"/>
    <p:sldId id="2142534458" r:id="rId33"/>
    <p:sldId id="2142534459" r:id="rId34"/>
    <p:sldId id="2142534858" r:id="rId35"/>
    <p:sldId id="2142534892" r:id="rId36"/>
    <p:sldId id="2142534893" r:id="rId37"/>
    <p:sldId id="2142534894" r:id="rId38"/>
    <p:sldId id="2142534895" r:id="rId39"/>
    <p:sldId id="1728" r:id="rId40"/>
    <p:sldId id="2142534856" r:id="rId41"/>
    <p:sldId id="2142534880" r:id="rId42"/>
    <p:sldId id="2142534862" r:id="rId43"/>
    <p:sldId id="2142534864" r:id="rId44"/>
    <p:sldId id="2142534867" r:id="rId45"/>
    <p:sldId id="2142534870" r:id="rId46"/>
    <p:sldId id="2142534872" r:id="rId47"/>
    <p:sldId id="2142534874" r:id="rId48"/>
    <p:sldId id="2142534869" r:id="rId49"/>
    <p:sldId id="2142534878" r:id="rId50"/>
    <p:sldId id="2142534879" r:id="rId51"/>
    <p:sldId id="2142534857" r:id="rId52"/>
  </p:sldIdLst>
  <p:sldSz cx="12192000" cy="6858000"/>
  <p:notesSz cx="7023100" cy="93091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F8D"/>
    <a:srgbClr val="235B4F"/>
    <a:srgbClr val="B38E5D"/>
    <a:srgbClr val="AE2851"/>
    <a:srgbClr val="357B67"/>
    <a:srgbClr val="285C4D"/>
    <a:srgbClr val="13322B"/>
    <a:srgbClr val="275317"/>
    <a:srgbClr val="691831"/>
    <a:srgbClr val="8869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713" autoAdjust="0"/>
    <p:restoredTop sz="94676"/>
  </p:normalViewPr>
  <p:slideViewPr>
    <p:cSldViewPr snapToGrid="0">
      <p:cViewPr varScale="1">
        <p:scale>
          <a:sx n="101" d="100"/>
          <a:sy n="101" d="100"/>
        </p:scale>
        <p:origin x="180" y="108"/>
      </p:cViewPr>
      <p:guideLst>
        <p:guide orient="horz" pos="2583"/>
        <p:guide pos="7460"/>
        <p:guide orient="horz" pos="667"/>
        <p:guide pos="21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Columna3</c:v>
                </c:pt>
              </c:strCache>
            </c:strRef>
          </c:tx>
          <c:spPr>
            <a:solidFill>
              <a:srgbClr val="0B5445"/>
            </a:solidFill>
            <a:ln>
              <a:noFill/>
            </a:ln>
            <a:effectLst>
              <a:outerShdw blurRad="50800" dist="38100" dir="2700000" algn="tl" rotWithShape="0">
                <a:prstClr val="black">
                  <a:alpha val="40000"/>
                </a:prstClr>
              </a:outerShdw>
            </a:effectLst>
          </c:spPr>
          <c:invertIfNegative val="0"/>
          <c:dPt>
            <c:idx val="0"/>
            <c:invertIfNegative val="0"/>
            <c:bubble3D val="0"/>
            <c:spPr>
              <a:solidFill>
                <a:srgbClr val="B38E5D"/>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1-A565-4F7C-B3D8-97432C6E1684}"/>
              </c:ext>
            </c:extLst>
          </c:dPt>
          <c:dPt>
            <c:idx val="1"/>
            <c:invertIfNegative val="0"/>
            <c:bubble3D val="0"/>
            <c:spPr>
              <a:solidFill>
                <a:srgbClr val="235B4F"/>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3-A565-4F7C-B3D8-97432C6E1684}"/>
              </c:ext>
            </c:extLst>
          </c:dPt>
          <c:dPt>
            <c:idx val="2"/>
            <c:invertIfNegative val="0"/>
            <c:bubble3D val="0"/>
            <c:spPr>
              <a:solidFill>
                <a:srgbClr val="881038"/>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5-A565-4F7C-B3D8-97432C6E1684}"/>
              </c:ext>
            </c:extLst>
          </c:dPt>
          <c:dPt>
            <c:idx val="3"/>
            <c:invertIfNegative val="0"/>
            <c:bubble3D val="0"/>
            <c:spPr>
              <a:solidFill>
                <a:srgbClr val="AE2851"/>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7-A565-4F7C-B3D8-97432C6E1684}"/>
              </c:ext>
            </c:extLst>
          </c:dPt>
          <c:dLbls>
            <c:dLbl>
              <c:idx val="1"/>
              <c:tx>
                <c:rich>
                  <a:bodyPr/>
                  <a:lstStyle/>
                  <a:p>
                    <a:r>
                      <a:rPr lang="en-US"/>
                      <a:t>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565-4F7C-B3D8-97432C6E1684}"/>
                </c:ext>
              </c:extLst>
            </c:dLbl>
            <c:dLbl>
              <c:idx val="2"/>
              <c:tx>
                <c:rich>
                  <a:bodyPr/>
                  <a:lstStyle/>
                  <a:p>
                    <a:r>
                      <a:rPr lang="en-US" sz="1400" b="1">
                        <a:solidFill>
                          <a:schemeClr val="tx1"/>
                        </a:solidFill>
                        <a:latin typeface="Noto Sans" panose="020B0502040504020204" pitchFamily="34" charset="0"/>
                        <a:ea typeface="Noto Sans" panose="020B0502040504020204" pitchFamily="34" charset="0"/>
                        <a:cs typeface="Noto Sans" panose="020B0502040504020204" pitchFamily="34" charset="0"/>
                      </a:rPr>
                      <a:t>16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565-4F7C-B3D8-97432C6E1684}"/>
                </c:ext>
              </c:extLst>
            </c:dLbl>
            <c:dLbl>
              <c:idx val="3"/>
              <c:tx>
                <c:rich>
                  <a:bodyPr/>
                  <a:lstStyle/>
                  <a:p>
                    <a:r>
                      <a:rPr lang="en-US" dirty="0">
                        <a:solidFill>
                          <a:schemeClr val="tx1"/>
                        </a:solidFill>
                      </a:rPr>
                      <a:t>36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A565-4F7C-B3D8-97432C6E168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Con Acuerdo del H. Consejo Técnico</c:v>
                </c:pt>
                <c:pt idx="1">
                  <c:v>Para Sesión del H. Consejo Técnico </c:v>
                </c:pt>
                <c:pt idx="2">
                  <c:v>Con integración de expediente mayor a 60%</c:v>
                </c:pt>
                <c:pt idx="3">
                  <c:v>Con integración de expediente menor a 60%</c:v>
                </c:pt>
              </c:strCache>
            </c:strRef>
          </c:cat>
          <c:val>
            <c:numRef>
              <c:f>Hoja1!$B$2:$B$5</c:f>
              <c:numCache>
                <c:formatCode>General</c:formatCode>
                <c:ptCount val="4"/>
                <c:pt idx="0">
                  <c:v>38</c:v>
                </c:pt>
                <c:pt idx="1">
                  <c:v>2</c:v>
                </c:pt>
                <c:pt idx="2">
                  <c:v>16</c:v>
                </c:pt>
                <c:pt idx="3">
                  <c:v>38</c:v>
                </c:pt>
              </c:numCache>
            </c:numRef>
          </c:val>
          <c:extLst>
            <c:ext xmlns:c16="http://schemas.microsoft.com/office/drawing/2014/chart" uri="{C3380CC4-5D6E-409C-BE32-E72D297353CC}">
              <c16:uniqueId val="{00000008-A565-4F7C-B3D8-97432C6E1684}"/>
            </c:ext>
          </c:extLst>
        </c:ser>
        <c:dLbls>
          <c:dLblPos val="ctr"/>
          <c:showLegendKey val="0"/>
          <c:showVal val="1"/>
          <c:showCatName val="0"/>
          <c:showSerName val="0"/>
          <c:showPercent val="0"/>
          <c:showBubbleSize val="0"/>
        </c:dLbls>
        <c:gapWidth val="219"/>
        <c:overlap val="-27"/>
        <c:axId val="928958632"/>
        <c:axId val="928964032"/>
      </c:barChart>
      <c:catAx>
        <c:axId val="928958632"/>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pPr>
            <a:endParaRPr lang="es-MX"/>
          </a:p>
        </c:txPr>
        <c:crossAx val="928964032"/>
        <c:crosses val="autoZero"/>
        <c:auto val="1"/>
        <c:lblAlgn val="ctr"/>
        <c:lblOffset val="100"/>
        <c:noMultiLvlLbl val="0"/>
      </c:catAx>
      <c:valAx>
        <c:axId val="928964032"/>
        <c:scaling>
          <c:orientation val="minMax"/>
        </c:scaling>
        <c:delete val="1"/>
        <c:axPos val="r"/>
        <c:numFmt formatCode="General" sourceLinked="1"/>
        <c:majorTickMark val="none"/>
        <c:minorTickMark val="none"/>
        <c:tickLblPos val="nextTo"/>
        <c:crossAx val="9289586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MX"/>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Columna3</c:v>
                </c:pt>
              </c:strCache>
            </c:strRef>
          </c:tx>
          <c:spPr>
            <a:solidFill>
              <a:srgbClr val="0B5445"/>
            </a:solidFill>
            <a:ln>
              <a:noFill/>
            </a:ln>
            <a:effectLst>
              <a:outerShdw blurRad="50800" dist="38100" dir="2700000" algn="tl" rotWithShape="0">
                <a:prstClr val="black">
                  <a:alpha val="40000"/>
                </a:prstClr>
              </a:outerShdw>
            </a:effectLst>
          </c:spPr>
          <c:invertIfNegative val="0"/>
          <c:dPt>
            <c:idx val="0"/>
            <c:invertIfNegative val="0"/>
            <c:bubble3D val="0"/>
            <c:spPr>
              <a:solidFill>
                <a:srgbClr val="B38E5D"/>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1-D06C-364B-9BDB-51A7E5DAED9E}"/>
              </c:ext>
            </c:extLst>
          </c:dPt>
          <c:dPt>
            <c:idx val="1"/>
            <c:invertIfNegative val="0"/>
            <c:bubble3D val="0"/>
            <c:spPr>
              <a:solidFill>
                <a:srgbClr val="235B4F"/>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3-D06C-364B-9BDB-51A7E5DAED9E}"/>
              </c:ext>
            </c:extLst>
          </c:dPt>
          <c:dPt>
            <c:idx val="2"/>
            <c:invertIfNegative val="0"/>
            <c:bubble3D val="0"/>
            <c:spPr>
              <a:solidFill>
                <a:srgbClr val="881038"/>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5-D06C-364B-9BDB-51A7E5DAED9E}"/>
              </c:ext>
            </c:extLst>
          </c:dPt>
          <c:dPt>
            <c:idx val="3"/>
            <c:invertIfNegative val="0"/>
            <c:bubble3D val="0"/>
            <c:spPr>
              <a:solidFill>
                <a:srgbClr val="AE2851"/>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7-D06C-364B-9BDB-51A7E5DAED9E}"/>
              </c:ext>
            </c:extLst>
          </c:dPt>
          <c:dLbls>
            <c:dLbl>
              <c:idx val="0"/>
              <c:tx>
                <c:rich>
                  <a:bodyPr/>
                  <a:lstStyle/>
                  <a:p>
                    <a:r>
                      <a:rPr lang="en-US" dirty="0"/>
                      <a:t>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06C-364B-9BDB-51A7E5DAED9E}"/>
                </c:ext>
              </c:extLst>
            </c:dLbl>
            <c:dLbl>
              <c:idx val="1"/>
              <c:tx>
                <c:rich>
                  <a:bodyPr/>
                  <a:lstStyle/>
                  <a:p>
                    <a:r>
                      <a:rPr lang="en-US" dirty="0"/>
                      <a:t>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06C-364B-9BDB-51A7E5DAED9E}"/>
                </c:ext>
              </c:extLst>
            </c:dLbl>
            <c:dLbl>
              <c:idx val="2"/>
              <c:tx>
                <c:rich>
                  <a:bodyPr/>
                  <a:lstStyle/>
                  <a:p>
                    <a:r>
                      <a:rPr lang="en-US" sz="1400" b="1" dirty="0">
                        <a:solidFill>
                          <a:schemeClr val="tx1"/>
                        </a:solidFill>
                        <a:latin typeface="Noto Sans" panose="020B0502040504020204" pitchFamily="34" charset="0"/>
                        <a:ea typeface="Noto Sans" panose="020B0502040504020204" pitchFamily="34" charset="0"/>
                        <a:cs typeface="Noto Sans" panose="020B0502040504020204" pitchFamily="34" charset="0"/>
                      </a:rPr>
                      <a:t>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06C-364B-9BDB-51A7E5DAED9E}"/>
                </c:ext>
              </c:extLst>
            </c:dLbl>
            <c:dLbl>
              <c:idx val="3"/>
              <c:tx>
                <c:rich>
                  <a:bodyPr/>
                  <a:lstStyle/>
                  <a:p>
                    <a:r>
                      <a:rPr lang="en-US" dirty="0">
                        <a:solidFill>
                          <a:schemeClr val="tx1"/>
                        </a:solidFill>
                      </a:rPr>
                      <a:t>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06C-364B-9BDB-51A7E5DAED9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Con Acuerdo del H. Consejo Técnico</c:v>
                </c:pt>
                <c:pt idx="1">
                  <c:v>Para Sesión del H. Consejo Técnico </c:v>
                </c:pt>
                <c:pt idx="2">
                  <c:v>Con integración de expediente mayor a 60%</c:v>
                </c:pt>
                <c:pt idx="3">
                  <c:v>Con integración de expediente menor a 60%</c:v>
                </c:pt>
              </c:strCache>
            </c:strRef>
          </c:cat>
          <c:val>
            <c:numRef>
              <c:f>Hoja1!$B$2:$B$5</c:f>
              <c:numCache>
                <c:formatCode>General</c:formatCode>
                <c:ptCount val="4"/>
                <c:pt idx="0">
                  <c:v>38</c:v>
                </c:pt>
                <c:pt idx="1">
                  <c:v>2</c:v>
                </c:pt>
                <c:pt idx="2">
                  <c:v>16</c:v>
                </c:pt>
                <c:pt idx="3">
                  <c:v>38</c:v>
                </c:pt>
              </c:numCache>
            </c:numRef>
          </c:val>
          <c:extLst>
            <c:ext xmlns:c16="http://schemas.microsoft.com/office/drawing/2014/chart" uri="{C3380CC4-5D6E-409C-BE32-E72D297353CC}">
              <c16:uniqueId val="{00000008-D06C-364B-9BDB-51A7E5DAED9E}"/>
            </c:ext>
          </c:extLst>
        </c:ser>
        <c:dLbls>
          <c:dLblPos val="ctr"/>
          <c:showLegendKey val="0"/>
          <c:showVal val="1"/>
          <c:showCatName val="0"/>
          <c:showSerName val="0"/>
          <c:showPercent val="0"/>
          <c:showBubbleSize val="0"/>
        </c:dLbls>
        <c:gapWidth val="219"/>
        <c:overlap val="-27"/>
        <c:axId val="928958632"/>
        <c:axId val="928964032"/>
      </c:barChart>
      <c:catAx>
        <c:axId val="928958632"/>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pPr>
            <a:endParaRPr lang="es-MX"/>
          </a:p>
        </c:txPr>
        <c:crossAx val="928964032"/>
        <c:crosses val="autoZero"/>
        <c:auto val="1"/>
        <c:lblAlgn val="ctr"/>
        <c:lblOffset val="100"/>
        <c:noMultiLvlLbl val="0"/>
      </c:catAx>
      <c:valAx>
        <c:axId val="928964032"/>
        <c:scaling>
          <c:orientation val="minMax"/>
        </c:scaling>
        <c:delete val="1"/>
        <c:axPos val="r"/>
        <c:numFmt formatCode="General" sourceLinked="1"/>
        <c:majorTickMark val="none"/>
        <c:minorTickMark val="none"/>
        <c:tickLblPos val="nextTo"/>
        <c:crossAx val="9289586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MX"/>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Columna3</c:v>
                </c:pt>
              </c:strCache>
            </c:strRef>
          </c:tx>
          <c:spPr>
            <a:solidFill>
              <a:srgbClr val="0B5445"/>
            </a:solidFill>
            <a:ln>
              <a:noFill/>
            </a:ln>
            <a:effectLst>
              <a:outerShdw blurRad="50800" dist="38100" dir="2700000" algn="tl" rotWithShape="0">
                <a:prstClr val="black">
                  <a:alpha val="40000"/>
                </a:prstClr>
              </a:outerShdw>
            </a:effectLst>
          </c:spPr>
          <c:invertIfNegative val="0"/>
          <c:dPt>
            <c:idx val="0"/>
            <c:invertIfNegative val="0"/>
            <c:bubble3D val="0"/>
            <c:spPr>
              <a:solidFill>
                <a:srgbClr val="B38E5D"/>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1-8214-9140-BAC1-7EECDEADF9B5}"/>
              </c:ext>
            </c:extLst>
          </c:dPt>
          <c:dPt>
            <c:idx val="1"/>
            <c:invertIfNegative val="0"/>
            <c:bubble3D val="0"/>
            <c:spPr>
              <a:no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3-8214-9140-BAC1-7EECDEADF9B5}"/>
              </c:ext>
            </c:extLst>
          </c:dPt>
          <c:dPt>
            <c:idx val="2"/>
            <c:invertIfNegative val="0"/>
            <c:bubble3D val="0"/>
            <c:spPr>
              <a:solidFill>
                <a:srgbClr val="881038"/>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5-8214-9140-BAC1-7EECDEADF9B5}"/>
              </c:ext>
            </c:extLst>
          </c:dPt>
          <c:dPt>
            <c:idx val="3"/>
            <c:invertIfNegative val="0"/>
            <c:bubble3D val="0"/>
            <c:spPr>
              <a:solidFill>
                <a:srgbClr val="AE2851"/>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7-8214-9140-BAC1-7EECDEADF9B5}"/>
              </c:ext>
            </c:extLst>
          </c:dPt>
          <c:dLbls>
            <c:dLbl>
              <c:idx val="0"/>
              <c:tx>
                <c:rich>
                  <a:bodyPr/>
                  <a:lstStyle/>
                  <a:p>
                    <a:r>
                      <a:rPr lang="en-US" dirty="0"/>
                      <a:t>13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214-9140-BAC1-7EECDEADF9B5}"/>
                </c:ext>
              </c:extLst>
            </c:dLbl>
            <c:dLbl>
              <c:idx val="1"/>
              <c:layout>
                <c:manualLayout>
                  <c:x val="-4.1834436757778445E-3"/>
                  <c:y val="1.7269818476530044E-2"/>
                </c:manualLayout>
              </c:layout>
              <c:tx>
                <c:rich>
                  <a:bodyPr/>
                  <a:lstStyle/>
                  <a:p>
                    <a:r>
                      <a:rPr lang="en-US" dirty="0"/>
                      <a:t>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214-9140-BAC1-7EECDEADF9B5}"/>
                </c:ext>
              </c:extLst>
            </c:dLbl>
            <c:dLbl>
              <c:idx val="2"/>
              <c:tx>
                <c:rich>
                  <a:bodyPr/>
                  <a:lstStyle/>
                  <a:p>
                    <a:r>
                      <a:rPr lang="en-US" sz="1400" b="1" dirty="0">
                        <a:solidFill>
                          <a:schemeClr val="tx1"/>
                        </a:solidFill>
                        <a:latin typeface="Noto Sans" panose="020B0502040504020204" pitchFamily="34" charset="0"/>
                        <a:ea typeface="Noto Sans" panose="020B0502040504020204" pitchFamily="34" charset="0"/>
                        <a:cs typeface="Noto Sans" panose="020B0502040504020204" pitchFamily="34" charset="0"/>
                      </a:rPr>
                      <a:t>12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214-9140-BAC1-7EECDEADF9B5}"/>
                </c:ext>
              </c:extLst>
            </c:dLbl>
            <c:dLbl>
              <c:idx val="3"/>
              <c:tx>
                <c:rich>
                  <a:bodyPr/>
                  <a:lstStyle/>
                  <a:p>
                    <a:r>
                      <a:rPr lang="en-US" dirty="0">
                        <a:solidFill>
                          <a:schemeClr val="tx1"/>
                        </a:solidFill>
                      </a:rPr>
                      <a:t>33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214-9140-BAC1-7EECDEADF9B5}"/>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Con Acuerdo del H. Consejo Técnico</c:v>
                </c:pt>
                <c:pt idx="1">
                  <c:v>Para Sesión del H. Consejo Técnico </c:v>
                </c:pt>
                <c:pt idx="2">
                  <c:v>Con integración de expediente mayor a 60%</c:v>
                </c:pt>
                <c:pt idx="3">
                  <c:v>Con integración de expediente menor a 60%</c:v>
                </c:pt>
              </c:strCache>
            </c:strRef>
          </c:cat>
          <c:val>
            <c:numRef>
              <c:f>Hoja1!$B$2:$B$5</c:f>
              <c:numCache>
                <c:formatCode>General</c:formatCode>
                <c:ptCount val="4"/>
                <c:pt idx="0">
                  <c:v>38</c:v>
                </c:pt>
                <c:pt idx="1">
                  <c:v>2</c:v>
                </c:pt>
                <c:pt idx="2">
                  <c:v>16</c:v>
                </c:pt>
                <c:pt idx="3">
                  <c:v>38</c:v>
                </c:pt>
              </c:numCache>
            </c:numRef>
          </c:val>
          <c:extLst>
            <c:ext xmlns:c16="http://schemas.microsoft.com/office/drawing/2014/chart" uri="{C3380CC4-5D6E-409C-BE32-E72D297353CC}">
              <c16:uniqueId val="{00000008-8214-9140-BAC1-7EECDEADF9B5}"/>
            </c:ext>
          </c:extLst>
        </c:ser>
        <c:dLbls>
          <c:dLblPos val="ctr"/>
          <c:showLegendKey val="0"/>
          <c:showVal val="1"/>
          <c:showCatName val="0"/>
          <c:showSerName val="0"/>
          <c:showPercent val="0"/>
          <c:showBubbleSize val="0"/>
        </c:dLbls>
        <c:gapWidth val="219"/>
        <c:overlap val="-27"/>
        <c:axId val="928958632"/>
        <c:axId val="928964032"/>
      </c:barChart>
      <c:catAx>
        <c:axId val="928958632"/>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pPr>
            <a:endParaRPr lang="es-MX"/>
          </a:p>
        </c:txPr>
        <c:crossAx val="928964032"/>
        <c:crosses val="autoZero"/>
        <c:auto val="1"/>
        <c:lblAlgn val="ctr"/>
        <c:lblOffset val="100"/>
        <c:noMultiLvlLbl val="0"/>
      </c:catAx>
      <c:valAx>
        <c:axId val="928964032"/>
        <c:scaling>
          <c:orientation val="minMax"/>
        </c:scaling>
        <c:delete val="1"/>
        <c:axPos val="r"/>
        <c:numFmt formatCode="General" sourceLinked="1"/>
        <c:majorTickMark val="none"/>
        <c:minorTickMark val="none"/>
        <c:tickLblPos val="nextTo"/>
        <c:crossAx val="9289586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54F1FB-ADAA-934A-94CC-90B6810072A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MX"/>
        </a:p>
      </dgm:t>
    </dgm:pt>
    <dgm:pt modelId="{E5D1F158-0CAF-1C40-BBE4-7BE001024B27}">
      <dgm:prSet custT="1"/>
      <dgm:spPr>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dgm:spPr>
      <dgm:t>
        <a:bodyPr/>
        <a:lstStyle/>
        <a:p>
          <a:r>
            <a:rPr lang="es-ES" sz="1600">
              <a:latin typeface="Noto Sans" panose="020B0502040504020204" pitchFamily="34" charset="0"/>
              <a:ea typeface="Noto Sans" panose="020B0502040504020204" pitchFamily="34" charset="0"/>
              <a:cs typeface="Noto Sans" panose="020B0502040504020204" pitchFamily="34" charset="0"/>
            </a:rPr>
            <a:t>Unidad de Infraestructura, Servicios Médicos Indirectos e Integración Sectorial (UISMIIS).</a:t>
          </a:r>
          <a:endParaRPr lang="es-MX" sz="1600">
            <a:latin typeface="Noto Sans" panose="020B0502040504020204" pitchFamily="34" charset="0"/>
            <a:ea typeface="Noto Sans" panose="020B0502040504020204" pitchFamily="34" charset="0"/>
            <a:cs typeface="Noto Sans" panose="020B0502040504020204" pitchFamily="34" charset="0"/>
          </a:endParaRPr>
        </a:p>
      </dgm:t>
    </dgm:pt>
    <dgm:pt modelId="{526DEC7A-3772-5F47-BF3A-2B72D04FFCD2}" type="parTrans" cxnId="{51DA7DD8-3C7F-7C4B-9118-2E88C0ED6086}">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F6978876-87CC-834E-A09C-2EA1CA4E17C3}" type="sibTrans" cxnId="{51DA7DD8-3C7F-7C4B-9118-2E88C0ED6086}">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48CD8E7D-0852-E047-9734-E18995C74CA5}">
      <dgm:prSet custT="1"/>
      <dgm:spPr>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dgm:spPr>
      <dgm:t>
        <a:bodyPr/>
        <a:lstStyle/>
        <a:p>
          <a:r>
            <a:rPr lang="es-ES" sz="1600">
              <a:latin typeface="Noto Sans" panose="020B0502040504020204" pitchFamily="34" charset="0"/>
              <a:ea typeface="Noto Sans" panose="020B0502040504020204" pitchFamily="34" charset="0"/>
              <a:cs typeface="Noto Sans" panose="020B0502040504020204" pitchFamily="34" charset="0"/>
            </a:rPr>
            <a:t>Unidad de Atención y Cuidado Infantil (UACI).</a:t>
          </a:r>
          <a:endParaRPr lang="es-MX" sz="1600">
            <a:latin typeface="Noto Sans" panose="020B0502040504020204" pitchFamily="34" charset="0"/>
            <a:ea typeface="Noto Sans" panose="020B0502040504020204" pitchFamily="34" charset="0"/>
            <a:cs typeface="Noto Sans" panose="020B0502040504020204" pitchFamily="34" charset="0"/>
          </a:endParaRPr>
        </a:p>
      </dgm:t>
    </dgm:pt>
    <dgm:pt modelId="{2B6C2E41-2B7F-B94A-AC40-464B5EFFA109}" type="parTrans" cxnId="{67ED9D83-35CB-404F-B198-015B661D868E}">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713A46D5-F69A-C44F-A9FD-88EE2C0E4985}" type="sibTrans" cxnId="{67ED9D83-35CB-404F-B198-015B661D868E}">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3EF46B34-EC90-2B4B-A2E2-EB81D84D1740}">
      <dgm:prSet custT="1"/>
      <dgm:spPr>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dgm:spPr>
      <dgm:t>
        <a:bodyPr/>
        <a:lstStyle/>
        <a:p>
          <a:pPr algn="ctr">
            <a:buNone/>
          </a:pPr>
          <a:r>
            <a:rPr lang="es-ES" sz="2000" b="1">
              <a:latin typeface="Noto Sans" panose="020B0502040504020204" pitchFamily="34" charset="0"/>
              <a:ea typeface="Noto Sans" panose="020B0502040504020204" pitchFamily="34" charset="0"/>
              <a:cs typeface="Noto Sans" panose="020B0502040504020204" pitchFamily="34" charset="0"/>
            </a:rPr>
            <a:t>210 Personas </a:t>
          </a:r>
          <a:endParaRPr lang="es-MX" sz="2000" b="1">
            <a:latin typeface="Noto Sans" panose="020B0502040504020204" pitchFamily="34" charset="0"/>
            <a:ea typeface="Noto Sans" panose="020B0502040504020204" pitchFamily="34" charset="0"/>
            <a:cs typeface="Noto Sans" panose="020B0502040504020204" pitchFamily="34" charset="0"/>
          </a:endParaRPr>
        </a:p>
      </dgm:t>
    </dgm:pt>
    <dgm:pt modelId="{796BA863-030D-BE4B-8FF8-5D887D0E6E07}" type="parTrans" cxnId="{BECF9603-6D7F-A740-9761-99ACE655B6FA}">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FF57A994-95D5-8546-BBBB-6BA8FA3AB106}" type="sibTrans" cxnId="{BECF9603-6D7F-A740-9761-99ACE655B6FA}">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5F38E444-8789-2F4C-8A4D-0150303F25A6}">
      <dgm:prSet custT="1"/>
      <dgm:spPr>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dgm:spPr>
      <dgm:t>
        <a:bodyPr/>
        <a:lstStyle/>
        <a:p>
          <a:pPr algn="ctr">
            <a:buNone/>
          </a:pPr>
          <a:r>
            <a:rPr lang="es-MX" sz="2000" b="1">
              <a:latin typeface="Noto Sans" panose="020B0502040504020204" pitchFamily="34" charset="0"/>
              <a:ea typeface="Noto Sans" panose="020B0502040504020204" pitchFamily="34" charset="0"/>
              <a:cs typeface="Noto Sans" panose="020B0502040504020204" pitchFamily="34" charset="0"/>
            </a:rPr>
            <a:t>200 Personas</a:t>
          </a:r>
        </a:p>
      </dgm:t>
    </dgm:pt>
    <dgm:pt modelId="{3F25E55C-C321-F344-83B0-696B7EDD9814}" type="parTrans" cxnId="{AEA54DD2-CE9F-0F48-8A18-7C55524CF43F}">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FFE98D3C-B3E8-9B4E-B4FC-A12668FF656A}" type="sibTrans" cxnId="{AEA54DD2-CE9F-0F48-8A18-7C55524CF43F}">
      <dgm:prSet/>
      <dgm:spPr/>
      <dgm:t>
        <a:bodyPr/>
        <a:lstStyle/>
        <a:p>
          <a:endParaRPr lang="es-MX">
            <a:latin typeface="Noto Sans" panose="020B0502040504020204" pitchFamily="34" charset="0"/>
            <a:ea typeface="Noto Sans" panose="020B0502040504020204" pitchFamily="34" charset="0"/>
            <a:cs typeface="Noto Sans" panose="020B0502040504020204" pitchFamily="34" charset="0"/>
          </a:endParaRPr>
        </a:p>
      </dgm:t>
    </dgm:pt>
    <dgm:pt modelId="{BD09AB18-4C00-3645-9593-7640A504314A}" type="pres">
      <dgm:prSet presAssocID="{7054F1FB-ADAA-934A-94CC-90B6810072A9}" presName="Name0" presStyleCnt="0">
        <dgm:presLayoutVars>
          <dgm:dir/>
          <dgm:animLvl val="lvl"/>
          <dgm:resizeHandles val="exact"/>
        </dgm:presLayoutVars>
      </dgm:prSet>
      <dgm:spPr/>
    </dgm:pt>
    <dgm:pt modelId="{AEFC359F-C5CB-2D47-8763-14591F0634FA}" type="pres">
      <dgm:prSet presAssocID="{E5D1F158-0CAF-1C40-BBE4-7BE001024B27}" presName="composite" presStyleCnt="0"/>
      <dgm:spPr/>
    </dgm:pt>
    <dgm:pt modelId="{D9EBC80A-35B8-914D-BDC7-304BDCFCA987}" type="pres">
      <dgm:prSet presAssocID="{E5D1F158-0CAF-1C40-BBE4-7BE001024B27}" presName="parTx" presStyleLbl="alignNode1" presStyleIdx="0" presStyleCnt="2">
        <dgm:presLayoutVars>
          <dgm:chMax val="0"/>
          <dgm:chPref val="0"/>
          <dgm:bulletEnabled val="1"/>
        </dgm:presLayoutVars>
      </dgm:prSet>
      <dgm:spPr/>
    </dgm:pt>
    <dgm:pt modelId="{3C65B46A-0ED3-3743-8163-B9AB27CC4934}" type="pres">
      <dgm:prSet presAssocID="{E5D1F158-0CAF-1C40-BBE4-7BE001024B27}" presName="desTx" presStyleLbl="alignAccFollowNode1" presStyleIdx="0" presStyleCnt="2">
        <dgm:presLayoutVars>
          <dgm:bulletEnabled val="1"/>
        </dgm:presLayoutVars>
      </dgm:prSet>
      <dgm:spPr/>
    </dgm:pt>
    <dgm:pt modelId="{18710FD2-998F-CC4A-8CEE-D37F28F065DE}" type="pres">
      <dgm:prSet presAssocID="{F6978876-87CC-834E-A09C-2EA1CA4E17C3}" presName="space" presStyleCnt="0"/>
      <dgm:spPr/>
    </dgm:pt>
    <dgm:pt modelId="{257761BA-DADB-9B4B-9106-F0FF73CC6905}" type="pres">
      <dgm:prSet presAssocID="{48CD8E7D-0852-E047-9734-E18995C74CA5}" presName="composite" presStyleCnt="0"/>
      <dgm:spPr/>
    </dgm:pt>
    <dgm:pt modelId="{6112D322-CA1E-4140-9538-4B3639E367CA}" type="pres">
      <dgm:prSet presAssocID="{48CD8E7D-0852-E047-9734-E18995C74CA5}" presName="parTx" presStyleLbl="alignNode1" presStyleIdx="1" presStyleCnt="2">
        <dgm:presLayoutVars>
          <dgm:chMax val="0"/>
          <dgm:chPref val="0"/>
          <dgm:bulletEnabled val="1"/>
        </dgm:presLayoutVars>
      </dgm:prSet>
      <dgm:spPr/>
    </dgm:pt>
    <dgm:pt modelId="{BA6E4CD4-6A8E-5445-9407-630AC954B0AB}" type="pres">
      <dgm:prSet presAssocID="{48CD8E7D-0852-E047-9734-E18995C74CA5}" presName="desTx" presStyleLbl="alignAccFollowNode1" presStyleIdx="1" presStyleCnt="2">
        <dgm:presLayoutVars>
          <dgm:bulletEnabled val="1"/>
        </dgm:presLayoutVars>
      </dgm:prSet>
      <dgm:spPr/>
    </dgm:pt>
  </dgm:ptLst>
  <dgm:cxnLst>
    <dgm:cxn modelId="{BECF9603-6D7F-A740-9761-99ACE655B6FA}" srcId="{E5D1F158-0CAF-1C40-BBE4-7BE001024B27}" destId="{3EF46B34-EC90-2B4B-A2E2-EB81D84D1740}" srcOrd="0" destOrd="0" parTransId="{796BA863-030D-BE4B-8FF8-5D887D0E6E07}" sibTransId="{FF57A994-95D5-8546-BBBB-6BA8FA3AB106}"/>
    <dgm:cxn modelId="{541FB247-B4A9-3846-A95E-FB47890A821C}" type="presOf" srcId="{48CD8E7D-0852-E047-9734-E18995C74CA5}" destId="{6112D322-CA1E-4140-9538-4B3639E367CA}" srcOrd="0" destOrd="0" presId="urn:microsoft.com/office/officeart/2005/8/layout/hList1"/>
    <dgm:cxn modelId="{79A4977C-A6B5-A14E-82E3-4E38F693EFB2}" type="presOf" srcId="{E5D1F158-0CAF-1C40-BBE4-7BE001024B27}" destId="{D9EBC80A-35B8-914D-BDC7-304BDCFCA987}" srcOrd="0" destOrd="0" presId="urn:microsoft.com/office/officeart/2005/8/layout/hList1"/>
    <dgm:cxn modelId="{67ED9D83-35CB-404F-B198-015B661D868E}" srcId="{7054F1FB-ADAA-934A-94CC-90B6810072A9}" destId="{48CD8E7D-0852-E047-9734-E18995C74CA5}" srcOrd="1" destOrd="0" parTransId="{2B6C2E41-2B7F-B94A-AC40-464B5EFFA109}" sibTransId="{713A46D5-F69A-C44F-A9FD-88EE2C0E4985}"/>
    <dgm:cxn modelId="{80A623B4-59AC-9042-BDA5-EA004BB02E5C}" type="presOf" srcId="{3EF46B34-EC90-2B4B-A2E2-EB81D84D1740}" destId="{3C65B46A-0ED3-3743-8163-B9AB27CC4934}" srcOrd="0" destOrd="0" presId="urn:microsoft.com/office/officeart/2005/8/layout/hList1"/>
    <dgm:cxn modelId="{19DCCBC8-9D79-A842-B6D7-F7057140357B}" type="presOf" srcId="{7054F1FB-ADAA-934A-94CC-90B6810072A9}" destId="{BD09AB18-4C00-3645-9593-7640A504314A}" srcOrd="0" destOrd="0" presId="urn:microsoft.com/office/officeart/2005/8/layout/hList1"/>
    <dgm:cxn modelId="{AEA54DD2-CE9F-0F48-8A18-7C55524CF43F}" srcId="{48CD8E7D-0852-E047-9734-E18995C74CA5}" destId="{5F38E444-8789-2F4C-8A4D-0150303F25A6}" srcOrd="0" destOrd="0" parTransId="{3F25E55C-C321-F344-83B0-696B7EDD9814}" sibTransId="{FFE98D3C-B3E8-9B4E-B4FC-A12668FF656A}"/>
    <dgm:cxn modelId="{51DA7DD8-3C7F-7C4B-9118-2E88C0ED6086}" srcId="{7054F1FB-ADAA-934A-94CC-90B6810072A9}" destId="{E5D1F158-0CAF-1C40-BBE4-7BE001024B27}" srcOrd="0" destOrd="0" parTransId="{526DEC7A-3772-5F47-BF3A-2B72D04FFCD2}" sibTransId="{F6978876-87CC-834E-A09C-2EA1CA4E17C3}"/>
    <dgm:cxn modelId="{8EC50AEE-DC93-BF47-9249-AB75974F355D}" type="presOf" srcId="{5F38E444-8789-2F4C-8A4D-0150303F25A6}" destId="{BA6E4CD4-6A8E-5445-9407-630AC954B0AB}" srcOrd="0" destOrd="0" presId="urn:microsoft.com/office/officeart/2005/8/layout/hList1"/>
    <dgm:cxn modelId="{F4070816-03AE-3445-B8CF-34AEE38CF3FE}" type="presParOf" srcId="{BD09AB18-4C00-3645-9593-7640A504314A}" destId="{AEFC359F-C5CB-2D47-8763-14591F0634FA}" srcOrd="0" destOrd="0" presId="urn:microsoft.com/office/officeart/2005/8/layout/hList1"/>
    <dgm:cxn modelId="{D655584D-C579-5D46-8A9E-30134591F9F4}" type="presParOf" srcId="{AEFC359F-C5CB-2D47-8763-14591F0634FA}" destId="{D9EBC80A-35B8-914D-BDC7-304BDCFCA987}" srcOrd="0" destOrd="0" presId="urn:microsoft.com/office/officeart/2005/8/layout/hList1"/>
    <dgm:cxn modelId="{363CD662-106C-DC4D-94D8-2E0520B73E71}" type="presParOf" srcId="{AEFC359F-C5CB-2D47-8763-14591F0634FA}" destId="{3C65B46A-0ED3-3743-8163-B9AB27CC4934}" srcOrd="1" destOrd="0" presId="urn:microsoft.com/office/officeart/2005/8/layout/hList1"/>
    <dgm:cxn modelId="{C08E3B95-C246-9A41-950D-E3BB737BB789}" type="presParOf" srcId="{BD09AB18-4C00-3645-9593-7640A504314A}" destId="{18710FD2-998F-CC4A-8CEE-D37F28F065DE}" srcOrd="1" destOrd="0" presId="urn:microsoft.com/office/officeart/2005/8/layout/hList1"/>
    <dgm:cxn modelId="{06ADD4CB-DFD4-4F4A-8AFA-908644CCA691}" type="presParOf" srcId="{BD09AB18-4C00-3645-9593-7640A504314A}" destId="{257761BA-DADB-9B4B-9106-F0FF73CC6905}" srcOrd="2" destOrd="0" presId="urn:microsoft.com/office/officeart/2005/8/layout/hList1"/>
    <dgm:cxn modelId="{DD0F60A8-9C69-3142-9599-713368E38C83}" type="presParOf" srcId="{257761BA-DADB-9B4B-9106-F0FF73CC6905}" destId="{6112D322-CA1E-4140-9538-4B3639E367CA}" srcOrd="0" destOrd="0" presId="urn:microsoft.com/office/officeart/2005/8/layout/hList1"/>
    <dgm:cxn modelId="{262DE8F7-C327-4544-8ADE-3BA8D2BDE609}" type="presParOf" srcId="{257761BA-DADB-9B4B-9106-F0FF73CC6905}" destId="{BA6E4CD4-6A8E-5445-9407-630AC954B0A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EBC80A-35B8-914D-BDC7-304BDCFCA987}">
      <dsp:nvSpPr>
        <dsp:cNvPr id="0" name=""/>
        <dsp:cNvSpPr/>
      </dsp:nvSpPr>
      <dsp:spPr>
        <a:xfrm>
          <a:off x="37" y="17624"/>
          <a:ext cx="3569727" cy="884086"/>
        </a:xfrm>
        <a:prstGeom prst="rect">
          <a:avLst/>
        </a:prstGeom>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s-ES" sz="1600" kern="1200">
              <a:latin typeface="Noto Sans" panose="020B0502040504020204" pitchFamily="34" charset="0"/>
              <a:ea typeface="Noto Sans" panose="020B0502040504020204" pitchFamily="34" charset="0"/>
              <a:cs typeface="Noto Sans" panose="020B0502040504020204" pitchFamily="34" charset="0"/>
            </a:rPr>
            <a:t>Unidad de Infraestructura, Servicios Médicos Indirectos e Integración Sectorial (UISMIIS).</a:t>
          </a:r>
          <a:endParaRPr lang="es-MX" sz="1600" kern="1200">
            <a:latin typeface="Noto Sans" panose="020B0502040504020204" pitchFamily="34" charset="0"/>
            <a:ea typeface="Noto Sans" panose="020B0502040504020204" pitchFamily="34" charset="0"/>
            <a:cs typeface="Noto Sans" panose="020B0502040504020204" pitchFamily="34" charset="0"/>
          </a:endParaRPr>
        </a:p>
      </dsp:txBody>
      <dsp:txXfrm>
        <a:off x="37" y="17624"/>
        <a:ext cx="3569727" cy="884086"/>
      </dsp:txXfrm>
    </dsp:sp>
    <dsp:sp modelId="{3C65B46A-0ED3-3743-8163-B9AB27CC4934}">
      <dsp:nvSpPr>
        <dsp:cNvPr id="0" name=""/>
        <dsp:cNvSpPr/>
      </dsp:nvSpPr>
      <dsp:spPr>
        <a:xfrm>
          <a:off x="37" y="901711"/>
          <a:ext cx="3569727" cy="1229759"/>
        </a:xfrm>
        <a:prstGeom prst="rect">
          <a:avLst/>
        </a:prstGeom>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s-ES" sz="2000" b="1" kern="1200">
              <a:latin typeface="Noto Sans" panose="020B0502040504020204" pitchFamily="34" charset="0"/>
              <a:ea typeface="Noto Sans" panose="020B0502040504020204" pitchFamily="34" charset="0"/>
              <a:cs typeface="Noto Sans" panose="020B0502040504020204" pitchFamily="34" charset="0"/>
            </a:rPr>
            <a:t>210 Personas </a:t>
          </a:r>
          <a:endParaRPr lang="es-MX" sz="2000" b="1" kern="1200">
            <a:latin typeface="Noto Sans" panose="020B0502040504020204" pitchFamily="34" charset="0"/>
            <a:ea typeface="Noto Sans" panose="020B0502040504020204" pitchFamily="34" charset="0"/>
            <a:cs typeface="Noto Sans" panose="020B0502040504020204" pitchFamily="34" charset="0"/>
          </a:endParaRPr>
        </a:p>
      </dsp:txBody>
      <dsp:txXfrm>
        <a:off x="37" y="901711"/>
        <a:ext cx="3569727" cy="1229759"/>
      </dsp:txXfrm>
    </dsp:sp>
    <dsp:sp modelId="{6112D322-CA1E-4140-9538-4B3639E367CA}">
      <dsp:nvSpPr>
        <dsp:cNvPr id="0" name=""/>
        <dsp:cNvSpPr/>
      </dsp:nvSpPr>
      <dsp:spPr>
        <a:xfrm>
          <a:off x="4069526" y="17624"/>
          <a:ext cx="3569727" cy="884086"/>
        </a:xfrm>
        <a:prstGeom prst="rect">
          <a:avLst/>
        </a:prstGeom>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s-ES" sz="1600" kern="1200">
              <a:latin typeface="Noto Sans" panose="020B0502040504020204" pitchFamily="34" charset="0"/>
              <a:ea typeface="Noto Sans" panose="020B0502040504020204" pitchFamily="34" charset="0"/>
              <a:cs typeface="Noto Sans" panose="020B0502040504020204" pitchFamily="34" charset="0"/>
            </a:rPr>
            <a:t>Unidad de Atención y Cuidado Infantil (UACI).</a:t>
          </a:r>
          <a:endParaRPr lang="es-MX" sz="1600" kern="1200">
            <a:latin typeface="Noto Sans" panose="020B0502040504020204" pitchFamily="34" charset="0"/>
            <a:ea typeface="Noto Sans" panose="020B0502040504020204" pitchFamily="34" charset="0"/>
            <a:cs typeface="Noto Sans" panose="020B0502040504020204" pitchFamily="34" charset="0"/>
          </a:endParaRPr>
        </a:p>
      </dsp:txBody>
      <dsp:txXfrm>
        <a:off x="4069526" y="17624"/>
        <a:ext cx="3569727" cy="884086"/>
      </dsp:txXfrm>
    </dsp:sp>
    <dsp:sp modelId="{BA6E4CD4-6A8E-5445-9407-630AC954B0AB}">
      <dsp:nvSpPr>
        <dsp:cNvPr id="0" name=""/>
        <dsp:cNvSpPr/>
      </dsp:nvSpPr>
      <dsp:spPr>
        <a:xfrm>
          <a:off x="4069526" y="901711"/>
          <a:ext cx="3569727" cy="1229759"/>
        </a:xfrm>
        <a:prstGeom prst="rect">
          <a:avLst/>
        </a:prstGeom>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s-MX" sz="2000" b="1" kern="1200">
              <a:latin typeface="Noto Sans" panose="020B0502040504020204" pitchFamily="34" charset="0"/>
              <a:ea typeface="Noto Sans" panose="020B0502040504020204" pitchFamily="34" charset="0"/>
              <a:cs typeface="Noto Sans" panose="020B0502040504020204" pitchFamily="34" charset="0"/>
            </a:rPr>
            <a:t>200 Personas</a:t>
          </a:r>
        </a:p>
      </dsp:txBody>
      <dsp:txXfrm>
        <a:off x="4069526" y="901711"/>
        <a:ext cx="3569727" cy="122975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1" y="0"/>
            <a:ext cx="3043343" cy="467071"/>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8132" y="0"/>
            <a:ext cx="3043343" cy="467071"/>
          </a:xfrm>
          <a:prstGeom prst="rect">
            <a:avLst/>
          </a:prstGeom>
        </p:spPr>
        <p:txBody>
          <a:bodyPr vert="horz" lIns="93177" tIns="46589" rIns="93177" bIns="46589" rtlCol="0"/>
          <a:lstStyle>
            <a:lvl1pPr algn="r">
              <a:defRPr sz="1200"/>
            </a:lvl1pPr>
          </a:lstStyle>
          <a:p>
            <a:fld id="{522DDEC6-90E2-4E7D-BCA8-DC33E4AC11D6}" type="datetimeFigureOut">
              <a:rPr lang="es-MX" smtClean="0"/>
              <a:t>07/07/2026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1" y="8842030"/>
            <a:ext cx="3043343" cy="467070"/>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8132" y="8842030"/>
            <a:ext cx="3043343" cy="467070"/>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177" tIns="46589" rIns="93177" bIns="46589" rtlCol="0"/>
          <a:lstStyle>
            <a:lvl1pPr algn="r">
              <a:defRPr sz="1200"/>
            </a:lvl1pPr>
          </a:lstStyle>
          <a:p>
            <a:fld id="{68FCEE7B-1A11-E64B-87B8-FF304E00D3FD}" type="datetimeFigureOut">
              <a:rPr lang="en-US" smtClean="0"/>
              <a:t>7/7/2026</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1" y="8842030"/>
            <a:ext cx="3043343" cy="465455"/>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68523-8196-6063-F825-C069CFF4C20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1A82332-36DB-8A63-CEBF-C3E0B875BB1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B4DE5C0-402C-546F-0227-5B1B284BAB26}"/>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06643845-C5C1-2A59-C216-893A87C93A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408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7439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751AF-0F0D-BDBB-7623-8D56E205AE6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AF9769D-2A88-88DB-A55F-9E9A60B046B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A65097D-CD31-4872-DF72-495593C94A7B}"/>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9D6B34F8-588B-304A-16C9-7436EBB157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98198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48766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26AD7-DFCB-8620-FE66-4EE5DFD8786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52EDADB-95AE-F23E-A4A6-40CF6B2268C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0C8A693-37E9-9211-3178-B2E4B2103624}"/>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A161482E-FE3B-BAA6-D84F-6BC00E05F0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324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91043BD8-6F4D-6C48-83C7-0C46088375E3}" type="slidenum">
              <a:rPr lang="en-US" smtClean="0"/>
              <a:t>11</a:t>
            </a:fld>
            <a:endParaRPr lang="en-US"/>
          </a:p>
        </p:txBody>
      </p:sp>
    </p:spTree>
    <p:extLst>
      <p:ext uri="{BB962C8B-B14F-4D97-AF65-F5344CB8AC3E}">
        <p14:creationId xmlns:p14="http://schemas.microsoft.com/office/powerpoint/2010/main" val="87059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91043BD8-6F4D-6C48-83C7-0C46088375E3}" type="slidenum">
              <a:rPr lang="en-US" smtClean="0"/>
              <a:t>12</a:t>
            </a:fld>
            <a:endParaRPr lang="en-US"/>
          </a:p>
        </p:txBody>
      </p:sp>
    </p:spTree>
    <p:extLst>
      <p:ext uri="{BB962C8B-B14F-4D97-AF65-F5344CB8AC3E}">
        <p14:creationId xmlns:p14="http://schemas.microsoft.com/office/powerpoint/2010/main" val="429833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91043BD8-6F4D-6C48-83C7-0C46088375E3}" type="slidenum">
              <a:rPr lang="en-US" smtClean="0"/>
              <a:t>16</a:t>
            </a:fld>
            <a:endParaRPr lang="en-US"/>
          </a:p>
        </p:txBody>
      </p:sp>
    </p:spTree>
    <p:extLst>
      <p:ext uri="{BB962C8B-B14F-4D97-AF65-F5344CB8AC3E}">
        <p14:creationId xmlns:p14="http://schemas.microsoft.com/office/powerpoint/2010/main" val="2635688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D6C2B-D333-7D1B-1E8B-1CEC595E078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B47268F-2464-6292-2F16-DB958E884AC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936DFFD-7CA7-4602-4F28-B07B9C3CC2AE}"/>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713FC43A-4E0F-4A1A-BB11-7D1B74115632}"/>
              </a:ext>
            </a:extLst>
          </p:cNvPr>
          <p:cNvSpPr>
            <a:spLocks noGrp="1"/>
          </p:cNvSpPr>
          <p:nvPr>
            <p:ph type="sldNum" sz="quarter" idx="5"/>
          </p:nvPr>
        </p:nvSpPr>
        <p:spPr/>
        <p:txBody>
          <a:bodyPr/>
          <a:lstStyle/>
          <a:p>
            <a:fld id="{91043BD8-6F4D-6C48-83C7-0C46088375E3}" type="slidenum">
              <a:rPr lang="en-US" smtClean="0"/>
              <a:t>17</a:t>
            </a:fld>
            <a:endParaRPr lang="en-US"/>
          </a:p>
        </p:txBody>
      </p:sp>
    </p:spTree>
    <p:extLst>
      <p:ext uri="{BB962C8B-B14F-4D97-AF65-F5344CB8AC3E}">
        <p14:creationId xmlns:p14="http://schemas.microsoft.com/office/powerpoint/2010/main" val="2725613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7439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436FF-3C27-90F5-8EEC-BC6DAB3AA75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41BB97D-EBD6-3E9E-2E9C-5527D511F30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81F0525-1C49-F15E-D752-B6BB728B4DD4}"/>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2B94E851-39C9-B89E-0FBE-E3A1D4B024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0786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2DFB4-160F-BFD7-AB1A-5D714358F9A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842D81D-96B4-4845-1E50-444365A92F5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B6FEA42-499E-28A9-2E41-742A5FC2C201}"/>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7008DAD8-CBCA-93BE-DE28-CA593E64FEE8}"/>
              </a:ext>
            </a:extLst>
          </p:cNvPr>
          <p:cNvSpPr>
            <a:spLocks noGrp="1"/>
          </p:cNvSpPr>
          <p:nvPr>
            <p:ph type="sldNum" sz="quarter" idx="5"/>
          </p:nvPr>
        </p:nvSpPr>
        <p:spPr/>
        <p:txBody>
          <a:bodyPr/>
          <a:lstStyle/>
          <a:p>
            <a:pPr defTabSz="915772">
              <a:defRPr/>
            </a:pPr>
            <a:fld id="{91043BD8-6F4D-6C48-83C7-0C46088375E3}" type="slidenum">
              <a:rPr lang="en-US">
                <a:solidFill>
                  <a:prstClr val="black"/>
                </a:solidFill>
                <a:latin typeface="Calibri"/>
              </a:rPr>
              <a:pPr defTabSz="915772">
                <a:defRPr/>
              </a:pPr>
              <a:t>21</a:t>
            </a:fld>
            <a:endParaRPr lang="en-US">
              <a:solidFill>
                <a:prstClr val="black"/>
              </a:solidFill>
              <a:latin typeface="Calibri"/>
            </a:endParaRPr>
          </a:p>
        </p:txBody>
      </p:sp>
    </p:spTree>
    <p:extLst>
      <p:ext uri="{BB962C8B-B14F-4D97-AF65-F5344CB8AC3E}">
        <p14:creationId xmlns:p14="http://schemas.microsoft.com/office/powerpoint/2010/main" val="3801956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F72C2-AF13-E56A-BF09-B630A6DBB48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A2CA0A6-DC1D-F95E-F105-96F92A97990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C1D5225-EE6A-37B6-65C7-B6459603248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D46B89CA-7D2B-1D0D-219F-63B6E68A3BEA}"/>
              </a:ext>
            </a:extLst>
          </p:cNvPr>
          <p:cNvSpPr>
            <a:spLocks noGrp="1"/>
          </p:cNvSpPr>
          <p:nvPr>
            <p:ph type="sldNum" sz="quarter" idx="5"/>
          </p:nvPr>
        </p:nvSpPr>
        <p:spPr/>
        <p:txBody>
          <a:bodyPr/>
          <a:lstStyle/>
          <a:p>
            <a:pPr marL="0" marR="0" lvl="0" indent="0" algn="r" defTabSz="915772"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5772"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857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91043BD8-6F4D-6C48-83C7-0C46088375E3}" type="slidenum">
              <a:rPr lang="en-US" smtClean="0"/>
              <a:t>23</a:t>
            </a:fld>
            <a:endParaRPr lang="en-US"/>
          </a:p>
        </p:txBody>
      </p:sp>
    </p:spTree>
    <p:extLst>
      <p:ext uri="{BB962C8B-B14F-4D97-AF65-F5344CB8AC3E}">
        <p14:creationId xmlns:p14="http://schemas.microsoft.com/office/powerpoint/2010/main" val="1936016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8DE78-C52C-D5B5-A160-DC7264A1AE7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14E07D6-5E07-DF1A-4D4A-498BAF310F9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FE028BD-25EC-06CB-CE4D-894EFC06BE8B}"/>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D9DA26FA-7597-653A-B30A-185B3F5F6D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1981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9138D-FE39-303E-77B9-D5916C2A628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FE9C4F2-3500-5348-F381-97DF7D14426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07E0DE5-74BE-B68E-98D2-6BD08FA07448}"/>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0FEEE094-AF79-B3B7-EBEE-047E922D6F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255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2413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44E56-DA7D-C4B0-D854-A547B0FECB7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0816411-EB3A-BB5B-B0CD-14C751D76ED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AEE70A8-76F1-5950-992C-8C134FFB8C95}"/>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C1384066-E7E4-F165-398C-67F2A4D337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7037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ECFD4-2CBD-1366-0A81-5DF84DA8829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37319EF-4CFD-5DE1-ECE1-12201B8C966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2A671DB-300A-336F-592B-DC067E8F51EA}"/>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97E15A21-8991-066E-8C6C-6ECA57844E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0428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98365-6073-B17A-E149-E4FDF151F92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32D40CB-8E03-BEF5-B287-7D25D79F338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E0645D2-F3B0-0427-6B73-85FD49E020A5}"/>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17CA8D6B-A00B-AFA5-A5E0-11F583A7A5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7339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D35C3-508D-8E90-EF28-52B256C0BCB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32FE840-FB32-2EE5-05B5-7127EC5AFD9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1B03115-075A-AC9E-AEE8-B6E9B98C8069}"/>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A18153C3-8B43-B5F1-9795-A287225A1C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7520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61E29-D914-866F-6286-8FADEFD829B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D51D3BB-37CD-BF71-49F8-89F42587F29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9F553C0-113F-F520-5724-4AF06C51191E}"/>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52FB245F-EC63-E75B-538E-28D4262C1C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31501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F051D-EEE4-B420-870F-311090ECC61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03D05FE-4557-3C48-5A34-90407973228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F0AF8CB-2375-7629-175D-2E65DE8E4063}"/>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B69FD31A-8141-42BD-B371-3AA33BB790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6495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8B7DB-182F-648A-4950-A38078B52F6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5DF094C-B693-7277-E93B-DF9F1D4FE2C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F9B839E-6365-973F-6D79-FC4217B2EA75}"/>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E09D170A-935D-DCDC-41BD-C2CB3602BD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11164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C431B-87AE-083C-339F-E9BBD1CF0E8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49536EA-E427-D257-91CD-C2038B9E074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DA3EE2D-1663-BF6D-5918-58D39233204F}"/>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1A43389A-FC53-D977-5C89-BBB659E959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4700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6E4DB-778D-F989-CE3E-A69A6377B91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5B5F6B0-44A4-EB83-DE9B-98B511767C0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DA425EC-C288-B298-3AD2-FDA778642AAC}"/>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E1ECDAAD-9972-D868-4B7C-E5936E2D96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17531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E38B8-5BAD-8BA0-C6E8-7AA7E253371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DC4B85F-702B-9509-2882-2D1C9CFA13F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4A1E9C5-F137-89D0-E361-0BA8C7860732}"/>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26F8A8A8-D151-8259-B60B-D3B2C80D60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856776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DF09B-53B7-7AFB-2313-EAB9DBF1828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A1F10BF-BDF1-3680-9F36-14532E625BC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A4AAC00-E487-95BA-FE2A-74546F5CA4AB}"/>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0AA6403C-E02E-8CB9-6787-4A47C04FD7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37174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D303E-8476-7F6D-FAA9-9CBA19E1399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C8AD2A4-87C8-313D-1AF1-ED177EC7A19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D979882-4BB0-B24A-E587-E82D1C3A4AD0}"/>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B849BD73-7A0A-1410-1451-EC1E7DBE8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73884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B2473-D51A-7CB7-EFF7-801DE9D69B9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FC06E15-1403-F750-4218-5A87F0F897A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30A8EB1-CD5C-6FFF-A687-CBCE67212E04}"/>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2640AB0C-472B-33A2-F300-D3250085D9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24785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88B5F-CB83-72AC-94E3-8171E89FDA6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C6DDB4F-8C36-779E-B674-A645C02CD25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A238C9B-ED73-C6DC-7C82-703C1FDFFAF4}"/>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DC06E4CC-BBF0-92FD-484E-2D36B617E0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52363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a:t>
            </a:r>
            <a:endParaRPr lang="es-MX"/>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0.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25.pn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47ADD9-4FBE-0BBE-EF0C-8376EB0FD3C1}"/>
              </a:ext>
            </a:extLst>
          </p:cNvPr>
          <p:cNvSpPr txBox="1">
            <a:spLocks/>
          </p:cNvSpPr>
          <p:nvPr/>
        </p:nvSpPr>
        <p:spPr>
          <a:xfrm>
            <a:off x="3286279" y="1490614"/>
            <a:ext cx="8346398" cy="1325563"/>
          </a:xfrm>
          <a:prstGeom prst="rect">
            <a:avLst/>
          </a:prstGeom>
          <a:noFill/>
        </p:spPr>
        <p:txBody>
          <a:bodyPr/>
          <a:lstStyle>
            <a:lvl1pPr algn="l" defTabSz="914400" rtl="0" eaLnBrk="1" latinLnBrk="0" hangingPunct="1">
              <a:lnSpc>
                <a:spcPct val="90000"/>
              </a:lnSpc>
              <a:spcBef>
                <a:spcPct val="0"/>
              </a:spcBef>
              <a:buNone/>
              <a:defRPr sz="4400" b="1" i="0" kern="120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algn="ctr"/>
            <a:r>
              <a:rPr lang="es-MX" dirty="0">
                <a:solidFill>
                  <a:srgbClr val="691831"/>
                </a:solidFill>
              </a:rPr>
              <a:t>Reunión de Staff</a:t>
            </a:r>
          </a:p>
          <a:p>
            <a:pPr algn="ctr"/>
            <a:r>
              <a:rPr lang="es-MX" dirty="0">
                <a:solidFill>
                  <a:srgbClr val="691831"/>
                </a:solidFill>
              </a:rPr>
              <a:t>Coordinación de Conservación y Servicios Generales</a:t>
            </a:r>
          </a:p>
        </p:txBody>
      </p:sp>
      <p:sp>
        <p:nvSpPr>
          <p:cNvPr id="2" name="Título 46">
            <a:extLst>
              <a:ext uri="{FF2B5EF4-FFF2-40B4-BE49-F238E27FC236}">
                <a16:creationId xmlns:a16="http://schemas.microsoft.com/office/drawing/2014/main" id="{993ADB58-0227-A835-6FB7-1E558B490AF1}"/>
              </a:ext>
            </a:extLst>
          </p:cNvPr>
          <p:cNvSpPr>
            <a:spLocks noGrp="1"/>
          </p:cNvSpPr>
          <p:nvPr>
            <p:ph type="title"/>
          </p:nvPr>
        </p:nvSpPr>
        <p:spPr>
          <a:xfrm>
            <a:off x="2390789" y="3534834"/>
            <a:ext cx="8822533" cy="506990"/>
          </a:xfrm>
        </p:spPr>
        <p:txBody>
          <a:bodyPr/>
          <a:lstStyle/>
          <a:p>
            <a:pPr algn="ctr"/>
            <a:r>
              <a:rPr lang="es-ES" sz="2800" dirty="0">
                <a:solidFill>
                  <a:srgbClr val="691831"/>
                </a:solidFill>
              </a:rPr>
              <a:t>Coordinación Técnica de Administración de Activos</a:t>
            </a:r>
            <a:br>
              <a:rPr lang="es-ES" sz="2800" dirty="0">
                <a:solidFill>
                  <a:srgbClr val="691831"/>
                </a:solidFill>
              </a:rPr>
            </a:br>
            <a:endParaRPr lang="es-ES" sz="2800" dirty="0">
              <a:solidFill>
                <a:srgbClr val="691831"/>
              </a:solidFill>
            </a:endParaRPr>
          </a:p>
        </p:txBody>
      </p:sp>
      <p:sp>
        <p:nvSpPr>
          <p:cNvPr id="3" name="Google Shape;50;p2">
            <a:extLst>
              <a:ext uri="{FF2B5EF4-FFF2-40B4-BE49-F238E27FC236}">
                <a16:creationId xmlns:a16="http://schemas.microsoft.com/office/drawing/2014/main" id="{8F8ED8B8-4060-B286-982D-B983C8FAFD9B}"/>
              </a:ext>
            </a:extLst>
          </p:cNvPr>
          <p:cNvSpPr txBox="1"/>
          <p:nvPr/>
        </p:nvSpPr>
        <p:spPr>
          <a:xfrm>
            <a:off x="6802055" y="6058676"/>
            <a:ext cx="4980537" cy="464594"/>
          </a:xfrm>
          <a:prstGeom prst="rect">
            <a:avLst/>
          </a:prstGeom>
          <a:noFill/>
          <a:ln>
            <a:noFill/>
          </a:ln>
        </p:spPr>
        <p:txBody>
          <a:bodyPr spcFirstLastPara="1" wrap="square" lIns="91425" tIns="45700" rIns="91425" bIns="45700" anchor="t" anchorCtr="0">
            <a:noAutofit/>
          </a:bodyPr>
          <a:lstStyle/>
          <a:p>
            <a:pPr algn="r"/>
            <a:r>
              <a:rPr lang="es-MX" sz="2000" b="1" dirty="0">
                <a:solidFill>
                  <a:srgbClr val="691831"/>
                </a:solidFill>
                <a:latin typeface="Noto Sans"/>
                <a:ea typeface="Noto Sans"/>
                <a:cs typeface="Noto Sans"/>
              </a:rPr>
              <a:t>Ciudad de México, junio de 2026.</a:t>
            </a:r>
          </a:p>
          <a:p>
            <a:pPr marL="228600" indent="-50800" algn="r">
              <a:lnSpc>
                <a:spcPct val="90000"/>
              </a:lnSpc>
              <a:spcBef>
                <a:spcPts val="1000"/>
              </a:spcBef>
              <a:buClr>
                <a:schemeClr val="dk1"/>
              </a:buClr>
              <a:buSzPts val="2800"/>
            </a:pPr>
            <a:endParaRPr sz="20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74121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DE20E-CB33-1599-3DE6-2ED82C39DEE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7ED88DC4-078D-3B33-B56B-2F1A1120335D}"/>
              </a:ext>
            </a:extLst>
          </p:cNvPr>
          <p:cNvSpPr txBox="1">
            <a:spLocks/>
          </p:cNvSpPr>
          <p:nvPr/>
        </p:nvSpPr>
        <p:spPr>
          <a:xfrm>
            <a:off x="149290" y="105736"/>
            <a:ext cx="8542338" cy="461665"/>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ts val="3000"/>
            </a:pPr>
            <a:r>
              <a:rPr lang="es-MX" sz="2400" b="1" dirty="0">
                <a:solidFill>
                  <a:srgbClr val="621132"/>
                </a:solidFill>
                <a:latin typeface="Patria" pitchFamily="2" charset="0"/>
                <a:ea typeface="+mn-ea"/>
                <a:cs typeface="+mn-cs"/>
              </a:rPr>
              <a:t>Presupuesto CTAA</a:t>
            </a:r>
          </a:p>
        </p:txBody>
      </p:sp>
      <p:sp>
        <p:nvSpPr>
          <p:cNvPr id="14" name="Marcador de número de diapositiva 3">
            <a:extLst>
              <a:ext uri="{FF2B5EF4-FFF2-40B4-BE49-F238E27FC236}">
                <a16:creationId xmlns:a16="http://schemas.microsoft.com/office/drawing/2014/main" id="{D85B40AB-9C02-FB36-E73C-8E8DF75DE36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8" name="Imagen 7">
            <a:extLst>
              <a:ext uri="{FF2B5EF4-FFF2-40B4-BE49-F238E27FC236}">
                <a16:creationId xmlns:a16="http://schemas.microsoft.com/office/drawing/2014/main" id="{8BBED830-C332-3F08-3DBF-8A830B1C95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077" y="806279"/>
            <a:ext cx="10386537" cy="1459093"/>
          </a:xfrm>
          <a:prstGeom prst="rect">
            <a:avLst/>
          </a:prstGeom>
        </p:spPr>
      </p:pic>
      <p:sp>
        <p:nvSpPr>
          <p:cNvPr id="10" name="CuadroTexto 9">
            <a:extLst>
              <a:ext uri="{FF2B5EF4-FFF2-40B4-BE49-F238E27FC236}">
                <a16:creationId xmlns:a16="http://schemas.microsoft.com/office/drawing/2014/main" id="{801264C1-2161-A8DF-B572-13E7EC5D2956}"/>
              </a:ext>
            </a:extLst>
          </p:cNvPr>
          <p:cNvSpPr txBox="1"/>
          <p:nvPr/>
        </p:nvSpPr>
        <p:spPr>
          <a:xfrm>
            <a:off x="1358235" y="2504250"/>
            <a:ext cx="8985152"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La partida de Servicios Profesionales, suministra de recursos a la de avalúos.</a:t>
            </a:r>
          </a:p>
        </p:txBody>
      </p:sp>
      <p:sp>
        <p:nvSpPr>
          <p:cNvPr id="11" name="CuadroTexto 10">
            <a:extLst>
              <a:ext uri="{FF2B5EF4-FFF2-40B4-BE49-F238E27FC236}">
                <a16:creationId xmlns:a16="http://schemas.microsoft.com/office/drawing/2014/main" id="{C5192A94-763F-436C-482A-BB5B57298F58}"/>
              </a:ext>
            </a:extLst>
          </p:cNvPr>
          <p:cNvSpPr txBox="1"/>
          <p:nvPr/>
        </p:nvSpPr>
        <p:spPr>
          <a:xfrm>
            <a:off x="2964537" y="3168631"/>
            <a:ext cx="2871299" cy="3416320"/>
          </a:xfrm>
          <a:prstGeom prst="rect">
            <a:avLst/>
          </a:prstGeom>
          <a:noFill/>
        </p:spPr>
        <p:txBody>
          <a:bodyPr wrap="none" rtlCol="0">
            <a:spAutoFit/>
          </a:bodyPr>
          <a:lstStyle/>
          <a:p>
            <a:r>
              <a:rPr lang="es-MX" dirty="0">
                <a:latin typeface="Noto Sans" panose="020B0502040504020204" pitchFamily="34" charset="0"/>
                <a:ea typeface="Noto Sans" panose="020B0502040504020204" pitchFamily="34" charset="0"/>
                <a:cs typeface="Noto Sans" panose="020B0502040504020204" pitchFamily="34" charset="0"/>
              </a:rPr>
              <a:t>Arrendamiento</a:t>
            </a:r>
          </a:p>
          <a:p>
            <a:endParaRPr lang="es-MX" dirty="0">
              <a:latin typeface="Noto Sans" panose="020B0502040504020204" pitchFamily="34" charset="0"/>
              <a:ea typeface="Noto Sans" panose="020B0502040504020204" pitchFamily="34" charset="0"/>
              <a:cs typeface="Noto Sans" panose="020B0502040504020204" pitchFamily="34" charset="0"/>
            </a:endParaRPr>
          </a:p>
          <a:p>
            <a:r>
              <a:rPr lang="es-MX" dirty="0">
                <a:latin typeface="Noto Sans" panose="020B0502040504020204" pitchFamily="34" charset="0"/>
                <a:ea typeface="Noto Sans" panose="020B0502040504020204" pitchFamily="34" charset="0"/>
                <a:cs typeface="Noto Sans" panose="020B0502040504020204" pitchFamily="34" charset="0"/>
              </a:rPr>
              <a:t>Servicios Profesionales</a:t>
            </a:r>
          </a:p>
          <a:p>
            <a:endParaRPr lang="es-MX" dirty="0">
              <a:latin typeface="Noto Sans" panose="020B0502040504020204" pitchFamily="34" charset="0"/>
              <a:ea typeface="Noto Sans" panose="020B0502040504020204" pitchFamily="34" charset="0"/>
              <a:cs typeface="Noto Sans" panose="020B0502040504020204" pitchFamily="34" charset="0"/>
            </a:endParaRPr>
          </a:p>
          <a:p>
            <a:r>
              <a:rPr lang="es-MX" dirty="0">
                <a:latin typeface="Noto Sans" panose="020B0502040504020204" pitchFamily="34" charset="0"/>
                <a:ea typeface="Noto Sans" panose="020B0502040504020204" pitchFamily="34" charset="0"/>
                <a:cs typeface="Noto Sans" panose="020B0502040504020204" pitchFamily="34" charset="0"/>
              </a:rPr>
              <a:t>Avalúos y Justipreciación</a:t>
            </a:r>
          </a:p>
          <a:p>
            <a:endParaRPr lang="es-MX" dirty="0">
              <a:latin typeface="Noto Sans" panose="020B0502040504020204" pitchFamily="34" charset="0"/>
              <a:ea typeface="Noto Sans" panose="020B0502040504020204" pitchFamily="34" charset="0"/>
              <a:cs typeface="Noto Sans" panose="020B0502040504020204" pitchFamily="34" charset="0"/>
            </a:endParaRPr>
          </a:p>
          <a:p>
            <a:r>
              <a:rPr lang="es-MX" dirty="0">
                <a:latin typeface="Noto Sans" panose="020B0502040504020204" pitchFamily="34" charset="0"/>
                <a:ea typeface="Noto Sans" panose="020B0502040504020204" pitchFamily="34" charset="0"/>
                <a:cs typeface="Noto Sans" panose="020B0502040504020204" pitchFamily="34" charset="0"/>
              </a:rPr>
              <a:t>Viáticos y Pasajes Aereos</a:t>
            </a:r>
          </a:p>
          <a:p>
            <a:endParaRPr lang="es-MX" dirty="0">
              <a:latin typeface="Noto Sans" panose="020B0502040504020204" pitchFamily="34" charset="0"/>
              <a:ea typeface="Noto Sans" panose="020B0502040504020204" pitchFamily="34" charset="0"/>
              <a:cs typeface="Noto Sans" panose="020B0502040504020204" pitchFamily="34" charset="0"/>
            </a:endParaRPr>
          </a:p>
          <a:p>
            <a:r>
              <a:rPr lang="es-MX" dirty="0">
                <a:latin typeface="Noto Sans" panose="020B0502040504020204" pitchFamily="34" charset="0"/>
                <a:ea typeface="Noto Sans" panose="020B0502040504020204" pitchFamily="34" charset="0"/>
                <a:cs typeface="Noto Sans" panose="020B0502040504020204" pitchFamily="34" charset="0"/>
              </a:rPr>
              <a:t>Servicios Generales</a:t>
            </a:r>
          </a:p>
          <a:p>
            <a:endParaRPr lang="es-MX" dirty="0">
              <a:latin typeface="Noto Sans" panose="020B0502040504020204" pitchFamily="34" charset="0"/>
              <a:ea typeface="Noto Sans" panose="020B0502040504020204" pitchFamily="34" charset="0"/>
              <a:cs typeface="Noto Sans" panose="020B0502040504020204" pitchFamily="34" charset="0"/>
            </a:endParaRPr>
          </a:p>
          <a:p>
            <a:endParaRPr lang="es-MX" dirty="0">
              <a:latin typeface="Noto Sans" panose="020B0502040504020204" pitchFamily="34" charset="0"/>
              <a:ea typeface="Noto Sans" panose="020B0502040504020204" pitchFamily="34" charset="0"/>
              <a:cs typeface="Noto Sans" panose="020B0502040504020204" pitchFamily="34" charset="0"/>
            </a:endParaRPr>
          </a:p>
          <a:p>
            <a:endParaRPr lang="es-MX" dirty="0">
              <a:latin typeface="Noto Sans" panose="020B0502040504020204" pitchFamily="34" charset="0"/>
              <a:ea typeface="Noto Sans" panose="020B0502040504020204" pitchFamily="34" charset="0"/>
              <a:cs typeface="Noto Sans" panose="020B0502040504020204" pitchFamily="34" charset="0"/>
            </a:endParaRPr>
          </a:p>
        </p:txBody>
      </p:sp>
      <p:sp>
        <p:nvSpPr>
          <p:cNvPr id="13" name="CuadroTexto 12">
            <a:extLst>
              <a:ext uri="{FF2B5EF4-FFF2-40B4-BE49-F238E27FC236}">
                <a16:creationId xmlns:a16="http://schemas.microsoft.com/office/drawing/2014/main" id="{D7425ACC-2BC4-B1B5-B65D-BFE1A63470EA}"/>
              </a:ext>
            </a:extLst>
          </p:cNvPr>
          <p:cNvSpPr txBox="1"/>
          <p:nvPr/>
        </p:nvSpPr>
        <p:spPr>
          <a:xfrm>
            <a:off x="5898047" y="3702767"/>
            <a:ext cx="1330814"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  6.5 mdp</a:t>
            </a:r>
          </a:p>
        </p:txBody>
      </p:sp>
      <p:sp>
        <p:nvSpPr>
          <p:cNvPr id="16" name="CuadroTexto 15">
            <a:extLst>
              <a:ext uri="{FF2B5EF4-FFF2-40B4-BE49-F238E27FC236}">
                <a16:creationId xmlns:a16="http://schemas.microsoft.com/office/drawing/2014/main" id="{D75AD8AB-4F6F-3101-AAF3-25E6090E1266}"/>
              </a:ext>
            </a:extLst>
          </p:cNvPr>
          <p:cNvSpPr txBox="1"/>
          <p:nvPr/>
        </p:nvSpPr>
        <p:spPr>
          <a:xfrm>
            <a:off x="5930180" y="4256885"/>
            <a:ext cx="1398140"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$ 16.6 mdp</a:t>
            </a:r>
          </a:p>
        </p:txBody>
      </p:sp>
      <p:sp>
        <p:nvSpPr>
          <p:cNvPr id="17" name="CuadroTexto 16">
            <a:extLst>
              <a:ext uri="{FF2B5EF4-FFF2-40B4-BE49-F238E27FC236}">
                <a16:creationId xmlns:a16="http://schemas.microsoft.com/office/drawing/2014/main" id="{1A7CFC3C-8804-E65C-B55B-935F1839BA0A}"/>
              </a:ext>
            </a:extLst>
          </p:cNvPr>
          <p:cNvSpPr txBox="1"/>
          <p:nvPr/>
        </p:nvSpPr>
        <p:spPr>
          <a:xfrm>
            <a:off x="5898047" y="4810431"/>
            <a:ext cx="1398140"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$ 1.65 mdp</a:t>
            </a:r>
          </a:p>
        </p:txBody>
      </p:sp>
      <p:sp>
        <p:nvSpPr>
          <p:cNvPr id="18" name="CuadroTexto 17">
            <a:extLst>
              <a:ext uri="{FF2B5EF4-FFF2-40B4-BE49-F238E27FC236}">
                <a16:creationId xmlns:a16="http://schemas.microsoft.com/office/drawing/2014/main" id="{C2FBCCAA-D5A2-2593-F5F2-24874A087AD6}"/>
              </a:ext>
            </a:extLst>
          </p:cNvPr>
          <p:cNvSpPr txBox="1"/>
          <p:nvPr/>
        </p:nvSpPr>
        <p:spPr>
          <a:xfrm>
            <a:off x="5898264" y="3157517"/>
            <a:ext cx="1524776"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$ 65.90 mdp</a:t>
            </a:r>
          </a:p>
        </p:txBody>
      </p:sp>
      <p:sp>
        <p:nvSpPr>
          <p:cNvPr id="22" name="CuadroTexto 21">
            <a:extLst>
              <a:ext uri="{FF2B5EF4-FFF2-40B4-BE49-F238E27FC236}">
                <a16:creationId xmlns:a16="http://schemas.microsoft.com/office/drawing/2014/main" id="{81B3D1A2-B232-6606-46DE-39B11BED47FA}"/>
              </a:ext>
            </a:extLst>
          </p:cNvPr>
          <p:cNvSpPr txBox="1"/>
          <p:nvPr/>
        </p:nvSpPr>
        <p:spPr>
          <a:xfrm>
            <a:off x="7547461" y="3168631"/>
            <a:ext cx="3741730" cy="369332"/>
          </a:xfrm>
          <a:prstGeom prst="rect">
            <a:avLst/>
          </a:prstGeom>
          <a:noFill/>
        </p:spPr>
        <p:txBody>
          <a:bodyPr wrap="none" rtlCol="0">
            <a:spAutoFit/>
          </a:bodyPr>
          <a:lstStyle/>
          <a:p>
            <a:r>
              <a:rPr lang="es-MX" i="1" dirty="0">
                <a:solidFill>
                  <a:srgbClr val="B38E5D"/>
                </a:solidFill>
                <a:latin typeface="Noto Sans" panose="020B0502040504020204" pitchFamily="34" charset="0"/>
                <a:ea typeface="Noto Sans" panose="020B0502040504020204" pitchFamily="34" charset="0"/>
                <a:cs typeface="Noto Sans" panose="020B0502040504020204" pitchFamily="34" charset="0"/>
              </a:rPr>
              <a:t>Nuevo arrendamiento nivel central</a:t>
            </a:r>
          </a:p>
        </p:txBody>
      </p:sp>
      <p:sp>
        <p:nvSpPr>
          <p:cNvPr id="26" name="CuadroTexto 25">
            <a:extLst>
              <a:ext uri="{FF2B5EF4-FFF2-40B4-BE49-F238E27FC236}">
                <a16:creationId xmlns:a16="http://schemas.microsoft.com/office/drawing/2014/main" id="{65C86F81-C5F7-D8B3-E7FB-E0229980D78C}"/>
              </a:ext>
            </a:extLst>
          </p:cNvPr>
          <p:cNvSpPr txBox="1"/>
          <p:nvPr/>
        </p:nvSpPr>
        <p:spPr>
          <a:xfrm>
            <a:off x="7575326" y="4224668"/>
            <a:ext cx="2741456" cy="369332"/>
          </a:xfrm>
          <a:prstGeom prst="rect">
            <a:avLst/>
          </a:prstGeom>
          <a:noFill/>
        </p:spPr>
        <p:txBody>
          <a:bodyPr wrap="none" rtlCol="0">
            <a:spAutoFit/>
          </a:bodyPr>
          <a:lstStyle/>
          <a:p>
            <a:r>
              <a:rPr lang="es-MX" i="1" dirty="0">
                <a:solidFill>
                  <a:srgbClr val="B38E5D"/>
                </a:solidFill>
                <a:latin typeface="Noto Sans" panose="020B0502040504020204" pitchFamily="34" charset="0"/>
                <a:ea typeface="Noto Sans" panose="020B0502040504020204" pitchFamily="34" charset="0"/>
                <a:cs typeface="Noto Sans" panose="020B0502040504020204" pitchFamily="34" charset="0"/>
              </a:rPr>
              <a:t>Avalúos CECI y Coplamar</a:t>
            </a:r>
          </a:p>
        </p:txBody>
      </p:sp>
      <p:sp>
        <p:nvSpPr>
          <p:cNvPr id="31" name="CuadroTexto 30">
            <a:extLst>
              <a:ext uri="{FF2B5EF4-FFF2-40B4-BE49-F238E27FC236}">
                <a16:creationId xmlns:a16="http://schemas.microsoft.com/office/drawing/2014/main" id="{9EECD4C0-F3CB-CA88-A996-0534101E55FA}"/>
              </a:ext>
            </a:extLst>
          </p:cNvPr>
          <p:cNvSpPr txBox="1"/>
          <p:nvPr/>
        </p:nvSpPr>
        <p:spPr>
          <a:xfrm>
            <a:off x="7561859" y="3693550"/>
            <a:ext cx="3676006" cy="369332"/>
          </a:xfrm>
          <a:prstGeom prst="rect">
            <a:avLst/>
          </a:prstGeom>
          <a:noFill/>
        </p:spPr>
        <p:txBody>
          <a:bodyPr wrap="none" rtlCol="0">
            <a:spAutoFit/>
          </a:bodyPr>
          <a:lstStyle/>
          <a:p>
            <a:r>
              <a:rPr lang="es-MX" i="1" dirty="0">
                <a:solidFill>
                  <a:srgbClr val="B38E5D"/>
                </a:solidFill>
                <a:latin typeface="Noto Sans" panose="020B0502040504020204" pitchFamily="34" charset="0"/>
                <a:ea typeface="Noto Sans" panose="020B0502040504020204" pitchFamily="34" charset="0"/>
                <a:cs typeface="Noto Sans" panose="020B0502040504020204" pitchFamily="34" charset="0"/>
              </a:rPr>
              <a:t>Planos y Dictámenes Estructurales</a:t>
            </a:r>
          </a:p>
        </p:txBody>
      </p:sp>
      <p:sp>
        <p:nvSpPr>
          <p:cNvPr id="33" name="CuadroTexto 32">
            <a:extLst>
              <a:ext uri="{FF2B5EF4-FFF2-40B4-BE49-F238E27FC236}">
                <a16:creationId xmlns:a16="http://schemas.microsoft.com/office/drawing/2014/main" id="{3A0D36F1-8C3E-45F1-D047-D9BA9383EE38}"/>
              </a:ext>
            </a:extLst>
          </p:cNvPr>
          <p:cNvSpPr txBox="1"/>
          <p:nvPr/>
        </p:nvSpPr>
        <p:spPr>
          <a:xfrm>
            <a:off x="7561859" y="4810431"/>
            <a:ext cx="2382383" cy="369332"/>
          </a:xfrm>
          <a:prstGeom prst="rect">
            <a:avLst/>
          </a:prstGeom>
          <a:noFill/>
        </p:spPr>
        <p:txBody>
          <a:bodyPr wrap="none" rtlCol="0">
            <a:spAutoFit/>
          </a:bodyPr>
          <a:lstStyle/>
          <a:p>
            <a:r>
              <a:rPr lang="es-MX" i="1" dirty="0">
                <a:solidFill>
                  <a:srgbClr val="B38E5D"/>
                </a:solidFill>
                <a:latin typeface="Noto Sans" panose="020B0502040504020204" pitchFamily="34" charset="0"/>
                <a:ea typeface="Noto Sans" panose="020B0502040504020204" pitchFamily="34" charset="0"/>
                <a:cs typeface="Noto Sans" panose="020B0502040504020204" pitchFamily="34" charset="0"/>
              </a:rPr>
              <a:t>Visitas de Supervisión</a:t>
            </a:r>
          </a:p>
        </p:txBody>
      </p:sp>
      <p:sp>
        <p:nvSpPr>
          <p:cNvPr id="34" name="CuadroTexto 33">
            <a:extLst>
              <a:ext uri="{FF2B5EF4-FFF2-40B4-BE49-F238E27FC236}">
                <a16:creationId xmlns:a16="http://schemas.microsoft.com/office/drawing/2014/main" id="{A31CAFC0-FE4A-0B4A-A937-82B1CF37C261}"/>
              </a:ext>
            </a:extLst>
          </p:cNvPr>
          <p:cNvSpPr txBox="1"/>
          <p:nvPr/>
        </p:nvSpPr>
        <p:spPr>
          <a:xfrm>
            <a:off x="306061" y="3370384"/>
            <a:ext cx="2104347" cy="1015663"/>
          </a:xfrm>
          <a:prstGeom prst="rect">
            <a:avLst/>
          </a:prstGeom>
          <a:noFill/>
        </p:spPr>
        <p:txBody>
          <a:bodyPr wrap="square" rtlCol="0">
            <a:spAutoFit/>
          </a:bodyPr>
          <a:lstStyle/>
          <a:p>
            <a:pPr algn="ctr"/>
            <a:r>
              <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Avance de Ejercicio Pptal</a:t>
            </a:r>
          </a:p>
          <a:p>
            <a:pPr algn="ctr"/>
            <a:endPar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9" name="CuadroTexto 38">
            <a:extLst>
              <a:ext uri="{FF2B5EF4-FFF2-40B4-BE49-F238E27FC236}">
                <a16:creationId xmlns:a16="http://schemas.microsoft.com/office/drawing/2014/main" id="{6D0D1C22-2AAC-1E57-C45C-A51EF02B7449}"/>
              </a:ext>
            </a:extLst>
          </p:cNvPr>
          <p:cNvSpPr txBox="1"/>
          <p:nvPr/>
        </p:nvSpPr>
        <p:spPr>
          <a:xfrm>
            <a:off x="594518" y="4091063"/>
            <a:ext cx="1638590" cy="707886"/>
          </a:xfrm>
          <a:prstGeom prst="rect">
            <a:avLst/>
          </a:prstGeom>
          <a:noFill/>
        </p:spPr>
        <p:txBody>
          <a:bodyPr wrap="none" rtlCol="0">
            <a:spAutoFit/>
          </a:bodyPr>
          <a:lstStyle/>
          <a:p>
            <a:r>
              <a:rPr lang="es-MX" sz="4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70.9%</a:t>
            </a:r>
          </a:p>
        </p:txBody>
      </p:sp>
      <p:sp>
        <p:nvSpPr>
          <p:cNvPr id="40" name="CuadroTexto 39">
            <a:extLst>
              <a:ext uri="{FF2B5EF4-FFF2-40B4-BE49-F238E27FC236}">
                <a16:creationId xmlns:a16="http://schemas.microsoft.com/office/drawing/2014/main" id="{141E9C72-4657-C074-A033-0EC70FDAC855}"/>
              </a:ext>
            </a:extLst>
          </p:cNvPr>
          <p:cNvSpPr txBox="1"/>
          <p:nvPr/>
        </p:nvSpPr>
        <p:spPr>
          <a:xfrm>
            <a:off x="5930180" y="5363977"/>
            <a:ext cx="1271502"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$ 1.2 mdp</a:t>
            </a:r>
          </a:p>
        </p:txBody>
      </p:sp>
      <p:sp>
        <p:nvSpPr>
          <p:cNvPr id="41" name="CuadroTexto 40">
            <a:extLst>
              <a:ext uri="{FF2B5EF4-FFF2-40B4-BE49-F238E27FC236}">
                <a16:creationId xmlns:a16="http://schemas.microsoft.com/office/drawing/2014/main" id="{66289D96-EE79-60B2-EC88-E6F2E76DBD18}"/>
              </a:ext>
            </a:extLst>
          </p:cNvPr>
          <p:cNvSpPr txBox="1"/>
          <p:nvPr/>
        </p:nvSpPr>
        <p:spPr>
          <a:xfrm>
            <a:off x="7053490" y="5917523"/>
            <a:ext cx="2300630" cy="400110"/>
          </a:xfrm>
          <a:prstGeom prst="rect">
            <a:avLst/>
          </a:prstGeom>
          <a:noFill/>
        </p:spPr>
        <p:txBody>
          <a:bodyPr wrap="none" rtlCol="0">
            <a:spAutoFit/>
          </a:bodyPr>
          <a:lstStyle/>
          <a:p>
            <a:r>
              <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Total disponible </a:t>
            </a:r>
          </a:p>
        </p:txBody>
      </p:sp>
      <p:sp>
        <p:nvSpPr>
          <p:cNvPr id="42" name="CuadroTexto 41">
            <a:extLst>
              <a:ext uri="{FF2B5EF4-FFF2-40B4-BE49-F238E27FC236}">
                <a16:creationId xmlns:a16="http://schemas.microsoft.com/office/drawing/2014/main" id="{C41F8B01-4837-6E4F-AAB4-30FEBF13A5F8}"/>
              </a:ext>
            </a:extLst>
          </p:cNvPr>
          <p:cNvSpPr txBox="1"/>
          <p:nvPr/>
        </p:nvSpPr>
        <p:spPr>
          <a:xfrm>
            <a:off x="9193290" y="5825190"/>
            <a:ext cx="2576346" cy="584775"/>
          </a:xfrm>
          <a:prstGeom prst="rect">
            <a:avLst/>
          </a:prstGeom>
          <a:noFill/>
        </p:spPr>
        <p:txBody>
          <a:bodyPr wrap="none" rtlCol="0">
            <a:spAutoFit/>
          </a:bodyPr>
          <a:lstStyle/>
          <a:p>
            <a:r>
              <a:rPr lang="es-MX" sz="32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$ 91.85 mdp</a:t>
            </a:r>
          </a:p>
        </p:txBody>
      </p:sp>
      <p:sp>
        <p:nvSpPr>
          <p:cNvPr id="43" name="CuadroTexto 42">
            <a:extLst>
              <a:ext uri="{FF2B5EF4-FFF2-40B4-BE49-F238E27FC236}">
                <a16:creationId xmlns:a16="http://schemas.microsoft.com/office/drawing/2014/main" id="{915BE1AE-81D6-2B33-2C63-E02CB58C62AF}"/>
              </a:ext>
            </a:extLst>
          </p:cNvPr>
          <p:cNvSpPr txBox="1"/>
          <p:nvPr/>
        </p:nvSpPr>
        <p:spPr>
          <a:xfrm>
            <a:off x="2410408" y="6123060"/>
            <a:ext cx="3340979" cy="307777"/>
          </a:xfrm>
          <a:prstGeom prst="rect">
            <a:avLst/>
          </a:prstGeom>
          <a:noFill/>
        </p:spPr>
        <p:txBody>
          <a:bodyPr wrap="none" rtlCol="0">
            <a:spAutoFit/>
          </a:bodyPr>
          <a:lstStyle/>
          <a:p>
            <a:r>
              <a:rPr lang="es-MX" sz="1400" b="1" i="1" dirty="0">
                <a:solidFill>
                  <a:srgbClr val="B38E5D"/>
                </a:solidFill>
                <a:latin typeface="Noto Sans" panose="020B0502040504020204" pitchFamily="34" charset="0"/>
                <a:ea typeface="Noto Sans" panose="020B0502040504020204" pitchFamily="34" charset="0"/>
                <a:cs typeface="Noto Sans" panose="020B0502040504020204" pitchFamily="34" charset="0"/>
              </a:rPr>
              <a:t>Arrendamiento en OOAD </a:t>
            </a:r>
            <a:r>
              <a:rPr lang="es-MX" sz="1400" b="1" i="1">
                <a:solidFill>
                  <a:srgbClr val="B38E5D"/>
                </a:solidFill>
                <a:latin typeface="Noto Sans" panose="020B0502040504020204" pitchFamily="34" charset="0"/>
                <a:ea typeface="Noto Sans" panose="020B0502040504020204" pitchFamily="34" charset="0"/>
                <a:cs typeface="Noto Sans" panose="020B0502040504020204" pitchFamily="34" charset="0"/>
              </a:rPr>
              <a:t>$115.8 </a:t>
            </a:r>
            <a:r>
              <a:rPr lang="es-MX" sz="1400" b="1" i="1" dirty="0">
                <a:solidFill>
                  <a:srgbClr val="B38E5D"/>
                </a:solidFill>
                <a:latin typeface="Noto Sans" panose="020B0502040504020204" pitchFamily="34" charset="0"/>
                <a:ea typeface="Noto Sans" panose="020B0502040504020204" pitchFamily="34" charset="0"/>
                <a:cs typeface="Noto Sans" panose="020B0502040504020204" pitchFamily="34" charset="0"/>
              </a:rPr>
              <a:t>mdp.</a:t>
            </a:r>
          </a:p>
        </p:txBody>
      </p:sp>
    </p:spTree>
    <p:extLst>
      <p:ext uri="{BB962C8B-B14F-4D97-AF65-F5344CB8AC3E}">
        <p14:creationId xmlns:p14="http://schemas.microsoft.com/office/powerpoint/2010/main" val="3663856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FA68F-5615-E2C1-D2E3-9E978FA6F5C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9F014551-D9E5-8033-984E-4EAA5D29C008}"/>
              </a:ext>
            </a:extLst>
          </p:cNvPr>
          <p:cNvSpPr txBox="1">
            <a:spLocks/>
          </p:cNvSpPr>
          <p:nvPr/>
        </p:nvSpPr>
        <p:spPr>
          <a:xfrm>
            <a:off x="149290" y="105736"/>
            <a:ext cx="8542338" cy="461665"/>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ts val="3000"/>
            </a:pPr>
            <a:r>
              <a:rPr lang="es-MX" sz="2400" b="1">
                <a:solidFill>
                  <a:srgbClr val="621132"/>
                </a:solidFill>
                <a:latin typeface="Patria" pitchFamily="2" charset="0"/>
                <a:ea typeface="+mn-ea"/>
                <a:cs typeface="+mn-cs"/>
              </a:rPr>
              <a:t>Programa de Incorporación de Inmuebles </a:t>
            </a:r>
          </a:p>
        </p:txBody>
      </p:sp>
      <p:sp>
        <p:nvSpPr>
          <p:cNvPr id="2" name="Rectángulo redondeado 25">
            <a:extLst>
              <a:ext uri="{FF2B5EF4-FFF2-40B4-BE49-F238E27FC236}">
                <a16:creationId xmlns:a16="http://schemas.microsoft.com/office/drawing/2014/main" id="{90C43DAC-58AD-9CDD-7638-1F01DDCED958}"/>
              </a:ext>
            </a:extLst>
          </p:cNvPr>
          <p:cNvSpPr/>
          <p:nvPr/>
        </p:nvSpPr>
        <p:spPr>
          <a:xfrm>
            <a:off x="342896" y="1155542"/>
            <a:ext cx="2756559" cy="646331"/>
          </a:xfrm>
          <a:prstGeom prst="roundRect">
            <a:avLst>
              <a:gd name="adj" fmla="val 12159"/>
            </a:avLst>
          </a:prstGeom>
          <a:gradFill flip="none" rotWithShape="1">
            <a:gsLst>
              <a:gs pos="0">
                <a:srgbClr val="235B4F">
                  <a:alpha val="70000"/>
                </a:srgbClr>
              </a:gs>
              <a:gs pos="72000">
                <a:schemeClr val="bg1">
                  <a:lumMod val="9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CuadroTexto 4">
            <a:extLst>
              <a:ext uri="{FF2B5EF4-FFF2-40B4-BE49-F238E27FC236}">
                <a16:creationId xmlns:a16="http://schemas.microsoft.com/office/drawing/2014/main" id="{24C94E99-E000-575D-7279-E0A0794A747D}"/>
              </a:ext>
            </a:extLst>
          </p:cNvPr>
          <p:cNvSpPr txBox="1"/>
          <p:nvPr/>
        </p:nvSpPr>
        <p:spPr>
          <a:xfrm>
            <a:off x="1224595" y="1265778"/>
            <a:ext cx="288412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rPr>
              <a:t>Predios para CECI</a:t>
            </a:r>
          </a:p>
        </p:txBody>
      </p:sp>
      <p:sp>
        <p:nvSpPr>
          <p:cNvPr id="12" name="CuadroTexto 11">
            <a:extLst>
              <a:ext uri="{FF2B5EF4-FFF2-40B4-BE49-F238E27FC236}">
                <a16:creationId xmlns:a16="http://schemas.microsoft.com/office/drawing/2014/main" id="{A9D3FAC5-55E5-0A1B-6C50-F6F2B50C08CC}"/>
              </a:ext>
            </a:extLst>
          </p:cNvPr>
          <p:cNvSpPr txBox="1"/>
          <p:nvPr/>
        </p:nvSpPr>
        <p:spPr>
          <a:xfrm>
            <a:off x="4518134" y="1810972"/>
            <a:ext cx="311763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dirty="0">
                <a:solidFill>
                  <a:srgbClr val="621132"/>
                </a:solidFill>
                <a:latin typeface="Noto Sans" panose="020B0502040504020204" pitchFamily="34" charset="0"/>
                <a:ea typeface="Noto Sans" panose="020B0502040504020204" pitchFamily="34" charset="0"/>
                <a:cs typeface="Noto Sans" panose="020B0502040504020204" pitchFamily="34" charset="0"/>
              </a:rPr>
              <a:t>52</a:t>
            </a:r>
            <a:r>
              <a:rPr kumimoji="0" lang="es-MX" sz="1400" b="0" i="0" u="none" strike="noStrike" kern="1200" cap="none" spc="0" normalizeH="0" baseline="0" noProof="0" dirty="0">
                <a:ln>
                  <a:noFill/>
                </a:ln>
                <a:solidFill>
                  <a:srgbClr val="621132"/>
                </a:solidFill>
                <a:effectLst/>
                <a:uLnTx/>
                <a:uFillTx/>
                <a:latin typeface="Noto Sans" panose="020B0502040504020204" pitchFamily="34" charset="0"/>
                <a:ea typeface="Noto Sans" panose="020B0502040504020204" pitchFamily="34" charset="0"/>
                <a:cs typeface="Noto Sans" panose="020B0502040504020204" pitchFamily="34" charset="0"/>
              </a:rPr>
              <a:t> Reservas y </a:t>
            </a:r>
            <a:r>
              <a:rPr lang="es-MX" sz="1400" dirty="0">
                <a:solidFill>
                  <a:srgbClr val="621132"/>
                </a:solidFill>
                <a:latin typeface="Noto Sans" panose="020B0502040504020204" pitchFamily="34" charset="0"/>
                <a:ea typeface="Noto Sans" panose="020B0502040504020204" pitchFamily="34" charset="0"/>
                <a:cs typeface="Noto Sans" panose="020B0502040504020204" pitchFamily="34" charset="0"/>
              </a:rPr>
              <a:t>92</a:t>
            </a:r>
            <a:r>
              <a:rPr kumimoji="0" lang="es-MX" sz="1400" b="0" i="0" u="none" strike="noStrike" kern="1200" cap="none" spc="0" normalizeH="0" baseline="0" noProof="0" dirty="0">
                <a:ln>
                  <a:noFill/>
                </a:ln>
                <a:solidFill>
                  <a:srgbClr val="621132"/>
                </a:solidFill>
                <a:effectLst/>
                <a:uLnTx/>
                <a:uFillTx/>
                <a:latin typeface="Noto Sans" panose="020B0502040504020204" pitchFamily="34" charset="0"/>
                <a:ea typeface="Noto Sans" panose="020B0502040504020204" pitchFamily="34" charset="0"/>
                <a:cs typeface="Noto Sans" panose="020B0502040504020204" pitchFamily="34" charset="0"/>
              </a:rPr>
              <a:t> Donaciones</a:t>
            </a:r>
          </a:p>
        </p:txBody>
      </p:sp>
      <p:sp>
        <p:nvSpPr>
          <p:cNvPr id="14" name="Marcador de número de diapositiva 3">
            <a:extLst>
              <a:ext uri="{FF2B5EF4-FFF2-40B4-BE49-F238E27FC236}">
                <a16:creationId xmlns:a16="http://schemas.microsoft.com/office/drawing/2014/main" id="{966965E5-4DB1-8215-5CFE-C119667B8446}"/>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5" name="CuadroTexto 14">
            <a:extLst>
              <a:ext uri="{FF2B5EF4-FFF2-40B4-BE49-F238E27FC236}">
                <a16:creationId xmlns:a16="http://schemas.microsoft.com/office/drawing/2014/main" id="{1748328C-AA11-46BF-E063-A4E5C4F13D73}"/>
              </a:ext>
            </a:extLst>
          </p:cNvPr>
          <p:cNvSpPr txBox="1"/>
          <p:nvPr/>
        </p:nvSpPr>
        <p:spPr>
          <a:xfrm>
            <a:off x="2469030" y="6115202"/>
            <a:ext cx="9717008" cy="33855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8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Nota: Las columnas Reserva y Donación Propuestas son cantidades de terrenos sujetos de validación. </a:t>
            </a: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800">
                <a:solidFill>
                  <a:prstClr val="black"/>
                </a:solidFill>
                <a:latin typeface="Noto Sans" panose="020B0502040504020204" pitchFamily="34" charset="0"/>
                <a:ea typeface="Noto Sans" panose="020B0502040504020204" pitchFamily="34" charset="0"/>
                <a:cs typeface="Noto Sans" panose="020B0502040504020204" pitchFamily="34" charset="0"/>
              </a:rPr>
              <a:t>Nota: “Donación validada” se refiere solo a los predios que cuentan con Visto Bueno de Acción de Obra de la DPES y Cédula de Evaluación de Terreno de la DA. Este dato no contempla las </a:t>
            </a:r>
            <a:r>
              <a:rPr lang="es-MX" sz="800" err="1">
                <a:solidFill>
                  <a:prstClr val="black"/>
                </a:solidFill>
                <a:latin typeface="Noto Sans" panose="020B0502040504020204" pitchFamily="34" charset="0"/>
                <a:ea typeface="Noto Sans" panose="020B0502040504020204" pitchFamily="34" charset="0"/>
                <a:cs typeface="Noto Sans" panose="020B0502040504020204" pitchFamily="34" charset="0"/>
              </a:rPr>
              <a:t>CEPI-OP</a:t>
            </a:r>
            <a:r>
              <a:rPr lang="es-MX" sz="800">
                <a:solidFill>
                  <a:prstClr val="black"/>
                </a:solidFill>
                <a:latin typeface="Noto Sans" panose="020B0502040504020204" pitchFamily="34" charset="0"/>
                <a:ea typeface="Noto Sans" panose="020B0502040504020204" pitchFamily="34" charset="0"/>
                <a:cs typeface="Noto Sans" panose="020B0502040504020204" pitchFamily="34" charset="0"/>
              </a:rPr>
              <a:t>. </a:t>
            </a:r>
            <a:endParaRPr kumimoji="0" lang="es-MX" sz="8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1" name="CuadroTexto 20">
            <a:extLst>
              <a:ext uri="{FF2B5EF4-FFF2-40B4-BE49-F238E27FC236}">
                <a16:creationId xmlns:a16="http://schemas.microsoft.com/office/drawing/2014/main" id="{BC54DBCE-40B5-C4A9-F830-6B28ABCB3A53}"/>
              </a:ext>
            </a:extLst>
          </p:cNvPr>
          <p:cNvSpPr txBox="1"/>
          <p:nvPr/>
        </p:nvSpPr>
        <p:spPr>
          <a:xfrm>
            <a:off x="466505" y="1168256"/>
            <a:ext cx="69442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24</a:t>
            </a:r>
            <a:endParaRPr kumimoji="0" lang="es-MX" sz="3600" b="1" i="0" u="none" strike="sngStrik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3" name="Rectángulo redondeado 25">
            <a:extLst>
              <a:ext uri="{FF2B5EF4-FFF2-40B4-BE49-F238E27FC236}">
                <a16:creationId xmlns:a16="http://schemas.microsoft.com/office/drawing/2014/main" id="{C3C8B367-B3B6-821A-0643-06ACFD225EE6}"/>
              </a:ext>
            </a:extLst>
          </p:cNvPr>
          <p:cNvSpPr/>
          <p:nvPr/>
        </p:nvSpPr>
        <p:spPr>
          <a:xfrm>
            <a:off x="4600571" y="1155542"/>
            <a:ext cx="2651784" cy="646331"/>
          </a:xfrm>
          <a:prstGeom prst="roundRect">
            <a:avLst>
              <a:gd name="adj" fmla="val 12159"/>
            </a:avLst>
          </a:prstGeom>
          <a:gradFill flip="none" rotWithShape="1">
            <a:gsLst>
              <a:gs pos="0">
                <a:srgbClr val="621132"/>
              </a:gs>
              <a:gs pos="72000">
                <a:schemeClr val="bg1">
                  <a:lumMod val="9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4" name="CuadroTexto 23">
            <a:extLst>
              <a:ext uri="{FF2B5EF4-FFF2-40B4-BE49-F238E27FC236}">
                <a16:creationId xmlns:a16="http://schemas.microsoft.com/office/drawing/2014/main" id="{26621687-5AE3-D2AD-F0CD-E5666398B6A6}"/>
              </a:ext>
            </a:extLst>
          </p:cNvPr>
          <p:cNvSpPr txBox="1"/>
          <p:nvPr/>
        </p:nvSpPr>
        <p:spPr>
          <a:xfrm>
            <a:off x="5467050" y="1262550"/>
            <a:ext cx="212109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a:ln>
                  <a:noFill/>
                </a:ln>
                <a:solidFill>
                  <a:srgbClr val="621132"/>
                </a:solidFill>
                <a:effectLst/>
                <a:uLnTx/>
                <a:uFillTx/>
                <a:latin typeface="Noto Sans" panose="020B0502040504020204" pitchFamily="34" charset="0"/>
                <a:ea typeface="Noto Sans" panose="020B0502040504020204" pitchFamily="34" charset="0"/>
                <a:cs typeface="Noto Sans" panose="020B0502040504020204" pitchFamily="34" charset="0"/>
              </a:rPr>
              <a:t>Validaciones</a:t>
            </a:r>
          </a:p>
        </p:txBody>
      </p:sp>
      <p:sp>
        <p:nvSpPr>
          <p:cNvPr id="25" name="CuadroTexto 24">
            <a:extLst>
              <a:ext uri="{FF2B5EF4-FFF2-40B4-BE49-F238E27FC236}">
                <a16:creationId xmlns:a16="http://schemas.microsoft.com/office/drawing/2014/main" id="{FCF5A520-6818-83D5-C50F-19D95CFD62D5}"/>
              </a:ext>
            </a:extLst>
          </p:cNvPr>
          <p:cNvSpPr txBox="1"/>
          <p:nvPr/>
        </p:nvSpPr>
        <p:spPr>
          <a:xfrm>
            <a:off x="4596742" y="1168256"/>
            <a:ext cx="94929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144</a:t>
            </a:r>
            <a:endParaRPr kumimoji="0" lang="es-MX" sz="3600" b="1" i="0" u="none" strike="sngStrik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7" name="Rectángulo redondeado 25">
            <a:extLst>
              <a:ext uri="{FF2B5EF4-FFF2-40B4-BE49-F238E27FC236}">
                <a16:creationId xmlns:a16="http://schemas.microsoft.com/office/drawing/2014/main" id="{45A5863D-1A25-B968-DF7D-336314F10D96}"/>
              </a:ext>
            </a:extLst>
          </p:cNvPr>
          <p:cNvSpPr/>
          <p:nvPr/>
        </p:nvSpPr>
        <p:spPr>
          <a:xfrm>
            <a:off x="8310091" y="1155542"/>
            <a:ext cx="2360174" cy="646331"/>
          </a:xfrm>
          <a:prstGeom prst="roundRect">
            <a:avLst>
              <a:gd name="adj" fmla="val 12159"/>
            </a:avLst>
          </a:prstGeom>
          <a:gradFill flip="none" rotWithShape="1">
            <a:gsLst>
              <a:gs pos="0">
                <a:srgbClr val="A27D4C"/>
              </a:gs>
              <a:gs pos="72000">
                <a:schemeClr val="bg1">
                  <a:lumMod val="9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8" name="CuadroTexto 27">
            <a:extLst>
              <a:ext uri="{FF2B5EF4-FFF2-40B4-BE49-F238E27FC236}">
                <a16:creationId xmlns:a16="http://schemas.microsoft.com/office/drawing/2014/main" id="{8616A218-D9C5-3453-B36D-3D53054FF5BF}"/>
              </a:ext>
            </a:extLst>
          </p:cNvPr>
          <p:cNvSpPr txBox="1"/>
          <p:nvPr/>
        </p:nvSpPr>
        <p:spPr>
          <a:xfrm>
            <a:off x="9167067" y="1141900"/>
            <a:ext cx="281794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80633C"/>
                </a:solidFill>
                <a:effectLst/>
                <a:uLnTx/>
                <a:uFillTx/>
                <a:latin typeface="Noto Sans" panose="020B0502040504020204" pitchFamily="34" charset="0"/>
                <a:ea typeface="Noto Sans" panose="020B0502040504020204" pitchFamily="34" charset="0"/>
                <a:cs typeface="Noto Sans" panose="020B0502040504020204" pitchFamily="34" charset="0"/>
              </a:rPr>
              <a:t>Listos para licitación o en licitación</a:t>
            </a:r>
          </a:p>
        </p:txBody>
      </p:sp>
      <p:sp>
        <p:nvSpPr>
          <p:cNvPr id="29" name="CuadroTexto 28">
            <a:extLst>
              <a:ext uri="{FF2B5EF4-FFF2-40B4-BE49-F238E27FC236}">
                <a16:creationId xmlns:a16="http://schemas.microsoft.com/office/drawing/2014/main" id="{15454ADB-BFD7-F6D5-E97A-2B4E69F22503}"/>
              </a:ext>
            </a:extLst>
          </p:cNvPr>
          <p:cNvSpPr txBox="1"/>
          <p:nvPr/>
        </p:nvSpPr>
        <p:spPr>
          <a:xfrm>
            <a:off x="8433702" y="1168256"/>
            <a:ext cx="69442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kern="1200" cap="none" spc="0" normalizeH="0" baseline="0" noProof="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90</a:t>
            </a:r>
          </a:p>
        </p:txBody>
      </p:sp>
      <p:sp>
        <p:nvSpPr>
          <p:cNvPr id="30" name="CuadroTexto 29">
            <a:extLst>
              <a:ext uri="{FF2B5EF4-FFF2-40B4-BE49-F238E27FC236}">
                <a16:creationId xmlns:a16="http://schemas.microsoft.com/office/drawing/2014/main" id="{74DE4A85-0F97-74C5-932B-40A7E9515397}"/>
              </a:ext>
            </a:extLst>
          </p:cNvPr>
          <p:cNvSpPr txBox="1"/>
          <p:nvPr/>
        </p:nvSpPr>
        <p:spPr>
          <a:xfrm>
            <a:off x="8031402" y="1801873"/>
            <a:ext cx="392428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a:solidFill>
                  <a:srgbClr val="80633C"/>
                </a:solidFill>
                <a:latin typeface="Noto Sans" panose="020B0502040504020204" pitchFamily="34" charset="0"/>
                <a:ea typeface="Noto Sans" panose="020B0502040504020204" pitchFamily="34" charset="0"/>
                <a:cs typeface="Noto Sans" panose="020B0502040504020204" pitchFamily="34" charset="0"/>
              </a:rPr>
              <a:t>52 Reservas autorizadas y </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a:solidFill>
                  <a:srgbClr val="80633C"/>
                </a:solidFill>
                <a:latin typeface="Noto Sans" panose="020B0502040504020204" pitchFamily="34" charset="0"/>
                <a:ea typeface="Noto Sans" panose="020B0502040504020204" pitchFamily="34" charset="0"/>
                <a:cs typeface="Noto Sans" panose="020B0502040504020204" pitchFamily="34" charset="0"/>
              </a:rPr>
              <a:t>38 Donaciones autorizadas por el HCT*</a:t>
            </a:r>
          </a:p>
        </p:txBody>
      </p:sp>
      <p:sp>
        <p:nvSpPr>
          <p:cNvPr id="35" name="Google Shape;961;p40">
            <a:extLst>
              <a:ext uri="{FF2B5EF4-FFF2-40B4-BE49-F238E27FC236}">
                <a16:creationId xmlns:a16="http://schemas.microsoft.com/office/drawing/2014/main" id="{97D1BDD7-21D3-9549-57AD-6EB8F2287BB3}"/>
              </a:ext>
            </a:extLst>
          </p:cNvPr>
          <p:cNvSpPr/>
          <p:nvPr/>
        </p:nvSpPr>
        <p:spPr>
          <a:xfrm>
            <a:off x="339066" y="691250"/>
            <a:ext cx="2680593" cy="365462"/>
          </a:xfrm>
          <a:prstGeom prst="homePlate">
            <a:avLst>
              <a:gd name="adj" fmla="val 50000"/>
            </a:avLst>
          </a:prstGeom>
          <a:solidFill>
            <a:srgbClr val="285C4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6" name="Google Shape;962;p40">
            <a:extLst>
              <a:ext uri="{FF2B5EF4-FFF2-40B4-BE49-F238E27FC236}">
                <a16:creationId xmlns:a16="http://schemas.microsoft.com/office/drawing/2014/main" id="{20C82B54-463B-AED3-1C65-603FC8C530C4}"/>
              </a:ext>
            </a:extLst>
          </p:cNvPr>
          <p:cNvSpPr/>
          <p:nvPr/>
        </p:nvSpPr>
        <p:spPr>
          <a:xfrm>
            <a:off x="2878683" y="691239"/>
            <a:ext cx="362363" cy="365463"/>
          </a:xfrm>
          <a:prstGeom prst="chevron">
            <a:avLst>
              <a:gd name="adj" fmla="val 50000"/>
            </a:avLst>
          </a:prstGeom>
          <a:solidFill>
            <a:srgbClr val="BC955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7" name="Google Shape;963;p40">
            <a:extLst>
              <a:ext uri="{FF2B5EF4-FFF2-40B4-BE49-F238E27FC236}">
                <a16:creationId xmlns:a16="http://schemas.microsoft.com/office/drawing/2014/main" id="{01D23950-D5C4-95DD-3B44-1B1A2C4F7790}"/>
              </a:ext>
            </a:extLst>
          </p:cNvPr>
          <p:cNvSpPr/>
          <p:nvPr/>
        </p:nvSpPr>
        <p:spPr>
          <a:xfrm>
            <a:off x="3107589" y="691239"/>
            <a:ext cx="362363" cy="365463"/>
          </a:xfrm>
          <a:prstGeom prst="chevron">
            <a:avLst>
              <a:gd name="adj" fmla="val 50000"/>
            </a:avLst>
          </a:prstGeom>
          <a:solidFill>
            <a:srgbClr val="DDC9A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 name="Google Shape;965;p40">
            <a:extLst>
              <a:ext uri="{FF2B5EF4-FFF2-40B4-BE49-F238E27FC236}">
                <a16:creationId xmlns:a16="http://schemas.microsoft.com/office/drawing/2014/main" id="{121EB8D0-8093-916C-64A1-73FA4CD7D796}"/>
              </a:ext>
            </a:extLst>
          </p:cNvPr>
          <p:cNvSpPr txBox="1"/>
          <p:nvPr/>
        </p:nvSpPr>
        <p:spPr>
          <a:xfrm>
            <a:off x="348933" y="675868"/>
            <a:ext cx="2209650" cy="40006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a:ln>
                  <a:noFill/>
                </a:ln>
                <a:solidFill>
                  <a:srgbClr val="E9CE83"/>
                </a:solidFill>
                <a:effectLst/>
                <a:uLnTx/>
                <a:uFillTx/>
                <a:latin typeface="Noto Sans" panose="020B0502040504020204" pitchFamily="34" charset="0"/>
                <a:ea typeface="Noto Sans" panose="020B0502040504020204" pitchFamily="34" charset="0"/>
                <a:cs typeface="Noto Sans" panose="020B0502040504020204" pitchFamily="34" charset="0"/>
                <a:sym typeface="Montserrat"/>
              </a:rPr>
              <a:t>Nacional</a:t>
            </a:r>
            <a:endParaRPr kumimoji="0" lang="es-ES" sz="2000" b="0" i="0" u="none" strike="noStrike" kern="1200" cap="none" spc="0" normalizeH="0" baseline="0" noProof="0">
              <a:ln>
                <a:noFill/>
              </a:ln>
              <a:solidFill>
                <a:srgbClr val="E9CE83"/>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6" name="Tabla 5">
            <a:extLst>
              <a:ext uri="{FF2B5EF4-FFF2-40B4-BE49-F238E27FC236}">
                <a16:creationId xmlns:a16="http://schemas.microsoft.com/office/drawing/2014/main" id="{24E53857-C1C0-EAD0-3909-9F0AA336C17E}"/>
              </a:ext>
            </a:extLst>
          </p:cNvPr>
          <p:cNvGraphicFramePr>
            <a:graphicFrameLocks noGrp="1"/>
          </p:cNvGraphicFramePr>
          <p:nvPr>
            <p:extLst>
              <p:ext uri="{D42A27DB-BD31-4B8C-83A1-F6EECF244321}">
                <p14:modId xmlns:p14="http://schemas.microsoft.com/office/powerpoint/2010/main" val="1968819433"/>
              </p:ext>
            </p:extLst>
          </p:nvPr>
        </p:nvGraphicFramePr>
        <p:xfrm>
          <a:off x="1389476" y="2323971"/>
          <a:ext cx="4753277" cy="3478336"/>
        </p:xfrm>
        <a:graphic>
          <a:graphicData uri="http://schemas.openxmlformats.org/drawingml/2006/table">
            <a:tbl>
              <a:tblPr/>
              <a:tblGrid>
                <a:gridCol w="216221">
                  <a:extLst>
                    <a:ext uri="{9D8B030D-6E8A-4147-A177-3AD203B41FA5}">
                      <a16:colId xmlns:a16="http://schemas.microsoft.com/office/drawing/2014/main" val="2245539715"/>
                    </a:ext>
                  </a:extLst>
                </a:gridCol>
                <a:gridCol w="1341904">
                  <a:extLst>
                    <a:ext uri="{9D8B030D-6E8A-4147-A177-3AD203B41FA5}">
                      <a16:colId xmlns:a16="http://schemas.microsoft.com/office/drawing/2014/main" val="4204629887"/>
                    </a:ext>
                  </a:extLst>
                </a:gridCol>
                <a:gridCol w="777835">
                  <a:extLst>
                    <a:ext uri="{9D8B030D-6E8A-4147-A177-3AD203B41FA5}">
                      <a16:colId xmlns:a16="http://schemas.microsoft.com/office/drawing/2014/main" val="2100873199"/>
                    </a:ext>
                  </a:extLst>
                </a:gridCol>
                <a:gridCol w="733647">
                  <a:extLst>
                    <a:ext uri="{9D8B030D-6E8A-4147-A177-3AD203B41FA5}">
                      <a16:colId xmlns:a16="http://schemas.microsoft.com/office/drawing/2014/main" val="41749038"/>
                    </a:ext>
                  </a:extLst>
                </a:gridCol>
                <a:gridCol w="782518">
                  <a:extLst>
                    <a:ext uri="{9D8B030D-6E8A-4147-A177-3AD203B41FA5}">
                      <a16:colId xmlns:a16="http://schemas.microsoft.com/office/drawing/2014/main" val="413509446"/>
                    </a:ext>
                  </a:extLst>
                </a:gridCol>
                <a:gridCol w="901152">
                  <a:extLst>
                    <a:ext uri="{9D8B030D-6E8A-4147-A177-3AD203B41FA5}">
                      <a16:colId xmlns:a16="http://schemas.microsoft.com/office/drawing/2014/main" val="2415067067"/>
                    </a:ext>
                  </a:extLst>
                </a:gridCol>
              </a:tblGrid>
              <a:tr h="273095">
                <a:tc>
                  <a:txBody>
                    <a:bodyPr/>
                    <a:lstStyle/>
                    <a:p>
                      <a:pPr algn="ctr" rtl="0" fontAlgn="ctr">
                        <a:buNone/>
                      </a:pPr>
                      <a:r>
                        <a:rPr lang="es-MX" sz="1000" b="1" i="0" u="none" strike="noStrike">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RESERVA 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RESERVA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DONACION 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DONACIÓN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Aguascalientes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02839680"/>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Baja California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10</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a:solidFill>
                            <a:srgbClr val="000000"/>
                          </a:solidFill>
                          <a:effectLst/>
                          <a:latin typeface="Noto Sans" panose="020B0502040504020204" pitchFamily="34" charset="0"/>
                        </a:rPr>
                        <a:t>Baja California Sur</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Campeche</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32820801"/>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Chiapas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Chihuahua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t">
                        <a:buNone/>
                      </a:pPr>
                      <a:r>
                        <a:rPr lang="es-MX" sz="1000" b="0" i="0" u="none" strike="noStrike">
                          <a:solidFill>
                            <a:srgbClr val="000000"/>
                          </a:solidFill>
                          <a:effectLst/>
                          <a:latin typeface="Times New Roman" panose="02020603050405020304" pitchFamily="18" charset="0"/>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t">
                        <a:buNone/>
                      </a:pPr>
                      <a:r>
                        <a:rPr lang="es-MX" sz="1000" b="0" i="0" u="none" strike="noStrike">
                          <a:solidFill>
                            <a:srgbClr val="000000"/>
                          </a:solidFill>
                          <a:effectLst/>
                          <a:latin typeface="Times New Roman" panose="02020603050405020304" pitchFamily="18" charset="0"/>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238816">
                <a:tc>
                  <a:txBody>
                    <a:bodyPr/>
                    <a:lstStyle/>
                    <a:p>
                      <a:pPr algn="ctr" rtl="0" fontAlgn="b">
                        <a:buNone/>
                      </a:pPr>
                      <a:r>
                        <a:rPr lang="es-MX" sz="1100" b="0" i="0" u="none" strike="noStrike">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Coahuila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8</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Colima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Durango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Edo. Mex. Ote.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10</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Edo. Mex. Pte.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Guanajuato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Guerrero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Hidalgo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90500">
                <a:tc>
                  <a:txBody>
                    <a:bodyPr/>
                    <a:lstStyle/>
                    <a:p>
                      <a:pPr algn="ctr" rtl="0" fontAlgn="b">
                        <a:buNone/>
                      </a:pPr>
                      <a:r>
                        <a:rPr lang="es-MX" sz="1100" b="0" i="0" u="none" strike="noStrike">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Jalisco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11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11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19</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Michoacán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4</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4</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8</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28401971"/>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Morelos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3</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2</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9</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16601875"/>
                  </a:ext>
                </a:extLst>
              </a:tr>
            </a:tbl>
          </a:graphicData>
        </a:graphic>
      </p:graphicFrame>
      <p:graphicFrame>
        <p:nvGraphicFramePr>
          <p:cNvPr id="7" name="Tabla 6">
            <a:extLst>
              <a:ext uri="{FF2B5EF4-FFF2-40B4-BE49-F238E27FC236}">
                <a16:creationId xmlns:a16="http://schemas.microsoft.com/office/drawing/2014/main" id="{91314255-911C-288F-EAFC-D3A3AA5C8081}"/>
              </a:ext>
            </a:extLst>
          </p:cNvPr>
          <p:cNvGraphicFramePr>
            <a:graphicFrameLocks noGrp="1"/>
          </p:cNvGraphicFramePr>
          <p:nvPr>
            <p:extLst>
              <p:ext uri="{D42A27DB-BD31-4B8C-83A1-F6EECF244321}">
                <p14:modId xmlns:p14="http://schemas.microsoft.com/office/powerpoint/2010/main" val="3567929907"/>
              </p:ext>
            </p:extLst>
          </p:nvPr>
        </p:nvGraphicFramePr>
        <p:xfrm>
          <a:off x="6243919" y="2321491"/>
          <a:ext cx="4582909" cy="3402405"/>
        </p:xfrm>
        <a:graphic>
          <a:graphicData uri="http://schemas.openxmlformats.org/drawingml/2006/table">
            <a:tbl>
              <a:tblPr/>
              <a:tblGrid>
                <a:gridCol w="301540">
                  <a:extLst>
                    <a:ext uri="{9D8B030D-6E8A-4147-A177-3AD203B41FA5}">
                      <a16:colId xmlns:a16="http://schemas.microsoft.com/office/drawing/2014/main" val="2245539715"/>
                    </a:ext>
                  </a:extLst>
                </a:gridCol>
                <a:gridCol w="1091274">
                  <a:extLst>
                    <a:ext uri="{9D8B030D-6E8A-4147-A177-3AD203B41FA5}">
                      <a16:colId xmlns:a16="http://schemas.microsoft.com/office/drawing/2014/main" val="4204629887"/>
                    </a:ext>
                  </a:extLst>
                </a:gridCol>
                <a:gridCol w="830208">
                  <a:extLst>
                    <a:ext uri="{9D8B030D-6E8A-4147-A177-3AD203B41FA5}">
                      <a16:colId xmlns:a16="http://schemas.microsoft.com/office/drawing/2014/main" val="2100873199"/>
                    </a:ext>
                  </a:extLst>
                </a:gridCol>
                <a:gridCol w="737872">
                  <a:extLst>
                    <a:ext uri="{9D8B030D-6E8A-4147-A177-3AD203B41FA5}">
                      <a16:colId xmlns:a16="http://schemas.microsoft.com/office/drawing/2014/main" val="41749038"/>
                    </a:ext>
                  </a:extLst>
                </a:gridCol>
                <a:gridCol w="833376">
                  <a:extLst>
                    <a:ext uri="{9D8B030D-6E8A-4147-A177-3AD203B41FA5}">
                      <a16:colId xmlns:a16="http://schemas.microsoft.com/office/drawing/2014/main" val="413509446"/>
                    </a:ext>
                  </a:extLst>
                </a:gridCol>
                <a:gridCol w="788639">
                  <a:extLst>
                    <a:ext uri="{9D8B030D-6E8A-4147-A177-3AD203B41FA5}">
                      <a16:colId xmlns:a16="http://schemas.microsoft.com/office/drawing/2014/main" val="2415067067"/>
                    </a:ext>
                  </a:extLst>
                </a:gridCol>
              </a:tblGrid>
              <a:tr h="273095">
                <a:tc>
                  <a:txBody>
                    <a:bodyPr/>
                    <a:lstStyle/>
                    <a:p>
                      <a:pPr algn="ctr" rtl="0" fontAlgn="ctr">
                        <a:buNone/>
                      </a:pPr>
                      <a:r>
                        <a:rPr lang="es-MX" sz="1000" b="1" i="0" u="none" strike="noStrike" err="1">
                          <a:solidFill>
                            <a:srgbClr val="FFFFFF"/>
                          </a:solidFill>
                          <a:effectLst/>
                          <a:latin typeface="Noto Sans"/>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RESERVA 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RESERVA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DONACION</a:t>
                      </a:r>
                    </a:p>
                    <a:p>
                      <a:pPr algn="ctr" rtl="0" fontAlgn="ctr">
                        <a:buNone/>
                      </a:pPr>
                      <a:r>
                        <a:rPr lang="es-MX" sz="1000" b="1" i="0" u="none" strike="noStrike">
                          <a:solidFill>
                            <a:srgbClr val="FFFFFF"/>
                          </a:solidFill>
                          <a:effectLst/>
                          <a:latin typeface="Noto Sans" panose="020B0502040504020204" pitchFamily="34" charset="0"/>
                        </a:rPr>
                        <a:t>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DONACIÓN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Nayarit</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02839680"/>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Nuevo León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Oaxaca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Puebla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32820801"/>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a:rPr>
                        <a:t>Querétaro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Quintana Roo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San Luis Potosí</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Sinaloa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chemeClr val="tx1"/>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chemeClr val="tx1"/>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Sonora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chemeClr val="tx1"/>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chemeClr val="tx1"/>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a:solidFill>
                            <a:srgbClr val="000000"/>
                          </a:solidFill>
                          <a:effectLst/>
                          <a:latin typeface="Noto Sans" panose="020B0502040504020204" pitchFamily="34" charset="0"/>
                        </a:rPr>
                        <a:t>27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a:solidFill>
                            <a:srgbClr val="000000"/>
                          </a:solidFill>
                          <a:effectLst/>
                          <a:latin typeface="Noto Sans" panose="020B0502040504020204" pitchFamily="34" charset="0"/>
                        </a:rPr>
                        <a:t>Tabasco</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a:solidFill>
                            <a:srgbClr val="000000"/>
                          </a:solidFill>
                          <a:effectLst/>
                          <a:latin typeface="Noto Sans" panose="020B0502040504020204" pitchFamily="34" charset="0"/>
                        </a:rPr>
                        <a:t>28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a:solidFill>
                            <a:srgbClr val="000000"/>
                          </a:solidFill>
                          <a:effectLst/>
                          <a:latin typeface="Noto Sans" panose="020B0502040504020204" pitchFamily="34" charset="0"/>
                        </a:rPr>
                        <a:t>Tlaxcala</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Tamaulipas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10</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30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a:solidFill>
                            <a:srgbClr val="000000"/>
                          </a:solidFill>
                          <a:effectLst/>
                          <a:latin typeface="Noto Sans"/>
                        </a:rPr>
                        <a:t>Veracruz </a:t>
                      </a:r>
                      <a:r>
                        <a:rPr lang="es-MX" sz="1100" b="0" i="0" u="none" strike="noStrike" err="1">
                          <a:solidFill>
                            <a:srgbClr val="000000"/>
                          </a:solidFill>
                          <a:effectLst/>
                          <a:latin typeface="Noto Sans"/>
                        </a:rPr>
                        <a:t>Nte</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31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Veracruz Sur</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32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Yucatán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9</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33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Zacatecas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28401971"/>
                  </a:ext>
                </a:extLst>
              </a:tr>
              <a:tr h="177405">
                <a:tc>
                  <a:txBody>
                    <a:bodyPr/>
                    <a:lstStyle/>
                    <a:p>
                      <a:pPr algn="ctr" rtl="0" fontAlgn="b">
                        <a:buNone/>
                      </a:pPr>
                      <a:endParaRPr lang="es-MX" sz="1200" b="0" i="0" u="none" strike="noStrike">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r" rtl="0" fontAlgn="b">
                        <a:buNone/>
                      </a:pPr>
                      <a:r>
                        <a:rPr lang="es-MX" sz="1100" b="1" i="0" u="none" strike="noStrike">
                          <a:solidFill>
                            <a:srgbClr val="000000"/>
                          </a:solidFill>
                          <a:effectLst/>
                          <a:latin typeface="Noto Sans" panose="020B0502040504020204" pitchFamily="34" charset="0"/>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400" b="1" i="0" u="none" strike="noStrike">
                          <a:solidFill>
                            <a:schemeClr val="tx1"/>
                          </a:solidFill>
                          <a:effectLst/>
                          <a:latin typeface="Noto Sans" panose="020B0502040504020204" pitchFamily="34" charset="0"/>
                        </a:rPr>
                        <a:t>57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400" b="1" i="0" u="none" strike="noStrike" kern="1200">
                          <a:solidFill>
                            <a:schemeClr val="tx1"/>
                          </a:solidFill>
                          <a:effectLst/>
                          <a:latin typeface="Noto Sans" panose="020B0502040504020204" pitchFamily="34" charset="0"/>
                          <a:ea typeface="+mn-ea"/>
                          <a:cs typeface="+mn-cs"/>
                        </a:rPr>
                        <a:t>52</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400" b="1" i="0" u="none" strike="noStrike">
                          <a:solidFill>
                            <a:schemeClr val="tx1"/>
                          </a:solidFill>
                          <a:effectLst/>
                          <a:latin typeface="Noto Sans" panose="020B0502040504020204" pitchFamily="34" charset="0"/>
                        </a:rPr>
                        <a:t>186</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400" b="1" i="0" u="none" strike="noStrike" kern="1200" dirty="0">
                          <a:solidFill>
                            <a:schemeClr val="tx1"/>
                          </a:solidFill>
                          <a:effectLst/>
                          <a:latin typeface="Noto Sans" panose="020B0502040504020204" pitchFamily="34" charset="0"/>
                          <a:ea typeface="+mn-ea"/>
                          <a:cs typeface="+mn-cs"/>
                        </a:rPr>
                        <a:t>92</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16601875"/>
                  </a:ext>
                </a:extLst>
              </a:tr>
            </a:tbl>
          </a:graphicData>
        </a:graphic>
      </p:graphicFrame>
    </p:spTree>
    <p:extLst>
      <p:ext uri="{BB962C8B-B14F-4D97-AF65-F5344CB8AC3E}">
        <p14:creationId xmlns:p14="http://schemas.microsoft.com/office/powerpoint/2010/main" val="1807362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CD6B2-67A5-52F5-0257-842F5210587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4B6D9F6-5B83-439A-3002-A1FC2A1BD9C4}"/>
              </a:ext>
            </a:extLst>
          </p:cNvPr>
          <p:cNvSpPr txBox="1"/>
          <p:nvPr/>
        </p:nvSpPr>
        <p:spPr>
          <a:xfrm>
            <a:off x="189288" y="149720"/>
            <a:ext cx="960310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Tx/>
              <a:buNone/>
              <a:tabLst/>
              <a:defRPr/>
            </a:pPr>
            <a:r>
              <a:rPr kumimoji="0" lang="es-MX" sz="2400" b="1" i="0" u="none" strike="noStrike" kern="1200" cap="none" spc="0" normalizeH="0" baseline="0" noProof="0" dirty="0">
                <a:ln>
                  <a:noFill/>
                </a:ln>
                <a:solidFill>
                  <a:srgbClr val="621132"/>
                </a:solidFill>
                <a:effectLst/>
                <a:uLnTx/>
                <a:uFillTx/>
                <a:latin typeface="Patria" pitchFamily="2" charset="0"/>
                <a:ea typeface="+mn-ea"/>
                <a:cs typeface="+mn-cs"/>
              </a:rPr>
              <a:t>Avance en la integración de expedientes para donaciones CECI</a:t>
            </a:r>
          </a:p>
        </p:txBody>
      </p:sp>
      <p:sp>
        <p:nvSpPr>
          <p:cNvPr id="5" name="Marcador de número de diapositiva 3">
            <a:extLst>
              <a:ext uri="{FF2B5EF4-FFF2-40B4-BE49-F238E27FC236}">
                <a16:creationId xmlns:a16="http://schemas.microsoft.com/office/drawing/2014/main" id="{A8EDB1D3-4155-EAEE-FD2A-219C551C1A9E}"/>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9" name="Imagen 8">
            <a:extLst>
              <a:ext uri="{FF2B5EF4-FFF2-40B4-BE49-F238E27FC236}">
                <a16:creationId xmlns:a16="http://schemas.microsoft.com/office/drawing/2014/main" id="{4C89C88C-8927-BEF3-84F0-D14629CEAB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850410"/>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B9A8E2AE-A044-6654-839C-74217911ED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850410"/>
            <a:ext cx="28575" cy="2190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Gráfico 12">
            <a:extLst>
              <a:ext uri="{FF2B5EF4-FFF2-40B4-BE49-F238E27FC236}">
                <a16:creationId xmlns:a16="http://schemas.microsoft.com/office/drawing/2014/main" id="{8ADEB8D5-AA45-59F4-8DD6-D973B3F5CF8F}"/>
              </a:ext>
            </a:extLst>
          </p:cNvPr>
          <p:cNvGraphicFramePr/>
          <p:nvPr>
            <p:extLst>
              <p:ext uri="{D42A27DB-BD31-4B8C-83A1-F6EECF244321}">
                <p14:modId xmlns:p14="http://schemas.microsoft.com/office/powerpoint/2010/main" val="2471888137"/>
              </p:ext>
            </p:extLst>
          </p:nvPr>
        </p:nvGraphicFramePr>
        <p:xfrm>
          <a:off x="272076" y="1076992"/>
          <a:ext cx="6071553" cy="392078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Tabla 13">
            <a:extLst>
              <a:ext uri="{FF2B5EF4-FFF2-40B4-BE49-F238E27FC236}">
                <a16:creationId xmlns:a16="http://schemas.microsoft.com/office/drawing/2014/main" id="{26B52A74-3876-AEB7-54CD-E1B2093B966C}"/>
              </a:ext>
            </a:extLst>
          </p:cNvPr>
          <p:cNvGraphicFramePr>
            <a:graphicFrameLocks noGrp="1"/>
          </p:cNvGraphicFramePr>
          <p:nvPr/>
        </p:nvGraphicFramePr>
        <p:xfrm>
          <a:off x="6520110" y="1343111"/>
          <a:ext cx="5307405" cy="4471663"/>
        </p:xfrm>
        <a:graphic>
          <a:graphicData uri="http://schemas.openxmlformats.org/drawingml/2006/table">
            <a:tbl>
              <a:tblPr>
                <a:tableStyleId>{5C22544A-7EE6-4342-B048-85BDC9FD1C3A}</a:tableStyleId>
              </a:tblPr>
              <a:tblGrid>
                <a:gridCol w="1143943">
                  <a:extLst>
                    <a:ext uri="{9D8B030D-6E8A-4147-A177-3AD203B41FA5}">
                      <a16:colId xmlns:a16="http://schemas.microsoft.com/office/drawing/2014/main" val="1871271107"/>
                    </a:ext>
                  </a:extLst>
                </a:gridCol>
                <a:gridCol w="1487221">
                  <a:extLst>
                    <a:ext uri="{9D8B030D-6E8A-4147-A177-3AD203B41FA5}">
                      <a16:colId xmlns:a16="http://schemas.microsoft.com/office/drawing/2014/main" val="2101032706"/>
                    </a:ext>
                  </a:extLst>
                </a:gridCol>
                <a:gridCol w="900606">
                  <a:extLst>
                    <a:ext uri="{9D8B030D-6E8A-4147-A177-3AD203B41FA5}">
                      <a16:colId xmlns:a16="http://schemas.microsoft.com/office/drawing/2014/main" val="4045919399"/>
                    </a:ext>
                  </a:extLst>
                </a:gridCol>
                <a:gridCol w="1775635">
                  <a:extLst>
                    <a:ext uri="{9D8B030D-6E8A-4147-A177-3AD203B41FA5}">
                      <a16:colId xmlns:a16="http://schemas.microsoft.com/office/drawing/2014/main" val="1306855415"/>
                    </a:ext>
                  </a:extLst>
                </a:gridCol>
              </a:tblGrid>
              <a:tr h="563206">
                <a:tc>
                  <a:txBody>
                    <a:bodyPr/>
                    <a:lstStyle/>
                    <a:p>
                      <a:pPr algn="ctr" fontAlgn="b">
                        <a:buNone/>
                      </a:pPr>
                      <a:r>
                        <a:rPr lang="es-MX" sz="12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2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rgbClr val="0B5445"/>
                    </a:solidFill>
                  </a:tcPr>
                </a:tc>
                <a:tc>
                  <a:txBody>
                    <a:bodyPr/>
                    <a:lstStyle/>
                    <a:p>
                      <a:pPr algn="ctr" fontAlgn="b">
                        <a:buNone/>
                      </a:pPr>
                      <a:r>
                        <a:rPr lang="es-MX" sz="12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2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rgbClr val="0B5445"/>
                    </a:solidFill>
                  </a:tcPr>
                </a:tc>
                <a:tc>
                  <a:txBody>
                    <a:bodyPr/>
                    <a:lstStyle/>
                    <a:p>
                      <a:pPr algn="ctr" fontAlgn="b">
                        <a:buNone/>
                      </a:pPr>
                      <a:r>
                        <a:rPr lang="es-MX" sz="1200" b="1" i="0" u="none" strike="noStrike" err="1">
                          <a:solidFill>
                            <a:schemeClr val="bg1"/>
                          </a:solidFill>
                          <a:effectLst/>
                          <a:latin typeface="Noto Sans"/>
                          <a:ea typeface="Noto Sans"/>
                          <a:cs typeface="Noto Sans"/>
                        </a:rPr>
                        <a:t>Nº</a:t>
                      </a:r>
                      <a:r>
                        <a:rPr lang="es-MX" sz="1200" b="1" i="0" u="none" strike="noStrike">
                          <a:solidFill>
                            <a:schemeClr val="bg1"/>
                          </a:solidFill>
                          <a:effectLst/>
                          <a:latin typeface="Noto Sans"/>
                          <a:ea typeface="Noto Sans"/>
                          <a:cs typeface="Noto Sans"/>
                        </a:rPr>
                        <a:t>. Inmuebles</a:t>
                      </a:r>
                    </a:p>
                  </a:txBody>
                  <a:tcPr marL="9525" marR="9525" marT="9525" marB="0" anchor="ctr">
                    <a:solidFill>
                      <a:srgbClr val="0B5445"/>
                    </a:solidFill>
                  </a:tcPr>
                </a:tc>
                <a:tc>
                  <a:txBody>
                    <a:bodyPr/>
                    <a:lstStyle/>
                    <a:p>
                      <a:pPr algn="ctr" fontAlgn="b">
                        <a:buNone/>
                      </a:pPr>
                      <a:r>
                        <a:rPr lang="es-MX" sz="12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Avance Integración de Expediente Inmobiliario</a:t>
                      </a:r>
                    </a:p>
                  </a:txBody>
                  <a:tcPr marL="9525" marR="9525" marT="9525" marB="0" anchor="ctr">
                    <a:solidFill>
                      <a:srgbClr val="0B5445"/>
                    </a:solidFill>
                  </a:tcPr>
                </a:tc>
                <a:extLst>
                  <a:ext uri="{0D108BD9-81ED-4DB2-BD59-A6C34878D82A}">
                    <a16:rowId xmlns:a16="http://schemas.microsoft.com/office/drawing/2014/main" val="1156127946"/>
                  </a:ext>
                </a:extLst>
              </a:tr>
              <a:tr h="214736">
                <a:tc>
                  <a:txBody>
                    <a:bodyPr/>
                    <a:lstStyle/>
                    <a:p>
                      <a:pPr algn="ctr"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Baja California</a:t>
                      </a:r>
                    </a:p>
                  </a:txBody>
                  <a:tcPr marL="9525" marR="9525" marT="9525" marB="0" anchor="ctr">
                    <a:noFill/>
                  </a:tcPr>
                </a:tc>
                <a:tc>
                  <a:txBody>
                    <a:bodyPr/>
                    <a:lstStyle/>
                    <a:p>
                      <a:pPr marL="93345" indent="0" algn="l"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Tijuana</a:t>
                      </a:r>
                    </a:p>
                  </a:txBody>
                  <a:tcPr marL="9525" marR="9525" marT="9525" marB="0" anchor="ctr">
                    <a:noFill/>
                  </a:tcPr>
                </a:tc>
                <a:tc>
                  <a:txBody>
                    <a:bodyPr/>
                    <a:lstStyle/>
                    <a:p>
                      <a:pPr algn="ctr"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noFill/>
                  </a:tcPr>
                </a:tc>
                <a:tc>
                  <a:txBody>
                    <a:bodyPr/>
                    <a:lstStyle/>
                    <a:p>
                      <a:pPr algn="ctr" fontAlgn="ctr">
                        <a:buNone/>
                      </a:pPr>
                      <a:r>
                        <a:rPr lang="es-MX" sz="1200" b="0" i="0" u="none" strike="noStrike">
                          <a:solidFill>
                            <a:schemeClr val="tx1"/>
                          </a:solidFill>
                          <a:effectLst/>
                          <a:latin typeface="Noto Sans" panose="020B0502040504020204" pitchFamily="34" charset="0"/>
                        </a:rPr>
                        <a:t>60%</a:t>
                      </a:r>
                    </a:p>
                  </a:txBody>
                  <a:tcPr marL="0" marR="0" marT="0" marB="0" anchor="ctr">
                    <a:noFill/>
                  </a:tcPr>
                </a:tc>
                <a:extLst>
                  <a:ext uri="{0D108BD9-81ED-4DB2-BD59-A6C34878D82A}">
                    <a16:rowId xmlns:a16="http://schemas.microsoft.com/office/drawing/2014/main" val="182573049"/>
                  </a:ext>
                </a:extLst>
              </a:tr>
              <a:tr h="214736">
                <a:tc>
                  <a:txBody>
                    <a:bodyPr/>
                    <a:lstStyle/>
                    <a:p>
                      <a:pPr algn="ctr"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Coahuila</a:t>
                      </a:r>
                    </a:p>
                  </a:txBody>
                  <a:tcPr marL="9525" marR="9525" marT="9525" marB="0" anchor="ctr">
                    <a:solidFill>
                      <a:schemeClr val="bg1">
                        <a:lumMod val="85000"/>
                      </a:schemeClr>
                    </a:solidFill>
                  </a:tcPr>
                </a:tc>
                <a:tc>
                  <a:txBody>
                    <a:bodyPr/>
                    <a:lstStyle/>
                    <a:p>
                      <a:pPr marL="93345" indent="0" algn="l"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Piedras Negras</a:t>
                      </a:r>
                    </a:p>
                  </a:txBody>
                  <a:tcPr marL="9525" marR="9525" marT="9525" marB="0" anchor="ctr">
                    <a:solidFill>
                      <a:schemeClr val="bg1">
                        <a:lumMod val="85000"/>
                      </a:schemeClr>
                    </a:solidFill>
                  </a:tcPr>
                </a:tc>
                <a:tc>
                  <a:txBody>
                    <a:bodyPr/>
                    <a:lstStyle/>
                    <a:p>
                      <a:pPr algn="ctr"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solidFill>
                      <a:schemeClr val="bg1">
                        <a:lumMod val="85000"/>
                      </a:schemeClr>
                    </a:solidFill>
                  </a:tcPr>
                </a:tc>
                <a:tc>
                  <a:txBody>
                    <a:bodyPr/>
                    <a:lstStyle/>
                    <a:p>
                      <a:pPr algn="ctr" fontAlgn="ctr">
                        <a:buNone/>
                      </a:pPr>
                      <a:r>
                        <a:rPr lang="es-MX" sz="1200" b="0" i="0" u="none" strike="noStrike">
                          <a:solidFill>
                            <a:schemeClr val="tx1"/>
                          </a:solidFill>
                          <a:effectLst/>
                          <a:latin typeface="Noto Sans" panose="020B0502040504020204" pitchFamily="34" charset="0"/>
                        </a:rPr>
                        <a:t>90%</a:t>
                      </a:r>
                    </a:p>
                  </a:txBody>
                  <a:tcPr marL="0" marR="0" marT="0" marB="0" anchor="ctr">
                    <a:solidFill>
                      <a:schemeClr val="bg1">
                        <a:lumMod val="85000"/>
                      </a:schemeClr>
                    </a:solidFill>
                  </a:tcPr>
                </a:tc>
                <a:extLst>
                  <a:ext uri="{0D108BD9-81ED-4DB2-BD59-A6C34878D82A}">
                    <a16:rowId xmlns:a16="http://schemas.microsoft.com/office/drawing/2014/main" val="3403406918"/>
                  </a:ext>
                </a:extLst>
              </a:tr>
              <a:tr h="214736">
                <a:tc rowSpan="2">
                  <a:txBody>
                    <a:bodyPr/>
                    <a:lstStyle/>
                    <a:p>
                      <a:pPr algn="ctr"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p>
                  </a:txBody>
                  <a:tcPr marL="9525" marR="9525" marT="9525" marB="0" anchor="ctr">
                    <a:solidFill>
                      <a:schemeClr val="bg1">
                        <a:lumMod val="95000"/>
                      </a:schemeClr>
                    </a:solidFill>
                  </a:tcPr>
                </a:tc>
                <a:tc>
                  <a:txBody>
                    <a:bodyPr/>
                    <a:lstStyle/>
                    <a:p>
                      <a:pPr marL="93345" indent="0" algn="l"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Ecatepec </a:t>
                      </a:r>
                    </a:p>
                  </a:txBody>
                  <a:tcPr marL="9525" marR="9525" marT="9525" marB="0" anchor="ctr">
                    <a:noFill/>
                  </a:tcPr>
                </a:tc>
                <a:tc>
                  <a:txBody>
                    <a:bodyPr/>
                    <a:lstStyle/>
                    <a:p>
                      <a:pPr algn="ctr"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noFill/>
                  </a:tcPr>
                </a:tc>
                <a:tc>
                  <a:txBody>
                    <a:bodyPr/>
                    <a:lstStyle/>
                    <a:p>
                      <a:pPr algn="ctr" fontAlgn="ctr">
                        <a:buNone/>
                      </a:pPr>
                      <a:r>
                        <a:rPr lang="es-MX" sz="1200" b="0" i="0" u="none" strike="noStrike">
                          <a:solidFill>
                            <a:schemeClr val="tx1"/>
                          </a:solidFill>
                          <a:effectLst/>
                          <a:latin typeface="Noto Sans"/>
                        </a:rPr>
                        <a:t>93%</a:t>
                      </a:r>
                    </a:p>
                  </a:txBody>
                  <a:tcPr marL="0" marR="0" marT="0" marB="0" anchor="ctr">
                    <a:noFill/>
                  </a:tcPr>
                </a:tc>
                <a:extLst>
                  <a:ext uri="{0D108BD9-81ED-4DB2-BD59-A6C34878D82A}">
                    <a16:rowId xmlns:a16="http://schemas.microsoft.com/office/drawing/2014/main" val="379564570"/>
                  </a:ext>
                </a:extLst>
              </a:tr>
              <a:tr h="214736">
                <a:tc vMerge="1">
                  <a:txBody>
                    <a:bodyPr/>
                    <a:lstStyle/>
                    <a:p>
                      <a:pPr algn="ctr" fontAlgn="b">
                        <a:buNone/>
                      </a:pP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85000"/>
                      </a:schemeClr>
                    </a:solidFill>
                  </a:tcPr>
                </a:tc>
                <a:tc>
                  <a:txBody>
                    <a:bodyPr/>
                    <a:lstStyle/>
                    <a:p>
                      <a:pPr marL="93345" indent="0" algn="l" fontAlgn="b">
                        <a:buNone/>
                      </a:pPr>
                      <a:r>
                        <a:rPr lang="es-MX" sz="1200" b="0" i="0" u="none" strike="noStrike">
                          <a:solidFill>
                            <a:schemeClr val="tx1"/>
                          </a:solidFill>
                          <a:effectLst/>
                          <a:latin typeface="Noto Sans"/>
                          <a:ea typeface="Noto Sans"/>
                          <a:cs typeface="Noto Sans"/>
                        </a:rPr>
                        <a:t>Chimalhuacan</a:t>
                      </a:r>
                    </a:p>
                  </a:txBody>
                  <a:tcPr marL="9525" marR="9525" marT="9525" marB="0" anchor="ctr">
                    <a:solidFill>
                      <a:schemeClr val="bg1">
                        <a:lumMod val="85000"/>
                      </a:schemeClr>
                    </a:solidFill>
                  </a:tcPr>
                </a:tc>
                <a:tc>
                  <a:txBody>
                    <a:bodyPr/>
                    <a:lstStyle/>
                    <a:p>
                      <a:pPr algn="ctr"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solidFill>
                      <a:schemeClr val="bg1">
                        <a:lumMod val="85000"/>
                      </a:schemeClr>
                    </a:solidFill>
                  </a:tcPr>
                </a:tc>
                <a:tc>
                  <a:txBody>
                    <a:bodyPr/>
                    <a:lstStyle/>
                    <a:p>
                      <a:pPr algn="ctr" fontAlgn="ctr">
                        <a:buNone/>
                      </a:pPr>
                      <a:r>
                        <a:rPr lang="es-MX" sz="1200" b="0" i="0" u="none" strike="noStrike">
                          <a:solidFill>
                            <a:schemeClr val="tx1"/>
                          </a:solidFill>
                          <a:effectLst/>
                          <a:latin typeface="Noto Sans"/>
                        </a:rPr>
                        <a:t>75 %</a:t>
                      </a:r>
                    </a:p>
                  </a:txBody>
                  <a:tcPr marL="0" marR="0" marT="0" marB="0" anchor="ctr">
                    <a:solidFill>
                      <a:schemeClr val="bg1">
                        <a:lumMod val="85000"/>
                      </a:schemeClr>
                    </a:solidFill>
                  </a:tcPr>
                </a:tc>
                <a:extLst>
                  <a:ext uri="{0D108BD9-81ED-4DB2-BD59-A6C34878D82A}">
                    <a16:rowId xmlns:a16="http://schemas.microsoft.com/office/drawing/2014/main" val="3304386949"/>
                  </a:ext>
                </a:extLst>
              </a:tr>
              <a:tr h="214736">
                <a:tc rowSpan="3">
                  <a:txBody>
                    <a:bodyPr/>
                    <a:lstStyle/>
                    <a:p>
                      <a:pPr marL="0" algn="ctr" defTabSz="914400" rtl="0" eaLnBrk="1" latinLnBrk="0" hangingPunct="1"/>
                      <a:r>
                        <a:rPr lang="es-ES" sz="1200" b="0" i="0" u="none" strike="noStrike" kern="1200">
                          <a:solidFill>
                            <a:schemeClr val="tx1"/>
                          </a:solidFill>
                          <a:effectLst/>
                          <a:latin typeface="Noto Sans"/>
                          <a:ea typeface="Noto Sans"/>
                          <a:cs typeface="Noto Sans"/>
                        </a:rPr>
                        <a:t>Jalisco</a:t>
                      </a:r>
                      <a:endParaRPr sz="1200" b="0" i="0" u="none" strike="noStrike" kern="1200">
                        <a:solidFill>
                          <a:schemeClr val="tx1"/>
                        </a:solidFill>
                        <a:effectLst/>
                        <a:latin typeface="Noto Sans"/>
                        <a:ea typeface="Noto Sans"/>
                        <a:cs typeface="Noto Sans"/>
                      </a:endParaRPr>
                    </a:p>
                  </a:txBody>
                  <a:tcPr marL="9524" marR="9524" marT="9524" marB="0" anchor="ctr">
                    <a:solidFill>
                      <a:schemeClr val="bg1">
                        <a:lumMod val="85000"/>
                      </a:schemeClr>
                    </a:solidFill>
                  </a:tcPr>
                </a:tc>
                <a:tc>
                  <a:txBody>
                    <a:bodyPr/>
                    <a:lstStyle/>
                    <a:p>
                      <a:pPr marL="93345" lvl="0" indent="0" algn="l">
                        <a:buNone/>
                      </a:pPr>
                      <a:r>
                        <a:rPr lang="es-MX" sz="1200" b="0" i="0" u="none" strike="noStrike">
                          <a:solidFill>
                            <a:schemeClr val="tx1"/>
                          </a:solidFill>
                          <a:effectLst/>
                          <a:latin typeface="Noto Sans"/>
                          <a:ea typeface="Noto Sans"/>
                          <a:cs typeface="Noto Sans"/>
                        </a:rPr>
                        <a:t>Jalostotitlan </a:t>
                      </a:r>
                    </a:p>
                  </a:txBody>
                  <a:tcPr marL="9524" marR="9524" marT="9524" marB="0" anchor="ctr">
                    <a:noFill/>
                  </a:tcPr>
                </a:tc>
                <a:tc>
                  <a:txBody>
                    <a:bodyPr/>
                    <a:lstStyle/>
                    <a:p>
                      <a:pPr lvl="0" algn="ctr">
                        <a:buNone/>
                      </a:pPr>
                      <a:r>
                        <a:rPr lang="es-MX" sz="1200" b="0" i="0" u="none" strike="noStrike">
                          <a:solidFill>
                            <a:schemeClr val="tx1"/>
                          </a:solidFill>
                          <a:effectLst/>
                          <a:latin typeface="Noto Sans"/>
                          <a:ea typeface="Noto Sans"/>
                          <a:cs typeface="Noto Sans"/>
                        </a:rPr>
                        <a:t>1</a:t>
                      </a:r>
                    </a:p>
                  </a:txBody>
                  <a:tcPr marL="9524" marR="9524" marT="9524" marB="0" anchor="ctr">
                    <a:noFill/>
                  </a:tcPr>
                </a:tc>
                <a:tc>
                  <a:txBody>
                    <a:bodyPr/>
                    <a:lstStyle/>
                    <a:p>
                      <a:pPr lvl="0" algn="ctr">
                        <a:buNone/>
                      </a:pPr>
                      <a:r>
                        <a:rPr lang="es-MX" sz="1200" b="0" i="0" u="none" strike="noStrike">
                          <a:solidFill>
                            <a:schemeClr val="tx1"/>
                          </a:solidFill>
                          <a:effectLst/>
                          <a:latin typeface="Noto Sans"/>
                        </a:rPr>
                        <a:t>67%</a:t>
                      </a:r>
                    </a:p>
                  </a:txBody>
                  <a:tcPr marL="0" marR="0" marT="0" marB="0" anchor="ctr">
                    <a:noFill/>
                  </a:tcPr>
                </a:tc>
                <a:extLst>
                  <a:ext uri="{0D108BD9-81ED-4DB2-BD59-A6C34878D82A}">
                    <a16:rowId xmlns:a16="http://schemas.microsoft.com/office/drawing/2014/main" val="3207482545"/>
                  </a:ext>
                </a:extLst>
              </a:tr>
              <a:tr h="214736">
                <a:tc vMerge="1">
                  <a:txBody>
                    <a:bodyPr/>
                    <a:lstStyle/>
                    <a:p>
                      <a:endParaRPr/>
                    </a:p>
                  </a:txBody>
                  <a:tcPr marL="9524" marR="9524" marT="9524" marB="0" anchor="ctr">
                    <a:solidFill>
                      <a:schemeClr val="bg1">
                        <a:lumMod val="95000"/>
                      </a:schemeClr>
                    </a:solidFill>
                  </a:tcPr>
                </a:tc>
                <a:tc>
                  <a:txBody>
                    <a:bodyPr/>
                    <a:lstStyle/>
                    <a:p>
                      <a:pPr marL="93345" lvl="0" indent="0" algn="l">
                        <a:buNone/>
                      </a:pPr>
                      <a:r>
                        <a:rPr lang="es-MX" sz="1200" b="0" i="0" u="none" strike="noStrike">
                          <a:solidFill>
                            <a:schemeClr val="tx1"/>
                          </a:solidFill>
                          <a:effectLst/>
                          <a:latin typeface="Noto Sans"/>
                          <a:ea typeface="Noto Sans"/>
                          <a:cs typeface="Noto Sans"/>
                        </a:rPr>
                        <a:t>Ocotlán</a:t>
                      </a:r>
                    </a:p>
                  </a:txBody>
                  <a:tcPr marL="9524" marR="9524" marT="9524" marB="0" anchor="ctr">
                    <a:solidFill>
                      <a:schemeClr val="bg1">
                        <a:lumMod val="85000"/>
                      </a:schemeClr>
                    </a:solidFill>
                  </a:tcPr>
                </a:tc>
                <a:tc>
                  <a:txBody>
                    <a:bodyPr/>
                    <a:lstStyle/>
                    <a:p>
                      <a:pPr lvl="0" algn="ctr">
                        <a:buNone/>
                      </a:pPr>
                      <a:r>
                        <a:rPr lang="es-MX" sz="1200" b="0" i="0" u="none" strike="noStrike">
                          <a:solidFill>
                            <a:schemeClr val="tx1"/>
                          </a:solidFill>
                          <a:effectLst/>
                          <a:latin typeface="Noto Sans"/>
                          <a:ea typeface="Noto Sans"/>
                          <a:cs typeface="Noto Sans"/>
                        </a:rPr>
                        <a:t>1</a:t>
                      </a:r>
                    </a:p>
                  </a:txBody>
                  <a:tcPr marL="9524" marR="9524" marT="9524" marB="0" anchor="ctr">
                    <a:solidFill>
                      <a:schemeClr val="bg1">
                        <a:lumMod val="85000"/>
                      </a:schemeClr>
                    </a:solidFill>
                  </a:tcPr>
                </a:tc>
                <a:tc>
                  <a:txBody>
                    <a:bodyPr/>
                    <a:lstStyle/>
                    <a:p>
                      <a:pPr lvl="0" algn="ctr">
                        <a:buNone/>
                      </a:pPr>
                      <a:r>
                        <a:rPr lang="es-MX" sz="1200" b="0" i="0" u="none" strike="noStrike">
                          <a:solidFill>
                            <a:schemeClr val="tx1"/>
                          </a:solidFill>
                          <a:effectLst/>
                          <a:latin typeface="Noto Sans"/>
                        </a:rPr>
                        <a:t>71%</a:t>
                      </a:r>
                    </a:p>
                  </a:txBody>
                  <a:tcPr marL="0" marR="0" marT="0" marB="0" anchor="ctr">
                    <a:solidFill>
                      <a:schemeClr val="bg1">
                        <a:lumMod val="85000"/>
                      </a:schemeClr>
                    </a:solidFill>
                  </a:tcPr>
                </a:tc>
                <a:extLst>
                  <a:ext uri="{0D108BD9-81ED-4DB2-BD59-A6C34878D82A}">
                    <a16:rowId xmlns:a16="http://schemas.microsoft.com/office/drawing/2014/main" val="1641857752"/>
                  </a:ext>
                </a:extLst>
              </a:tr>
              <a:tr h="214736">
                <a:tc vMerge="1">
                  <a:txBody>
                    <a:bodyPr/>
                    <a:lstStyle/>
                    <a:p>
                      <a:endParaRPr/>
                    </a:p>
                  </a:txBody>
                  <a:tcPr marL="9524" marR="9524" marT="9524" marB="0" anchor="ctr">
                    <a:solidFill>
                      <a:schemeClr val="bg1">
                        <a:lumMod val="95000"/>
                      </a:schemeClr>
                    </a:solidFill>
                  </a:tcPr>
                </a:tc>
                <a:tc>
                  <a:txBody>
                    <a:bodyPr/>
                    <a:lstStyle/>
                    <a:p>
                      <a:pPr marL="93345" lvl="0" indent="0" algn="l">
                        <a:buNone/>
                      </a:pPr>
                      <a:r>
                        <a:rPr lang="es-MX" sz="1200" b="0" i="0" u="none" strike="noStrike">
                          <a:solidFill>
                            <a:schemeClr val="tx1"/>
                          </a:solidFill>
                          <a:effectLst/>
                          <a:latin typeface="Noto Sans"/>
                          <a:ea typeface="Noto Sans"/>
                          <a:cs typeface="Noto Sans"/>
                        </a:rPr>
                        <a:t>Lagos de Moreno </a:t>
                      </a:r>
                    </a:p>
                  </a:txBody>
                  <a:tcPr marL="9524" marR="9524" marT="9524" marB="0" anchor="ctr">
                    <a:noFill/>
                  </a:tcPr>
                </a:tc>
                <a:tc>
                  <a:txBody>
                    <a:bodyPr/>
                    <a:lstStyle/>
                    <a:p>
                      <a:pPr lvl="0" algn="ctr">
                        <a:buNone/>
                      </a:pPr>
                      <a:r>
                        <a:rPr lang="es-MX" sz="1200" b="0" i="0" u="none" strike="noStrike">
                          <a:solidFill>
                            <a:schemeClr val="tx1"/>
                          </a:solidFill>
                          <a:effectLst/>
                          <a:latin typeface="Noto Sans"/>
                          <a:ea typeface="Noto Sans"/>
                          <a:cs typeface="Noto Sans"/>
                        </a:rPr>
                        <a:t>1</a:t>
                      </a:r>
                    </a:p>
                  </a:txBody>
                  <a:tcPr marL="9524" marR="9524" marT="9524" marB="0" anchor="ctr">
                    <a:noFill/>
                  </a:tcPr>
                </a:tc>
                <a:tc>
                  <a:txBody>
                    <a:bodyPr/>
                    <a:lstStyle/>
                    <a:p>
                      <a:pPr lvl="0" algn="ctr">
                        <a:buNone/>
                      </a:pPr>
                      <a:r>
                        <a:rPr lang="es-MX" sz="1200" b="0" i="0" u="none" strike="noStrike">
                          <a:solidFill>
                            <a:schemeClr val="tx1"/>
                          </a:solidFill>
                          <a:effectLst/>
                          <a:latin typeface="Noto Sans"/>
                        </a:rPr>
                        <a:t>62%</a:t>
                      </a:r>
                    </a:p>
                  </a:txBody>
                  <a:tcPr marL="0" marR="0" marT="0" marB="0" anchor="ctr">
                    <a:noFill/>
                  </a:tcPr>
                </a:tc>
                <a:extLst>
                  <a:ext uri="{0D108BD9-81ED-4DB2-BD59-A6C34878D82A}">
                    <a16:rowId xmlns:a16="http://schemas.microsoft.com/office/drawing/2014/main" val="3564169133"/>
                  </a:ext>
                </a:extLst>
              </a:tr>
              <a:tr h="214736">
                <a:tc rowSpan="2">
                  <a:txBody>
                    <a:bodyPr/>
                    <a:lstStyle/>
                    <a:p>
                      <a:pPr algn="ctr"/>
                      <a:r>
                        <a:rPr lang="es-ES" sz="1200" b="0" i="0" u="none" strike="noStrike" kern="1200">
                          <a:solidFill>
                            <a:schemeClr val="tx1"/>
                          </a:solidFill>
                          <a:effectLst/>
                          <a:latin typeface="Noto Sans"/>
                          <a:ea typeface="Noto Sans"/>
                          <a:cs typeface="Noto Sans"/>
                        </a:rPr>
                        <a:t>Michoacán</a:t>
                      </a:r>
                      <a:endParaRPr lang="es-ES">
                        <a:solidFill>
                          <a:schemeClr val="tx1"/>
                        </a:solidFill>
                      </a:endParaRPr>
                    </a:p>
                  </a:txBody>
                  <a:tcPr marL="9525" marR="9525" marT="9525" marB="0" anchor="ctr">
                    <a:noFill/>
                  </a:tcPr>
                </a:tc>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Zacapu</a:t>
                      </a:r>
                    </a:p>
                  </a:txBody>
                  <a:tcPr marL="9525" marR="9525" marT="9525" marB="0" anchor="ctr">
                    <a:solidFill>
                      <a:schemeClr val="bg1">
                        <a:lumMod val="85000"/>
                      </a:schemeClr>
                    </a:solidFill>
                  </a:tcPr>
                </a:tc>
                <a:tc>
                  <a:txBody>
                    <a:bodyPr/>
                    <a:lstStyle/>
                    <a:p>
                      <a:pPr algn="ctr"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solidFill>
                      <a:schemeClr val="bg1">
                        <a:lumMod val="85000"/>
                      </a:schemeClr>
                    </a:solidFill>
                  </a:tcPr>
                </a:tc>
                <a:tc>
                  <a:txBody>
                    <a:bodyPr/>
                    <a:lstStyle/>
                    <a:p>
                      <a:pPr algn="ctr" fontAlgn="ctr">
                        <a:buNone/>
                      </a:pPr>
                      <a:r>
                        <a:rPr lang="es-MX" sz="1200" b="0" i="0" u="none" strike="noStrike">
                          <a:solidFill>
                            <a:schemeClr val="tx1"/>
                          </a:solidFill>
                          <a:effectLst/>
                          <a:latin typeface="Noto Sans"/>
                        </a:rPr>
                        <a:t>90%</a:t>
                      </a:r>
                    </a:p>
                  </a:txBody>
                  <a:tcPr marL="0" marR="0" marT="0" marB="0" anchor="ctr">
                    <a:solidFill>
                      <a:schemeClr val="bg1">
                        <a:lumMod val="85000"/>
                      </a:schemeClr>
                    </a:solidFill>
                  </a:tcPr>
                </a:tc>
                <a:extLst>
                  <a:ext uri="{0D108BD9-81ED-4DB2-BD59-A6C34878D82A}">
                    <a16:rowId xmlns:a16="http://schemas.microsoft.com/office/drawing/2014/main" val="3744080336"/>
                  </a:ext>
                </a:extLst>
              </a:tr>
              <a:tr h="214736">
                <a:tc vMerge="1">
                  <a:txBody>
                    <a:bodyPr/>
                    <a:lstStyle/>
                    <a:p>
                      <a:pPr algn="ctr"/>
                      <a:endParaRPr lang="es-ES"/>
                    </a:p>
                  </a:txBody>
                  <a:tcPr marL="9525" marR="9525" marT="9525" marB="0" anchor="ctr">
                    <a:noFill/>
                  </a:tcPr>
                </a:tc>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200" b="0" i="0" u="none" strike="noStrike">
                          <a:solidFill>
                            <a:schemeClr val="tx1"/>
                          </a:solidFill>
                          <a:effectLst/>
                          <a:latin typeface="Noto Sans"/>
                          <a:ea typeface="Noto Sans"/>
                          <a:cs typeface="Noto Sans"/>
                        </a:rPr>
                        <a:t>Morelia</a:t>
                      </a:r>
                      <a:endParaRPr lang="es-ES">
                        <a:solidFill>
                          <a:schemeClr val="tx1"/>
                        </a:solidFill>
                      </a:endParaRPr>
                    </a:p>
                  </a:txBody>
                  <a:tcPr marL="9525" marR="9525" marT="9525" marB="0" anchor="ctr">
                    <a:noFill/>
                  </a:tcPr>
                </a:tc>
                <a:tc>
                  <a:txBody>
                    <a:bodyPr/>
                    <a:lstStyle/>
                    <a:p>
                      <a:pPr algn="ctr" fontAlgn="b">
                        <a:buNone/>
                      </a:pPr>
                      <a:r>
                        <a:rPr lang="es-MX" sz="1200" b="0" i="0" u="none" strike="noStrike">
                          <a:solidFill>
                            <a:schemeClr val="tx1"/>
                          </a:solidFill>
                          <a:effectLst/>
                          <a:latin typeface="Noto Sans"/>
                          <a:ea typeface="Noto Sans"/>
                          <a:cs typeface="Noto Sans"/>
                        </a:rPr>
                        <a:t>1</a:t>
                      </a:r>
                      <a:endParaRPr lang="es-ES">
                        <a:solidFill>
                          <a:schemeClr val="tx1"/>
                        </a:solidFill>
                      </a:endParaRPr>
                    </a:p>
                  </a:txBody>
                  <a:tcPr marL="9525" marR="9525" marT="9525" marB="0" anchor="ctr">
                    <a:noFill/>
                  </a:tcPr>
                </a:tc>
                <a:tc>
                  <a:txBody>
                    <a:bodyPr/>
                    <a:lstStyle/>
                    <a:p>
                      <a:pPr algn="ctr" fontAlgn="ctr">
                        <a:buNone/>
                      </a:pPr>
                      <a:r>
                        <a:rPr lang="es-MX" sz="1200" b="0" i="0" u="none" strike="noStrike">
                          <a:solidFill>
                            <a:schemeClr val="tx1"/>
                          </a:solidFill>
                          <a:effectLst/>
                          <a:latin typeface="Noto Sans"/>
                        </a:rPr>
                        <a:t>62%</a:t>
                      </a:r>
                    </a:p>
                  </a:txBody>
                  <a:tcPr marL="0" marR="0" marT="0" marB="0" anchor="ctr">
                    <a:noFill/>
                  </a:tcPr>
                </a:tc>
                <a:extLst>
                  <a:ext uri="{0D108BD9-81ED-4DB2-BD59-A6C34878D82A}">
                    <a16:rowId xmlns:a16="http://schemas.microsoft.com/office/drawing/2014/main" val="3248690151"/>
                  </a:ext>
                </a:extLst>
              </a:tr>
              <a:tr h="214736">
                <a:tc>
                  <a:txBody>
                    <a:bodyPr/>
                    <a:lstStyle/>
                    <a:p>
                      <a:pPr marL="0" algn="ctr" defTabSz="914400" rtl="0" eaLnBrk="1" fontAlgn="b" latinLnBrk="0" hangingPunct="1">
                        <a:buNone/>
                      </a:pPr>
                      <a:r>
                        <a:rPr lang="es-MX" sz="12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Morelos</a:t>
                      </a:r>
                    </a:p>
                  </a:txBody>
                  <a:tcPr marL="9525" marR="9525" marT="9525" marB="0" anchor="ctr">
                    <a:solidFill>
                      <a:schemeClr val="bg1">
                        <a:lumMod val="8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2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Xochitepec</a:t>
                      </a:r>
                    </a:p>
                  </a:txBody>
                  <a:tcPr marL="9525" marR="9525" marT="9525" marB="0" anchor="ctr">
                    <a:solidFill>
                      <a:schemeClr val="bg1">
                        <a:lumMod val="85000"/>
                      </a:schemeClr>
                    </a:solidFill>
                  </a:tcPr>
                </a:tc>
                <a:tc>
                  <a:txBody>
                    <a:bodyPr/>
                    <a:lstStyle/>
                    <a:p>
                      <a:pPr marL="0" algn="ctr" defTabSz="914400" rtl="0" eaLnBrk="1" fontAlgn="b" latinLnBrk="0" hangingPunct="1">
                        <a:buNone/>
                      </a:pPr>
                      <a:r>
                        <a:rPr lang="es-MX" sz="12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solidFill>
                      <a:schemeClr val="bg1">
                        <a:lumMod val="85000"/>
                      </a:schemeClr>
                    </a:solidFill>
                  </a:tcPr>
                </a:tc>
                <a:tc>
                  <a:txBody>
                    <a:bodyPr/>
                    <a:lstStyle/>
                    <a:p>
                      <a:pPr marL="0" algn="ctr" defTabSz="914400" rtl="0" eaLnBrk="1" fontAlgn="b" latinLnBrk="0" hangingPunct="1">
                        <a:buNone/>
                      </a:pPr>
                      <a:r>
                        <a:rPr lang="es-MX" sz="1200" b="0" i="0" u="none" strike="noStrike" kern="1200">
                          <a:solidFill>
                            <a:schemeClr val="tx1"/>
                          </a:solidFill>
                          <a:effectLst/>
                          <a:latin typeface="Noto Sans"/>
                          <a:ea typeface="Noto Sans"/>
                          <a:cs typeface="Noto Sans"/>
                        </a:rPr>
                        <a:t>68%</a:t>
                      </a:r>
                    </a:p>
                  </a:txBody>
                  <a:tcPr marL="0" marR="0" marT="0" marB="0" anchor="ctr">
                    <a:solidFill>
                      <a:schemeClr val="bg1">
                        <a:lumMod val="85000"/>
                      </a:schemeClr>
                    </a:solidFill>
                  </a:tcPr>
                </a:tc>
                <a:extLst>
                  <a:ext uri="{0D108BD9-81ED-4DB2-BD59-A6C34878D82A}">
                    <a16:rowId xmlns:a16="http://schemas.microsoft.com/office/drawing/2014/main" val="2641007967"/>
                  </a:ext>
                </a:extLst>
              </a:tr>
              <a:tr h="214736">
                <a:tc>
                  <a:txBody>
                    <a:bodyPr/>
                    <a:lstStyle/>
                    <a:p>
                      <a:pPr marL="0" lvl="0" algn="ctr" defTabSz="914400">
                        <a:buNone/>
                      </a:pPr>
                      <a:r>
                        <a:rPr lang="es-MX" sz="1200" b="0" i="0" u="none" strike="noStrike" kern="1200">
                          <a:solidFill>
                            <a:schemeClr val="tx1"/>
                          </a:solidFill>
                          <a:effectLst/>
                          <a:latin typeface="Noto Sans"/>
                          <a:ea typeface="Noto Sans"/>
                          <a:cs typeface="Noto Sans"/>
                        </a:rPr>
                        <a:t>Nuevo León</a:t>
                      </a:r>
                    </a:p>
                  </a:txBody>
                  <a:tcPr marL="9524" marR="9524" marT="9524" marB="0" anchor="ctr">
                    <a:solidFill>
                      <a:schemeClr val="bg1">
                        <a:lumMod val="95000"/>
                      </a:schemeClr>
                    </a:solidFill>
                  </a:tcPr>
                </a:tc>
                <a:tc>
                  <a:txBody>
                    <a:bodyPr/>
                    <a:lstStyle/>
                    <a:p>
                      <a:pPr marL="92075" lvl="0" indent="0" algn="l">
                        <a:lnSpc>
                          <a:spcPct val="100000"/>
                        </a:lnSpc>
                        <a:spcBef>
                          <a:spcPts val="0"/>
                        </a:spcBef>
                        <a:spcAft>
                          <a:spcPts val="0"/>
                        </a:spcAft>
                        <a:buNone/>
                        <a:tabLst/>
                      </a:pPr>
                      <a:r>
                        <a:rPr lang="es-MX" sz="1200" b="0" i="0" u="none" strike="noStrike" kern="1200">
                          <a:solidFill>
                            <a:schemeClr val="tx1"/>
                          </a:solidFill>
                          <a:effectLst/>
                          <a:latin typeface="Noto Sans"/>
                          <a:ea typeface="Noto Sans"/>
                          <a:cs typeface="Noto Sans"/>
                        </a:rPr>
                        <a:t>Pesquería</a:t>
                      </a:r>
                    </a:p>
                  </a:txBody>
                  <a:tcPr marL="9524" marR="9524" marT="9524" marB="0" anchor="ctr">
                    <a:noFill/>
                  </a:tcPr>
                </a:tc>
                <a:tc>
                  <a:txBody>
                    <a:bodyPr/>
                    <a:lstStyle/>
                    <a:p>
                      <a:pPr marL="0" lvl="0" algn="ctr" defTabSz="914400">
                        <a:buNone/>
                      </a:pPr>
                      <a:r>
                        <a:rPr lang="es-MX" sz="1200" b="0" i="0" u="none" strike="noStrike" kern="1200">
                          <a:solidFill>
                            <a:schemeClr val="tx1"/>
                          </a:solidFill>
                          <a:effectLst/>
                          <a:latin typeface="Noto Sans"/>
                          <a:ea typeface="Noto Sans"/>
                          <a:cs typeface="Noto Sans"/>
                        </a:rPr>
                        <a:t>1</a:t>
                      </a:r>
                    </a:p>
                  </a:txBody>
                  <a:tcPr marL="9524" marR="9524" marT="9524" marB="0" anchor="ctr">
                    <a:noFill/>
                  </a:tcPr>
                </a:tc>
                <a:tc>
                  <a:txBody>
                    <a:bodyPr/>
                    <a:lstStyle/>
                    <a:p>
                      <a:pPr marL="0" lvl="0" algn="ctr" defTabSz="914400">
                        <a:buNone/>
                      </a:pPr>
                      <a:r>
                        <a:rPr lang="es-MX" sz="1200" b="0" i="0" u="none" strike="noStrike" kern="1200">
                          <a:solidFill>
                            <a:schemeClr val="tx1"/>
                          </a:solidFill>
                          <a:effectLst/>
                          <a:latin typeface="Noto Sans"/>
                          <a:ea typeface="Noto Sans"/>
                          <a:cs typeface="Noto Sans"/>
                        </a:rPr>
                        <a:t>62%</a:t>
                      </a:r>
                    </a:p>
                  </a:txBody>
                  <a:tcPr marL="0" marR="0" marT="0" marB="0" anchor="ctr">
                    <a:noFill/>
                  </a:tcPr>
                </a:tc>
                <a:extLst>
                  <a:ext uri="{0D108BD9-81ED-4DB2-BD59-A6C34878D82A}">
                    <a16:rowId xmlns:a16="http://schemas.microsoft.com/office/drawing/2014/main" val="3599939635"/>
                  </a:ext>
                </a:extLst>
              </a:tr>
              <a:tr h="214736">
                <a:tc rowSpan="4">
                  <a:txBody>
                    <a:bodyPr/>
                    <a:lstStyle/>
                    <a:p>
                      <a:pPr marL="0" lvl="0" algn="ctr" defTabSz="914400">
                        <a:buNone/>
                      </a:pPr>
                      <a:r>
                        <a:rPr lang="es-MX" sz="1200" b="0" i="0" u="none" strike="noStrike" kern="1200">
                          <a:solidFill>
                            <a:schemeClr val="tx1"/>
                          </a:solidFill>
                          <a:effectLst/>
                          <a:latin typeface="Noto Sans"/>
                          <a:ea typeface="Noto Sans"/>
                          <a:cs typeface="Noto Sans"/>
                        </a:rPr>
                        <a:t>Tamaulipas</a:t>
                      </a:r>
                    </a:p>
                  </a:txBody>
                  <a:tcPr marL="9524" marR="9524" marT="9524" marB="0" anchor="ctr">
                    <a:solidFill>
                      <a:schemeClr val="bg1">
                        <a:lumMod val="95000"/>
                      </a:schemeClr>
                    </a:solidFill>
                  </a:tcPr>
                </a:tc>
                <a:tc>
                  <a:txBody>
                    <a:bodyPr/>
                    <a:lstStyle/>
                    <a:p>
                      <a:pPr marL="92075" lvl="0" indent="0" algn="l">
                        <a:lnSpc>
                          <a:spcPct val="100000"/>
                        </a:lnSpc>
                        <a:spcBef>
                          <a:spcPts val="0"/>
                        </a:spcBef>
                        <a:spcAft>
                          <a:spcPts val="0"/>
                        </a:spcAft>
                        <a:buNone/>
                        <a:tabLst/>
                      </a:pPr>
                      <a:r>
                        <a:rPr lang="es-MX" sz="1200" b="0" i="0" u="none" strike="noStrike" kern="1200" err="1">
                          <a:solidFill>
                            <a:schemeClr val="tx1"/>
                          </a:solidFill>
                          <a:effectLst/>
                          <a:latin typeface="Noto Sans"/>
                          <a:ea typeface="Noto Sans"/>
                          <a:cs typeface="Noto Sans"/>
                        </a:rPr>
                        <a:t>Nv</a:t>
                      </a:r>
                      <a:r>
                        <a:rPr lang="es-MX" sz="1200" b="0" i="0" u="none" strike="noStrike" kern="1200">
                          <a:solidFill>
                            <a:schemeClr val="tx1"/>
                          </a:solidFill>
                          <a:effectLst/>
                          <a:latin typeface="Noto Sans"/>
                          <a:ea typeface="Noto Sans"/>
                          <a:cs typeface="Noto Sans"/>
                        </a:rPr>
                        <a:t>.  Laredo Arb.</a:t>
                      </a:r>
                    </a:p>
                  </a:txBody>
                  <a:tcPr marL="9524" marR="9524" marT="9524" marB="0" anchor="ctr">
                    <a:noFill/>
                  </a:tcPr>
                </a:tc>
                <a:tc>
                  <a:txBody>
                    <a:bodyPr/>
                    <a:lstStyle/>
                    <a:p>
                      <a:pPr marL="0" lvl="0" algn="ctr" defTabSz="914400">
                        <a:buNone/>
                      </a:pPr>
                      <a:r>
                        <a:rPr lang="es-MX" sz="1200" b="0" i="0" u="none" strike="noStrike" kern="1200">
                          <a:solidFill>
                            <a:schemeClr val="tx1"/>
                          </a:solidFill>
                          <a:effectLst/>
                          <a:latin typeface="Noto Sans"/>
                          <a:ea typeface="Noto Sans"/>
                          <a:cs typeface="Noto Sans"/>
                        </a:rPr>
                        <a:t>1</a:t>
                      </a:r>
                    </a:p>
                  </a:txBody>
                  <a:tcPr marL="9524" marR="9524" marT="9524" marB="0" anchor="ctr">
                    <a:noFill/>
                  </a:tcPr>
                </a:tc>
                <a:tc>
                  <a:txBody>
                    <a:bodyPr/>
                    <a:lstStyle/>
                    <a:p>
                      <a:pPr marL="0" lvl="0" algn="ctr" defTabSz="914400">
                        <a:buNone/>
                      </a:pPr>
                      <a:r>
                        <a:rPr lang="es-MX" sz="1200" b="0" i="0" u="none" strike="noStrike" kern="1200">
                          <a:solidFill>
                            <a:schemeClr val="tx1"/>
                          </a:solidFill>
                          <a:effectLst/>
                          <a:latin typeface="Noto Sans"/>
                          <a:ea typeface="Noto Sans"/>
                          <a:cs typeface="Noto Sans"/>
                        </a:rPr>
                        <a:t>71%</a:t>
                      </a:r>
                    </a:p>
                  </a:txBody>
                  <a:tcPr marL="0" marR="0" marT="0" marB="0" anchor="ctr">
                    <a:noFill/>
                  </a:tcPr>
                </a:tc>
                <a:extLst>
                  <a:ext uri="{0D108BD9-81ED-4DB2-BD59-A6C34878D82A}">
                    <a16:rowId xmlns:a16="http://schemas.microsoft.com/office/drawing/2014/main" val="3104118055"/>
                  </a:ext>
                </a:extLst>
              </a:tr>
              <a:tr h="214736">
                <a:tc vMerge="1">
                  <a:txBody>
                    <a:bodyPr/>
                    <a:lstStyle/>
                    <a:p>
                      <a:endParaRPr/>
                    </a:p>
                  </a:txBody>
                  <a:tcPr marL="9524" marR="9524" marT="9524" marB="0" anchor="ctr">
                    <a:solidFill>
                      <a:schemeClr val="bg1">
                        <a:lumMod val="95000"/>
                      </a:schemeClr>
                    </a:solidFill>
                  </a:tcPr>
                </a:tc>
                <a:tc>
                  <a:txBody>
                    <a:bodyPr/>
                    <a:lstStyle/>
                    <a:p>
                      <a:pPr marL="92075" lvl="0" indent="0" algn="l">
                        <a:lnSpc>
                          <a:spcPct val="100000"/>
                        </a:lnSpc>
                        <a:spcBef>
                          <a:spcPts val="0"/>
                        </a:spcBef>
                        <a:spcAft>
                          <a:spcPts val="0"/>
                        </a:spcAft>
                        <a:buNone/>
                        <a:tabLst/>
                      </a:pPr>
                      <a:r>
                        <a:rPr lang="es-MX" sz="1200" b="0" i="0" u="none" strike="noStrike" kern="1200" err="1">
                          <a:solidFill>
                            <a:schemeClr val="tx1"/>
                          </a:solidFill>
                          <a:effectLst/>
                          <a:latin typeface="Noto Sans"/>
                          <a:ea typeface="Noto Sans"/>
                          <a:cs typeface="Noto Sans"/>
                        </a:rPr>
                        <a:t>Nv</a:t>
                      </a:r>
                      <a:r>
                        <a:rPr lang="es-MX" sz="1200" b="0" i="0" u="none" strike="noStrike" kern="1200">
                          <a:solidFill>
                            <a:schemeClr val="tx1"/>
                          </a:solidFill>
                          <a:effectLst/>
                          <a:latin typeface="Noto Sans"/>
                          <a:ea typeface="Noto Sans"/>
                          <a:cs typeface="Noto Sans"/>
                        </a:rPr>
                        <a:t>. Laredo Progreso </a:t>
                      </a:r>
                    </a:p>
                  </a:txBody>
                  <a:tcPr marL="9524" marR="9524" marT="9524" marB="0" anchor="ctr">
                    <a:solidFill>
                      <a:schemeClr val="bg1">
                        <a:lumMod val="85000"/>
                      </a:schemeClr>
                    </a:solidFill>
                  </a:tcPr>
                </a:tc>
                <a:tc>
                  <a:txBody>
                    <a:bodyPr/>
                    <a:lstStyle/>
                    <a:p>
                      <a:pPr marL="0" lvl="0" algn="ctr" defTabSz="914400">
                        <a:buNone/>
                      </a:pPr>
                      <a:r>
                        <a:rPr lang="es-MX" sz="1200" b="0" i="0" u="none" strike="noStrike" kern="1200">
                          <a:solidFill>
                            <a:schemeClr val="tx1"/>
                          </a:solidFill>
                          <a:effectLst/>
                          <a:latin typeface="Noto Sans"/>
                          <a:ea typeface="Noto Sans"/>
                          <a:cs typeface="Noto Sans"/>
                        </a:rPr>
                        <a:t>1</a:t>
                      </a:r>
                    </a:p>
                  </a:txBody>
                  <a:tcPr marL="9524" marR="9524" marT="9524" marB="0" anchor="ctr">
                    <a:solidFill>
                      <a:schemeClr val="bg1">
                        <a:lumMod val="85000"/>
                      </a:schemeClr>
                    </a:solidFill>
                  </a:tcPr>
                </a:tc>
                <a:tc>
                  <a:txBody>
                    <a:bodyPr/>
                    <a:lstStyle/>
                    <a:p>
                      <a:pPr marL="0" lvl="0" algn="ctr" defTabSz="914400">
                        <a:buNone/>
                      </a:pPr>
                      <a:r>
                        <a:rPr lang="es-MX" sz="1200" b="0" i="0" u="none" strike="noStrike" kern="1200">
                          <a:solidFill>
                            <a:schemeClr val="tx1"/>
                          </a:solidFill>
                          <a:effectLst/>
                          <a:latin typeface="Noto Sans"/>
                          <a:ea typeface="Noto Sans"/>
                          <a:cs typeface="Noto Sans"/>
                        </a:rPr>
                        <a:t>76%</a:t>
                      </a:r>
                    </a:p>
                  </a:txBody>
                  <a:tcPr marL="0" marR="0" marT="0" marB="0" anchor="ctr">
                    <a:solidFill>
                      <a:schemeClr val="bg1">
                        <a:lumMod val="85000"/>
                      </a:schemeClr>
                    </a:solidFill>
                  </a:tcPr>
                </a:tc>
                <a:extLst>
                  <a:ext uri="{0D108BD9-81ED-4DB2-BD59-A6C34878D82A}">
                    <a16:rowId xmlns:a16="http://schemas.microsoft.com/office/drawing/2014/main" val="145574335"/>
                  </a:ext>
                </a:extLst>
              </a:tr>
              <a:tr h="214736">
                <a:tc vMerge="1">
                  <a:txBody>
                    <a:bodyPr/>
                    <a:lstStyle/>
                    <a:p>
                      <a:endParaRPr/>
                    </a:p>
                  </a:txBody>
                  <a:tcPr marL="9524" marR="9524" marT="9524" marB="0" anchor="ctr">
                    <a:solidFill>
                      <a:schemeClr val="bg1">
                        <a:lumMod val="95000"/>
                      </a:schemeClr>
                    </a:solidFill>
                  </a:tcPr>
                </a:tc>
                <a:tc>
                  <a:txBody>
                    <a:bodyPr/>
                    <a:lstStyle/>
                    <a:p>
                      <a:pPr marL="92075" lvl="0" indent="0" algn="l">
                        <a:lnSpc>
                          <a:spcPct val="100000"/>
                        </a:lnSpc>
                        <a:spcBef>
                          <a:spcPts val="0"/>
                        </a:spcBef>
                        <a:spcAft>
                          <a:spcPts val="0"/>
                        </a:spcAft>
                        <a:buNone/>
                        <a:tabLst/>
                      </a:pPr>
                      <a:r>
                        <a:rPr lang="es-MX" sz="1200" b="0" i="0" u="none" strike="noStrike" kern="1200">
                          <a:solidFill>
                            <a:schemeClr val="tx1"/>
                          </a:solidFill>
                          <a:effectLst/>
                          <a:latin typeface="Noto Sans"/>
                          <a:ea typeface="Noto Sans"/>
                          <a:cs typeface="Noto Sans"/>
                        </a:rPr>
                        <a:t>Matamoros </a:t>
                      </a:r>
                    </a:p>
                  </a:txBody>
                  <a:tcPr marL="9524" marR="9524" marT="9524" marB="0" anchor="ctr">
                    <a:noFill/>
                  </a:tcPr>
                </a:tc>
                <a:tc>
                  <a:txBody>
                    <a:bodyPr/>
                    <a:lstStyle/>
                    <a:p>
                      <a:pPr marL="0" lvl="0" algn="ctr" defTabSz="914400">
                        <a:buNone/>
                      </a:pPr>
                      <a:r>
                        <a:rPr lang="es-MX" sz="1200" b="0" i="0" u="none" strike="noStrike" kern="1200">
                          <a:solidFill>
                            <a:schemeClr val="tx1"/>
                          </a:solidFill>
                          <a:effectLst/>
                          <a:latin typeface="Noto Sans"/>
                          <a:ea typeface="Noto Sans"/>
                          <a:cs typeface="Noto Sans"/>
                        </a:rPr>
                        <a:t>1</a:t>
                      </a:r>
                    </a:p>
                  </a:txBody>
                  <a:tcPr marL="9524" marR="9524" marT="9524" marB="0" anchor="ctr">
                    <a:noFill/>
                  </a:tcPr>
                </a:tc>
                <a:tc>
                  <a:txBody>
                    <a:bodyPr/>
                    <a:lstStyle/>
                    <a:p>
                      <a:pPr marL="0" lvl="0" algn="ctr" defTabSz="914400">
                        <a:buNone/>
                      </a:pPr>
                      <a:r>
                        <a:rPr lang="es-MX" sz="1200" b="0" i="0" u="none" strike="noStrike" kern="1200">
                          <a:solidFill>
                            <a:schemeClr val="tx1"/>
                          </a:solidFill>
                          <a:effectLst/>
                          <a:latin typeface="Noto Sans"/>
                          <a:ea typeface="Noto Sans"/>
                          <a:cs typeface="Noto Sans"/>
                        </a:rPr>
                        <a:t>71%</a:t>
                      </a:r>
                    </a:p>
                  </a:txBody>
                  <a:tcPr marL="0" marR="0" marT="0" marB="0" anchor="ctr">
                    <a:noFill/>
                  </a:tcPr>
                </a:tc>
                <a:extLst>
                  <a:ext uri="{0D108BD9-81ED-4DB2-BD59-A6C34878D82A}">
                    <a16:rowId xmlns:a16="http://schemas.microsoft.com/office/drawing/2014/main" val="388350285"/>
                  </a:ext>
                </a:extLst>
              </a:tr>
              <a:tr h="214736">
                <a:tc vMerge="1">
                  <a:txBody>
                    <a:bodyPr/>
                    <a:lstStyle/>
                    <a:p>
                      <a:endParaRPr/>
                    </a:p>
                  </a:txBody>
                  <a:tcPr marL="9524" marR="9524" marT="9524" marB="0" anchor="ctr">
                    <a:solidFill>
                      <a:schemeClr val="bg1">
                        <a:lumMod val="95000"/>
                      </a:schemeClr>
                    </a:solidFill>
                  </a:tcPr>
                </a:tc>
                <a:tc>
                  <a:txBody>
                    <a:bodyPr/>
                    <a:lstStyle/>
                    <a:p>
                      <a:pPr marL="92075" lvl="0" indent="0" algn="l">
                        <a:lnSpc>
                          <a:spcPct val="100000"/>
                        </a:lnSpc>
                        <a:spcBef>
                          <a:spcPts val="0"/>
                        </a:spcBef>
                        <a:spcAft>
                          <a:spcPts val="0"/>
                        </a:spcAft>
                        <a:buNone/>
                        <a:tabLst/>
                      </a:pPr>
                      <a:r>
                        <a:rPr lang="es-MX" sz="1200" b="0" i="0" u="none" strike="noStrike" kern="1200">
                          <a:solidFill>
                            <a:schemeClr val="tx1"/>
                          </a:solidFill>
                          <a:effectLst/>
                          <a:latin typeface="Noto Sans"/>
                          <a:ea typeface="Noto Sans"/>
                          <a:cs typeface="Noto Sans"/>
                        </a:rPr>
                        <a:t>Cd. Victoria </a:t>
                      </a:r>
                    </a:p>
                  </a:txBody>
                  <a:tcPr marL="9524" marR="9524" marT="9524" marB="0" anchor="ctr">
                    <a:solidFill>
                      <a:schemeClr val="bg1">
                        <a:lumMod val="85000"/>
                      </a:schemeClr>
                    </a:solidFill>
                  </a:tcPr>
                </a:tc>
                <a:tc>
                  <a:txBody>
                    <a:bodyPr/>
                    <a:lstStyle/>
                    <a:p>
                      <a:pPr marL="0" lvl="0" algn="ctr" defTabSz="914400">
                        <a:buNone/>
                      </a:pPr>
                      <a:r>
                        <a:rPr lang="es-MX" sz="1200" b="0" i="0" u="none" strike="noStrike" kern="1200">
                          <a:solidFill>
                            <a:schemeClr val="tx1"/>
                          </a:solidFill>
                          <a:effectLst/>
                          <a:latin typeface="Noto Sans"/>
                          <a:ea typeface="Noto Sans"/>
                          <a:cs typeface="Noto Sans"/>
                        </a:rPr>
                        <a:t>1</a:t>
                      </a:r>
                    </a:p>
                  </a:txBody>
                  <a:tcPr marL="9524" marR="9524" marT="9524" marB="0" anchor="ctr">
                    <a:solidFill>
                      <a:schemeClr val="bg1">
                        <a:lumMod val="85000"/>
                      </a:schemeClr>
                    </a:solidFill>
                  </a:tcPr>
                </a:tc>
                <a:tc>
                  <a:txBody>
                    <a:bodyPr/>
                    <a:lstStyle/>
                    <a:p>
                      <a:pPr marL="0" lvl="0" algn="ctr" defTabSz="914400">
                        <a:buNone/>
                      </a:pPr>
                      <a:r>
                        <a:rPr lang="es-MX" sz="1200" b="0" i="0" u="none" strike="noStrike" kern="1200">
                          <a:solidFill>
                            <a:schemeClr val="tx1"/>
                          </a:solidFill>
                          <a:effectLst/>
                          <a:latin typeface="Noto Sans"/>
                          <a:ea typeface="Noto Sans"/>
                          <a:cs typeface="Noto Sans"/>
                        </a:rPr>
                        <a:t>71%</a:t>
                      </a:r>
                    </a:p>
                  </a:txBody>
                  <a:tcPr marL="0" marR="0" marT="0" marB="0" anchor="ctr">
                    <a:solidFill>
                      <a:schemeClr val="bg1">
                        <a:lumMod val="85000"/>
                      </a:schemeClr>
                    </a:solidFill>
                  </a:tcPr>
                </a:tc>
                <a:extLst>
                  <a:ext uri="{0D108BD9-81ED-4DB2-BD59-A6C34878D82A}">
                    <a16:rowId xmlns:a16="http://schemas.microsoft.com/office/drawing/2014/main" val="3662636259"/>
                  </a:ext>
                </a:extLst>
              </a:tr>
              <a:tr h="312133">
                <a:tc>
                  <a:txBody>
                    <a:bodyPr/>
                    <a:lstStyle/>
                    <a:p>
                      <a:pPr algn="ctr"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Veracruz Sur</a:t>
                      </a:r>
                    </a:p>
                  </a:txBody>
                  <a:tcPr marL="9525" marR="9525" marT="9525" marB="0" anchor="ctr">
                    <a:solidFill>
                      <a:schemeClr val="bg1">
                        <a:lumMod val="85000"/>
                      </a:schemeClr>
                    </a:solidFill>
                  </a:tcPr>
                </a:tc>
                <a:tc>
                  <a:txBody>
                    <a:bodyPr/>
                    <a:lstStyle/>
                    <a:p>
                      <a:pPr marL="93345" indent="0" algn="l"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Cosamaloapan</a:t>
                      </a:r>
                    </a:p>
                  </a:txBody>
                  <a:tcPr marL="9525" marR="9525" marT="9525" marB="0" anchor="ctr">
                    <a:noFill/>
                  </a:tcPr>
                </a:tc>
                <a:tc>
                  <a:txBody>
                    <a:bodyPr/>
                    <a:lstStyle/>
                    <a:p>
                      <a:pPr algn="ctr" fontAlgn="b">
                        <a:buNone/>
                      </a:pP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noFill/>
                  </a:tcPr>
                </a:tc>
                <a:tc>
                  <a:txBody>
                    <a:bodyPr/>
                    <a:lstStyle/>
                    <a:p>
                      <a:pPr algn="ctr" fontAlgn="ctr">
                        <a:buNone/>
                      </a:pPr>
                      <a:r>
                        <a:rPr lang="es-MX" sz="1200" b="0" i="0" u="none" strike="noStrike">
                          <a:solidFill>
                            <a:schemeClr val="tx1"/>
                          </a:solidFill>
                          <a:effectLst/>
                          <a:latin typeface="Noto Sans" panose="020B0502040504020204" pitchFamily="34" charset="0"/>
                        </a:rPr>
                        <a:t>67%</a:t>
                      </a:r>
                    </a:p>
                  </a:txBody>
                  <a:tcPr marL="0" marR="0" marT="0" marB="0" anchor="ctr">
                    <a:noFill/>
                  </a:tcPr>
                </a:tc>
                <a:extLst>
                  <a:ext uri="{0D108BD9-81ED-4DB2-BD59-A6C34878D82A}">
                    <a16:rowId xmlns:a16="http://schemas.microsoft.com/office/drawing/2014/main" val="854099894"/>
                  </a:ext>
                </a:extLst>
              </a:tr>
              <a:tr h="214736">
                <a:tc>
                  <a:txBody>
                    <a:bodyPr/>
                    <a:lstStyle/>
                    <a:p>
                      <a:pPr algn="ctr" fontAlgn="b">
                        <a:buNone/>
                      </a:pPr>
                      <a:endPar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r" fontAlgn="b">
                        <a:buNone/>
                      </a:pP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Total </a:t>
                      </a:r>
                    </a:p>
                  </a:txBody>
                  <a:tcPr marL="9525" marR="9525" marT="9525" marB="0" anchor="ctr">
                    <a:solidFill>
                      <a:schemeClr val="bg1">
                        <a:lumMod val="95000"/>
                      </a:schemeClr>
                    </a:solidFill>
                  </a:tcPr>
                </a:tc>
                <a:tc>
                  <a:txBody>
                    <a:bodyPr/>
                    <a:lstStyle/>
                    <a:p>
                      <a:pPr algn="ctr" fontAlgn="b">
                        <a:buNone/>
                      </a:pPr>
                      <a:r>
                        <a:rPr lang="es-MX" sz="1200" b="1" i="0" u="none" strike="noStrike">
                          <a:solidFill>
                            <a:schemeClr val="tx1"/>
                          </a:solidFill>
                          <a:effectLst/>
                          <a:latin typeface="Noto Sans"/>
                          <a:ea typeface="Noto Sans"/>
                          <a:cs typeface="Noto Sans"/>
                        </a:rPr>
                        <a:t>16</a:t>
                      </a:r>
                      <a:endParaRPr lang="es-ES"/>
                    </a:p>
                  </a:txBody>
                  <a:tcPr marL="9525" marR="9525" marT="9525" marB="0" anchor="ctr">
                    <a:solidFill>
                      <a:schemeClr val="bg1">
                        <a:lumMod val="95000"/>
                      </a:schemeClr>
                    </a:solidFill>
                  </a:tcPr>
                </a:tc>
                <a:tc>
                  <a:txBody>
                    <a:bodyPr/>
                    <a:lstStyle/>
                    <a:p>
                      <a:pPr algn="ctr" fontAlgn="b">
                        <a:buNone/>
                      </a:pPr>
                      <a:endPar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3433964131"/>
                  </a:ext>
                </a:extLst>
              </a:tr>
            </a:tbl>
          </a:graphicData>
        </a:graphic>
      </p:graphicFrame>
      <p:sp>
        <p:nvSpPr>
          <p:cNvPr id="15" name="CuadroTexto 14">
            <a:extLst>
              <a:ext uri="{FF2B5EF4-FFF2-40B4-BE49-F238E27FC236}">
                <a16:creationId xmlns:a16="http://schemas.microsoft.com/office/drawing/2014/main" id="{245C4999-B211-8FEA-4A20-FEDE04988DF5}"/>
              </a:ext>
            </a:extLst>
          </p:cNvPr>
          <p:cNvSpPr txBox="1"/>
          <p:nvPr/>
        </p:nvSpPr>
        <p:spPr>
          <a:xfrm>
            <a:off x="6526094" y="811931"/>
            <a:ext cx="53014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OOAD con inmuebles con integración de expediente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mayor a 60%</a:t>
            </a:r>
            <a:endParaRPr kumimoji="0" lang="es-MX" sz="20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7" name="CuadroTexto 16">
            <a:extLst>
              <a:ext uri="{FF2B5EF4-FFF2-40B4-BE49-F238E27FC236}">
                <a16:creationId xmlns:a16="http://schemas.microsoft.com/office/drawing/2014/main" id="{82991B2D-A153-8972-15ED-91893023D82A}"/>
              </a:ext>
            </a:extLst>
          </p:cNvPr>
          <p:cNvSpPr txBox="1"/>
          <p:nvPr/>
        </p:nvSpPr>
        <p:spPr>
          <a:xfrm>
            <a:off x="4637466" y="4681466"/>
            <a:ext cx="1705184"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5 Chihuahua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7 EMO</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2</a:t>
            </a:r>
            <a:r>
              <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 Baja California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1 Colima</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2 Durango</a:t>
            </a:r>
            <a:endPar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1 Puebla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7 Aguascalientes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3</a:t>
            </a:r>
            <a:r>
              <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 Jalisco</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4</a:t>
            </a:r>
            <a:r>
              <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 Michoacán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5 Morelos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1 Sonora</a:t>
            </a:r>
            <a:endPar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DE43A2F0-D406-6FB7-655B-9528545C0448}"/>
              </a:ext>
            </a:extLst>
          </p:cNvPr>
          <p:cNvSpPr txBox="1"/>
          <p:nvPr/>
        </p:nvSpPr>
        <p:spPr>
          <a:xfrm>
            <a:off x="3249987" y="4677459"/>
            <a:ext cx="1391461" cy="861774"/>
          </a:xfrm>
          <a:prstGeom prst="rect">
            <a:avLst/>
          </a:prstGeom>
          <a:noFill/>
        </p:spPr>
        <p:txBody>
          <a:bodyPr wrap="square" rtlCol="0">
            <a:spAutoFit/>
          </a:bodyPr>
          <a:lstStyle/>
          <a:p>
            <a:pPr marL="228600" indent="-228600">
              <a:buFont typeface="+mj-lt"/>
              <a:buAutoNum type="arabicPeriod"/>
            </a:pPr>
            <a:r>
              <a:rPr lang="es-MX" sz="1000" dirty="0">
                <a:latin typeface="Noto Sans" panose="020B0502040504020204" pitchFamily="34" charset="0"/>
                <a:ea typeface="Noto Sans" panose="020B0502040504020204" pitchFamily="34" charset="0"/>
                <a:cs typeface="Noto Sans" panose="020B0502040504020204" pitchFamily="34" charset="0"/>
              </a:rPr>
              <a:t>Encarnación de Diaz, Jal.</a:t>
            </a:r>
          </a:p>
          <a:p>
            <a:pPr marL="228600" indent="-228600">
              <a:buFont typeface="+mj-lt"/>
              <a:buAutoNum type="arabicPeriod"/>
            </a:pPr>
            <a:r>
              <a:rPr lang="es-MX" sz="1000" dirty="0">
                <a:latin typeface="Noto Sans" panose="020B0502040504020204" pitchFamily="34" charset="0"/>
                <a:ea typeface="Noto Sans" panose="020B0502040504020204" pitchFamily="34" charset="0"/>
                <a:cs typeface="Noto Sans" panose="020B0502040504020204" pitchFamily="34" charset="0"/>
              </a:rPr>
              <a:t>Tala, Jal.</a:t>
            </a:r>
          </a:p>
          <a:p>
            <a:endParaRPr lang="es-MX" sz="1000" dirty="0">
              <a:latin typeface="Noto Sans" panose="020B0502040504020204" pitchFamily="34" charset="0"/>
              <a:ea typeface="Noto Sans" panose="020B0502040504020204" pitchFamily="34" charset="0"/>
              <a:cs typeface="Noto Sans" panose="020B0502040504020204" pitchFamily="34" charset="0"/>
            </a:endParaRPr>
          </a:p>
          <a:p>
            <a:pPr marL="228600" indent="-228600">
              <a:buFont typeface="+mj-lt"/>
              <a:buAutoNum type="arabicPeriod"/>
            </a:pPr>
            <a:endParaRPr lang="es-MX" sz="10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Rectángulo redondeado 25">
            <a:extLst>
              <a:ext uri="{FF2B5EF4-FFF2-40B4-BE49-F238E27FC236}">
                <a16:creationId xmlns:a16="http://schemas.microsoft.com/office/drawing/2014/main" id="{74273B05-A51D-F4DD-D835-DA019F7A1B03}"/>
              </a:ext>
            </a:extLst>
          </p:cNvPr>
          <p:cNvSpPr/>
          <p:nvPr/>
        </p:nvSpPr>
        <p:spPr>
          <a:xfrm>
            <a:off x="1904211" y="772085"/>
            <a:ext cx="2917040" cy="1015663"/>
          </a:xfrm>
          <a:prstGeom prst="roundRect">
            <a:avLst>
              <a:gd name="adj" fmla="val 12159"/>
            </a:avLst>
          </a:prstGeom>
          <a:gradFill flip="none" rotWithShape="1">
            <a:gsLst>
              <a:gs pos="0">
                <a:srgbClr val="357B67"/>
              </a:gs>
              <a:gs pos="72000">
                <a:schemeClr val="bg1">
                  <a:lumMod val="9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CuadroTexto 5">
            <a:extLst>
              <a:ext uri="{FF2B5EF4-FFF2-40B4-BE49-F238E27FC236}">
                <a16:creationId xmlns:a16="http://schemas.microsoft.com/office/drawing/2014/main" id="{04F3BBE8-531E-D5F6-A379-2A48C348F7A9}"/>
              </a:ext>
            </a:extLst>
          </p:cNvPr>
          <p:cNvSpPr txBox="1"/>
          <p:nvPr/>
        </p:nvSpPr>
        <p:spPr>
          <a:xfrm>
            <a:off x="2770690" y="879093"/>
            <a:ext cx="2050561"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rPr>
              <a:t>Donaciones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rPr>
              <a:t>Validadas</a:t>
            </a:r>
          </a:p>
        </p:txBody>
      </p:sp>
      <p:sp>
        <p:nvSpPr>
          <p:cNvPr id="7" name="CuadroTexto 6">
            <a:extLst>
              <a:ext uri="{FF2B5EF4-FFF2-40B4-BE49-F238E27FC236}">
                <a16:creationId xmlns:a16="http://schemas.microsoft.com/office/drawing/2014/main" id="{2C82A12E-ADDE-24ED-6A40-A6C8EF45B56C}"/>
              </a:ext>
            </a:extLst>
          </p:cNvPr>
          <p:cNvSpPr txBox="1"/>
          <p:nvPr/>
        </p:nvSpPr>
        <p:spPr>
          <a:xfrm>
            <a:off x="2135434" y="929046"/>
            <a:ext cx="69442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92</a:t>
            </a:r>
          </a:p>
        </p:txBody>
      </p:sp>
    </p:spTree>
    <p:extLst>
      <p:ext uri="{BB962C8B-B14F-4D97-AF65-F5344CB8AC3E}">
        <p14:creationId xmlns:p14="http://schemas.microsoft.com/office/powerpoint/2010/main" val="2412649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5228BC0-A2E2-D44E-8C31-2425242FECD3}"/>
              </a:ext>
            </a:extLst>
          </p:cNvPr>
          <p:cNvSpPr txBox="1"/>
          <p:nvPr/>
        </p:nvSpPr>
        <p:spPr>
          <a:xfrm>
            <a:off x="102708" y="98428"/>
            <a:ext cx="8816055" cy="400110"/>
          </a:xfrm>
          <a:prstGeom prst="rect">
            <a:avLst/>
          </a:prstGeom>
          <a:noFill/>
        </p:spPr>
        <p:txBody>
          <a:bodyPr wrap="square" rtlCol="0">
            <a:spAutoFit/>
          </a:bodyPr>
          <a:lstStyle/>
          <a:p>
            <a:r>
              <a:rPr lang="es-MX" sz="2000" b="1">
                <a:solidFill>
                  <a:srgbClr val="691C32"/>
                </a:solidFill>
                <a:latin typeface="Patria" pitchFamily="2" charset="0"/>
              </a:rPr>
              <a:t>Avance en la integración de expedientes para CECI donaciones</a:t>
            </a:r>
          </a:p>
        </p:txBody>
      </p:sp>
      <p:sp>
        <p:nvSpPr>
          <p:cNvPr id="3" name="CuadroTexto 2">
            <a:extLst>
              <a:ext uri="{FF2B5EF4-FFF2-40B4-BE49-F238E27FC236}">
                <a16:creationId xmlns:a16="http://schemas.microsoft.com/office/drawing/2014/main" id="{9ACD7AA6-D9D0-B7CE-7F4B-E79BBC9E87E0}"/>
              </a:ext>
            </a:extLst>
          </p:cNvPr>
          <p:cNvSpPr txBox="1"/>
          <p:nvPr/>
        </p:nvSpPr>
        <p:spPr>
          <a:xfrm>
            <a:off x="102708" y="423985"/>
            <a:ext cx="8317999"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OOAD con inmuebles con integración de expediente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menor a 60%</a:t>
            </a:r>
          </a:p>
        </p:txBody>
      </p:sp>
      <p:graphicFrame>
        <p:nvGraphicFramePr>
          <p:cNvPr id="6" name="Tabla 5">
            <a:extLst>
              <a:ext uri="{FF2B5EF4-FFF2-40B4-BE49-F238E27FC236}">
                <a16:creationId xmlns:a16="http://schemas.microsoft.com/office/drawing/2014/main" id="{E804C42C-5B05-DA99-B754-6F1A1E0E39B9}"/>
              </a:ext>
            </a:extLst>
          </p:cNvPr>
          <p:cNvGraphicFramePr>
            <a:graphicFrameLocks noGrp="1"/>
          </p:cNvGraphicFramePr>
          <p:nvPr>
            <p:extLst>
              <p:ext uri="{D42A27DB-BD31-4B8C-83A1-F6EECF244321}">
                <p14:modId xmlns:p14="http://schemas.microsoft.com/office/powerpoint/2010/main" val="3791116700"/>
              </p:ext>
            </p:extLst>
          </p:nvPr>
        </p:nvGraphicFramePr>
        <p:xfrm>
          <a:off x="2151523" y="966336"/>
          <a:ext cx="3033935" cy="4706845"/>
        </p:xfrm>
        <a:graphic>
          <a:graphicData uri="http://schemas.openxmlformats.org/drawingml/2006/table">
            <a:tbl>
              <a:tblPr>
                <a:tableStyleId>{5C22544A-7EE6-4342-B048-85BDC9FD1C3A}</a:tableStyleId>
              </a:tblPr>
              <a:tblGrid>
                <a:gridCol w="2050087">
                  <a:extLst>
                    <a:ext uri="{9D8B030D-6E8A-4147-A177-3AD203B41FA5}">
                      <a16:colId xmlns:a16="http://schemas.microsoft.com/office/drawing/2014/main" val="1228553339"/>
                    </a:ext>
                  </a:extLst>
                </a:gridCol>
                <a:gridCol w="983848">
                  <a:extLst>
                    <a:ext uri="{9D8B030D-6E8A-4147-A177-3AD203B41FA5}">
                      <a16:colId xmlns:a16="http://schemas.microsoft.com/office/drawing/2014/main" val="3402110230"/>
                    </a:ext>
                  </a:extLst>
                </a:gridCol>
              </a:tblGrid>
              <a:tr h="176193">
                <a:tc>
                  <a:txBody>
                    <a:bodyPr/>
                    <a:lstStyle/>
                    <a:p>
                      <a:pPr marL="0" algn="ctr" defTabSz="914400" rtl="0" eaLnBrk="1" fontAlgn="b" latinLnBrk="0" hangingPunct="1">
                        <a:buNone/>
                      </a:pPr>
                      <a:r>
                        <a:rPr lang="es-MX" sz="1100" b="1" u="none" strike="noStrike" kern="120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 y municipio</a:t>
                      </a:r>
                    </a:p>
                  </a:txBody>
                  <a:tcPr marL="7502" marR="7502" marT="7502" marB="0" anchor="ctr">
                    <a:solidFill>
                      <a:srgbClr val="13322B"/>
                    </a:solidFill>
                  </a:tcPr>
                </a:tc>
                <a:tc>
                  <a:txBody>
                    <a:bodyPr/>
                    <a:lstStyle/>
                    <a:p>
                      <a:pPr marL="0" algn="ctr" defTabSz="914400" rtl="0" eaLnBrk="1" fontAlgn="b" latinLnBrk="0" hangingPunct="1">
                        <a:buNone/>
                      </a:pPr>
                      <a:r>
                        <a:rPr lang="es-MX" sz="1100" b="1" u="none" strike="noStrike" kern="120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 Inmuebles</a:t>
                      </a:r>
                    </a:p>
                  </a:txBody>
                  <a:tcPr marL="7502" marR="7502" marT="7502" marB="0" anchor="ctr">
                    <a:solidFill>
                      <a:srgbClr val="13322B"/>
                    </a:solidFill>
                  </a:tcPr>
                </a:tc>
                <a:extLst>
                  <a:ext uri="{0D108BD9-81ED-4DB2-BD59-A6C34878D82A}">
                    <a16:rowId xmlns:a16="http://schemas.microsoft.com/office/drawing/2014/main" val="2499512177"/>
                  </a:ext>
                </a:extLst>
              </a:tr>
              <a:tr h="176193">
                <a:tc>
                  <a:txBody>
                    <a:bodyPr/>
                    <a:lstStyle/>
                    <a:p>
                      <a:pPr marL="88900"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Baja California</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ES"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3434866895"/>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San Quintín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3221492222"/>
                  </a:ext>
                </a:extLst>
              </a:tr>
              <a:tr h="176193">
                <a:tc>
                  <a:txBody>
                    <a:bodyPr/>
                    <a:lstStyle/>
                    <a:p>
                      <a:pPr marL="35401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Mexicali</a:t>
                      </a:r>
                    </a:p>
                  </a:txBody>
                  <a:tcPr marL="7502" marR="7502" marT="7502" marB="0" anchor="ctr">
                    <a:solidFill>
                      <a:schemeClr val="bg1">
                        <a:lumMod val="8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chemeClr val="bg1">
                        <a:lumMod val="85000"/>
                      </a:schemeClr>
                    </a:solidFill>
                  </a:tcPr>
                </a:tc>
                <a:extLst>
                  <a:ext uri="{0D108BD9-81ED-4DB2-BD59-A6C34878D82A}">
                    <a16:rowId xmlns:a16="http://schemas.microsoft.com/office/drawing/2014/main" val="988570931"/>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Chiapas</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rgbClr val="235B4F"/>
                    </a:solidFill>
                  </a:tcPr>
                </a:tc>
                <a:extLst>
                  <a:ext uri="{0D108BD9-81ED-4DB2-BD59-A6C34878D82A}">
                    <a16:rowId xmlns:a16="http://schemas.microsoft.com/office/drawing/2014/main" val="3373673803"/>
                  </a:ext>
                </a:extLst>
              </a:tr>
              <a:tr h="176193">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Tapachula</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1740802277"/>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Coahuila</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3992868207"/>
                  </a:ext>
                </a:extLst>
              </a:tr>
              <a:tr h="176193">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Monclova</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2</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3198860367"/>
                  </a:ext>
                </a:extLst>
              </a:tr>
              <a:tr h="176193">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Piedras Negras</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153973179"/>
                  </a:ext>
                </a:extLst>
              </a:tr>
              <a:tr h="19050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rgbClr val="235B4F"/>
                    </a:solidFill>
                  </a:tcPr>
                </a:tc>
                <a:extLst>
                  <a:ext uri="{0D108BD9-81ED-4DB2-BD59-A6C34878D82A}">
                    <a16:rowId xmlns:a16="http://schemas.microsoft.com/office/drawing/2014/main" val="3826105754"/>
                  </a:ext>
                </a:extLst>
              </a:tr>
              <a:tr h="176193">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La Paz</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17578569"/>
                  </a:ext>
                </a:extLst>
              </a:tr>
              <a:tr h="208486">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Estado de México Poniente</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1903532702"/>
                  </a:ext>
                </a:extLst>
              </a:tr>
              <a:tr h="195880">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Mexicaltzingo</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3551577099"/>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Guanajuato</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rgbClr val="235B4F"/>
                    </a:solidFill>
                  </a:tcPr>
                </a:tc>
                <a:extLst>
                  <a:ext uri="{0D108BD9-81ED-4DB2-BD59-A6C34878D82A}">
                    <a16:rowId xmlns:a16="http://schemas.microsoft.com/office/drawing/2014/main" val="1363236502"/>
                  </a:ext>
                </a:extLst>
              </a:tr>
              <a:tr h="245337">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San José Iturbide</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87557223"/>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Guerrero</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ES"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4</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4000700889"/>
                  </a:ext>
                </a:extLst>
              </a:tr>
              <a:tr h="176193">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Chilpancingo</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2155743253"/>
                  </a:ext>
                </a:extLst>
              </a:tr>
              <a:tr h="176193">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Iguala</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2469660671"/>
                  </a:ext>
                </a:extLst>
              </a:tr>
              <a:tr h="176193">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Petatlán</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273479341"/>
                  </a:ext>
                </a:extLst>
              </a:tr>
              <a:tr h="176193">
                <a:tc>
                  <a:txBody>
                    <a:bodyPr/>
                    <a:lstStyle/>
                    <a:p>
                      <a:pPr marL="354013"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kern="1200">
                          <a:solidFill>
                            <a:srgbClr val="000000"/>
                          </a:solidFill>
                          <a:effectLst/>
                          <a:latin typeface="Noto Sans" panose="020B0502040504020204" pitchFamily="34" charset="0"/>
                          <a:ea typeface="+mn-ea"/>
                          <a:cs typeface="+mn-cs"/>
                        </a:rPr>
                        <a:t>Pungarabato</a:t>
                      </a:r>
                    </a:p>
                  </a:txBody>
                  <a:tcPr marL="7502" marR="7502" marT="7502" marB="0" anchor="ctr">
                    <a:solidFill>
                      <a:schemeClr val="bg1">
                        <a:lumMod val="85000"/>
                      </a:schemeClr>
                    </a:solid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chemeClr val="bg1">
                        <a:lumMod val="85000"/>
                      </a:schemeClr>
                    </a:solidFill>
                  </a:tcPr>
                </a:tc>
                <a:extLst>
                  <a:ext uri="{0D108BD9-81ED-4DB2-BD59-A6C34878D82A}">
                    <a16:rowId xmlns:a16="http://schemas.microsoft.com/office/drawing/2014/main" val="314421363"/>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Hidalgo</a:t>
                      </a:r>
                    </a:p>
                  </a:txBody>
                  <a:tcPr marL="7502" marR="7502" marT="7502" marB="0" anchor="ctr">
                    <a:solidFill>
                      <a:srgbClr val="235B4F"/>
                    </a:solidFill>
                  </a:tcPr>
                </a:tc>
                <a:tc>
                  <a:txBody>
                    <a:bodyPr/>
                    <a:lstStyle/>
                    <a:p>
                      <a:pPr algn="ctr" fontAlgn="b">
                        <a:buNone/>
                      </a:pPr>
                      <a:r>
                        <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rgbClr val="235B4F"/>
                    </a:solidFill>
                  </a:tcPr>
                </a:tc>
                <a:extLst>
                  <a:ext uri="{0D108BD9-81ED-4DB2-BD59-A6C34878D82A}">
                    <a16:rowId xmlns:a16="http://schemas.microsoft.com/office/drawing/2014/main" val="4056794360"/>
                  </a:ext>
                </a:extLst>
              </a:tr>
              <a:tr h="176193">
                <a:tc>
                  <a:txBody>
                    <a:bodyPr/>
                    <a:lstStyle/>
                    <a:p>
                      <a:pPr marL="365125"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a:solidFill>
                            <a:schemeClr val="tx1"/>
                          </a:solidFill>
                          <a:effectLst/>
                          <a:latin typeface="Noto Sans"/>
                          <a:ea typeface="Noto Sans"/>
                          <a:cs typeface="Noto Sans"/>
                        </a:rPr>
                        <a:t>Tepejí del Río</a:t>
                      </a:r>
                    </a:p>
                  </a:txBody>
                  <a:tcPr marL="7502" marR="7502" marT="7502" marB="0" anchor="ctr">
                    <a:noFill/>
                  </a:tcPr>
                </a:tc>
                <a:tc>
                  <a:txBody>
                    <a:bodyPr/>
                    <a:lstStyle/>
                    <a:p>
                      <a:pPr algn="ctr" fontAlgn="b">
                        <a:buNone/>
                      </a:pPr>
                      <a:r>
                        <a:rPr lang="es-MX" sz="11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noFill/>
                  </a:tcPr>
                </a:tc>
                <a:extLst>
                  <a:ext uri="{0D108BD9-81ED-4DB2-BD59-A6C34878D82A}">
                    <a16:rowId xmlns:a16="http://schemas.microsoft.com/office/drawing/2014/main" val="3213389392"/>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Jalisco</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7502" marR="7502" marT="7502" marB="0" anchor="ctr">
                    <a:solidFill>
                      <a:srgbClr val="235B4F"/>
                    </a:solidFill>
                  </a:tcPr>
                </a:tc>
                <a:extLst>
                  <a:ext uri="{0D108BD9-81ED-4DB2-BD59-A6C34878D82A}">
                    <a16:rowId xmlns:a16="http://schemas.microsoft.com/office/drawing/2014/main" val="1255151744"/>
                  </a:ext>
                </a:extLst>
              </a:tr>
              <a:tr h="176193">
                <a:tc>
                  <a:txBody>
                    <a:bodyPr/>
                    <a:lstStyle/>
                    <a:p>
                      <a:pPr marL="35401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Puerto Vallarta</a:t>
                      </a:r>
                    </a:p>
                  </a:txBody>
                  <a:tcPr marL="7502" marR="7502" marT="7502" marB="0" anchor="ctr">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chemeClr val="bg1">
                        <a:lumMod val="95000"/>
                      </a:schemeClr>
                    </a:solidFill>
                  </a:tcPr>
                </a:tc>
                <a:extLst>
                  <a:ext uri="{0D108BD9-81ED-4DB2-BD59-A6C34878D82A}">
                    <a16:rowId xmlns:a16="http://schemas.microsoft.com/office/drawing/2014/main" val="1569314513"/>
                  </a:ext>
                </a:extLst>
              </a:tr>
              <a:tr h="176193">
                <a:tc>
                  <a:txBody>
                    <a:bodyPr/>
                    <a:lstStyle/>
                    <a:p>
                      <a:pPr marL="35401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Tlajomulco de Zuñiga</a:t>
                      </a:r>
                    </a:p>
                  </a:txBody>
                  <a:tcPr marL="7502" marR="7502" marT="7502" marB="0" anchor="ctr">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chemeClr val="bg1">
                        <a:lumMod val="95000"/>
                      </a:schemeClr>
                    </a:solidFill>
                  </a:tcPr>
                </a:tc>
                <a:extLst>
                  <a:ext uri="{0D108BD9-81ED-4DB2-BD59-A6C34878D82A}">
                    <a16:rowId xmlns:a16="http://schemas.microsoft.com/office/drawing/2014/main" val="384980297"/>
                  </a:ext>
                </a:extLst>
              </a:tr>
            </a:tbl>
          </a:graphicData>
        </a:graphic>
      </p:graphicFrame>
      <p:graphicFrame>
        <p:nvGraphicFramePr>
          <p:cNvPr id="8" name="Tabla 7">
            <a:extLst>
              <a:ext uri="{FF2B5EF4-FFF2-40B4-BE49-F238E27FC236}">
                <a16:creationId xmlns:a16="http://schemas.microsoft.com/office/drawing/2014/main" id="{BB80692F-8134-073C-B663-45E6F4F03B3D}"/>
              </a:ext>
            </a:extLst>
          </p:cNvPr>
          <p:cNvGraphicFramePr>
            <a:graphicFrameLocks noGrp="1"/>
          </p:cNvGraphicFramePr>
          <p:nvPr/>
        </p:nvGraphicFramePr>
        <p:xfrm>
          <a:off x="5490881" y="966336"/>
          <a:ext cx="2669272" cy="4761357"/>
        </p:xfrm>
        <a:graphic>
          <a:graphicData uri="http://schemas.openxmlformats.org/drawingml/2006/table">
            <a:tbl>
              <a:tblPr>
                <a:tableStyleId>{5C22544A-7EE6-4342-B048-85BDC9FD1C3A}</a:tableStyleId>
              </a:tblPr>
              <a:tblGrid>
                <a:gridCol w="1743297">
                  <a:extLst>
                    <a:ext uri="{9D8B030D-6E8A-4147-A177-3AD203B41FA5}">
                      <a16:colId xmlns:a16="http://schemas.microsoft.com/office/drawing/2014/main" val="311529334"/>
                    </a:ext>
                  </a:extLst>
                </a:gridCol>
                <a:gridCol w="925975">
                  <a:extLst>
                    <a:ext uri="{9D8B030D-6E8A-4147-A177-3AD203B41FA5}">
                      <a16:colId xmlns:a16="http://schemas.microsoft.com/office/drawing/2014/main" val="1654945128"/>
                    </a:ext>
                  </a:extLst>
                </a:gridCol>
              </a:tblGrid>
              <a:tr h="160066">
                <a:tc>
                  <a:txBody>
                    <a:bodyPr/>
                    <a:lstStyle/>
                    <a:p>
                      <a:pPr marL="0" algn="ctr" defTabSz="914400" rtl="0" eaLnBrk="1" fontAlgn="b" latinLnBrk="0" hangingPunct="1">
                        <a:buNone/>
                      </a:pPr>
                      <a:r>
                        <a:rPr lang="es-MX" sz="1100" b="1" u="none" strike="noStrike" kern="120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p>
                  </a:txBody>
                  <a:tcPr marL="7502" marR="7502" marT="7502" marB="0" anchor="ctr">
                    <a:solidFill>
                      <a:srgbClr val="13322B"/>
                    </a:solidFill>
                  </a:tcPr>
                </a:tc>
                <a:tc>
                  <a:txBody>
                    <a:bodyPr/>
                    <a:lstStyle/>
                    <a:p>
                      <a:pPr marL="0" algn="ctr" defTabSz="914400" rtl="0" eaLnBrk="1" fontAlgn="b" latinLnBrk="0" hangingPunct="1">
                        <a:buNone/>
                      </a:pPr>
                      <a:r>
                        <a:rPr lang="es-MX" sz="1100" b="1" u="none" strike="noStrike" kern="120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 Inmuebles</a:t>
                      </a:r>
                    </a:p>
                  </a:txBody>
                  <a:tcPr marL="7502" marR="7502" marT="7502" marB="0" anchor="ctr">
                    <a:solidFill>
                      <a:srgbClr val="13322B"/>
                    </a:solidFill>
                  </a:tcPr>
                </a:tc>
                <a:extLst>
                  <a:ext uri="{0D108BD9-81ED-4DB2-BD59-A6C34878D82A}">
                    <a16:rowId xmlns:a16="http://schemas.microsoft.com/office/drawing/2014/main" val="2068251146"/>
                  </a:ext>
                </a:extLst>
              </a:tr>
              <a:tr h="188585">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Michoacán</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7502" marR="7502" marT="7502" marB="0" anchor="ctr">
                    <a:solidFill>
                      <a:srgbClr val="235B4F"/>
                    </a:solidFill>
                  </a:tcPr>
                </a:tc>
                <a:extLst>
                  <a:ext uri="{0D108BD9-81ED-4DB2-BD59-A6C34878D82A}">
                    <a16:rowId xmlns:a16="http://schemas.microsoft.com/office/drawing/2014/main" val="4172862631"/>
                  </a:ext>
                </a:extLst>
              </a:tr>
              <a:tr h="188585">
                <a:tc>
                  <a:txBody>
                    <a:bodyPr/>
                    <a:lstStyle/>
                    <a:p>
                      <a:pPr marL="354013" indent="0" algn="l"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Ciudad Hidalgo</a:t>
                      </a:r>
                    </a:p>
                  </a:txBody>
                  <a:tcPr marL="7502" marR="7502" marT="7502" marB="0" anchor="ctr">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noFill/>
                  </a:tcPr>
                </a:tc>
                <a:extLst>
                  <a:ext uri="{0D108BD9-81ED-4DB2-BD59-A6C34878D82A}">
                    <a16:rowId xmlns:a16="http://schemas.microsoft.com/office/drawing/2014/main" val="336176524"/>
                  </a:ext>
                </a:extLst>
              </a:tr>
              <a:tr h="188585">
                <a:tc>
                  <a:txBody>
                    <a:bodyPr/>
                    <a:lstStyle/>
                    <a:p>
                      <a:pPr marL="353695" indent="0" algn="l"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Teretán</a:t>
                      </a:r>
                    </a:p>
                  </a:txBody>
                  <a:tcPr marL="7502" marR="7502" marT="7502" marB="0" anchor="ctr">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noFill/>
                  </a:tcPr>
                </a:tc>
                <a:extLst>
                  <a:ext uri="{0D108BD9-81ED-4DB2-BD59-A6C34878D82A}">
                    <a16:rowId xmlns:a16="http://schemas.microsoft.com/office/drawing/2014/main" val="3603748917"/>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Nayarit</a:t>
                      </a:r>
                    </a:p>
                  </a:txBody>
                  <a:tcPr marL="9525" marR="9525" marT="9525" marB="0" anchor="b">
                    <a:solidFill>
                      <a:srgbClr val="235B4F"/>
                    </a:solidFill>
                  </a:tcPr>
                </a:tc>
                <a:tc>
                  <a:txBody>
                    <a:bodyPr/>
                    <a:lstStyle/>
                    <a:p>
                      <a:pPr algn="ctr" fontAlgn="b">
                        <a:buNone/>
                      </a:pPr>
                      <a:r>
                        <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9525" marR="9525" marT="9525" marB="0" anchor="b">
                    <a:solidFill>
                      <a:srgbClr val="235B4F"/>
                    </a:solidFill>
                  </a:tcPr>
                </a:tc>
                <a:extLst>
                  <a:ext uri="{0D108BD9-81ED-4DB2-BD59-A6C34878D82A}">
                    <a16:rowId xmlns:a16="http://schemas.microsoft.com/office/drawing/2014/main" val="4027620285"/>
                  </a:ext>
                </a:extLst>
              </a:tr>
              <a:tr h="202780">
                <a:tc>
                  <a:txBody>
                    <a:bodyPr/>
                    <a:lstStyle/>
                    <a:p>
                      <a:pPr marL="319088"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Bahía de Banderas</a:t>
                      </a:r>
                    </a:p>
                  </a:txBody>
                  <a:tcPr marL="9525" marR="9525" marT="9525" marB="0" anchor="b">
                    <a:noFill/>
                  </a:tcPr>
                </a:tc>
                <a:tc>
                  <a:txBody>
                    <a:bodyPr/>
                    <a:lstStyle/>
                    <a:p>
                      <a:pPr algn="ctr" fontAlgn="b">
                        <a:buNone/>
                      </a:pPr>
                      <a:r>
                        <a:rPr lang="es-MX" sz="11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noFill/>
                  </a:tcPr>
                </a:tc>
                <a:extLst>
                  <a:ext uri="{0D108BD9-81ED-4DB2-BD59-A6C34878D82A}">
                    <a16:rowId xmlns:a16="http://schemas.microsoft.com/office/drawing/2014/main" val="466471326"/>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t>
                      </a:r>
                      <a:r>
                        <a:rPr lang="es-MX" sz="11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Tepic</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noFill/>
                  </a:tcPr>
                </a:tc>
                <a:tc>
                  <a:txBody>
                    <a:bodyPr/>
                    <a:lstStyle/>
                    <a:p>
                      <a:pPr algn="ctr" fontAlgn="b">
                        <a:buNone/>
                      </a:pPr>
                      <a:r>
                        <a:rPr lang="es-MX" sz="11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noFill/>
                  </a:tcPr>
                </a:tc>
                <a:extLst>
                  <a:ext uri="{0D108BD9-81ED-4DB2-BD59-A6C34878D82A}">
                    <a16:rowId xmlns:a16="http://schemas.microsoft.com/office/drawing/2014/main" val="2956323162"/>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Nuevo León</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4</a:t>
                      </a:r>
                    </a:p>
                  </a:txBody>
                  <a:tcPr marL="9525" marR="9525" marT="9525" marB="0" anchor="b">
                    <a:solidFill>
                      <a:srgbClr val="235B4F"/>
                    </a:solidFill>
                  </a:tcPr>
                </a:tc>
                <a:extLst>
                  <a:ext uri="{0D108BD9-81ED-4DB2-BD59-A6C34878D82A}">
                    <a16:rowId xmlns:a16="http://schemas.microsoft.com/office/drawing/2014/main" val="3932242982"/>
                  </a:ext>
                </a:extLst>
              </a:tr>
              <a:tr h="202780">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Escobedo</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9525" marR="9525" marT="9525" marB="0" anchor="b">
                    <a:solidFill>
                      <a:schemeClr val="bg1">
                        <a:lumMod val="95000"/>
                      </a:schemeClr>
                    </a:solidFill>
                  </a:tcPr>
                </a:tc>
                <a:extLst>
                  <a:ext uri="{0D108BD9-81ED-4DB2-BD59-A6C34878D82A}">
                    <a16:rowId xmlns:a16="http://schemas.microsoft.com/office/drawing/2014/main" val="612132834"/>
                  </a:ext>
                </a:extLst>
              </a:tr>
              <a:tr h="202780">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Zuazua</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88266988"/>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Puebla</a:t>
                      </a:r>
                    </a:p>
                  </a:txBody>
                  <a:tcPr marL="9525" marR="9525" marT="9525" marB="0" anchor="b">
                    <a:solidFill>
                      <a:srgbClr val="235B4F"/>
                    </a:solidFill>
                  </a:tcPr>
                </a:tc>
                <a:tc>
                  <a:txBody>
                    <a:bodyPr/>
                    <a:lstStyle/>
                    <a:p>
                      <a:pPr algn="ctr" fontAlgn="b">
                        <a:buNone/>
                      </a:pPr>
                      <a:r>
                        <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9525" marR="9525" marT="9525" marB="0" anchor="b">
                    <a:solidFill>
                      <a:srgbClr val="235B4F"/>
                    </a:solidFill>
                  </a:tcPr>
                </a:tc>
                <a:extLst>
                  <a:ext uri="{0D108BD9-81ED-4DB2-BD59-A6C34878D82A}">
                    <a16:rowId xmlns:a16="http://schemas.microsoft.com/office/drawing/2014/main" val="1300856078"/>
                  </a:ext>
                </a:extLst>
              </a:tr>
              <a:tr h="202780">
                <a:tc>
                  <a:txBody>
                    <a:bodyPr/>
                    <a:lstStyle/>
                    <a:p>
                      <a:pPr marL="319088"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Puebla</a:t>
                      </a:r>
                    </a:p>
                  </a:txBody>
                  <a:tcPr marL="9525" marR="9525" marT="9525" marB="0" anchor="b">
                    <a:noFill/>
                  </a:tcPr>
                </a:tc>
                <a:tc>
                  <a:txBody>
                    <a:bodyPr/>
                    <a:lstStyle/>
                    <a:p>
                      <a:pPr algn="ctr" fontAlgn="b">
                        <a:buNone/>
                      </a:pPr>
                      <a:r>
                        <a:rPr lang="es-MX" sz="11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noFill/>
                  </a:tcPr>
                </a:tc>
                <a:extLst>
                  <a:ext uri="{0D108BD9-81ED-4DB2-BD59-A6C34878D82A}">
                    <a16:rowId xmlns:a16="http://schemas.microsoft.com/office/drawing/2014/main" val="3589030122"/>
                  </a:ext>
                </a:extLst>
              </a:tr>
              <a:tr h="202780">
                <a:tc>
                  <a:txBody>
                    <a:bodyPr/>
                    <a:lstStyle/>
                    <a:p>
                      <a:pPr marL="31877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a:solidFill>
                            <a:schemeClr val="tx1"/>
                          </a:solidFill>
                          <a:effectLst/>
                          <a:latin typeface="Noto Sans"/>
                          <a:ea typeface="Noto Sans"/>
                          <a:cs typeface="Noto Sans"/>
                        </a:rPr>
                        <a:t>San Ándres Cholula</a:t>
                      </a:r>
                    </a:p>
                  </a:txBody>
                  <a:tcPr marL="9525" marR="9525" marT="9525" marB="0" anchor="b">
                    <a:noFill/>
                  </a:tcPr>
                </a:tc>
                <a:tc>
                  <a:txBody>
                    <a:bodyPr/>
                    <a:lstStyle/>
                    <a:p>
                      <a:pPr algn="ctr" fontAlgn="b">
                        <a:buNone/>
                      </a:pPr>
                      <a:r>
                        <a:rPr lang="es-MX" sz="11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noFill/>
                  </a:tcPr>
                </a:tc>
                <a:extLst>
                  <a:ext uri="{0D108BD9-81ED-4DB2-BD59-A6C34878D82A}">
                    <a16:rowId xmlns:a16="http://schemas.microsoft.com/office/drawing/2014/main" val="204280683"/>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Querétaro</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3940761509"/>
                  </a:ext>
                </a:extLst>
              </a:tr>
              <a:tr h="202780">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Tequisquiapan</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4285858836"/>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Quintana Roo</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4229020259"/>
                  </a:ext>
                </a:extLst>
              </a:tr>
              <a:tr h="202780">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Benito Juárez</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3929142326"/>
                  </a:ext>
                </a:extLst>
              </a:tr>
              <a:tr h="202780">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Cozumel</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8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4045657146"/>
                  </a:ext>
                </a:extLst>
              </a:tr>
              <a:tr h="202780">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Playa del Carmen</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771768470"/>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kern="1200">
                          <a:solidFill>
                            <a:schemeClr val="bg1"/>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9525" marR="9525" marT="9525" marB="0" anchor="b">
                    <a:solidFill>
                      <a:srgbClr val="285C4D"/>
                    </a:solidFill>
                  </a:tcPr>
                </a:tc>
                <a:tc>
                  <a:txBody>
                    <a:bodyPr/>
                    <a:lstStyle/>
                    <a:p>
                      <a:pPr marL="11113" marR="0" lvl="0" indent="0" algn="ctr" defTabSz="914400" rtl="0" eaLnBrk="1" fontAlgn="b" latinLnBrk="0" hangingPunct="1">
                        <a:lnSpc>
                          <a:spcPct val="100000"/>
                        </a:lnSpc>
                        <a:spcBef>
                          <a:spcPts val="0"/>
                        </a:spcBef>
                        <a:spcAft>
                          <a:spcPts val="0"/>
                        </a:spcAft>
                        <a:buClrTx/>
                        <a:buSzTx/>
                        <a:buFontTx/>
                        <a:buNone/>
                        <a:tabLst/>
                        <a:defRPr/>
                      </a:pPr>
                      <a:r>
                        <a:rPr lang="es-ES" sz="1100" b="1" u="none" strike="noStrike" kern="120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u="none" strike="noStrike" kern="120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85C4D"/>
                    </a:solidFill>
                  </a:tcPr>
                </a:tc>
                <a:extLst>
                  <a:ext uri="{0D108BD9-81ED-4DB2-BD59-A6C34878D82A}">
                    <a16:rowId xmlns:a16="http://schemas.microsoft.com/office/drawing/2014/main" val="2473467360"/>
                  </a:ext>
                </a:extLst>
              </a:tr>
              <a:tr h="202780">
                <a:tc>
                  <a:txBody>
                    <a:bodyPr/>
                    <a:lstStyle/>
                    <a:p>
                      <a:pPr marL="354013" indent="0" algn="l"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Mazatlán</a:t>
                      </a:r>
                    </a:p>
                  </a:txBody>
                  <a:tcPr marL="9525" marR="9525" marT="9525" marB="0" anchor="b">
                    <a:solidFill>
                      <a:schemeClr val="bg1">
                        <a:lumMod val="95000"/>
                      </a:schemeClr>
                    </a:solid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chemeClr val="bg1">
                        <a:lumMod val="95000"/>
                      </a:schemeClr>
                    </a:solidFill>
                  </a:tcPr>
                </a:tc>
                <a:extLst>
                  <a:ext uri="{0D108BD9-81ED-4DB2-BD59-A6C34878D82A}">
                    <a16:rowId xmlns:a16="http://schemas.microsoft.com/office/drawing/2014/main" val="3391490034"/>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Sonora</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85C4D"/>
                    </a:solidFill>
                  </a:tcPr>
                </a:tc>
                <a:tc>
                  <a:txBody>
                    <a:bodyPr/>
                    <a:lstStyle/>
                    <a:p>
                      <a:pPr algn="ctr" fontAlgn="b">
                        <a:buNone/>
                      </a:pPr>
                      <a:r>
                        <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rgbClr val="285C4D"/>
                    </a:solidFill>
                  </a:tcPr>
                </a:tc>
                <a:extLst>
                  <a:ext uri="{0D108BD9-81ED-4DB2-BD59-A6C34878D82A}">
                    <a16:rowId xmlns:a16="http://schemas.microsoft.com/office/drawing/2014/main" val="252564291"/>
                  </a:ext>
                </a:extLst>
              </a:tr>
              <a:tr h="202780">
                <a:tc>
                  <a:txBody>
                    <a:bodyPr/>
                    <a:lstStyle/>
                    <a:p>
                      <a:pPr marL="354013" indent="0" algn="l"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Hermosillo</a:t>
                      </a:r>
                    </a:p>
                  </a:txBody>
                  <a:tcPr marL="9525" marR="9525" marT="9525" marB="0" anchor="b">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chemeClr val="bg1">
                        <a:lumMod val="95000"/>
                      </a:schemeClr>
                    </a:solidFill>
                  </a:tcPr>
                </a:tc>
                <a:extLst>
                  <a:ext uri="{0D108BD9-81ED-4DB2-BD59-A6C34878D82A}">
                    <a16:rowId xmlns:a16="http://schemas.microsoft.com/office/drawing/2014/main" val="2281136720"/>
                  </a:ext>
                </a:extLst>
              </a:tr>
            </a:tbl>
          </a:graphicData>
        </a:graphic>
      </p:graphicFrame>
      <p:sp>
        <p:nvSpPr>
          <p:cNvPr id="2" name="Marcador de número de diapositiva 3">
            <a:extLst>
              <a:ext uri="{FF2B5EF4-FFF2-40B4-BE49-F238E27FC236}">
                <a16:creationId xmlns:a16="http://schemas.microsoft.com/office/drawing/2014/main" id="{CD8DE006-AC7E-B9DD-1FB4-9696F674DA98}"/>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7" name="Tabla 6">
            <a:extLst>
              <a:ext uri="{FF2B5EF4-FFF2-40B4-BE49-F238E27FC236}">
                <a16:creationId xmlns:a16="http://schemas.microsoft.com/office/drawing/2014/main" id="{24181D16-4175-63CE-FE63-0E8206E2E8A2}"/>
              </a:ext>
            </a:extLst>
          </p:cNvPr>
          <p:cNvGraphicFramePr>
            <a:graphicFrameLocks noGrp="1"/>
          </p:cNvGraphicFramePr>
          <p:nvPr>
            <p:extLst>
              <p:ext uri="{D42A27DB-BD31-4B8C-83A1-F6EECF244321}">
                <p14:modId xmlns:p14="http://schemas.microsoft.com/office/powerpoint/2010/main" val="13140294"/>
              </p:ext>
            </p:extLst>
          </p:nvPr>
        </p:nvGraphicFramePr>
        <p:xfrm>
          <a:off x="8465576" y="966336"/>
          <a:ext cx="2669272" cy="2010617"/>
        </p:xfrm>
        <a:graphic>
          <a:graphicData uri="http://schemas.openxmlformats.org/drawingml/2006/table">
            <a:tbl>
              <a:tblPr>
                <a:tableStyleId>{5C22544A-7EE6-4342-B048-85BDC9FD1C3A}</a:tableStyleId>
              </a:tblPr>
              <a:tblGrid>
                <a:gridCol w="1743297">
                  <a:extLst>
                    <a:ext uri="{9D8B030D-6E8A-4147-A177-3AD203B41FA5}">
                      <a16:colId xmlns:a16="http://schemas.microsoft.com/office/drawing/2014/main" val="311529334"/>
                    </a:ext>
                  </a:extLst>
                </a:gridCol>
                <a:gridCol w="925975">
                  <a:extLst>
                    <a:ext uri="{9D8B030D-6E8A-4147-A177-3AD203B41FA5}">
                      <a16:colId xmlns:a16="http://schemas.microsoft.com/office/drawing/2014/main" val="1654945128"/>
                    </a:ext>
                  </a:extLst>
                </a:gridCol>
              </a:tblGrid>
              <a:tr h="160066">
                <a:tc>
                  <a:txBody>
                    <a:bodyPr/>
                    <a:lstStyle/>
                    <a:p>
                      <a:pPr marL="0" algn="ctr" defTabSz="914400" rtl="0" eaLnBrk="1" fontAlgn="b" latinLnBrk="0" hangingPunct="1">
                        <a:buNone/>
                      </a:pPr>
                      <a:r>
                        <a:rPr lang="es-MX" sz="1100" b="1" u="none" strike="noStrike" kern="120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p>
                  </a:txBody>
                  <a:tcPr marL="7502" marR="7502" marT="7502" marB="0" anchor="ctr">
                    <a:solidFill>
                      <a:srgbClr val="13322B"/>
                    </a:solidFill>
                  </a:tcPr>
                </a:tc>
                <a:tc>
                  <a:txBody>
                    <a:bodyPr/>
                    <a:lstStyle/>
                    <a:p>
                      <a:pPr marL="0" algn="ctr" defTabSz="914400" rtl="0" eaLnBrk="1" fontAlgn="b" latinLnBrk="0" hangingPunct="1">
                        <a:buNone/>
                      </a:pPr>
                      <a:r>
                        <a:rPr lang="es-MX" sz="1100" b="1" u="none" strike="noStrike" kern="120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 Inmuebles</a:t>
                      </a:r>
                    </a:p>
                  </a:txBody>
                  <a:tcPr marL="7502" marR="7502" marT="7502" marB="0" anchor="ctr">
                    <a:solidFill>
                      <a:srgbClr val="13322B"/>
                    </a:solidFill>
                  </a:tcPr>
                </a:tc>
                <a:extLst>
                  <a:ext uri="{0D108BD9-81ED-4DB2-BD59-A6C34878D82A}">
                    <a16:rowId xmlns:a16="http://schemas.microsoft.com/office/drawing/2014/main" val="2068251146"/>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Veracruz Sur</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rgbClr val="235B4F"/>
                    </a:solidFill>
                  </a:tcPr>
                </a:tc>
                <a:extLst>
                  <a:ext uri="{0D108BD9-81ED-4DB2-BD59-A6C34878D82A}">
                    <a16:rowId xmlns:a16="http://schemas.microsoft.com/office/drawing/2014/main" val="1696515701"/>
                  </a:ext>
                </a:extLst>
              </a:tr>
              <a:tr h="202780">
                <a:tc>
                  <a:txBody>
                    <a:bodyPr/>
                    <a:lstStyle/>
                    <a:p>
                      <a:pPr marL="265113" indent="0" algn="l" rtl="0" fontAlgn="b">
                        <a:buNone/>
                      </a:pPr>
                      <a:r>
                        <a:rPr lang="es-MX" sz="1100" b="0" i="0" u="none" strike="noStrike">
                          <a:solidFill>
                            <a:srgbClr val="000000"/>
                          </a:solidFill>
                          <a:effectLst/>
                          <a:latin typeface="Noto Sans" panose="020B0502040504020204" pitchFamily="34" charset="0"/>
                        </a:rPr>
                        <a:t>Mariano Escobedo</a:t>
                      </a:r>
                    </a:p>
                  </a:txBody>
                  <a:tcPr marL="85725" marR="9525" marT="9525" marB="0" anchor="b">
                    <a:solidFill>
                      <a:schemeClr val="bg1">
                        <a:lumMod val="85000"/>
                      </a:schemeClr>
                    </a:solid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9525" marR="9525" marT="9525" marB="0" anchor="b">
                    <a:solidFill>
                      <a:schemeClr val="bg1">
                        <a:lumMod val="85000"/>
                      </a:schemeClr>
                    </a:solidFill>
                  </a:tcPr>
                </a:tc>
                <a:extLst>
                  <a:ext uri="{0D108BD9-81ED-4DB2-BD59-A6C34878D82A}">
                    <a16:rowId xmlns:a16="http://schemas.microsoft.com/office/drawing/2014/main" val="15185527"/>
                  </a:ext>
                </a:extLst>
              </a:tr>
              <a:tr h="206217">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Yucatán</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9525" marR="9525" marT="9525" marB="0" anchor="b">
                    <a:solidFill>
                      <a:srgbClr val="235B4F"/>
                    </a:solidFill>
                  </a:tcPr>
                </a:tc>
                <a:extLst>
                  <a:ext uri="{0D108BD9-81ED-4DB2-BD59-A6C34878D82A}">
                    <a16:rowId xmlns:a16="http://schemas.microsoft.com/office/drawing/2014/main" val="2082012361"/>
                  </a:ext>
                </a:extLst>
              </a:tr>
              <a:tr h="188069">
                <a:tc>
                  <a:txBody>
                    <a:bodyPr/>
                    <a:lstStyle/>
                    <a:p>
                      <a:pPr marL="93663" indent="-4763" algn="l" defTabSz="914400" rtl="0" eaLnBrk="1" fontAlgn="ctr" latinLnBrk="0" hangingPunct="1">
                        <a:buNone/>
                        <a:tabLst>
                          <a:tab pos="354013" algn="l"/>
                        </a:tabLst>
                      </a:pPr>
                      <a:r>
                        <a:rPr lang="es-MX" sz="1100" b="0" i="0" u="none" strike="noStrike" kern="1200">
                          <a:solidFill>
                            <a:srgbClr val="000000"/>
                          </a:solidFill>
                          <a:effectLst/>
                          <a:latin typeface="Noto Sans" panose="020B0502040504020204" pitchFamily="34" charset="0"/>
                          <a:ea typeface="+mn-ea"/>
                          <a:cs typeface="+mn-cs"/>
                        </a:rPr>
                        <a:t>        Kanasín</a:t>
                      </a:r>
                    </a:p>
                  </a:txBody>
                  <a:tcPr marL="9525" marR="9525" marT="9525"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noFill/>
                  </a:tcPr>
                </a:tc>
                <a:extLst>
                  <a:ext uri="{0D108BD9-81ED-4DB2-BD59-A6C34878D82A}">
                    <a16:rowId xmlns:a16="http://schemas.microsoft.com/office/drawing/2014/main" val="384293154"/>
                  </a:ext>
                </a:extLst>
              </a:tr>
              <a:tr h="188069">
                <a:tc>
                  <a:txBody>
                    <a:bodyPr/>
                    <a:lstStyle/>
                    <a:p>
                      <a:pPr marL="93663" marR="0" lvl="0" indent="-4763" algn="l" defTabSz="914400" rtl="0" eaLnBrk="1" fontAlgn="ctr" latinLnBrk="0" hangingPunct="1">
                        <a:lnSpc>
                          <a:spcPct val="100000"/>
                        </a:lnSpc>
                        <a:spcBef>
                          <a:spcPts val="0"/>
                        </a:spcBef>
                        <a:spcAft>
                          <a:spcPts val="0"/>
                        </a:spcAft>
                        <a:buClrTx/>
                        <a:buSzTx/>
                        <a:buFontTx/>
                        <a:buNone/>
                        <a:tabLst>
                          <a:tab pos="354013" algn="l"/>
                        </a:tabLst>
                        <a:defRPr/>
                      </a:pPr>
                      <a:r>
                        <a:rPr lang="es-MX" sz="1100" b="0" i="0" u="none" strike="noStrike" kern="1200">
                          <a:solidFill>
                            <a:srgbClr val="000000"/>
                          </a:solidFill>
                          <a:effectLst/>
                          <a:latin typeface="Noto Sans" panose="020B0502040504020204" pitchFamily="34" charset="0"/>
                          <a:ea typeface="+mn-ea"/>
                          <a:cs typeface="+mn-cs"/>
                        </a:rPr>
                        <a:t>       </a:t>
                      </a: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Tzucacab</a:t>
                      </a:r>
                    </a:p>
                  </a:txBody>
                  <a:tcPr marL="9525" marR="9525" marT="9525" marB="0" anchor="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noFill/>
                  </a:tcPr>
                </a:tc>
                <a:extLst>
                  <a:ext uri="{0D108BD9-81ED-4DB2-BD59-A6C34878D82A}">
                    <a16:rowId xmlns:a16="http://schemas.microsoft.com/office/drawing/2014/main" val="3741478158"/>
                  </a:ext>
                </a:extLst>
              </a:tr>
              <a:tr h="188069">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Zacatecas</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85C4D"/>
                    </a:solidFill>
                  </a:tcPr>
                </a:tc>
                <a:tc>
                  <a:txBody>
                    <a:bodyPr/>
                    <a:lstStyle/>
                    <a:p>
                      <a:pPr algn="ctr" fontAlgn="b">
                        <a:buNone/>
                      </a:pPr>
                      <a:r>
                        <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rgbClr val="285C4D"/>
                    </a:solidFill>
                  </a:tcPr>
                </a:tc>
                <a:extLst>
                  <a:ext uri="{0D108BD9-81ED-4DB2-BD59-A6C34878D82A}">
                    <a16:rowId xmlns:a16="http://schemas.microsoft.com/office/drawing/2014/main" val="3902562477"/>
                  </a:ext>
                </a:extLst>
              </a:tr>
              <a:tr h="188069">
                <a:tc>
                  <a:txBody>
                    <a:bodyPr/>
                    <a:lstStyle/>
                    <a:p>
                      <a:pPr marL="365125" marR="0" lvl="0" indent="-11113" algn="l" defTabSz="914400" rtl="0" eaLnBrk="1" fontAlgn="ctr" latinLnBrk="0" hangingPunct="1">
                        <a:lnSpc>
                          <a:spcPct val="100000"/>
                        </a:lnSpc>
                        <a:spcBef>
                          <a:spcPts val="0"/>
                        </a:spcBef>
                        <a:spcAft>
                          <a:spcPts val="0"/>
                        </a:spcAft>
                        <a:buClrTx/>
                        <a:buSzTx/>
                        <a:buFontTx/>
                        <a:buNone/>
                        <a:tabLst>
                          <a:tab pos="354013" algn="l"/>
                        </a:tabLst>
                        <a:defRPr/>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Sombrerete</a:t>
                      </a:r>
                    </a:p>
                  </a:txBody>
                  <a:tcPr marL="9525" marR="9525" marT="9525" marB="0" anchor="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noFill/>
                  </a:tcPr>
                </a:tc>
                <a:extLst>
                  <a:ext uri="{0D108BD9-81ED-4DB2-BD59-A6C34878D82A}">
                    <a16:rowId xmlns:a16="http://schemas.microsoft.com/office/drawing/2014/main" val="1681781092"/>
                  </a:ext>
                </a:extLst>
              </a:tr>
              <a:tr h="303782">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600" b="1" u="none" strike="noStrike">
                          <a:solidFill>
                            <a:schemeClr val="bg1"/>
                          </a:solidFill>
                          <a:effectLst/>
                          <a:latin typeface="Noto Sans"/>
                          <a:ea typeface="Noto Sans"/>
                          <a:cs typeface="Noto Sans"/>
                        </a:rPr>
                        <a:t>Total general</a:t>
                      </a:r>
                      <a:endParaRPr lang="es-MX" sz="1600" b="1" i="0" u="none" strike="noStrike">
                        <a:solidFill>
                          <a:schemeClr val="bg1"/>
                        </a:solidFill>
                        <a:effectLst/>
                        <a:latin typeface="Noto Sans"/>
                        <a:ea typeface="Noto Sans"/>
                        <a:cs typeface="Noto Sans"/>
                      </a:endParaRPr>
                    </a:p>
                  </a:txBody>
                  <a:tcPr marL="9525" marR="9525" marT="9525" marB="0" anchor="ctr">
                    <a:solidFill>
                      <a:srgbClr val="235B4F"/>
                    </a:solidFill>
                  </a:tcPr>
                </a:tc>
                <a:tc>
                  <a:txBody>
                    <a:bodyPr/>
                    <a:lstStyle/>
                    <a:p>
                      <a:pPr algn="ctr" fontAlgn="b">
                        <a:buNone/>
                      </a:pPr>
                      <a:r>
                        <a:rPr lang="es-MX" sz="16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36</a:t>
                      </a:r>
                    </a:p>
                  </a:txBody>
                  <a:tcPr marL="9525" marR="9525" marT="9525" marB="0" anchor="ctr">
                    <a:solidFill>
                      <a:srgbClr val="235B4F"/>
                    </a:solidFill>
                  </a:tcPr>
                </a:tc>
                <a:extLst>
                  <a:ext uri="{0D108BD9-81ED-4DB2-BD59-A6C34878D82A}">
                    <a16:rowId xmlns:a16="http://schemas.microsoft.com/office/drawing/2014/main" val="2131671158"/>
                  </a:ext>
                </a:extLst>
              </a:tr>
            </a:tbl>
          </a:graphicData>
        </a:graphic>
      </p:graphicFrame>
    </p:spTree>
    <p:extLst>
      <p:ext uri="{BB962C8B-B14F-4D97-AF65-F5344CB8AC3E}">
        <p14:creationId xmlns:p14="http://schemas.microsoft.com/office/powerpoint/2010/main" val="2308575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CDD33-E25A-8593-EB66-0E7CAF08F9B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7A7C2C6-610D-9551-5B4A-C267D36E2E01}"/>
              </a:ext>
            </a:extLst>
          </p:cNvPr>
          <p:cNvSpPr txBox="1"/>
          <p:nvPr/>
        </p:nvSpPr>
        <p:spPr>
          <a:xfrm>
            <a:off x="189288" y="149720"/>
            <a:ext cx="960310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Tx/>
              <a:buNone/>
              <a:tabLst/>
              <a:defRPr/>
            </a:pPr>
            <a:r>
              <a:rPr kumimoji="0" lang="es-MX" sz="2400" b="1" i="0" u="none" strike="noStrike" kern="1200" cap="none" spc="0" normalizeH="0" baseline="0" noProof="0" dirty="0">
                <a:ln>
                  <a:noFill/>
                </a:ln>
                <a:solidFill>
                  <a:srgbClr val="621132"/>
                </a:solidFill>
                <a:effectLst/>
                <a:uLnTx/>
                <a:uFillTx/>
                <a:latin typeface="Patria" pitchFamily="2" charset="0"/>
                <a:ea typeface="+mn-ea"/>
                <a:cs typeface="+mn-cs"/>
              </a:rPr>
              <a:t>Avance en la integración de expedientes para donaciones UMF Plus</a:t>
            </a:r>
          </a:p>
        </p:txBody>
      </p:sp>
      <p:sp>
        <p:nvSpPr>
          <p:cNvPr id="5" name="Marcador de número de diapositiva 3">
            <a:extLst>
              <a:ext uri="{FF2B5EF4-FFF2-40B4-BE49-F238E27FC236}">
                <a16:creationId xmlns:a16="http://schemas.microsoft.com/office/drawing/2014/main" id="{9251A289-26FF-8DDA-FC40-CAF898195151}"/>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9" name="Imagen 8">
            <a:extLst>
              <a:ext uri="{FF2B5EF4-FFF2-40B4-BE49-F238E27FC236}">
                <a16:creationId xmlns:a16="http://schemas.microsoft.com/office/drawing/2014/main" id="{A629827D-8EFB-9D07-812B-74681E4CBB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850410"/>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83D37108-23DF-38DA-2D5D-A57BA88649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850410"/>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51F9FF4D-09D1-DB91-A906-9B81E8CBB041}"/>
              </a:ext>
            </a:extLst>
          </p:cNvPr>
          <p:cNvSpPr txBox="1"/>
          <p:nvPr/>
        </p:nvSpPr>
        <p:spPr>
          <a:xfrm>
            <a:off x="6526094" y="811931"/>
            <a:ext cx="53014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OOAD con inmuebles con integración de expediente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mayor a 60%</a:t>
            </a:r>
            <a:endParaRPr kumimoji="0" lang="es-MX" sz="20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52A13450-DC2B-797D-C88B-47BAA9D949C1}"/>
              </a:ext>
            </a:extLst>
          </p:cNvPr>
          <p:cNvSpPr txBox="1"/>
          <p:nvPr/>
        </p:nvSpPr>
        <p:spPr>
          <a:xfrm>
            <a:off x="3376092" y="4432202"/>
            <a:ext cx="1614748" cy="523220"/>
          </a:xfrm>
          <a:prstGeom prst="rect">
            <a:avLst/>
          </a:prstGeom>
          <a:noFill/>
        </p:spPr>
        <p:txBody>
          <a:bodyPr wrap="square" rtlCol="0">
            <a:spAutoFit/>
          </a:bodyPr>
          <a:lstStyle/>
          <a:p>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Lázaro Cárdenas, Mich. 2</a:t>
            </a:r>
          </a:p>
          <a:p>
            <a:endParaRPr lang="es-MX" sz="1000" dirty="0">
              <a:latin typeface="Noto Sans" panose="020B0502040504020204" pitchFamily="34" charset="0"/>
              <a:ea typeface="Noto Sans" panose="020B0502040504020204" pitchFamily="34" charset="0"/>
              <a:cs typeface="Noto Sans" panose="020B0502040504020204" pitchFamily="34" charset="0"/>
            </a:endParaRPr>
          </a:p>
          <a:p>
            <a:pPr marL="228600" indent="-228600">
              <a:buFont typeface="+mj-lt"/>
              <a:buAutoNum type="arabicPeriod"/>
            </a:pPr>
            <a:endParaRPr lang="es-MX" sz="10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Rectángulo redondeado 25">
            <a:extLst>
              <a:ext uri="{FF2B5EF4-FFF2-40B4-BE49-F238E27FC236}">
                <a16:creationId xmlns:a16="http://schemas.microsoft.com/office/drawing/2014/main" id="{65D006DE-DF8D-B00F-AB27-610477B0C572}"/>
              </a:ext>
            </a:extLst>
          </p:cNvPr>
          <p:cNvSpPr/>
          <p:nvPr/>
        </p:nvSpPr>
        <p:spPr>
          <a:xfrm>
            <a:off x="1904211" y="772085"/>
            <a:ext cx="2917040" cy="1015663"/>
          </a:xfrm>
          <a:prstGeom prst="roundRect">
            <a:avLst>
              <a:gd name="adj" fmla="val 12159"/>
            </a:avLst>
          </a:prstGeom>
          <a:gradFill flip="none" rotWithShape="1">
            <a:gsLst>
              <a:gs pos="0">
                <a:srgbClr val="357B67"/>
              </a:gs>
              <a:gs pos="72000">
                <a:schemeClr val="bg1">
                  <a:lumMod val="9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CuadroTexto 5">
            <a:extLst>
              <a:ext uri="{FF2B5EF4-FFF2-40B4-BE49-F238E27FC236}">
                <a16:creationId xmlns:a16="http://schemas.microsoft.com/office/drawing/2014/main" id="{527AF94B-B6BC-61E7-FDBF-FF4F7EF6CD70}"/>
              </a:ext>
            </a:extLst>
          </p:cNvPr>
          <p:cNvSpPr txBox="1"/>
          <p:nvPr/>
        </p:nvSpPr>
        <p:spPr>
          <a:xfrm>
            <a:off x="2770690" y="879093"/>
            <a:ext cx="2513830" cy="830997"/>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rPr>
              <a:t>Donaciones en </a:t>
            </a:r>
          </a:p>
          <a:p>
            <a:pPr marL="0" marR="0" lvl="0" indent="0" defTabSz="914400" rtl="0" eaLnBrk="1" fontAlgn="auto" latinLnBrk="0" hangingPunct="1">
              <a:lnSpc>
                <a:spcPct val="100000"/>
              </a:lnSpc>
              <a:spcBef>
                <a:spcPts val="0"/>
              </a:spcBef>
              <a:spcAft>
                <a:spcPts val="0"/>
              </a:spcAft>
              <a:buClrTx/>
              <a:buSzTx/>
              <a:buFontTx/>
              <a:buNone/>
              <a:tabLst/>
              <a:defRPr/>
            </a:pPr>
            <a:r>
              <a:rPr lang="es-MX" sz="24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Seguimiento</a:t>
            </a:r>
            <a:endParaRPr kumimoji="0" lang="es-MX" sz="2400" b="1" i="0" u="none" strike="noStrike" kern="1200" cap="none" spc="0" normalizeH="0" baseline="0" noProof="0" dirty="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7" name="CuadroTexto 6">
            <a:extLst>
              <a:ext uri="{FF2B5EF4-FFF2-40B4-BE49-F238E27FC236}">
                <a16:creationId xmlns:a16="http://schemas.microsoft.com/office/drawing/2014/main" id="{DB2974FF-0797-8C6C-4B70-5374300B17E3}"/>
              </a:ext>
            </a:extLst>
          </p:cNvPr>
          <p:cNvSpPr txBox="1"/>
          <p:nvPr/>
        </p:nvSpPr>
        <p:spPr>
          <a:xfrm>
            <a:off x="2135435" y="929046"/>
            <a:ext cx="69442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3600" b="1" dirty="0">
                <a:ln>
                  <a:solidFill>
                    <a:srgbClr val="285C4D"/>
                  </a:solidFill>
                </a:ln>
                <a:solidFill>
                  <a:prstClr val="white"/>
                </a:solidFill>
                <a:latin typeface="Noto Sans" panose="020B0502040504020204" pitchFamily="34" charset="0"/>
                <a:ea typeface="Noto Sans" panose="020B0502040504020204" pitchFamily="34" charset="0"/>
                <a:cs typeface="Noto Sans" panose="020B0502040504020204" pitchFamily="34" charset="0"/>
              </a:rPr>
              <a:t>23</a:t>
            </a:r>
            <a:endParaRPr kumimoji="0" lang="es-MX" sz="3600" b="1" i="0" u="non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16" name="Tabla 15">
            <a:extLst>
              <a:ext uri="{FF2B5EF4-FFF2-40B4-BE49-F238E27FC236}">
                <a16:creationId xmlns:a16="http://schemas.microsoft.com/office/drawing/2014/main" id="{95FF1ADD-889F-00DB-42A2-E3F6AEBD4239}"/>
              </a:ext>
            </a:extLst>
          </p:cNvPr>
          <p:cNvGraphicFramePr>
            <a:graphicFrameLocks noGrp="1"/>
          </p:cNvGraphicFramePr>
          <p:nvPr>
            <p:extLst>
              <p:ext uri="{D42A27DB-BD31-4B8C-83A1-F6EECF244321}">
                <p14:modId xmlns:p14="http://schemas.microsoft.com/office/powerpoint/2010/main" val="2169758438"/>
              </p:ext>
            </p:extLst>
          </p:nvPr>
        </p:nvGraphicFramePr>
        <p:xfrm>
          <a:off x="6394704" y="1535697"/>
          <a:ext cx="5309615" cy="2696194"/>
        </p:xfrm>
        <a:graphic>
          <a:graphicData uri="http://schemas.openxmlformats.org/drawingml/2006/table">
            <a:tbl>
              <a:tblPr/>
              <a:tblGrid>
                <a:gridCol w="1455347">
                  <a:extLst>
                    <a:ext uri="{9D8B030D-6E8A-4147-A177-3AD203B41FA5}">
                      <a16:colId xmlns:a16="http://schemas.microsoft.com/office/drawing/2014/main" val="2198950464"/>
                    </a:ext>
                  </a:extLst>
                </a:gridCol>
                <a:gridCol w="1423360">
                  <a:extLst>
                    <a:ext uri="{9D8B030D-6E8A-4147-A177-3AD203B41FA5}">
                      <a16:colId xmlns:a16="http://schemas.microsoft.com/office/drawing/2014/main" val="1645850133"/>
                    </a:ext>
                  </a:extLst>
                </a:gridCol>
                <a:gridCol w="1055525">
                  <a:extLst>
                    <a:ext uri="{9D8B030D-6E8A-4147-A177-3AD203B41FA5}">
                      <a16:colId xmlns:a16="http://schemas.microsoft.com/office/drawing/2014/main" val="3770295839"/>
                    </a:ext>
                  </a:extLst>
                </a:gridCol>
                <a:gridCol w="1375383">
                  <a:extLst>
                    <a:ext uri="{9D8B030D-6E8A-4147-A177-3AD203B41FA5}">
                      <a16:colId xmlns:a16="http://schemas.microsoft.com/office/drawing/2014/main" val="2338386247"/>
                    </a:ext>
                  </a:extLst>
                </a:gridCol>
              </a:tblGrid>
              <a:tr h="805167">
                <a:tc>
                  <a:txBody>
                    <a:bodyPr/>
                    <a:lstStyle/>
                    <a:p>
                      <a:pPr algn="ctr" rtl="0" fontAlgn="ctr">
                        <a:buNone/>
                      </a:pPr>
                      <a:r>
                        <a:rPr lang="es-MX" sz="1200" b="1" i="0" u="none" strike="noStrike" dirty="0">
                          <a:solidFill>
                            <a:srgbClr val="FFFFFF"/>
                          </a:solidFill>
                          <a:effectLst/>
                          <a:latin typeface="Noto Sans" panose="020B0502040504020204" pitchFamily="34" charset="0"/>
                        </a:rPr>
                        <a:t>OOAD</a:t>
                      </a:r>
                    </a:p>
                  </a:txBody>
                  <a:tcPr marL="6350" marR="6350" marT="6350" marB="0" anchor="ctr">
                    <a:lnL>
                      <a:noFill/>
                    </a:lnL>
                    <a:lnR>
                      <a:noFill/>
                    </a:lnR>
                    <a:lnT>
                      <a:noFill/>
                    </a:lnT>
                    <a:lnB>
                      <a:noFill/>
                    </a:lnB>
                    <a:solidFill>
                      <a:srgbClr val="275317"/>
                    </a:solidFill>
                  </a:tcPr>
                </a:tc>
                <a:tc>
                  <a:txBody>
                    <a:bodyPr/>
                    <a:lstStyle/>
                    <a:p>
                      <a:pPr algn="ctr" rtl="0" fontAlgn="ctr">
                        <a:buNone/>
                      </a:pPr>
                      <a:r>
                        <a:rPr lang="es-MX" sz="1200" b="1" i="0" u="none" strike="noStrike" dirty="0">
                          <a:solidFill>
                            <a:srgbClr val="FFFFFF"/>
                          </a:solidFill>
                          <a:effectLst/>
                          <a:latin typeface="Noto Sans" panose="020B0502040504020204" pitchFamily="34" charset="0"/>
                        </a:rPr>
                        <a:t>Municipio</a:t>
                      </a:r>
                    </a:p>
                  </a:txBody>
                  <a:tcPr marL="6350" marR="6350" marT="6350" marB="0" anchor="ctr">
                    <a:lnL>
                      <a:noFill/>
                    </a:lnL>
                    <a:lnR>
                      <a:noFill/>
                    </a:lnR>
                    <a:lnT>
                      <a:noFill/>
                    </a:lnT>
                    <a:lnB>
                      <a:noFill/>
                    </a:lnB>
                    <a:solidFill>
                      <a:srgbClr val="275317"/>
                    </a:solidFill>
                  </a:tcPr>
                </a:tc>
                <a:tc>
                  <a:txBody>
                    <a:bodyPr/>
                    <a:lstStyle/>
                    <a:p>
                      <a:pPr algn="ctr" rtl="0" fontAlgn="ctr">
                        <a:buNone/>
                      </a:pPr>
                      <a:r>
                        <a:rPr lang="es-MX" sz="1200" b="1" i="0" u="none" strike="noStrike" dirty="0">
                          <a:solidFill>
                            <a:srgbClr val="FFFFFF"/>
                          </a:solidFill>
                          <a:effectLst/>
                          <a:latin typeface="Noto Sans" panose="020B0502040504020204" pitchFamily="34" charset="0"/>
                        </a:rPr>
                        <a:t>No. Inmuebles</a:t>
                      </a:r>
                    </a:p>
                  </a:txBody>
                  <a:tcPr marL="6350" marR="6350" marT="6350" marB="0" anchor="ctr">
                    <a:lnL>
                      <a:noFill/>
                    </a:lnL>
                    <a:lnR>
                      <a:noFill/>
                    </a:lnR>
                    <a:lnT>
                      <a:noFill/>
                    </a:lnT>
                    <a:lnB>
                      <a:noFill/>
                    </a:lnB>
                    <a:solidFill>
                      <a:srgbClr val="275317"/>
                    </a:solidFill>
                  </a:tcPr>
                </a:tc>
                <a:tc>
                  <a:txBody>
                    <a:bodyPr/>
                    <a:lstStyle/>
                    <a:p>
                      <a:pPr algn="ctr" rtl="0" fontAlgn="ctr">
                        <a:buNone/>
                      </a:pPr>
                      <a:r>
                        <a:rPr lang="es-MX" sz="1200" b="1" i="0" u="none" strike="noStrike">
                          <a:solidFill>
                            <a:srgbClr val="FFFFFF"/>
                          </a:solidFill>
                          <a:effectLst/>
                          <a:latin typeface="Noto Sans" panose="020B0502040504020204" pitchFamily="34" charset="0"/>
                        </a:rPr>
                        <a:t>% Integración Expediente Inmobiliario</a:t>
                      </a:r>
                    </a:p>
                  </a:txBody>
                  <a:tcPr marL="6350" marR="6350" marT="6350" marB="0" anchor="ctr">
                    <a:lnL>
                      <a:noFill/>
                    </a:lnL>
                    <a:lnR>
                      <a:noFill/>
                    </a:lnR>
                    <a:lnT>
                      <a:noFill/>
                    </a:lnT>
                    <a:lnB>
                      <a:noFill/>
                    </a:lnB>
                    <a:solidFill>
                      <a:srgbClr val="275317"/>
                    </a:solidFill>
                  </a:tcPr>
                </a:tc>
                <a:extLst>
                  <a:ext uri="{0D108BD9-81ED-4DB2-BD59-A6C34878D82A}">
                    <a16:rowId xmlns:a16="http://schemas.microsoft.com/office/drawing/2014/main" val="1958204976"/>
                  </a:ext>
                </a:extLst>
              </a:tr>
              <a:tr h="479435">
                <a:tc>
                  <a:txBody>
                    <a:bodyPr/>
                    <a:lstStyle/>
                    <a:p>
                      <a:pPr algn="ctr" rtl="0" fontAlgn="ctr">
                        <a:buNone/>
                      </a:pPr>
                      <a:r>
                        <a:rPr lang="es-MX" sz="1200" b="0" i="0" u="none" strike="noStrike">
                          <a:solidFill>
                            <a:srgbClr val="000000"/>
                          </a:solidFill>
                          <a:effectLst/>
                          <a:latin typeface="Noto Sans" panose="020B0502040504020204" pitchFamily="34" charset="0"/>
                        </a:rPr>
                        <a:t>Baja California</a:t>
                      </a:r>
                    </a:p>
                  </a:txBody>
                  <a:tcPr marL="6350" marR="6350" marT="6350" marB="0" anchor="ctr">
                    <a:lnL>
                      <a:noFill/>
                    </a:lnL>
                    <a:lnR>
                      <a:noFill/>
                    </a:lnR>
                    <a:lnT>
                      <a:noFill/>
                    </a:lnT>
                    <a:lnB>
                      <a:noFill/>
                    </a:lnB>
                    <a:noFill/>
                  </a:tcPr>
                </a:tc>
                <a:tc>
                  <a:txBody>
                    <a:bodyPr/>
                    <a:lstStyle/>
                    <a:p>
                      <a:pPr algn="ctr" rtl="0" fontAlgn="ctr">
                        <a:buNone/>
                      </a:pPr>
                      <a:r>
                        <a:rPr lang="es-MX" sz="1200" b="0" i="0" u="none" strike="noStrike">
                          <a:solidFill>
                            <a:srgbClr val="000000"/>
                          </a:solidFill>
                          <a:effectLst/>
                          <a:latin typeface="Noto Sans" panose="020B0502040504020204" pitchFamily="34" charset="0"/>
                        </a:rPr>
                        <a:t>Los Cabos </a:t>
                      </a:r>
                    </a:p>
                  </a:txBody>
                  <a:tcPr marL="6350" marR="6350" marT="6350" marB="0" anchor="ctr">
                    <a:lnL>
                      <a:noFill/>
                    </a:lnL>
                    <a:lnR>
                      <a:noFill/>
                    </a:lnR>
                    <a:lnT>
                      <a:noFill/>
                    </a:lnT>
                    <a:lnB>
                      <a:noFill/>
                    </a:lnB>
                    <a:noFill/>
                  </a:tcPr>
                </a:tc>
                <a:tc>
                  <a:txBody>
                    <a:bodyPr/>
                    <a:lstStyle/>
                    <a:p>
                      <a:pPr algn="ctr" rtl="0" fontAlgn="ctr">
                        <a:buNone/>
                      </a:pPr>
                      <a:r>
                        <a:rPr lang="es-MX" sz="1200" b="0" i="0" u="none" strike="noStrike" dirty="0">
                          <a:solidFill>
                            <a:srgbClr val="000000"/>
                          </a:solidFill>
                          <a:effectLst/>
                          <a:latin typeface="Noto Sans" panose="020B0502040504020204" pitchFamily="34" charset="0"/>
                        </a:rPr>
                        <a:t>1</a:t>
                      </a:r>
                    </a:p>
                  </a:txBody>
                  <a:tcPr marL="6350" marR="6350" marT="6350" marB="0" anchor="ctr">
                    <a:lnL>
                      <a:noFill/>
                    </a:lnL>
                    <a:lnR>
                      <a:noFill/>
                    </a:lnR>
                    <a:lnT>
                      <a:noFill/>
                    </a:lnT>
                    <a:lnB>
                      <a:noFill/>
                    </a:lnB>
                    <a:noFill/>
                  </a:tcPr>
                </a:tc>
                <a:tc>
                  <a:txBody>
                    <a:bodyPr/>
                    <a:lstStyle/>
                    <a:p>
                      <a:pPr algn="ctr" rtl="0" fontAlgn="ctr">
                        <a:buNone/>
                      </a:pPr>
                      <a:r>
                        <a:rPr lang="es-MX" sz="1600" b="1" i="0" u="none" strike="noStrike" dirty="0">
                          <a:solidFill>
                            <a:srgbClr val="000000"/>
                          </a:solidFill>
                          <a:effectLst/>
                          <a:latin typeface="Noto Sans" panose="020B0502040504020204" pitchFamily="34" charset="0"/>
                        </a:rPr>
                        <a:t>80%</a:t>
                      </a:r>
                    </a:p>
                  </a:txBody>
                  <a:tcPr marL="6350" marR="6350" marT="6350" marB="0" anchor="ctr">
                    <a:lnL>
                      <a:noFill/>
                    </a:lnL>
                    <a:lnR>
                      <a:noFill/>
                    </a:lnR>
                    <a:lnT>
                      <a:noFill/>
                    </a:lnT>
                    <a:lnB>
                      <a:noFill/>
                    </a:lnB>
                    <a:noFill/>
                  </a:tcPr>
                </a:tc>
                <a:extLst>
                  <a:ext uri="{0D108BD9-81ED-4DB2-BD59-A6C34878D82A}">
                    <a16:rowId xmlns:a16="http://schemas.microsoft.com/office/drawing/2014/main" val="282663411"/>
                  </a:ext>
                </a:extLst>
              </a:tr>
              <a:tr h="310719">
                <a:tc>
                  <a:txBody>
                    <a:bodyPr/>
                    <a:lstStyle/>
                    <a:p>
                      <a:pPr algn="ctr" rtl="0" fontAlgn="ctr">
                        <a:buNone/>
                      </a:pPr>
                      <a:r>
                        <a:rPr lang="es-MX" sz="1200" b="0" i="0" u="none" strike="noStrike" dirty="0">
                          <a:solidFill>
                            <a:srgbClr val="000000"/>
                          </a:solidFill>
                          <a:effectLst/>
                          <a:latin typeface="Noto Sans" panose="020B0502040504020204" pitchFamily="34" charset="0"/>
                        </a:rPr>
                        <a:t>Michoacán</a:t>
                      </a:r>
                    </a:p>
                  </a:txBody>
                  <a:tcPr marL="6350" marR="6350" marT="6350" marB="0" anchor="ctr">
                    <a:lnL>
                      <a:noFill/>
                    </a:lnL>
                    <a:lnR>
                      <a:noFill/>
                    </a:lnR>
                    <a:lnT>
                      <a:noFill/>
                    </a:lnT>
                    <a:lnB>
                      <a:noFill/>
                    </a:lnB>
                    <a:solidFill>
                      <a:srgbClr val="D9D9D9"/>
                    </a:solidFill>
                  </a:tcPr>
                </a:tc>
                <a:tc>
                  <a:txBody>
                    <a:bodyPr/>
                    <a:lstStyle/>
                    <a:p>
                      <a:pPr algn="ctr" rtl="0" fontAlgn="ctr">
                        <a:buNone/>
                      </a:pPr>
                      <a:r>
                        <a:rPr lang="es-MX" sz="1200" b="0" i="0" u="none" strike="noStrike" dirty="0">
                          <a:solidFill>
                            <a:srgbClr val="000000"/>
                          </a:solidFill>
                          <a:effectLst/>
                          <a:latin typeface="Noto Sans" panose="020B0502040504020204" pitchFamily="34" charset="0"/>
                        </a:rPr>
                        <a:t>La Piedad</a:t>
                      </a:r>
                    </a:p>
                  </a:txBody>
                  <a:tcPr marL="6350" marR="6350" marT="6350" marB="0" anchor="ctr">
                    <a:lnL>
                      <a:noFill/>
                    </a:lnL>
                    <a:lnR>
                      <a:noFill/>
                    </a:lnR>
                    <a:lnT>
                      <a:noFill/>
                    </a:lnT>
                    <a:lnB>
                      <a:noFill/>
                    </a:lnB>
                    <a:solidFill>
                      <a:srgbClr val="D9D9D9"/>
                    </a:solidFill>
                  </a:tcPr>
                </a:tc>
                <a:tc>
                  <a:txBody>
                    <a:bodyPr/>
                    <a:lstStyle/>
                    <a:p>
                      <a:pPr algn="ctr" rtl="0" fontAlgn="ctr">
                        <a:buNone/>
                      </a:pPr>
                      <a:r>
                        <a:rPr lang="es-MX" sz="1200" b="0" i="0" u="none" strike="noStrike" dirty="0">
                          <a:solidFill>
                            <a:srgbClr val="000000"/>
                          </a:solidFill>
                          <a:effectLst/>
                          <a:latin typeface="Noto Sans" panose="020B0502040504020204" pitchFamily="34" charset="0"/>
                        </a:rPr>
                        <a:t>1</a:t>
                      </a:r>
                    </a:p>
                  </a:txBody>
                  <a:tcPr marL="6350" marR="6350" marT="6350" marB="0" anchor="ctr">
                    <a:lnL>
                      <a:noFill/>
                    </a:lnL>
                    <a:lnR>
                      <a:noFill/>
                    </a:lnR>
                    <a:lnT>
                      <a:noFill/>
                    </a:lnT>
                    <a:lnB>
                      <a:noFill/>
                    </a:lnB>
                    <a:solidFill>
                      <a:srgbClr val="D9D9D9"/>
                    </a:solidFill>
                  </a:tcPr>
                </a:tc>
                <a:tc>
                  <a:txBody>
                    <a:bodyPr/>
                    <a:lstStyle/>
                    <a:p>
                      <a:pPr algn="ctr" rtl="0" fontAlgn="ctr">
                        <a:buNone/>
                      </a:pPr>
                      <a:r>
                        <a:rPr lang="es-MX" sz="1600" b="1" i="0" u="none" strike="noStrike">
                          <a:solidFill>
                            <a:srgbClr val="000000"/>
                          </a:solidFill>
                          <a:effectLst/>
                          <a:latin typeface="Noto Sans" panose="020B0502040504020204" pitchFamily="34" charset="0"/>
                        </a:rPr>
                        <a:t>95%</a:t>
                      </a:r>
                    </a:p>
                  </a:txBody>
                  <a:tcPr marL="6350" marR="6350" marT="6350" marB="0" anchor="ctr">
                    <a:lnL>
                      <a:noFill/>
                    </a:lnL>
                    <a:lnR>
                      <a:noFill/>
                    </a:lnR>
                    <a:lnT>
                      <a:noFill/>
                    </a:lnT>
                    <a:lnB>
                      <a:noFill/>
                    </a:lnB>
                    <a:solidFill>
                      <a:srgbClr val="D9D9D9"/>
                    </a:solidFill>
                  </a:tcPr>
                </a:tc>
                <a:extLst>
                  <a:ext uri="{0D108BD9-81ED-4DB2-BD59-A6C34878D82A}">
                    <a16:rowId xmlns:a16="http://schemas.microsoft.com/office/drawing/2014/main" val="379791044"/>
                  </a:ext>
                </a:extLst>
              </a:tr>
              <a:tr h="310719">
                <a:tc>
                  <a:txBody>
                    <a:bodyPr/>
                    <a:lstStyle/>
                    <a:p>
                      <a:pPr algn="ctr" rtl="0" fontAlgn="ctr">
                        <a:buNone/>
                      </a:pPr>
                      <a:r>
                        <a:rPr lang="es-MX" sz="1200" b="0" i="0" u="none" strike="noStrike">
                          <a:solidFill>
                            <a:srgbClr val="000000"/>
                          </a:solidFill>
                          <a:effectLst/>
                          <a:latin typeface="Noto Sans" panose="020B0502040504020204" pitchFamily="34" charset="0"/>
                        </a:rPr>
                        <a:t>Michoacán</a:t>
                      </a:r>
                    </a:p>
                  </a:txBody>
                  <a:tcPr marL="6350" marR="6350" marT="6350" marB="0" anchor="ctr">
                    <a:lnL>
                      <a:noFill/>
                    </a:lnL>
                    <a:lnR>
                      <a:noFill/>
                    </a:lnR>
                    <a:lnT>
                      <a:noFill/>
                    </a:lnT>
                    <a:lnB>
                      <a:noFill/>
                    </a:lnB>
                    <a:noFill/>
                  </a:tcPr>
                </a:tc>
                <a:tc>
                  <a:txBody>
                    <a:bodyPr/>
                    <a:lstStyle/>
                    <a:p>
                      <a:pPr algn="ctr" rtl="0" fontAlgn="ctr">
                        <a:buNone/>
                      </a:pPr>
                      <a:r>
                        <a:rPr lang="es-MX" sz="1200" b="0" i="0" u="none" strike="noStrike">
                          <a:solidFill>
                            <a:srgbClr val="000000"/>
                          </a:solidFill>
                          <a:effectLst/>
                          <a:latin typeface="Noto Sans" panose="020B0502040504020204" pitchFamily="34" charset="0"/>
                        </a:rPr>
                        <a:t>Zacapu</a:t>
                      </a:r>
                    </a:p>
                  </a:txBody>
                  <a:tcPr marL="6350" marR="6350" marT="6350" marB="0" anchor="ctr">
                    <a:lnL>
                      <a:noFill/>
                    </a:lnL>
                    <a:lnR>
                      <a:noFill/>
                    </a:lnR>
                    <a:lnT>
                      <a:noFill/>
                    </a:lnT>
                    <a:lnB>
                      <a:noFill/>
                    </a:lnB>
                    <a:noFill/>
                  </a:tcPr>
                </a:tc>
                <a:tc>
                  <a:txBody>
                    <a:bodyPr/>
                    <a:lstStyle/>
                    <a:p>
                      <a:pPr algn="ctr" rtl="0" fontAlgn="ctr">
                        <a:buNone/>
                      </a:pPr>
                      <a:r>
                        <a:rPr lang="es-MX" sz="1200" b="0" i="0" u="none" strike="noStrike" dirty="0">
                          <a:solidFill>
                            <a:srgbClr val="000000"/>
                          </a:solidFill>
                          <a:effectLst/>
                          <a:latin typeface="Noto Sans" panose="020B0502040504020204" pitchFamily="34" charset="0"/>
                        </a:rPr>
                        <a:t>1</a:t>
                      </a:r>
                    </a:p>
                  </a:txBody>
                  <a:tcPr marL="6350" marR="6350" marT="6350" marB="0" anchor="ctr">
                    <a:lnL>
                      <a:noFill/>
                    </a:lnL>
                    <a:lnR>
                      <a:noFill/>
                    </a:lnR>
                    <a:lnT>
                      <a:noFill/>
                    </a:lnT>
                    <a:lnB>
                      <a:noFill/>
                    </a:lnB>
                    <a:noFill/>
                  </a:tcPr>
                </a:tc>
                <a:tc>
                  <a:txBody>
                    <a:bodyPr/>
                    <a:lstStyle/>
                    <a:p>
                      <a:pPr algn="ctr" rtl="0" fontAlgn="ctr">
                        <a:buNone/>
                      </a:pPr>
                      <a:r>
                        <a:rPr lang="es-MX" sz="1600" b="1" i="0" u="none" strike="noStrike" dirty="0">
                          <a:solidFill>
                            <a:srgbClr val="000000"/>
                          </a:solidFill>
                          <a:effectLst/>
                          <a:latin typeface="Noto Sans" panose="020B0502040504020204" pitchFamily="34" charset="0"/>
                        </a:rPr>
                        <a:t>90%</a:t>
                      </a:r>
                    </a:p>
                  </a:txBody>
                  <a:tcPr marL="6350" marR="6350" marT="6350" marB="0" anchor="ctr">
                    <a:lnL>
                      <a:noFill/>
                    </a:lnL>
                    <a:lnR>
                      <a:noFill/>
                    </a:lnR>
                    <a:lnT>
                      <a:noFill/>
                    </a:lnT>
                    <a:lnB>
                      <a:noFill/>
                    </a:lnB>
                    <a:noFill/>
                  </a:tcPr>
                </a:tc>
                <a:extLst>
                  <a:ext uri="{0D108BD9-81ED-4DB2-BD59-A6C34878D82A}">
                    <a16:rowId xmlns:a16="http://schemas.microsoft.com/office/drawing/2014/main" val="3350866482"/>
                  </a:ext>
                </a:extLst>
              </a:tr>
              <a:tr h="479435">
                <a:tc>
                  <a:txBody>
                    <a:bodyPr/>
                    <a:lstStyle/>
                    <a:p>
                      <a:pPr algn="ctr" rtl="0" fontAlgn="ctr">
                        <a:buNone/>
                      </a:pPr>
                      <a:r>
                        <a:rPr lang="es-MX" sz="1200" b="0" i="0" u="none" strike="noStrike">
                          <a:solidFill>
                            <a:srgbClr val="000000"/>
                          </a:solidFill>
                          <a:effectLst/>
                          <a:latin typeface="Noto Sans" panose="020B0502040504020204" pitchFamily="34" charset="0"/>
                        </a:rPr>
                        <a:t>Michoacán </a:t>
                      </a:r>
                    </a:p>
                  </a:txBody>
                  <a:tcPr marL="6350" marR="6350" marT="6350" marB="0" anchor="ctr">
                    <a:lnL>
                      <a:noFill/>
                    </a:lnL>
                    <a:lnR>
                      <a:noFill/>
                    </a:lnR>
                    <a:lnT>
                      <a:noFill/>
                    </a:lnT>
                    <a:lnB>
                      <a:noFill/>
                    </a:lnB>
                    <a:solidFill>
                      <a:srgbClr val="D9D9D9"/>
                    </a:solidFill>
                  </a:tcPr>
                </a:tc>
                <a:tc>
                  <a:txBody>
                    <a:bodyPr/>
                    <a:lstStyle/>
                    <a:p>
                      <a:pPr algn="ctr" rtl="0" fontAlgn="ctr">
                        <a:buNone/>
                      </a:pPr>
                      <a:r>
                        <a:rPr lang="es-MX" sz="1200" b="1" i="0" u="none" strike="noStrike" dirty="0">
                          <a:solidFill>
                            <a:srgbClr val="000000"/>
                          </a:solidFill>
                          <a:effectLst/>
                          <a:latin typeface="Noto Sans" panose="020B0502040504020204" pitchFamily="34" charset="0"/>
                        </a:rPr>
                        <a:t>*</a:t>
                      </a:r>
                      <a:r>
                        <a:rPr lang="es-MX" sz="1200" b="0" i="0" u="none" strike="noStrike" dirty="0">
                          <a:solidFill>
                            <a:srgbClr val="000000"/>
                          </a:solidFill>
                          <a:effectLst/>
                          <a:latin typeface="Noto Sans" panose="020B0502040504020204" pitchFamily="34" charset="0"/>
                        </a:rPr>
                        <a:t>Lázaro Cardenas</a:t>
                      </a:r>
                    </a:p>
                  </a:txBody>
                  <a:tcPr marL="6350" marR="6350" marT="6350" marB="0" anchor="ctr">
                    <a:lnL>
                      <a:noFill/>
                    </a:lnL>
                    <a:lnR>
                      <a:noFill/>
                    </a:lnR>
                    <a:lnT>
                      <a:noFill/>
                    </a:lnT>
                    <a:lnB>
                      <a:noFill/>
                    </a:lnB>
                    <a:solidFill>
                      <a:srgbClr val="D9D9D9"/>
                    </a:solidFill>
                  </a:tcPr>
                </a:tc>
                <a:tc>
                  <a:txBody>
                    <a:bodyPr/>
                    <a:lstStyle/>
                    <a:p>
                      <a:pPr algn="ctr" rtl="0" fontAlgn="ctr">
                        <a:buNone/>
                      </a:pPr>
                      <a:r>
                        <a:rPr lang="es-MX" sz="1200" b="0" i="0" u="none" strike="noStrike">
                          <a:solidFill>
                            <a:srgbClr val="000000"/>
                          </a:solidFill>
                          <a:effectLst/>
                          <a:latin typeface="Noto Sans" panose="020B0502040504020204" pitchFamily="34" charset="0"/>
                        </a:rPr>
                        <a:t>2</a:t>
                      </a:r>
                    </a:p>
                  </a:txBody>
                  <a:tcPr marL="6350" marR="6350" marT="6350" marB="0" anchor="ctr">
                    <a:lnL>
                      <a:noFill/>
                    </a:lnL>
                    <a:lnR>
                      <a:noFill/>
                    </a:lnR>
                    <a:lnT>
                      <a:noFill/>
                    </a:lnT>
                    <a:lnB>
                      <a:noFill/>
                    </a:lnB>
                    <a:solidFill>
                      <a:srgbClr val="D9D9D9"/>
                    </a:solidFill>
                  </a:tcPr>
                </a:tc>
                <a:tc>
                  <a:txBody>
                    <a:bodyPr/>
                    <a:lstStyle/>
                    <a:p>
                      <a:pPr algn="ctr" rtl="0" fontAlgn="ctr">
                        <a:buNone/>
                      </a:pPr>
                      <a:r>
                        <a:rPr lang="es-MX" sz="1600" b="1" i="0" u="none" strike="noStrike" dirty="0">
                          <a:solidFill>
                            <a:srgbClr val="000000"/>
                          </a:solidFill>
                          <a:effectLst/>
                          <a:latin typeface="Noto Sans" panose="020B0502040504020204" pitchFamily="34" charset="0"/>
                        </a:rPr>
                        <a:t>100%</a:t>
                      </a:r>
                    </a:p>
                  </a:txBody>
                  <a:tcPr marL="6350" marR="6350" marT="6350" marB="0" anchor="ctr">
                    <a:lnL>
                      <a:noFill/>
                    </a:lnL>
                    <a:lnR>
                      <a:noFill/>
                    </a:lnR>
                    <a:lnT>
                      <a:noFill/>
                    </a:lnT>
                    <a:lnB>
                      <a:noFill/>
                    </a:lnB>
                    <a:solidFill>
                      <a:srgbClr val="D9D9D9"/>
                    </a:solidFill>
                  </a:tcPr>
                </a:tc>
                <a:extLst>
                  <a:ext uri="{0D108BD9-81ED-4DB2-BD59-A6C34878D82A}">
                    <a16:rowId xmlns:a16="http://schemas.microsoft.com/office/drawing/2014/main" val="2731454207"/>
                  </a:ext>
                </a:extLst>
              </a:tr>
              <a:tr h="310719">
                <a:tc>
                  <a:txBody>
                    <a:bodyPr/>
                    <a:lstStyle/>
                    <a:p>
                      <a:pPr algn="ctr" rtl="0" fontAlgn="ctr">
                        <a:buNone/>
                      </a:pPr>
                      <a:r>
                        <a:rPr lang="es-MX" sz="1200" b="0" i="0" u="none" strike="noStrike">
                          <a:solidFill>
                            <a:srgbClr val="000000"/>
                          </a:solidFill>
                          <a:effectLst/>
                          <a:latin typeface="Noto Sans" panose="020B0502040504020204" pitchFamily="34" charset="0"/>
                        </a:rPr>
                        <a:t>Michoacán</a:t>
                      </a:r>
                    </a:p>
                  </a:txBody>
                  <a:tcPr marL="6350" marR="6350" marT="6350" marB="0" anchor="ctr">
                    <a:lnL>
                      <a:noFill/>
                    </a:lnL>
                    <a:lnR>
                      <a:noFill/>
                    </a:lnR>
                    <a:lnT>
                      <a:noFill/>
                    </a:lnT>
                    <a:lnB>
                      <a:noFill/>
                    </a:lnB>
                    <a:noFill/>
                  </a:tcPr>
                </a:tc>
                <a:tc>
                  <a:txBody>
                    <a:bodyPr/>
                    <a:lstStyle/>
                    <a:p>
                      <a:pPr algn="ctr" rtl="0" fontAlgn="ctr">
                        <a:buNone/>
                      </a:pPr>
                      <a:r>
                        <a:rPr lang="es-MX" sz="1200" b="0" i="0" u="none" strike="noStrike">
                          <a:solidFill>
                            <a:srgbClr val="000000"/>
                          </a:solidFill>
                          <a:effectLst/>
                          <a:latin typeface="Noto Sans" panose="020B0502040504020204" pitchFamily="34" charset="0"/>
                        </a:rPr>
                        <a:t>Jacona</a:t>
                      </a:r>
                    </a:p>
                  </a:txBody>
                  <a:tcPr marL="6350" marR="6350" marT="6350" marB="0" anchor="ctr">
                    <a:lnL>
                      <a:noFill/>
                    </a:lnL>
                    <a:lnR>
                      <a:noFill/>
                    </a:lnR>
                    <a:lnT>
                      <a:noFill/>
                    </a:lnT>
                    <a:lnB>
                      <a:noFill/>
                    </a:lnB>
                    <a:noFill/>
                  </a:tcPr>
                </a:tc>
                <a:tc>
                  <a:txBody>
                    <a:bodyPr/>
                    <a:lstStyle/>
                    <a:p>
                      <a:pPr algn="ctr" rtl="0" fontAlgn="ctr">
                        <a:buNone/>
                      </a:pPr>
                      <a:r>
                        <a:rPr lang="es-MX" sz="1200" b="0" i="0" u="none" strike="noStrike">
                          <a:solidFill>
                            <a:srgbClr val="000000"/>
                          </a:solidFill>
                          <a:effectLst/>
                          <a:latin typeface="Noto Sans" panose="020B0502040504020204" pitchFamily="34" charset="0"/>
                        </a:rPr>
                        <a:t>1</a:t>
                      </a:r>
                    </a:p>
                  </a:txBody>
                  <a:tcPr marL="6350" marR="6350" marT="6350" marB="0" anchor="ctr">
                    <a:lnL>
                      <a:noFill/>
                    </a:lnL>
                    <a:lnR>
                      <a:noFill/>
                    </a:lnR>
                    <a:lnT>
                      <a:noFill/>
                    </a:lnT>
                    <a:lnB>
                      <a:noFill/>
                    </a:lnB>
                    <a:noFill/>
                  </a:tcPr>
                </a:tc>
                <a:tc>
                  <a:txBody>
                    <a:bodyPr/>
                    <a:lstStyle/>
                    <a:p>
                      <a:pPr algn="ctr" rtl="0" fontAlgn="ctr">
                        <a:buNone/>
                      </a:pPr>
                      <a:r>
                        <a:rPr lang="es-MX" sz="1600" b="1" i="0" u="none" strike="noStrike" dirty="0">
                          <a:solidFill>
                            <a:srgbClr val="000000"/>
                          </a:solidFill>
                          <a:effectLst/>
                          <a:latin typeface="Noto Sans" panose="020B0502040504020204" pitchFamily="34" charset="0"/>
                        </a:rPr>
                        <a:t>85%</a:t>
                      </a:r>
                    </a:p>
                  </a:txBody>
                  <a:tcPr marL="6350" marR="6350" marT="6350" marB="0" anchor="ctr">
                    <a:lnL>
                      <a:noFill/>
                    </a:lnL>
                    <a:lnR>
                      <a:noFill/>
                    </a:lnR>
                    <a:lnT>
                      <a:noFill/>
                    </a:lnT>
                    <a:lnB>
                      <a:noFill/>
                    </a:lnB>
                    <a:noFill/>
                  </a:tcPr>
                </a:tc>
                <a:extLst>
                  <a:ext uri="{0D108BD9-81ED-4DB2-BD59-A6C34878D82A}">
                    <a16:rowId xmlns:a16="http://schemas.microsoft.com/office/drawing/2014/main" val="1199032889"/>
                  </a:ext>
                </a:extLst>
              </a:tr>
            </a:tbl>
          </a:graphicData>
        </a:graphic>
      </p:graphicFrame>
      <p:sp>
        <p:nvSpPr>
          <p:cNvPr id="18" name="CuadroTexto 17">
            <a:extLst>
              <a:ext uri="{FF2B5EF4-FFF2-40B4-BE49-F238E27FC236}">
                <a16:creationId xmlns:a16="http://schemas.microsoft.com/office/drawing/2014/main" id="{5BA2528A-3222-1795-6B55-375531EAD462}"/>
              </a:ext>
            </a:extLst>
          </p:cNvPr>
          <p:cNvSpPr txBox="1"/>
          <p:nvPr/>
        </p:nvSpPr>
        <p:spPr>
          <a:xfrm>
            <a:off x="9330621" y="4432202"/>
            <a:ext cx="923544" cy="369332"/>
          </a:xfrm>
          <a:prstGeom prst="rect">
            <a:avLst/>
          </a:prstGeom>
          <a:noFill/>
        </p:spPr>
        <p:txBody>
          <a:bodyPr wrap="square" rtlCol="0">
            <a:spAutoFit/>
          </a:bodyPr>
          <a:lstStyle/>
          <a:p>
            <a:pPr algn="ctr"/>
            <a:r>
              <a:rPr lang="es-MX" b="1" dirty="0"/>
              <a:t>6</a:t>
            </a:r>
          </a:p>
        </p:txBody>
      </p:sp>
      <p:sp>
        <p:nvSpPr>
          <p:cNvPr id="19" name="CuadroTexto 18">
            <a:extLst>
              <a:ext uri="{FF2B5EF4-FFF2-40B4-BE49-F238E27FC236}">
                <a16:creationId xmlns:a16="http://schemas.microsoft.com/office/drawing/2014/main" id="{0AA54680-5B5C-5F62-A79F-40056F97CADB}"/>
              </a:ext>
            </a:extLst>
          </p:cNvPr>
          <p:cNvSpPr txBox="1"/>
          <p:nvPr/>
        </p:nvSpPr>
        <p:spPr>
          <a:xfrm>
            <a:off x="6419414" y="4489469"/>
            <a:ext cx="2816026" cy="400110"/>
          </a:xfrm>
          <a:prstGeom prst="rect">
            <a:avLst/>
          </a:prstGeom>
          <a:noFill/>
        </p:spPr>
        <p:txBody>
          <a:bodyPr wrap="square" rtlCol="0">
            <a:spAutoFit/>
          </a:bodyPr>
          <a:lstStyle/>
          <a:p>
            <a:r>
              <a:rPr lang="es-MX" sz="1000" b="1" dirty="0">
                <a:latin typeface="Noto Sans" panose="020B0502040504020204" pitchFamily="34" charset="0"/>
                <a:ea typeface="Noto Sans" panose="020B0502040504020204" pitchFamily="34" charset="0"/>
                <a:cs typeface="Noto Sans" panose="020B0502040504020204" pitchFamily="34" charset="0"/>
              </a:rPr>
              <a:t>*Es una UMF en dos terrenos contiguos con distintos donantes</a:t>
            </a:r>
          </a:p>
        </p:txBody>
      </p:sp>
      <p:graphicFrame>
        <p:nvGraphicFramePr>
          <p:cNvPr id="8" name="Gráfico 7">
            <a:extLst>
              <a:ext uri="{FF2B5EF4-FFF2-40B4-BE49-F238E27FC236}">
                <a16:creationId xmlns:a16="http://schemas.microsoft.com/office/drawing/2014/main" id="{2EE5582D-C1FD-DB62-3EEC-6A4563596157}"/>
              </a:ext>
            </a:extLst>
          </p:cNvPr>
          <p:cNvGraphicFramePr/>
          <p:nvPr>
            <p:extLst>
              <p:ext uri="{D42A27DB-BD31-4B8C-83A1-F6EECF244321}">
                <p14:modId xmlns:p14="http://schemas.microsoft.com/office/powerpoint/2010/main" val="2306868464"/>
              </p:ext>
            </p:extLst>
          </p:nvPr>
        </p:nvGraphicFramePr>
        <p:xfrm>
          <a:off x="300270" y="1652446"/>
          <a:ext cx="6071553" cy="2941548"/>
        </p:xfrm>
        <a:graphic>
          <a:graphicData uri="http://schemas.openxmlformats.org/drawingml/2006/chart">
            <c:chart xmlns:c="http://schemas.openxmlformats.org/drawingml/2006/chart" xmlns:r="http://schemas.openxmlformats.org/officeDocument/2006/relationships" r:id="rId4"/>
          </a:graphicData>
        </a:graphic>
      </p:graphicFrame>
      <p:sp>
        <p:nvSpPr>
          <p:cNvPr id="13" name="CuadroTexto 12">
            <a:extLst>
              <a:ext uri="{FF2B5EF4-FFF2-40B4-BE49-F238E27FC236}">
                <a16:creationId xmlns:a16="http://schemas.microsoft.com/office/drawing/2014/main" id="{68A975AA-A270-35EB-63DE-4817BA448F98}"/>
              </a:ext>
            </a:extLst>
          </p:cNvPr>
          <p:cNvSpPr txBox="1"/>
          <p:nvPr/>
        </p:nvSpPr>
        <p:spPr>
          <a:xfrm>
            <a:off x="4666639" y="4420765"/>
            <a:ext cx="1705184" cy="707886"/>
          </a:xfrm>
          <a:prstGeom prst="rect">
            <a:avLst/>
          </a:prstGeom>
          <a:noFill/>
        </p:spPr>
        <p:txBody>
          <a:bodyPr wrap="square" rtlCol="0">
            <a:spAutoFit/>
          </a:bodyPr>
          <a:lstStyle/>
          <a:p>
            <a:pPr lvl="0" algn="ctr">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Baja California 1</a:t>
            </a:r>
          </a:p>
          <a:p>
            <a:pPr lvl="0" algn="ctr">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Coahuila 2</a:t>
            </a:r>
          </a:p>
          <a:p>
            <a:pPr lvl="0" algn="ctr">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Jalisco 2</a:t>
            </a:r>
          </a:p>
          <a:p>
            <a:pPr lvl="0" algn="ctr">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EMO 2</a:t>
            </a:r>
          </a:p>
          <a:p>
            <a:pPr lvl="0" algn="ctr">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Mich 1</a:t>
            </a:r>
            <a:endPar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835206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53F85-8624-C694-C29B-2A3D5405F66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FFDEE4E-7FF8-C658-2E05-7FA6A63681CD}"/>
              </a:ext>
            </a:extLst>
          </p:cNvPr>
          <p:cNvSpPr txBox="1"/>
          <p:nvPr/>
        </p:nvSpPr>
        <p:spPr>
          <a:xfrm>
            <a:off x="189289" y="149720"/>
            <a:ext cx="830701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Tx/>
              <a:buNone/>
              <a:tabLst/>
              <a:defRPr/>
            </a:pPr>
            <a:r>
              <a:rPr kumimoji="0" lang="es-MX" sz="2400" b="1" i="0" u="none" strike="noStrike" kern="1200" cap="none" spc="0" normalizeH="0" baseline="0" noProof="0" dirty="0">
                <a:ln>
                  <a:noFill/>
                </a:ln>
                <a:solidFill>
                  <a:srgbClr val="621132"/>
                </a:solidFill>
                <a:effectLst/>
                <a:uLnTx/>
                <a:uFillTx/>
                <a:latin typeface="Patria" pitchFamily="2" charset="0"/>
                <a:ea typeface="+mn-ea"/>
                <a:cs typeface="+mn-cs"/>
              </a:rPr>
              <a:t>Avance en la integración de expedientes para </a:t>
            </a:r>
            <a:r>
              <a:rPr lang="es-MX" sz="2400" b="1" dirty="0">
                <a:solidFill>
                  <a:srgbClr val="621132"/>
                </a:solidFill>
                <a:latin typeface="Patria" pitchFamily="2" charset="0"/>
              </a:rPr>
              <a:t>otras </a:t>
            </a:r>
            <a:r>
              <a:rPr kumimoji="0" lang="es-MX" sz="2400" b="1" i="0" u="none" strike="noStrike" kern="1200" cap="none" spc="0" normalizeH="0" baseline="0" noProof="0" dirty="0">
                <a:ln>
                  <a:noFill/>
                </a:ln>
                <a:solidFill>
                  <a:srgbClr val="621132"/>
                </a:solidFill>
                <a:effectLst/>
                <a:uLnTx/>
                <a:uFillTx/>
                <a:latin typeface="Patria" pitchFamily="2" charset="0"/>
                <a:ea typeface="+mn-ea"/>
                <a:cs typeface="+mn-cs"/>
              </a:rPr>
              <a:t>donaciones</a:t>
            </a:r>
          </a:p>
        </p:txBody>
      </p:sp>
      <p:sp>
        <p:nvSpPr>
          <p:cNvPr id="5" name="Marcador de número de diapositiva 3">
            <a:extLst>
              <a:ext uri="{FF2B5EF4-FFF2-40B4-BE49-F238E27FC236}">
                <a16:creationId xmlns:a16="http://schemas.microsoft.com/office/drawing/2014/main" id="{C661970E-ABE4-26B2-5232-9F76E371FEEB}"/>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9" name="Imagen 8">
            <a:extLst>
              <a:ext uri="{FF2B5EF4-FFF2-40B4-BE49-F238E27FC236}">
                <a16:creationId xmlns:a16="http://schemas.microsoft.com/office/drawing/2014/main" id="{21104B16-9CF3-21C4-356A-0FEB0E40A3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850410"/>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BDCD55DB-29B3-B801-FD1D-596ACB774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850410"/>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E6BFD659-2553-A3AD-F90D-37F42D669FAA}"/>
              </a:ext>
            </a:extLst>
          </p:cNvPr>
          <p:cNvSpPr txBox="1"/>
          <p:nvPr/>
        </p:nvSpPr>
        <p:spPr>
          <a:xfrm>
            <a:off x="6526094" y="811931"/>
            <a:ext cx="53014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OOAD con inmuebles con integración de expediente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mayor a 60%</a:t>
            </a:r>
            <a:endParaRPr kumimoji="0" lang="es-MX" sz="20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7" name="CuadroTexto 16">
            <a:extLst>
              <a:ext uri="{FF2B5EF4-FFF2-40B4-BE49-F238E27FC236}">
                <a16:creationId xmlns:a16="http://schemas.microsoft.com/office/drawing/2014/main" id="{93A13460-8491-CBCA-0E61-D28FAD631CFA}"/>
              </a:ext>
            </a:extLst>
          </p:cNvPr>
          <p:cNvSpPr txBox="1"/>
          <p:nvPr/>
        </p:nvSpPr>
        <p:spPr>
          <a:xfrm>
            <a:off x="4366369" y="4456443"/>
            <a:ext cx="1705184" cy="1446550"/>
          </a:xfrm>
          <a:prstGeom prst="rect">
            <a:avLst/>
          </a:prstGeom>
          <a:noFill/>
        </p:spPr>
        <p:txBody>
          <a:bodyPr wrap="square" rtlCol="0">
            <a:spAutoFit/>
          </a:bodyPr>
          <a:lstStyle/>
          <a:p>
            <a:pPr lvl="0" algn="ctr">
              <a:defRPr/>
            </a:pPr>
            <a:r>
              <a:rPr lang="es-ES"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Baja California 1</a:t>
            </a:r>
          </a:p>
          <a:p>
            <a:pPr lvl="0" algn="ctr">
              <a:defRPr/>
            </a:pPr>
            <a:r>
              <a:rPr lang="es-ES"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Chiapas 1</a:t>
            </a:r>
          </a:p>
          <a:p>
            <a:pPr lvl="0" algn="ctr">
              <a:defRPr/>
            </a:pPr>
            <a:r>
              <a:rPr lang="es-ES"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Colima 1</a:t>
            </a:r>
          </a:p>
          <a:p>
            <a:pPr lvl="0" algn="ctr">
              <a:defRPr/>
            </a:pPr>
            <a:r>
              <a:rPr lang="es-ES"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Durango 1</a:t>
            </a:r>
          </a:p>
          <a:p>
            <a:pPr lvl="0" algn="ctr">
              <a:defRPr/>
            </a:pPr>
            <a:r>
              <a:rPr lang="es-ES"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Estado de México Oriente 2</a:t>
            </a:r>
          </a:p>
          <a:p>
            <a:pPr lvl="0" algn="ctr">
              <a:defRPr/>
            </a:pPr>
            <a:r>
              <a:rPr lang="es-ES"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Jalisco 2</a:t>
            </a:r>
          </a:p>
          <a:p>
            <a:pPr lvl="0" algn="ctr">
              <a:defRPr/>
            </a:pPr>
            <a:r>
              <a:rPr lang="es-ES"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Michoacán 1</a:t>
            </a:r>
          </a:p>
          <a:p>
            <a:pPr lvl="0" algn="ctr">
              <a:defRPr/>
            </a:pPr>
            <a:r>
              <a:rPr lang="es-ES"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Oaxaca 1</a:t>
            </a:r>
          </a:p>
          <a:p>
            <a:pPr lvl="0" algn="ctr">
              <a:defRPr/>
            </a:pPr>
            <a:r>
              <a:rPr lang="es-ES"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Puebla 1</a:t>
            </a:r>
          </a:p>
          <a:p>
            <a:pPr lvl="0" algn="ctr">
              <a:defRPr/>
            </a:pPr>
            <a:r>
              <a:rPr lang="es-ES"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Querétaro 1</a:t>
            </a:r>
          </a:p>
          <a:p>
            <a:pPr lvl="0" algn="ctr">
              <a:defRPr/>
            </a:pPr>
            <a:r>
              <a:rPr lang="es-ES"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Tlaxcala 1</a:t>
            </a:r>
            <a:endParaRPr kumimoji="0" lang="es-MX" sz="80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4" name="Rectángulo redondeado 25">
            <a:extLst>
              <a:ext uri="{FF2B5EF4-FFF2-40B4-BE49-F238E27FC236}">
                <a16:creationId xmlns:a16="http://schemas.microsoft.com/office/drawing/2014/main" id="{A538422F-4018-9F5A-9C82-82814BC79548}"/>
              </a:ext>
            </a:extLst>
          </p:cNvPr>
          <p:cNvSpPr/>
          <p:nvPr/>
        </p:nvSpPr>
        <p:spPr>
          <a:xfrm>
            <a:off x="1904211" y="772085"/>
            <a:ext cx="2917040" cy="1015663"/>
          </a:xfrm>
          <a:prstGeom prst="roundRect">
            <a:avLst>
              <a:gd name="adj" fmla="val 12159"/>
            </a:avLst>
          </a:prstGeom>
          <a:gradFill flip="none" rotWithShape="1">
            <a:gsLst>
              <a:gs pos="0">
                <a:srgbClr val="357B67"/>
              </a:gs>
              <a:gs pos="72000">
                <a:schemeClr val="bg1">
                  <a:lumMod val="9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CuadroTexto 5">
            <a:extLst>
              <a:ext uri="{FF2B5EF4-FFF2-40B4-BE49-F238E27FC236}">
                <a16:creationId xmlns:a16="http://schemas.microsoft.com/office/drawing/2014/main" id="{3A2C06E8-E9CC-B895-C868-133FC9667210}"/>
              </a:ext>
            </a:extLst>
          </p:cNvPr>
          <p:cNvSpPr txBox="1"/>
          <p:nvPr/>
        </p:nvSpPr>
        <p:spPr>
          <a:xfrm>
            <a:off x="2748909" y="864417"/>
            <a:ext cx="243368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rPr>
              <a:t>Donaciones en</a:t>
            </a:r>
          </a:p>
          <a:p>
            <a:pPr marL="0" marR="0" lvl="0" indent="0" algn="l" defTabSz="914400" rtl="0" eaLnBrk="1" fontAlgn="auto" latinLnBrk="0" hangingPunct="1">
              <a:lnSpc>
                <a:spcPct val="100000"/>
              </a:lnSpc>
              <a:spcBef>
                <a:spcPts val="0"/>
              </a:spcBef>
              <a:spcAft>
                <a:spcPts val="0"/>
              </a:spcAft>
              <a:buClrTx/>
              <a:buSzTx/>
              <a:buFontTx/>
              <a:buNone/>
              <a:tabLst/>
              <a:defRPr/>
            </a:pPr>
            <a:r>
              <a:rPr lang="es-MX" sz="24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Seguimiento</a:t>
            </a:r>
            <a:r>
              <a:rPr kumimoji="0" lang="es-MX" sz="2400" b="1" i="0" u="none" strike="noStrike" kern="1200" cap="none" spc="0" normalizeH="0" baseline="0" noProof="0" dirty="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rPr>
              <a:t> </a:t>
            </a:r>
          </a:p>
        </p:txBody>
      </p:sp>
      <p:sp>
        <p:nvSpPr>
          <p:cNvPr id="7" name="CuadroTexto 6">
            <a:extLst>
              <a:ext uri="{FF2B5EF4-FFF2-40B4-BE49-F238E27FC236}">
                <a16:creationId xmlns:a16="http://schemas.microsoft.com/office/drawing/2014/main" id="{42DD3F59-4E3C-08F6-4496-A5CE20A5ABB6}"/>
              </a:ext>
            </a:extLst>
          </p:cNvPr>
          <p:cNvSpPr txBox="1"/>
          <p:nvPr/>
        </p:nvSpPr>
        <p:spPr>
          <a:xfrm>
            <a:off x="2135437" y="929046"/>
            <a:ext cx="69442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3600" b="1" dirty="0">
                <a:ln>
                  <a:solidFill>
                    <a:srgbClr val="285C4D"/>
                  </a:solidFill>
                </a:ln>
                <a:solidFill>
                  <a:prstClr val="white"/>
                </a:solidFill>
                <a:latin typeface="Noto Sans" panose="020B0502040504020204" pitchFamily="34" charset="0"/>
                <a:ea typeface="Noto Sans" panose="020B0502040504020204" pitchFamily="34" charset="0"/>
                <a:cs typeface="Noto Sans" panose="020B0502040504020204" pitchFamily="34" charset="0"/>
              </a:rPr>
              <a:t>58</a:t>
            </a:r>
            <a:endParaRPr kumimoji="0" lang="es-MX" sz="3600" b="1" i="0" u="non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4" name="CuadroTexto 13">
            <a:extLst>
              <a:ext uri="{FF2B5EF4-FFF2-40B4-BE49-F238E27FC236}">
                <a16:creationId xmlns:a16="http://schemas.microsoft.com/office/drawing/2014/main" id="{A0FD845A-0E83-9250-DA32-492F8EABF39C}"/>
              </a:ext>
            </a:extLst>
          </p:cNvPr>
          <p:cNvSpPr txBox="1"/>
          <p:nvPr/>
        </p:nvSpPr>
        <p:spPr>
          <a:xfrm>
            <a:off x="8784630" y="5765485"/>
            <a:ext cx="557784" cy="369332"/>
          </a:xfrm>
          <a:prstGeom prst="rect">
            <a:avLst/>
          </a:prstGeom>
          <a:noFill/>
        </p:spPr>
        <p:txBody>
          <a:bodyPr wrap="square" rtlCol="0">
            <a:spAutoFit/>
          </a:bodyPr>
          <a:lstStyle/>
          <a:p>
            <a:pPr algn="ctr"/>
            <a:r>
              <a:rPr lang="es-MX" b="1" dirty="0">
                <a:latin typeface="Noto Sans" panose="020B0502040504020204" pitchFamily="34" charset="0"/>
                <a:ea typeface="Noto Sans" panose="020B0502040504020204" pitchFamily="34" charset="0"/>
                <a:cs typeface="Noto Sans" panose="020B0502040504020204" pitchFamily="34" charset="0"/>
              </a:rPr>
              <a:t>12</a:t>
            </a:r>
          </a:p>
        </p:txBody>
      </p:sp>
      <p:graphicFrame>
        <p:nvGraphicFramePr>
          <p:cNvPr id="2" name="Tabla 1">
            <a:extLst>
              <a:ext uri="{FF2B5EF4-FFF2-40B4-BE49-F238E27FC236}">
                <a16:creationId xmlns:a16="http://schemas.microsoft.com/office/drawing/2014/main" id="{9AFD372E-B4FF-2710-A442-1FE6BDC052C4}"/>
              </a:ext>
            </a:extLst>
          </p:cNvPr>
          <p:cNvGraphicFramePr>
            <a:graphicFrameLocks noGrp="1"/>
          </p:cNvGraphicFramePr>
          <p:nvPr>
            <p:extLst>
              <p:ext uri="{D42A27DB-BD31-4B8C-83A1-F6EECF244321}">
                <p14:modId xmlns:p14="http://schemas.microsoft.com/office/powerpoint/2010/main" val="1281120387"/>
              </p:ext>
            </p:extLst>
          </p:nvPr>
        </p:nvGraphicFramePr>
        <p:xfrm>
          <a:off x="6299526" y="1414144"/>
          <a:ext cx="5527992" cy="4351341"/>
        </p:xfrm>
        <a:graphic>
          <a:graphicData uri="http://schemas.openxmlformats.org/drawingml/2006/table">
            <a:tbl>
              <a:tblPr/>
              <a:tblGrid>
                <a:gridCol w="1263153">
                  <a:extLst>
                    <a:ext uri="{9D8B030D-6E8A-4147-A177-3AD203B41FA5}">
                      <a16:colId xmlns:a16="http://schemas.microsoft.com/office/drawing/2014/main" val="1770472701"/>
                    </a:ext>
                  </a:extLst>
                </a:gridCol>
                <a:gridCol w="1059419">
                  <a:extLst>
                    <a:ext uri="{9D8B030D-6E8A-4147-A177-3AD203B41FA5}">
                      <a16:colId xmlns:a16="http://schemas.microsoft.com/office/drawing/2014/main" val="4095173491"/>
                    </a:ext>
                  </a:extLst>
                </a:gridCol>
                <a:gridCol w="814937">
                  <a:extLst>
                    <a:ext uri="{9D8B030D-6E8A-4147-A177-3AD203B41FA5}">
                      <a16:colId xmlns:a16="http://schemas.microsoft.com/office/drawing/2014/main" val="1011586655"/>
                    </a:ext>
                  </a:extLst>
                </a:gridCol>
                <a:gridCol w="1154495">
                  <a:extLst>
                    <a:ext uri="{9D8B030D-6E8A-4147-A177-3AD203B41FA5}">
                      <a16:colId xmlns:a16="http://schemas.microsoft.com/office/drawing/2014/main" val="3119028748"/>
                    </a:ext>
                  </a:extLst>
                </a:gridCol>
                <a:gridCol w="1235988">
                  <a:extLst>
                    <a:ext uri="{9D8B030D-6E8A-4147-A177-3AD203B41FA5}">
                      <a16:colId xmlns:a16="http://schemas.microsoft.com/office/drawing/2014/main" val="3546881479"/>
                    </a:ext>
                  </a:extLst>
                </a:gridCol>
              </a:tblGrid>
              <a:tr h="557377">
                <a:tc>
                  <a:txBody>
                    <a:bodyPr/>
                    <a:lstStyle/>
                    <a:p>
                      <a:pPr algn="ctr" rtl="0" fontAlgn="ctr">
                        <a:buNone/>
                      </a:pPr>
                      <a:r>
                        <a:rPr lang="es-MX" sz="900" b="1" i="0" u="none" strike="noStrike" dirty="0">
                          <a:solidFill>
                            <a:srgbClr val="FFFFFF"/>
                          </a:solidFill>
                          <a:effectLst/>
                          <a:latin typeface="Noto Sans" panose="020B0502040504020204" pitchFamily="34" charset="0"/>
                        </a:rPr>
                        <a:t>OOAD</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D3512"/>
                    </a:solidFill>
                  </a:tcPr>
                </a:tc>
                <a:tc>
                  <a:txBody>
                    <a:bodyPr/>
                    <a:lstStyle/>
                    <a:p>
                      <a:pPr algn="ctr" rtl="0" fontAlgn="ctr">
                        <a:buNone/>
                      </a:pPr>
                      <a:r>
                        <a:rPr lang="es-MX" sz="900" b="1" i="0" u="none" strike="noStrike" dirty="0">
                          <a:solidFill>
                            <a:srgbClr val="FFFFFF"/>
                          </a:solidFill>
                          <a:effectLst/>
                          <a:latin typeface="Noto Sans" panose="020B0502040504020204" pitchFamily="34" charset="0"/>
                        </a:rPr>
                        <a:t>Municipio</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D351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No. Inmuebles</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D351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Servicio</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D351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 Integración Expediente Inmobiliario</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D3512"/>
                    </a:solidFill>
                  </a:tcPr>
                </a:tc>
                <a:extLst>
                  <a:ext uri="{0D108BD9-81ED-4DB2-BD59-A6C34878D82A}">
                    <a16:rowId xmlns:a16="http://schemas.microsoft.com/office/drawing/2014/main" val="3988843740"/>
                  </a:ext>
                </a:extLst>
              </a:tr>
              <a:tr h="335693">
                <a:tc>
                  <a:txBody>
                    <a:bodyPr/>
                    <a:lstStyle/>
                    <a:p>
                      <a:pPr algn="ctr" rtl="0" fontAlgn="ctr">
                        <a:buNone/>
                      </a:pPr>
                      <a:r>
                        <a:rPr lang="es-MX" sz="800" b="0" i="0" u="none" strike="noStrike" dirty="0">
                          <a:solidFill>
                            <a:srgbClr val="000000"/>
                          </a:solidFill>
                          <a:effectLst/>
                          <a:latin typeface="Noto Sans" panose="020B0502040504020204" pitchFamily="34" charset="0"/>
                        </a:rPr>
                        <a:t>Jalisco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a:solidFill>
                            <a:srgbClr val="000000"/>
                          </a:solidFill>
                          <a:effectLst/>
                          <a:latin typeface="Noto Sans" panose="020B0502040504020204" pitchFamily="34" charset="0"/>
                        </a:rPr>
                        <a:t>Guadalajara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a:solidFill>
                            <a:srgbClr val="000000"/>
                          </a:solidFill>
                          <a:effectLst/>
                          <a:latin typeface="Noto Sans" panose="020B0502040504020204" pitchFamily="34" charset="0"/>
                        </a:rPr>
                        <a:t>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Ampliación HGZ No. 14</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900" b="1" i="0" u="none" strike="noStrike">
                          <a:solidFill>
                            <a:srgbClr val="000000"/>
                          </a:solidFill>
                          <a:effectLst/>
                          <a:latin typeface="Noto Sans" panose="020B0502040504020204" pitchFamily="34" charset="0"/>
                        </a:rPr>
                        <a:t>90%</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006030180"/>
                  </a:ext>
                </a:extLst>
              </a:tr>
              <a:tr h="190015">
                <a:tc>
                  <a:txBody>
                    <a:bodyPr/>
                    <a:lstStyle/>
                    <a:p>
                      <a:pPr algn="ctr" rtl="0" fontAlgn="ctr">
                        <a:buNone/>
                      </a:pPr>
                      <a:r>
                        <a:rPr lang="es-MX" sz="800" b="0" i="0" u="none" strike="noStrike" dirty="0">
                          <a:solidFill>
                            <a:srgbClr val="000000"/>
                          </a:solidFill>
                          <a:effectLst/>
                          <a:latin typeface="Noto Sans" panose="020B0502040504020204" pitchFamily="34" charset="0"/>
                        </a:rPr>
                        <a:t>Guanajuato</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a:solidFill>
                            <a:srgbClr val="000000"/>
                          </a:solidFill>
                          <a:effectLst/>
                          <a:latin typeface="Noto Sans" panose="020B0502040504020204" pitchFamily="34" charset="0"/>
                        </a:rPr>
                        <a:t>León</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a:solidFill>
                            <a:srgbClr val="000000"/>
                          </a:solidFill>
                          <a:effectLst/>
                          <a:latin typeface="Noto Sans" panose="020B0502040504020204" pitchFamily="34" charset="0"/>
                        </a:rPr>
                        <a:t>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UMF 60</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900" b="1" i="0" u="none" strike="noStrike">
                          <a:solidFill>
                            <a:srgbClr val="000000"/>
                          </a:solidFill>
                          <a:effectLst/>
                          <a:latin typeface="Noto Sans" panose="020B0502040504020204" pitchFamily="34" charset="0"/>
                        </a:rPr>
                        <a:t>86%</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1447287951"/>
                  </a:ext>
                </a:extLst>
              </a:tr>
              <a:tr h="335693">
                <a:tc>
                  <a:txBody>
                    <a:bodyPr/>
                    <a:lstStyle/>
                    <a:p>
                      <a:pPr algn="ctr" rtl="0" fontAlgn="ctr">
                        <a:buNone/>
                      </a:pPr>
                      <a:r>
                        <a:rPr lang="es-MX" sz="800" b="0" i="0" u="none" strike="noStrike">
                          <a:solidFill>
                            <a:srgbClr val="000000"/>
                          </a:solidFill>
                          <a:effectLst/>
                          <a:latin typeface="Noto Sans" panose="020B0502040504020204" pitchFamily="34" charset="0"/>
                        </a:rPr>
                        <a:t>Zacatecas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Fresnillo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a:solidFill>
                            <a:srgbClr val="000000"/>
                          </a:solidFill>
                          <a:effectLst/>
                          <a:latin typeface="Noto Sans" panose="020B0502040504020204" pitchFamily="34" charset="0"/>
                        </a:rPr>
                        <a:t>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HGZ 156 Camas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900" b="1" i="0" u="none" strike="noStrike">
                          <a:solidFill>
                            <a:srgbClr val="000000"/>
                          </a:solidFill>
                          <a:effectLst/>
                          <a:latin typeface="Noto Sans" panose="020B0502040504020204" pitchFamily="34" charset="0"/>
                        </a:rPr>
                        <a:t>81%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740844084"/>
                  </a:ext>
                </a:extLst>
              </a:tr>
              <a:tr h="500372">
                <a:tc>
                  <a:txBody>
                    <a:bodyPr/>
                    <a:lstStyle/>
                    <a:p>
                      <a:pPr algn="ctr" rtl="0" fontAlgn="ctr">
                        <a:buNone/>
                      </a:pPr>
                      <a:r>
                        <a:rPr lang="es-MX" sz="800" b="0" i="0" u="none" strike="noStrike">
                          <a:solidFill>
                            <a:srgbClr val="000000"/>
                          </a:solidFill>
                          <a:effectLst/>
                          <a:latin typeface="Noto Sans" panose="020B0502040504020204" pitchFamily="34" charset="0"/>
                        </a:rPr>
                        <a:t>Baja California Sur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La Paz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a:solidFill>
                            <a:srgbClr val="000000"/>
                          </a:solidFill>
                          <a:effectLst/>
                          <a:latin typeface="Noto Sans" panose="020B0502040504020204" pitchFamily="34" charset="0"/>
                        </a:rPr>
                        <a:t>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Centro de Seguridad Social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900" b="1" i="0" u="none" strike="noStrike">
                          <a:solidFill>
                            <a:srgbClr val="000000"/>
                          </a:solidFill>
                          <a:effectLst/>
                          <a:latin typeface="Noto Sans" panose="020B0502040504020204" pitchFamily="34" charset="0"/>
                        </a:rPr>
                        <a:t>80%</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3704216575"/>
                  </a:ext>
                </a:extLst>
              </a:tr>
              <a:tr h="665052">
                <a:tc>
                  <a:txBody>
                    <a:bodyPr/>
                    <a:lstStyle/>
                    <a:p>
                      <a:pPr algn="ctr" rtl="0" fontAlgn="ctr">
                        <a:buNone/>
                      </a:pPr>
                      <a:r>
                        <a:rPr lang="es-MX" sz="800" b="0" i="0" u="none" strike="noStrike">
                          <a:solidFill>
                            <a:srgbClr val="000000"/>
                          </a:solidFill>
                          <a:effectLst/>
                          <a:latin typeface="Noto Sans" panose="020B0502040504020204" pitchFamily="34" charset="0"/>
                        </a:rPr>
                        <a:t>Baja California Sur</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Los Cabos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a:solidFill>
                            <a:srgbClr val="000000"/>
                          </a:solidFill>
                          <a:effectLst/>
                          <a:latin typeface="Noto Sans" panose="020B0502040504020204" pitchFamily="34" charset="0"/>
                        </a:rPr>
                        <a:t>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Para Conectar Vialidades del Hospital</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900" b="1" i="0" u="none" strike="noStrike">
                          <a:solidFill>
                            <a:srgbClr val="000000"/>
                          </a:solidFill>
                          <a:effectLst/>
                          <a:latin typeface="Noto Sans" panose="020B0502040504020204" pitchFamily="34" charset="0"/>
                        </a:rPr>
                        <a:t>76%</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744523501"/>
                  </a:ext>
                </a:extLst>
              </a:tr>
              <a:tr h="335693">
                <a:tc>
                  <a:txBody>
                    <a:bodyPr/>
                    <a:lstStyle/>
                    <a:p>
                      <a:pPr algn="ctr" rtl="0" fontAlgn="ctr">
                        <a:buNone/>
                      </a:pPr>
                      <a:r>
                        <a:rPr lang="es-MX" sz="800" b="0" i="0" u="none" strike="noStrike">
                          <a:solidFill>
                            <a:srgbClr val="000000"/>
                          </a:solidFill>
                          <a:effectLst/>
                          <a:latin typeface="Noto Sans" panose="020B0502040504020204" pitchFamily="34" charset="0"/>
                        </a:rPr>
                        <a:t>Oaxaca</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Bahías de Huatulco</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a:solidFill>
                            <a:srgbClr val="000000"/>
                          </a:solidFill>
                          <a:effectLst/>
                          <a:latin typeface="Noto Sans" panose="020B0502040504020204" pitchFamily="34" charset="0"/>
                        </a:rPr>
                        <a:t>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UMF</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900" b="1" i="0" u="none" strike="noStrike">
                          <a:solidFill>
                            <a:srgbClr val="000000"/>
                          </a:solidFill>
                          <a:effectLst/>
                          <a:latin typeface="Noto Sans" panose="020B0502040504020204" pitchFamily="34" charset="0"/>
                        </a:rPr>
                        <a:t>76%</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194739395"/>
                  </a:ext>
                </a:extLst>
              </a:tr>
              <a:tr h="335693">
                <a:tc>
                  <a:txBody>
                    <a:bodyPr/>
                    <a:lstStyle/>
                    <a:p>
                      <a:pPr algn="ctr" rtl="0" fontAlgn="ctr">
                        <a:buNone/>
                      </a:pPr>
                      <a:r>
                        <a:rPr lang="es-MX" sz="800" b="0" i="0" u="none" strike="noStrike">
                          <a:solidFill>
                            <a:srgbClr val="000000"/>
                          </a:solidFill>
                          <a:effectLst/>
                          <a:latin typeface="Noto Sans" panose="020B0502040504020204" pitchFamily="34" charset="0"/>
                        </a:rPr>
                        <a:t>Hidalgo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a:solidFill>
                            <a:srgbClr val="000000"/>
                          </a:solidFill>
                          <a:effectLst/>
                          <a:latin typeface="Noto Sans" panose="020B0502040504020204" pitchFamily="34" charset="0"/>
                        </a:rPr>
                        <a:t>Tulancingo de Bravo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a:solidFill>
                            <a:srgbClr val="000000"/>
                          </a:solidFill>
                          <a:effectLst/>
                          <a:latin typeface="Noto Sans" panose="020B0502040504020204" pitchFamily="34" charset="0"/>
                        </a:rPr>
                        <a:t>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Subdelegación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900" b="1" i="0" u="none" strike="noStrike">
                          <a:solidFill>
                            <a:srgbClr val="000000"/>
                          </a:solidFill>
                          <a:effectLst/>
                          <a:latin typeface="Noto Sans" panose="020B0502040504020204" pitchFamily="34" charset="0"/>
                        </a:rPr>
                        <a:t>74%</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91598610"/>
                  </a:ext>
                </a:extLst>
              </a:tr>
              <a:tr h="190015">
                <a:tc>
                  <a:txBody>
                    <a:bodyPr/>
                    <a:lstStyle/>
                    <a:p>
                      <a:pPr algn="ctr" rtl="0" fontAlgn="ctr">
                        <a:buNone/>
                      </a:pPr>
                      <a:r>
                        <a:rPr lang="es-MX" sz="800" b="0" i="0" u="none" strike="noStrike">
                          <a:solidFill>
                            <a:srgbClr val="000000"/>
                          </a:solidFill>
                          <a:effectLst/>
                          <a:latin typeface="Noto Sans" panose="020B0502040504020204" pitchFamily="34" charset="0"/>
                        </a:rPr>
                        <a:t>Coahuila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San José  de Aura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a:solidFill>
                            <a:srgbClr val="000000"/>
                          </a:solidFill>
                          <a:effectLst/>
                          <a:latin typeface="Noto Sans" panose="020B0502040504020204" pitchFamily="34" charset="0"/>
                        </a:rPr>
                        <a:t>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UMF</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900" b="1" i="0" u="none" strike="noStrike">
                          <a:solidFill>
                            <a:srgbClr val="000000"/>
                          </a:solidFill>
                          <a:effectLst/>
                          <a:latin typeface="Noto Sans" panose="020B0502040504020204" pitchFamily="34" charset="0"/>
                        </a:rPr>
                        <a:t>71%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1439686158"/>
                  </a:ext>
                </a:extLst>
              </a:tr>
              <a:tr h="335693">
                <a:tc>
                  <a:txBody>
                    <a:bodyPr/>
                    <a:lstStyle/>
                    <a:p>
                      <a:pPr algn="ctr" rtl="0" fontAlgn="ctr">
                        <a:buNone/>
                      </a:pPr>
                      <a:r>
                        <a:rPr lang="es-MX" sz="800" b="0" i="0" u="none" strike="noStrike">
                          <a:solidFill>
                            <a:srgbClr val="000000"/>
                          </a:solidFill>
                          <a:effectLst/>
                          <a:latin typeface="Noto Sans" panose="020B0502040504020204" pitchFamily="34" charset="0"/>
                        </a:rPr>
                        <a:t>Aguascalientes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Pabellón de Arteaga</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a:solidFill>
                            <a:srgbClr val="000000"/>
                          </a:solidFill>
                          <a:effectLst/>
                          <a:latin typeface="Noto Sans" panose="020B0502040504020204" pitchFamily="34" charset="0"/>
                        </a:rPr>
                        <a:t>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HGZ 90 Camas</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900" b="1" i="0" u="none" strike="noStrike">
                          <a:solidFill>
                            <a:srgbClr val="000000"/>
                          </a:solidFill>
                          <a:effectLst/>
                          <a:latin typeface="Noto Sans" panose="020B0502040504020204" pitchFamily="34" charset="0"/>
                        </a:rPr>
                        <a:t>71%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4381453"/>
                  </a:ext>
                </a:extLst>
              </a:tr>
              <a:tr h="190015">
                <a:tc>
                  <a:txBody>
                    <a:bodyPr/>
                    <a:lstStyle/>
                    <a:p>
                      <a:pPr algn="ctr" rtl="0" fontAlgn="ctr">
                        <a:buNone/>
                      </a:pPr>
                      <a:r>
                        <a:rPr lang="es-MX" sz="800" b="0" i="0" u="none" strike="noStrike">
                          <a:solidFill>
                            <a:srgbClr val="000000"/>
                          </a:solidFill>
                          <a:effectLst/>
                          <a:latin typeface="Noto Sans" panose="020B0502040504020204" pitchFamily="34" charset="0"/>
                        </a:rPr>
                        <a:t>Guanajuato</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Silao</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a:solidFill>
                            <a:srgbClr val="000000"/>
                          </a:solidFill>
                          <a:effectLst/>
                          <a:latin typeface="Noto Sans" panose="020B0502040504020204" pitchFamily="34" charset="0"/>
                        </a:rPr>
                        <a:t>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UMF 10+5</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900" b="1" i="0" u="none" strike="noStrike">
                          <a:solidFill>
                            <a:srgbClr val="000000"/>
                          </a:solidFill>
                          <a:effectLst/>
                          <a:latin typeface="Noto Sans" panose="020B0502040504020204" pitchFamily="34" charset="0"/>
                        </a:rPr>
                        <a:t>7100%</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2915253379"/>
                  </a:ext>
                </a:extLst>
              </a:tr>
              <a:tr h="190015">
                <a:tc>
                  <a:txBody>
                    <a:bodyPr/>
                    <a:lstStyle/>
                    <a:p>
                      <a:pPr algn="ctr" rtl="0" fontAlgn="ctr">
                        <a:buNone/>
                      </a:pPr>
                      <a:r>
                        <a:rPr lang="es-MX" sz="800" b="0" i="0" u="none" strike="noStrike">
                          <a:solidFill>
                            <a:srgbClr val="000000"/>
                          </a:solidFill>
                          <a:effectLst/>
                          <a:latin typeface="Noto Sans" panose="020B0502040504020204" pitchFamily="34" charset="0"/>
                        </a:rPr>
                        <a:t>Puebla</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Huauchinango</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a:solidFill>
                            <a:srgbClr val="000000"/>
                          </a:solidFill>
                          <a:effectLst/>
                          <a:latin typeface="Noto Sans" panose="020B0502040504020204" pitchFamily="34" charset="0"/>
                        </a:rPr>
                        <a:t>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HGZ 60 camas</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900" b="1" i="0" u="none" strike="noStrike">
                          <a:solidFill>
                            <a:srgbClr val="000000"/>
                          </a:solidFill>
                          <a:effectLst/>
                          <a:latin typeface="Noto Sans" panose="020B0502040504020204" pitchFamily="34" charset="0"/>
                        </a:rPr>
                        <a:t>70%</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670557599"/>
                  </a:ext>
                </a:extLst>
              </a:tr>
              <a:tr h="190015">
                <a:tc>
                  <a:txBody>
                    <a:bodyPr/>
                    <a:lstStyle/>
                    <a:p>
                      <a:pPr algn="ctr" rtl="0" fontAlgn="ctr">
                        <a:buNone/>
                      </a:pPr>
                      <a:r>
                        <a:rPr lang="es-MX" sz="800" b="0" i="0" u="none" strike="noStrike">
                          <a:solidFill>
                            <a:srgbClr val="000000"/>
                          </a:solidFill>
                          <a:effectLst/>
                          <a:latin typeface="Noto Sans" panose="020B0502040504020204" pitchFamily="34" charset="0"/>
                        </a:rPr>
                        <a:t>Chihuahua </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Aldama</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1</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800" b="0" i="0" u="none" strike="noStrike" dirty="0">
                          <a:solidFill>
                            <a:srgbClr val="000000"/>
                          </a:solidFill>
                          <a:effectLst/>
                          <a:latin typeface="Noto Sans" panose="020B0502040504020204" pitchFamily="34" charset="0"/>
                        </a:rPr>
                        <a:t>UMF</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buNone/>
                      </a:pPr>
                      <a:r>
                        <a:rPr lang="es-MX" sz="900" b="1" i="0" u="none" strike="noStrike" dirty="0">
                          <a:solidFill>
                            <a:srgbClr val="000000"/>
                          </a:solidFill>
                          <a:effectLst/>
                          <a:latin typeface="Noto Sans" panose="020B0502040504020204" pitchFamily="34" charset="0"/>
                        </a:rPr>
                        <a:t>62%</a:t>
                      </a:r>
                    </a:p>
                  </a:txBody>
                  <a:tcPr marL="6334" marR="6334" marT="63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830677381"/>
                  </a:ext>
                </a:extLst>
              </a:tr>
            </a:tbl>
          </a:graphicData>
        </a:graphic>
      </p:graphicFrame>
      <p:graphicFrame>
        <p:nvGraphicFramePr>
          <p:cNvPr id="11" name="Gráfico 10">
            <a:extLst>
              <a:ext uri="{FF2B5EF4-FFF2-40B4-BE49-F238E27FC236}">
                <a16:creationId xmlns:a16="http://schemas.microsoft.com/office/drawing/2014/main" id="{E3280DE3-FBF0-B51B-0853-F21653000362}"/>
              </a:ext>
            </a:extLst>
          </p:cNvPr>
          <p:cNvGraphicFramePr/>
          <p:nvPr>
            <p:extLst>
              <p:ext uri="{D42A27DB-BD31-4B8C-83A1-F6EECF244321}">
                <p14:modId xmlns:p14="http://schemas.microsoft.com/office/powerpoint/2010/main" val="80838795"/>
              </p:ext>
            </p:extLst>
          </p:nvPr>
        </p:nvGraphicFramePr>
        <p:xfrm>
          <a:off x="0" y="1732338"/>
          <a:ext cx="6071553" cy="294154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3832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189287"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Arrendamiento </a:t>
            </a:r>
            <a:r>
              <a:rPr lang="es-MX" b="1" dirty="0" err="1">
                <a:solidFill>
                  <a:srgbClr val="B7903D"/>
                </a:solidFill>
                <a:latin typeface="Noto Sans"/>
                <a:ea typeface="Noto Sans"/>
                <a:cs typeface="Noto Sans"/>
                <a:sym typeface="Noto Sans"/>
              </a:rPr>
              <a:t>Havre</a:t>
            </a:r>
            <a:r>
              <a:rPr lang="es-MX" b="1" dirty="0">
                <a:solidFill>
                  <a:srgbClr val="B7903D"/>
                </a:solidFill>
                <a:latin typeface="Noto Sans"/>
                <a:ea typeface="Noto Sans"/>
                <a:cs typeface="Noto Sans"/>
                <a:sym typeface="Noto Sans"/>
              </a:rPr>
              <a:t> No. 7</a:t>
            </a:r>
            <a:endParaRPr lang="es-MX" sz="2000" dirty="0">
              <a:solidFill>
                <a:srgbClr val="B7903D"/>
              </a:solidFill>
              <a:latin typeface="Calibri"/>
              <a:ea typeface="Calibri"/>
              <a:cs typeface="Calibri"/>
              <a:sym typeface="Calibri"/>
            </a:endParaRPr>
          </a:p>
        </p:txBody>
      </p:sp>
      <p:graphicFrame>
        <p:nvGraphicFramePr>
          <p:cNvPr id="4" name="Tabla 3">
            <a:extLst>
              <a:ext uri="{FF2B5EF4-FFF2-40B4-BE49-F238E27FC236}">
                <a16:creationId xmlns:a16="http://schemas.microsoft.com/office/drawing/2014/main" id="{17FA0627-2EBB-DDA3-79CA-0FC3AF42DB1F}"/>
              </a:ext>
            </a:extLst>
          </p:cNvPr>
          <p:cNvGraphicFramePr>
            <a:graphicFrameLocks noGrp="1"/>
          </p:cNvGraphicFramePr>
          <p:nvPr/>
        </p:nvGraphicFramePr>
        <p:xfrm>
          <a:off x="568724" y="1968412"/>
          <a:ext cx="4941737" cy="1601667"/>
        </p:xfrm>
        <a:graphic>
          <a:graphicData uri="http://schemas.openxmlformats.org/drawingml/2006/table">
            <a:tbl>
              <a:tblPr/>
              <a:tblGrid>
                <a:gridCol w="3317474">
                  <a:extLst>
                    <a:ext uri="{9D8B030D-6E8A-4147-A177-3AD203B41FA5}">
                      <a16:colId xmlns:a16="http://schemas.microsoft.com/office/drawing/2014/main" val="3397488214"/>
                    </a:ext>
                  </a:extLst>
                </a:gridCol>
                <a:gridCol w="1624263">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222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3,490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$977,423.48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5" name="CuadroTexto 4">
            <a:extLst>
              <a:ext uri="{FF2B5EF4-FFF2-40B4-BE49-F238E27FC236}">
                <a16:creationId xmlns:a16="http://schemas.microsoft.com/office/drawing/2014/main" id="{5872ED25-97F7-3FDF-D048-269806FDFB80}"/>
              </a:ext>
            </a:extLst>
          </p:cNvPr>
          <p:cNvSpPr txBox="1"/>
          <p:nvPr/>
        </p:nvSpPr>
        <p:spPr>
          <a:xfrm>
            <a:off x="189287" y="912282"/>
            <a:ext cx="9050247" cy="738664"/>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32 Personas de la División de Administración de Documentos, Planta Baja y Pisos 1 y 2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162 Personas de la Coordinación de Proyectos y Seguimiento Institucional (CPSI) Pisos 3 al 7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28 Personas de la Coordinación de Integración Sectorial e Intercambio de Servicios</a:t>
            </a:r>
            <a:r>
              <a:rPr lang="es-ES" sz="1400" dirty="0">
                <a:latin typeface="Noto Sans" panose="020B0502040504020204" pitchFamily="34" charset="0"/>
                <a:ea typeface="Noto Sans" panose="020B0502040504020204" pitchFamily="34" charset="0"/>
                <a:cs typeface="Noto Sans" panose="020B0502040504020204" pitchFamily="34" charset="0"/>
              </a:rPr>
              <a:t> (CISIS). Pisos 8 y 9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6" name="Imagen 5">
            <a:extLst>
              <a:ext uri="{FF2B5EF4-FFF2-40B4-BE49-F238E27FC236}">
                <a16:creationId xmlns:a16="http://schemas.microsoft.com/office/drawing/2014/main" id="{4C309C88-F6C4-E9CF-E36A-DC4637F66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040" y="1735170"/>
            <a:ext cx="3497085" cy="15476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E3282EF4-B5C8-E505-0C88-1D22C9EBE89A}"/>
              </a:ext>
            </a:extLst>
          </p:cNvPr>
          <p:cNvSpPr txBox="1"/>
          <p:nvPr/>
        </p:nvSpPr>
        <p:spPr>
          <a:xfrm>
            <a:off x="3298162" y="5984323"/>
            <a:ext cx="2213609" cy="276999"/>
          </a:xfrm>
          <a:prstGeom prst="rect">
            <a:avLst/>
          </a:prstGeom>
          <a:noFill/>
        </p:spPr>
        <p:txBody>
          <a:bodyPr wrap="square">
            <a:spAutoFit/>
          </a:bodyPr>
          <a:lstStyle/>
          <a:p>
            <a:pPr algn="just"/>
            <a:r>
              <a:rPr lang="es-ES" sz="1200" b="1" dirty="0">
                <a:effectLst/>
                <a:latin typeface="Montserrat" panose="00000500000000000000" pitchFamily="2" charset="0"/>
                <a:ea typeface="Calibri" panose="020F0502020204030204" pitchFamily="34" charset="0"/>
                <a:cs typeface="Arial" panose="020B0604020202020204" pitchFamily="34" charset="0"/>
              </a:rPr>
              <a:t>Inmueble ya arrendado</a:t>
            </a:r>
            <a:endParaRPr lang="es-MX" sz="1200" dirty="0"/>
          </a:p>
        </p:txBody>
      </p:sp>
      <p:sp>
        <p:nvSpPr>
          <p:cNvPr id="9" name="CuadroTexto 8">
            <a:extLst>
              <a:ext uri="{FF2B5EF4-FFF2-40B4-BE49-F238E27FC236}">
                <a16:creationId xmlns:a16="http://schemas.microsoft.com/office/drawing/2014/main" id="{B325EC0F-82AE-49F1-F487-CF690F8E7795}"/>
              </a:ext>
            </a:extLst>
          </p:cNvPr>
          <p:cNvSpPr txBox="1"/>
          <p:nvPr/>
        </p:nvSpPr>
        <p:spPr>
          <a:xfrm>
            <a:off x="508709" y="3761157"/>
            <a:ext cx="5025814" cy="523220"/>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 Ya está confirmado el sembrado </a:t>
            </a:r>
            <a:r>
              <a:rPr lang="es-ES" sz="1400" dirty="0">
                <a:latin typeface="Noto Sans" panose="020B0502040504020204" pitchFamily="34" charset="0"/>
                <a:ea typeface="Noto Sans" panose="020B0502040504020204" pitchFamily="34" charset="0"/>
                <a:cs typeface="Noto Sans" panose="020B0502040504020204" pitchFamily="34" charset="0"/>
              </a:rPr>
              <a:t>y </a:t>
            </a:r>
            <a:r>
              <a:rPr lang="es-ES" sz="1400" dirty="0">
                <a:effectLst/>
                <a:latin typeface="Noto Sans" panose="020B0502040504020204" pitchFamily="34" charset="0"/>
                <a:ea typeface="Noto Sans" panose="020B0502040504020204" pitchFamily="34" charset="0"/>
                <a:cs typeface="Noto Sans" panose="020B0502040504020204" pitchFamily="34" charset="0"/>
              </a:rPr>
              <a:t>en 2 semanas aproximadamente se ocupa el espacio.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1026" name="Picture 2" descr="C:\Users\juan.barredam\Desktop\2557483f-9a8c-4a6d-b97c-6c0f1ee785a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347" t="10842" b="12525"/>
          <a:stretch/>
        </p:blipFill>
        <p:spPr bwMode="auto">
          <a:xfrm>
            <a:off x="5835316" y="1735170"/>
            <a:ext cx="2103169" cy="30952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uan.barredam\Desktop\d5ab1428-c0ee-498d-8760-265debb5f65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8139"/>
          <a:stretch/>
        </p:blipFill>
        <p:spPr bwMode="auto">
          <a:xfrm>
            <a:off x="8486274" y="3480179"/>
            <a:ext cx="3304673" cy="27811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uan.barredam\Desktop\b2bdba7b-c7af-4a4a-aba1-e92b1828aae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860" r="5080" b="16828"/>
          <a:stretch/>
        </p:blipFill>
        <p:spPr bwMode="auto">
          <a:xfrm>
            <a:off x="5835316" y="5112980"/>
            <a:ext cx="2103169" cy="121878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8">
            <a:extLst>
              <a:ext uri="{FF2B5EF4-FFF2-40B4-BE49-F238E27FC236}">
                <a16:creationId xmlns:a16="http://schemas.microsoft.com/office/drawing/2014/main" id="{B325EC0F-82AE-49F1-F487-CF690F8E7795}"/>
              </a:ext>
            </a:extLst>
          </p:cNvPr>
          <p:cNvSpPr txBox="1"/>
          <p:nvPr/>
        </p:nvSpPr>
        <p:spPr>
          <a:xfrm>
            <a:off x="497333" y="4322997"/>
            <a:ext cx="5025814" cy="738664"/>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 Se entregaron sillas y en espera de los escritorios para el reordenamiento. Se estima que en 3 semanas aproximadamente se ocupa el espacio.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3" name="CuadroTexto 8">
            <a:extLst>
              <a:ext uri="{FF2B5EF4-FFF2-40B4-BE49-F238E27FC236}">
                <a16:creationId xmlns:a16="http://schemas.microsoft.com/office/drawing/2014/main" id="{B325EC0F-82AE-49F1-F487-CF690F8E7795}"/>
              </a:ext>
            </a:extLst>
          </p:cNvPr>
          <p:cNvSpPr txBox="1"/>
          <p:nvPr/>
        </p:nvSpPr>
        <p:spPr>
          <a:xfrm>
            <a:off x="485957" y="5089557"/>
            <a:ext cx="5025814" cy="307777"/>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 Habilitados y en funcionamiento.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Tree>
    <p:extLst>
      <p:ext uri="{BB962C8B-B14F-4D97-AF65-F5344CB8AC3E}">
        <p14:creationId xmlns:p14="http://schemas.microsoft.com/office/powerpoint/2010/main" val="2757803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2E9E3-3A1A-0326-9851-1B9F7AB7F10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D4E3CF23-3AE8-1631-E9C2-74D03269F8C9}"/>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a:sym typeface="Noto Sans"/>
              </a:rPr>
              <a:t>Repordenamiento Nivel Central</a:t>
            </a:r>
            <a:endParaRPr lang="es-MX">
              <a:sym typeface="Calibri"/>
            </a:endParaRPr>
          </a:p>
        </p:txBody>
      </p:sp>
      <p:graphicFrame>
        <p:nvGraphicFramePr>
          <p:cNvPr id="20" name="Diagrama 19">
            <a:extLst>
              <a:ext uri="{FF2B5EF4-FFF2-40B4-BE49-F238E27FC236}">
                <a16:creationId xmlns:a16="http://schemas.microsoft.com/office/drawing/2014/main" id="{AC3E7427-22D9-65E9-84E8-AA676974E95D}"/>
              </a:ext>
            </a:extLst>
          </p:cNvPr>
          <p:cNvGraphicFramePr/>
          <p:nvPr>
            <p:extLst>
              <p:ext uri="{D42A27DB-BD31-4B8C-83A1-F6EECF244321}">
                <p14:modId xmlns:p14="http://schemas.microsoft.com/office/powerpoint/2010/main" val="4063016290"/>
              </p:ext>
            </p:extLst>
          </p:nvPr>
        </p:nvGraphicFramePr>
        <p:xfrm>
          <a:off x="428262" y="1424237"/>
          <a:ext cx="7639291" cy="2149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CuadroTexto 12">
            <a:extLst>
              <a:ext uri="{FF2B5EF4-FFF2-40B4-BE49-F238E27FC236}">
                <a16:creationId xmlns:a16="http://schemas.microsoft.com/office/drawing/2014/main" id="{75E5B306-6620-0AA3-43C3-BC03DCE45CFB}"/>
              </a:ext>
            </a:extLst>
          </p:cNvPr>
          <p:cNvSpPr txBox="1"/>
          <p:nvPr/>
        </p:nvSpPr>
        <p:spPr>
          <a:xfrm>
            <a:off x="1598334" y="901017"/>
            <a:ext cx="1084130" cy="523220"/>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2800"/>
              <a:t>DPM</a:t>
            </a:r>
          </a:p>
        </p:txBody>
      </p:sp>
      <p:sp>
        <p:nvSpPr>
          <p:cNvPr id="14" name="CuadroTexto 13">
            <a:extLst>
              <a:ext uri="{FF2B5EF4-FFF2-40B4-BE49-F238E27FC236}">
                <a16:creationId xmlns:a16="http://schemas.microsoft.com/office/drawing/2014/main" id="{8295CB31-CBA5-9282-8226-4A6D6FBB584C}"/>
              </a:ext>
            </a:extLst>
          </p:cNvPr>
          <p:cNvSpPr txBox="1"/>
          <p:nvPr/>
        </p:nvSpPr>
        <p:spPr>
          <a:xfrm>
            <a:off x="5822585" y="905858"/>
            <a:ext cx="1084130" cy="523220"/>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2800"/>
              <a:t>DPES</a:t>
            </a:r>
          </a:p>
        </p:txBody>
      </p:sp>
      <p:sp>
        <p:nvSpPr>
          <p:cNvPr id="18" name="CuadroTexto 17">
            <a:extLst>
              <a:ext uri="{FF2B5EF4-FFF2-40B4-BE49-F238E27FC236}">
                <a16:creationId xmlns:a16="http://schemas.microsoft.com/office/drawing/2014/main" id="{23B062AB-98C1-6485-B40F-0EF24309FBB2}"/>
              </a:ext>
            </a:extLst>
          </p:cNvPr>
          <p:cNvSpPr txBox="1"/>
          <p:nvPr/>
        </p:nvSpPr>
        <p:spPr>
          <a:xfrm>
            <a:off x="2467141" y="4836084"/>
            <a:ext cx="4306485" cy="830997"/>
          </a:xfrm>
          <a:prstGeom prst="rect">
            <a:avLst/>
          </a:prstGeom>
          <a:noFill/>
        </p:spPr>
        <p:txBody>
          <a:bodyPr wrap="square" rtlCol="0">
            <a:spAutoFit/>
          </a:bodyPr>
          <a:lstStyle/>
          <a:p>
            <a:r>
              <a:rPr lang="es-MX" sz="2400" b="1">
                <a:latin typeface="Noto Sans" panose="020B0502040504020204" pitchFamily="34" charset="0"/>
                <a:ea typeface="Noto Sans" panose="020B0502040504020204" pitchFamily="34" charset="0"/>
                <a:cs typeface="Noto Sans" panose="020B0502040504020204" pitchFamily="34" charset="0"/>
              </a:rPr>
              <a:t>Estimación de Aréa Rentable Requerida</a:t>
            </a:r>
          </a:p>
        </p:txBody>
      </p:sp>
      <p:sp>
        <p:nvSpPr>
          <p:cNvPr id="19" name="CuadroTexto 18">
            <a:extLst>
              <a:ext uri="{FF2B5EF4-FFF2-40B4-BE49-F238E27FC236}">
                <a16:creationId xmlns:a16="http://schemas.microsoft.com/office/drawing/2014/main" id="{CBCDC9A6-7EE7-4CD7-A1B2-390650B65760}"/>
              </a:ext>
            </a:extLst>
          </p:cNvPr>
          <p:cNvSpPr txBox="1"/>
          <p:nvPr/>
        </p:nvSpPr>
        <p:spPr>
          <a:xfrm>
            <a:off x="5822585" y="4897640"/>
            <a:ext cx="2380780" cy="707886"/>
          </a:xfrm>
          <a:prstGeom prst="rect">
            <a:avLst/>
          </a:prstGeom>
          <a:noFill/>
        </p:spPr>
        <p:txBody>
          <a:bodyPr wrap="none" rtlCol="0">
            <a:spAutoFit/>
          </a:bodyPr>
          <a:lstStyle/>
          <a:p>
            <a:r>
              <a:rPr lang="es-MX" sz="4000" b="1">
                <a:solidFill>
                  <a:srgbClr val="691831"/>
                </a:solidFill>
                <a:latin typeface="Noto Sans" panose="020B0502040504020204" pitchFamily="34" charset="0"/>
                <a:ea typeface="Noto Sans" panose="020B0502040504020204" pitchFamily="34" charset="0"/>
                <a:cs typeface="Noto Sans" panose="020B0502040504020204" pitchFamily="34" charset="0"/>
              </a:rPr>
              <a:t>5,650 m2</a:t>
            </a:r>
          </a:p>
        </p:txBody>
      </p:sp>
      <p:sp>
        <p:nvSpPr>
          <p:cNvPr id="21" name="CuadroTexto 20">
            <a:extLst>
              <a:ext uri="{FF2B5EF4-FFF2-40B4-BE49-F238E27FC236}">
                <a16:creationId xmlns:a16="http://schemas.microsoft.com/office/drawing/2014/main" id="{F815E948-5F3E-64B6-ACC3-7E1562F28E65}"/>
              </a:ext>
            </a:extLst>
          </p:cNvPr>
          <p:cNvSpPr txBox="1"/>
          <p:nvPr/>
        </p:nvSpPr>
        <p:spPr>
          <a:xfrm>
            <a:off x="507142" y="3529345"/>
            <a:ext cx="3113590" cy="769441"/>
          </a:xfrm>
          <a:prstGeom prst="rect">
            <a:avLst/>
          </a:prstGeom>
          <a:noFill/>
        </p:spPr>
        <p:txBody>
          <a:bodyPr wrap="square" rtlCol="0">
            <a:spAutoFit/>
          </a:bodyPr>
          <a:lstStyle/>
          <a:p>
            <a:pPr lvl="0" algn="ctr">
              <a:buNone/>
            </a:pPr>
            <a:r>
              <a:rPr lang="es-MX" sz="1600" b="1">
                <a:solidFill>
                  <a:srgbClr val="886940"/>
                </a:solidFill>
                <a:latin typeface="Noto Sans" panose="020B0502040504020204" pitchFamily="34" charset="0"/>
                <a:ea typeface="Noto Sans" panose="020B0502040504020204" pitchFamily="34" charset="0"/>
                <a:cs typeface="Noto Sans" panose="020B0502040504020204" pitchFamily="34" charset="0"/>
              </a:rPr>
              <a:t>Espacio Liberado</a:t>
            </a:r>
          </a:p>
          <a:p>
            <a:pPr marL="342900" lvl="0" indent="-342900">
              <a:buFont typeface="+mj-lt"/>
              <a:buAutoNum type="arabicPeriod"/>
            </a:pPr>
            <a:r>
              <a:rPr lang="es-MX" sz="1400">
                <a:solidFill>
                  <a:srgbClr val="886940"/>
                </a:solidFill>
                <a:latin typeface="Noto Sans" panose="020B0502040504020204" pitchFamily="34" charset="0"/>
                <a:ea typeface="Noto Sans" panose="020B0502040504020204" pitchFamily="34" charset="0"/>
                <a:cs typeface="Noto Sans" panose="020B0502040504020204" pitchFamily="34" charset="0"/>
              </a:rPr>
              <a:t>Durango 291Piso 8 y 9</a:t>
            </a:r>
          </a:p>
          <a:p>
            <a:pPr marL="342900" lvl="0" indent="-342900">
              <a:buFont typeface="+mj-lt"/>
              <a:buAutoNum type="arabicPeriod"/>
            </a:pPr>
            <a:r>
              <a:rPr lang="es-MX" sz="1400">
                <a:solidFill>
                  <a:srgbClr val="886940"/>
                </a:solidFill>
                <a:latin typeface="Noto Sans" panose="020B0502040504020204" pitchFamily="34" charset="0"/>
                <a:ea typeface="Noto Sans" panose="020B0502040504020204" pitchFamily="34" charset="0"/>
                <a:cs typeface="Noto Sans" panose="020B0502040504020204" pitchFamily="34" charset="0"/>
              </a:rPr>
              <a:t>Durango 289 pisos PB 1A y 12</a:t>
            </a:r>
          </a:p>
        </p:txBody>
      </p:sp>
      <p:sp>
        <p:nvSpPr>
          <p:cNvPr id="22" name="CuadroTexto 21">
            <a:extLst>
              <a:ext uri="{FF2B5EF4-FFF2-40B4-BE49-F238E27FC236}">
                <a16:creationId xmlns:a16="http://schemas.microsoft.com/office/drawing/2014/main" id="{60E3BB20-722C-5362-05E6-B52A6A06671C}"/>
              </a:ext>
            </a:extLst>
          </p:cNvPr>
          <p:cNvSpPr txBox="1"/>
          <p:nvPr/>
        </p:nvSpPr>
        <p:spPr>
          <a:xfrm>
            <a:off x="4912371" y="3573334"/>
            <a:ext cx="2904559" cy="1231106"/>
          </a:xfrm>
          <a:prstGeom prst="rect">
            <a:avLst/>
          </a:prstGeom>
          <a:noFill/>
        </p:spPr>
        <p:txBody>
          <a:bodyPr wrap="square" rtlCol="0">
            <a:spAutoFit/>
          </a:bodyPr>
          <a:lstStyle/>
          <a:p>
            <a:pPr lvl="0" algn="ctr">
              <a:buNone/>
            </a:pPr>
            <a:r>
              <a:rPr lang="es-MX" sz="1600" b="1">
                <a:solidFill>
                  <a:srgbClr val="886940"/>
                </a:solidFill>
                <a:latin typeface="Noto Sans" panose="020B0502040504020204" pitchFamily="34" charset="0"/>
                <a:ea typeface="Noto Sans" panose="020B0502040504020204" pitchFamily="34" charset="0"/>
                <a:cs typeface="Noto Sans" panose="020B0502040504020204" pitchFamily="34" charset="0"/>
              </a:rPr>
              <a:t>Espacio Liberado</a:t>
            </a:r>
          </a:p>
          <a:p>
            <a:pPr marL="342900" lvl="0" indent="-342900">
              <a:buFont typeface="+mj-lt"/>
              <a:buAutoNum type="arabicPeriod"/>
            </a:pPr>
            <a:r>
              <a:rPr lang="es-MX" sz="1400">
                <a:solidFill>
                  <a:srgbClr val="886940"/>
                </a:solidFill>
                <a:latin typeface="Noto Sans" panose="020B0502040504020204" pitchFamily="34" charset="0"/>
                <a:ea typeface="Noto Sans" panose="020B0502040504020204" pitchFamily="34" charset="0"/>
                <a:cs typeface="Noto Sans" panose="020B0502040504020204" pitchFamily="34" charset="0"/>
              </a:rPr>
              <a:t>Reforma 476 Pórtico.</a:t>
            </a:r>
          </a:p>
          <a:p>
            <a:pPr marL="342900" lvl="0" indent="-342900">
              <a:buFont typeface="+mj-lt"/>
              <a:buAutoNum type="arabicPeriod"/>
            </a:pPr>
            <a:r>
              <a:rPr lang="es-MX" sz="1400">
                <a:solidFill>
                  <a:srgbClr val="886940"/>
                </a:solidFill>
                <a:latin typeface="Noto Sans" panose="020B0502040504020204" pitchFamily="34" charset="0"/>
                <a:ea typeface="Noto Sans" panose="020B0502040504020204" pitchFamily="34" charset="0"/>
                <a:cs typeface="Noto Sans" panose="020B0502040504020204" pitchFamily="34" charset="0"/>
              </a:rPr>
              <a:t>Tokio 80 Piso 2</a:t>
            </a:r>
          </a:p>
          <a:p>
            <a:pPr marL="342900" lvl="0" indent="-342900">
              <a:buFont typeface="+mj-lt"/>
              <a:buAutoNum type="arabicPeriod"/>
            </a:pPr>
            <a:r>
              <a:rPr lang="es-MX" sz="1400">
                <a:solidFill>
                  <a:srgbClr val="886940"/>
                </a:solidFill>
                <a:latin typeface="Noto Sans" panose="020B0502040504020204" pitchFamily="34" charset="0"/>
                <a:ea typeface="Noto Sans" panose="020B0502040504020204" pitchFamily="34" charset="0"/>
                <a:cs typeface="Noto Sans" panose="020B0502040504020204" pitchFamily="34" charset="0"/>
              </a:rPr>
              <a:t>Toledo 21</a:t>
            </a:r>
          </a:p>
          <a:p>
            <a:pPr marL="342900" lvl="0" indent="-342900">
              <a:buFont typeface="+mj-lt"/>
              <a:buAutoNum type="arabicPeriod"/>
            </a:pPr>
            <a:r>
              <a:rPr lang="es-MX" sz="1400">
                <a:solidFill>
                  <a:srgbClr val="886940"/>
                </a:solidFill>
                <a:latin typeface="Noto Sans" panose="020B0502040504020204" pitchFamily="34" charset="0"/>
                <a:ea typeface="Noto Sans" panose="020B0502040504020204" pitchFamily="34" charset="0"/>
                <a:cs typeface="Noto Sans" panose="020B0502040504020204" pitchFamily="34" charset="0"/>
              </a:rPr>
              <a:t>Villalongin 117 Piso 2</a:t>
            </a:r>
            <a:endParaRPr lang="es-MX">
              <a:solidFill>
                <a:srgbClr val="88694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3" name="CuadroTexto 22">
            <a:extLst>
              <a:ext uri="{FF2B5EF4-FFF2-40B4-BE49-F238E27FC236}">
                <a16:creationId xmlns:a16="http://schemas.microsoft.com/office/drawing/2014/main" id="{FDF45917-E60D-2D75-3FC6-3E17BAEA768E}"/>
              </a:ext>
            </a:extLst>
          </p:cNvPr>
          <p:cNvSpPr txBox="1"/>
          <p:nvPr/>
        </p:nvSpPr>
        <p:spPr>
          <a:xfrm>
            <a:off x="5064395" y="5754173"/>
            <a:ext cx="7003111" cy="954107"/>
          </a:xfrm>
          <a:prstGeom prst="rect">
            <a:avLst/>
          </a:prstGeom>
          <a:noFill/>
        </p:spPr>
        <p:txBody>
          <a:bodyPr wrap="square">
            <a:spAutoFit/>
          </a:bodyPr>
          <a:lstStyle/>
          <a:p>
            <a:pPr algn="just"/>
            <a:r>
              <a:rPr lang="es-ES" sz="1400">
                <a:latin typeface="Noto Sans" panose="020B0502040504020204" pitchFamily="34" charset="0"/>
                <a:ea typeface="Noto Sans" panose="020B0502040504020204" pitchFamily="34" charset="0"/>
                <a:cs typeface="Noto Sans" panose="020B0502040504020204" pitchFamily="34" charset="0"/>
                <a:sym typeface="Noto Sans"/>
              </a:rPr>
              <a:t>124 Personas de la Coordinación de Educación en Salud. 1,309.50 m</a:t>
            </a:r>
            <a:r>
              <a:rPr lang="es-ES" sz="1400" baseline="30000">
                <a:latin typeface="Noto Sans" panose="020B0502040504020204" pitchFamily="34" charset="0"/>
                <a:ea typeface="Noto Sans" panose="020B0502040504020204" pitchFamily="34" charset="0"/>
                <a:cs typeface="Noto Sans" panose="020B0502040504020204" pitchFamily="34" charset="0"/>
                <a:sym typeface="Noto Sans"/>
              </a:rPr>
              <a:t>2</a:t>
            </a:r>
            <a:r>
              <a:rPr lang="es-ES" sz="1400">
                <a:latin typeface="Noto Sans" panose="020B0502040504020204" pitchFamily="34" charset="0"/>
                <a:ea typeface="Noto Sans" panose="020B0502040504020204" pitchFamily="34" charset="0"/>
                <a:cs typeface="Noto Sans" panose="020B0502040504020204" pitchFamily="34" charset="0"/>
                <a:sym typeface="Noto Sans"/>
              </a:rPr>
              <a:t>.</a:t>
            </a:r>
          </a:p>
          <a:p>
            <a:pPr algn="just"/>
            <a:r>
              <a:rPr lang="es-ES" sz="1400">
                <a:latin typeface="Noto Sans" panose="020B0502040504020204" pitchFamily="34" charset="0"/>
                <a:ea typeface="Noto Sans" panose="020B0502040504020204" pitchFamily="34" charset="0"/>
                <a:cs typeface="Noto Sans" panose="020B0502040504020204" pitchFamily="34" charset="0"/>
              </a:rPr>
              <a:t>  47 Personas de la Coordinación de Enfermería. 587.49 m</a:t>
            </a:r>
            <a:r>
              <a:rPr lang="es-ES" sz="1400" baseline="30000">
                <a:latin typeface="Noto Sans" panose="020B0502040504020204" pitchFamily="34" charset="0"/>
                <a:ea typeface="Noto Sans" panose="020B0502040504020204" pitchFamily="34" charset="0"/>
                <a:cs typeface="Noto Sans" panose="020B0502040504020204" pitchFamily="34" charset="0"/>
              </a:rPr>
              <a:t>2</a:t>
            </a:r>
            <a:r>
              <a:rPr lang="es-ES" sz="1400">
                <a:latin typeface="Noto Sans" panose="020B0502040504020204" pitchFamily="34" charset="0"/>
                <a:ea typeface="Noto Sans" panose="020B0502040504020204" pitchFamily="34" charset="0"/>
                <a:cs typeface="Noto Sans" panose="020B0502040504020204" pitchFamily="34" charset="0"/>
              </a:rPr>
              <a:t>.</a:t>
            </a:r>
          </a:p>
          <a:p>
            <a:pPr algn="just"/>
            <a:r>
              <a:rPr lang="es-ES" sz="1400">
                <a:latin typeface="Noto Sans" panose="020B0502040504020204" pitchFamily="34" charset="0"/>
                <a:ea typeface="Noto Sans" panose="020B0502040504020204" pitchFamily="34" charset="0"/>
                <a:cs typeface="Noto Sans" panose="020B0502040504020204" pitchFamily="34" charset="0"/>
              </a:rPr>
              <a:t>  17 Personas </a:t>
            </a:r>
            <a:r>
              <a:rPr lang="es-ES" sz="1400">
                <a:latin typeface="Noto Sans" panose="020B0502040504020204" pitchFamily="34" charset="0"/>
                <a:ea typeface="Noto Sans" panose="020B0502040504020204" pitchFamily="34" charset="0"/>
                <a:cs typeface="Noto Sans" panose="020B0502040504020204" pitchFamily="34" charset="0"/>
                <a:sym typeface="Noto Sans"/>
              </a:rPr>
              <a:t>de la División de Administración de Documentos 147 m</a:t>
            </a:r>
            <a:r>
              <a:rPr lang="es-ES" sz="1400" baseline="30000">
                <a:latin typeface="Noto Sans" panose="020B0502040504020204" pitchFamily="34" charset="0"/>
                <a:ea typeface="Noto Sans" panose="020B0502040504020204" pitchFamily="34" charset="0"/>
                <a:cs typeface="Noto Sans" panose="020B0502040504020204" pitchFamily="34" charset="0"/>
                <a:sym typeface="Noto Sans"/>
              </a:rPr>
              <a:t>2</a:t>
            </a:r>
            <a:r>
              <a:rPr lang="es-ES" sz="1400">
                <a:latin typeface="Noto Sans" panose="020B0502040504020204" pitchFamily="34" charset="0"/>
                <a:ea typeface="Noto Sans" panose="020B0502040504020204" pitchFamily="34" charset="0"/>
                <a:cs typeface="Noto Sans" panose="020B0502040504020204" pitchFamily="34" charset="0"/>
                <a:sym typeface="Noto Sans"/>
              </a:rPr>
              <a:t>. </a:t>
            </a:r>
          </a:p>
          <a:p>
            <a:pPr algn="just"/>
            <a:endParaRPr lang="es-ES" sz="1400">
              <a:latin typeface="Noto Sans" panose="020B0502040504020204" pitchFamily="34" charset="0"/>
              <a:ea typeface="Noto Sans" panose="020B0502040504020204" pitchFamily="34" charset="0"/>
              <a:cs typeface="Noto Sans" panose="020B0502040504020204" pitchFamily="34" charset="0"/>
            </a:endParaRPr>
          </a:p>
        </p:txBody>
      </p:sp>
      <p:sp>
        <p:nvSpPr>
          <p:cNvPr id="24" name="CuadroTexto 23">
            <a:extLst>
              <a:ext uri="{FF2B5EF4-FFF2-40B4-BE49-F238E27FC236}">
                <a16:creationId xmlns:a16="http://schemas.microsoft.com/office/drawing/2014/main" id="{576CE084-6AF1-9C64-F354-5E04C9C30A47}"/>
              </a:ext>
            </a:extLst>
          </p:cNvPr>
          <p:cNvSpPr txBox="1"/>
          <p:nvPr/>
        </p:nvSpPr>
        <p:spPr>
          <a:xfrm>
            <a:off x="2471966" y="5972237"/>
            <a:ext cx="2638864" cy="369332"/>
          </a:xfrm>
          <a:prstGeom prst="rect">
            <a:avLst/>
          </a:prstGeom>
          <a:solidFill>
            <a:srgbClr val="886940"/>
          </a:solidFill>
        </p:spPr>
        <p:txBody>
          <a:bodyPr wrap="none" rtlCol="0">
            <a:spAutoFit/>
          </a:bodyPr>
          <a:lstStyle/>
          <a:p>
            <a:r>
              <a:rPr lang="es-MX" b="1">
                <a:solidFill>
                  <a:schemeClr val="bg1"/>
                </a:solidFill>
                <a:latin typeface="Noto Sans" panose="020B0502040504020204" pitchFamily="34" charset="0"/>
                <a:ea typeface="Noto Sans" panose="020B0502040504020204" pitchFamily="34" charset="0"/>
                <a:cs typeface="Noto Sans" panose="020B0502040504020204" pitchFamily="34" charset="0"/>
              </a:rPr>
              <a:t>Áreas por Reordenar:</a:t>
            </a:r>
          </a:p>
        </p:txBody>
      </p:sp>
      <p:sp>
        <p:nvSpPr>
          <p:cNvPr id="4" name="CuadroTexto 3">
            <a:extLst>
              <a:ext uri="{FF2B5EF4-FFF2-40B4-BE49-F238E27FC236}">
                <a16:creationId xmlns:a16="http://schemas.microsoft.com/office/drawing/2014/main" id="{053FDC30-649D-BBA1-1AB2-D5BF09D94B1E}"/>
              </a:ext>
            </a:extLst>
          </p:cNvPr>
          <p:cNvSpPr txBox="1"/>
          <p:nvPr/>
        </p:nvSpPr>
        <p:spPr>
          <a:xfrm>
            <a:off x="1034329" y="2777908"/>
            <a:ext cx="2059216" cy="523220"/>
          </a:xfrm>
          <a:prstGeom prst="rect">
            <a:avLst/>
          </a:prstGeom>
          <a:noFill/>
        </p:spPr>
        <p:txBody>
          <a:bodyPr wrap="square" rtlCol="0">
            <a:spAutoFit/>
          </a:bodyPr>
          <a:lstStyle/>
          <a:p>
            <a:pPr algn="ctr"/>
            <a:r>
              <a:rPr lang="es-MX" sz="1200">
                <a:solidFill>
                  <a:srgbClr val="886940"/>
                </a:solidFill>
                <a:latin typeface="Noto Sans" panose="020B0502040504020204" pitchFamily="34" charset="0"/>
                <a:ea typeface="Noto Sans" panose="020B0502040504020204" pitchFamily="34" charset="0"/>
                <a:cs typeface="Noto Sans" panose="020B0502040504020204" pitchFamily="34" charset="0"/>
              </a:rPr>
              <a:t>Superficie Requerida Estimada: </a:t>
            </a:r>
            <a:r>
              <a:rPr lang="es-MX" sz="1600" b="1">
                <a:solidFill>
                  <a:srgbClr val="886940"/>
                </a:solidFill>
                <a:latin typeface="Noto Sans" panose="020B0502040504020204" pitchFamily="34" charset="0"/>
                <a:ea typeface="Noto Sans" panose="020B0502040504020204" pitchFamily="34" charset="0"/>
                <a:cs typeface="Noto Sans" panose="020B0502040504020204" pitchFamily="34" charset="0"/>
              </a:rPr>
              <a:t>3,177.69 m</a:t>
            </a:r>
            <a:r>
              <a:rPr lang="es-MX" sz="16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rPr>
              <a:t>2</a:t>
            </a:r>
            <a:endParaRPr lang="es-MX" sz="14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 name="CuadroTexto 4">
            <a:extLst>
              <a:ext uri="{FF2B5EF4-FFF2-40B4-BE49-F238E27FC236}">
                <a16:creationId xmlns:a16="http://schemas.microsoft.com/office/drawing/2014/main" id="{4F5349E0-CAA7-10B7-BC56-83C1C634FD9A}"/>
              </a:ext>
            </a:extLst>
          </p:cNvPr>
          <p:cNvSpPr txBox="1"/>
          <p:nvPr/>
        </p:nvSpPr>
        <p:spPr>
          <a:xfrm>
            <a:off x="5335042" y="2819282"/>
            <a:ext cx="2059216" cy="523220"/>
          </a:xfrm>
          <a:prstGeom prst="rect">
            <a:avLst/>
          </a:prstGeom>
          <a:noFill/>
        </p:spPr>
        <p:txBody>
          <a:bodyPr wrap="square" rtlCol="0">
            <a:spAutoFit/>
          </a:bodyPr>
          <a:lstStyle/>
          <a:p>
            <a:pPr algn="ctr"/>
            <a:r>
              <a:rPr lang="es-MX" sz="1200">
                <a:solidFill>
                  <a:srgbClr val="886940"/>
                </a:solidFill>
                <a:latin typeface="Noto Sans" panose="020B0502040504020204" pitchFamily="34" charset="0"/>
                <a:ea typeface="Noto Sans" panose="020B0502040504020204" pitchFamily="34" charset="0"/>
                <a:cs typeface="Noto Sans" panose="020B0502040504020204" pitchFamily="34" charset="0"/>
              </a:rPr>
              <a:t>Superficie Requerida Estimada: </a:t>
            </a:r>
            <a:r>
              <a:rPr lang="es-MX" sz="1600" b="1">
                <a:solidFill>
                  <a:srgbClr val="886940"/>
                </a:solidFill>
                <a:latin typeface="Noto Sans" panose="020B0502040504020204" pitchFamily="34" charset="0"/>
                <a:ea typeface="Noto Sans" panose="020B0502040504020204" pitchFamily="34" charset="0"/>
                <a:cs typeface="Noto Sans" panose="020B0502040504020204" pitchFamily="34" charset="0"/>
              </a:rPr>
              <a:t>2,469 m</a:t>
            </a:r>
            <a:r>
              <a:rPr lang="es-MX" sz="16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rPr>
              <a:t>2</a:t>
            </a:r>
            <a:endParaRPr lang="es-MX" sz="14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CuadroTexto 6">
            <a:extLst>
              <a:ext uri="{FF2B5EF4-FFF2-40B4-BE49-F238E27FC236}">
                <a16:creationId xmlns:a16="http://schemas.microsoft.com/office/drawing/2014/main" id="{DA0C51B5-157B-219B-CCDD-3557061D2641}"/>
              </a:ext>
            </a:extLst>
          </p:cNvPr>
          <p:cNvSpPr txBox="1"/>
          <p:nvPr/>
        </p:nvSpPr>
        <p:spPr>
          <a:xfrm>
            <a:off x="9412503" y="883110"/>
            <a:ext cx="1084130" cy="523220"/>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2800"/>
              <a:t>DA</a:t>
            </a:r>
          </a:p>
        </p:txBody>
      </p:sp>
      <p:grpSp>
        <p:nvGrpSpPr>
          <p:cNvPr id="10" name="Grupo 9">
            <a:extLst>
              <a:ext uri="{FF2B5EF4-FFF2-40B4-BE49-F238E27FC236}">
                <a16:creationId xmlns:a16="http://schemas.microsoft.com/office/drawing/2014/main" id="{E22919E0-9EA2-68CD-3108-1EC1CC859438}"/>
              </a:ext>
            </a:extLst>
          </p:cNvPr>
          <p:cNvGrpSpPr/>
          <p:nvPr/>
        </p:nvGrpSpPr>
        <p:grpSpPr>
          <a:xfrm>
            <a:off x="8369179" y="1424237"/>
            <a:ext cx="3170779" cy="893130"/>
            <a:chOff x="39" y="20248"/>
            <a:chExt cx="3750617" cy="893130"/>
          </a:xfrm>
        </p:grpSpPr>
        <p:sp>
          <p:nvSpPr>
            <p:cNvPr id="11" name="Rectángulo 10">
              <a:extLst>
                <a:ext uri="{FF2B5EF4-FFF2-40B4-BE49-F238E27FC236}">
                  <a16:creationId xmlns:a16="http://schemas.microsoft.com/office/drawing/2014/main" id="{FEC26ACB-0DE2-8964-E9A8-C7256086BEF5}"/>
                </a:ext>
              </a:extLst>
            </p:cNvPr>
            <p:cNvSpPr/>
            <p:nvPr/>
          </p:nvSpPr>
          <p:spPr>
            <a:xfrm>
              <a:off x="39" y="20248"/>
              <a:ext cx="3750617" cy="893130"/>
            </a:xfrm>
            <a:prstGeom prst="rect">
              <a:avLst/>
            </a:prstGeom>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MX"/>
            </a:p>
          </p:txBody>
        </p:sp>
        <p:sp>
          <p:nvSpPr>
            <p:cNvPr id="12" name="CuadroTexto 11">
              <a:extLst>
                <a:ext uri="{FF2B5EF4-FFF2-40B4-BE49-F238E27FC236}">
                  <a16:creationId xmlns:a16="http://schemas.microsoft.com/office/drawing/2014/main" id="{28F4EBC4-FCC6-B450-A42D-EF643CE806CE}"/>
                </a:ext>
              </a:extLst>
            </p:cNvPr>
            <p:cNvSpPr txBox="1"/>
            <p:nvPr/>
          </p:nvSpPr>
          <p:spPr>
            <a:xfrm>
              <a:off x="39" y="20248"/>
              <a:ext cx="3750617" cy="8931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s-MX" sz="1600">
                  <a:latin typeface="Noto Sans" panose="020B0502040504020204" pitchFamily="34" charset="0"/>
                  <a:ea typeface="Noto Sans" panose="020B0502040504020204" pitchFamily="34" charset="0"/>
                  <a:cs typeface="Noto Sans" panose="020B0502040504020204" pitchFamily="34" charset="0"/>
                </a:rPr>
                <a:t>Unidad de Infraestructura, Proyectos Especiales y Cartera de Inversión (UIPECI),</a:t>
              </a:r>
              <a:endParaRPr lang="es-MX" sz="1600" kern="1200">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15" name="Grupo 14">
            <a:extLst>
              <a:ext uri="{FF2B5EF4-FFF2-40B4-BE49-F238E27FC236}">
                <a16:creationId xmlns:a16="http://schemas.microsoft.com/office/drawing/2014/main" id="{AEE74473-2835-7D81-0024-955F552F2D00}"/>
              </a:ext>
            </a:extLst>
          </p:cNvPr>
          <p:cNvGrpSpPr/>
          <p:nvPr/>
        </p:nvGrpSpPr>
        <p:grpSpPr>
          <a:xfrm>
            <a:off x="8369179" y="2333466"/>
            <a:ext cx="3170779" cy="1229759"/>
            <a:chOff x="4275743" y="913379"/>
            <a:chExt cx="3750617" cy="1229759"/>
          </a:xfrm>
        </p:grpSpPr>
        <p:sp>
          <p:nvSpPr>
            <p:cNvPr id="16" name="Rectángulo 15">
              <a:extLst>
                <a:ext uri="{FF2B5EF4-FFF2-40B4-BE49-F238E27FC236}">
                  <a16:creationId xmlns:a16="http://schemas.microsoft.com/office/drawing/2014/main" id="{3C4C114E-C00E-FFEF-3382-7899472A826A}"/>
                </a:ext>
              </a:extLst>
            </p:cNvPr>
            <p:cNvSpPr/>
            <p:nvPr/>
          </p:nvSpPr>
          <p:spPr>
            <a:xfrm>
              <a:off x="4275743" y="913379"/>
              <a:ext cx="3750617" cy="1229759"/>
            </a:xfrm>
            <a:prstGeom prst="rect">
              <a:avLst/>
            </a:prstGeom>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s-MX"/>
            </a:p>
          </p:txBody>
        </p:sp>
        <p:sp>
          <p:nvSpPr>
            <p:cNvPr id="17" name="CuadroTexto 16">
              <a:extLst>
                <a:ext uri="{FF2B5EF4-FFF2-40B4-BE49-F238E27FC236}">
                  <a16:creationId xmlns:a16="http://schemas.microsoft.com/office/drawing/2014/main" id="{482A8BF1-1908-9753-4854-556A533CF634}"/>
                </a:ext>
              </a:extLst>
            </p:cNvPr>
            <p:cNvSpPr txBox="1"/>
            <p:nvPr/>
          </p:nvSpPr>
          <p:spPr>
            <a:xfrm>
              <a:off x="4275743" y="913379"/>
              <a:ext cx="3750617" cy="12297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s-MX" sz="2000" b="1" kern="1200" dirty="0">
                  <a:latin typeface="Noto Sans" panose="020B0502040504020204" pitchFamily="34" charset="0"/>
                  <a:ea typeface="Noto Sans" panose="020B0502040504020204" pitchFamily="34" charset="0"/>
                  <a:cs typeface="Noto Sans" panose="020B0502040504020204" pitchFamily="34" charset="0"/>
                </a:rPr>
                <a:t>162 Personas</a:t>
              </a:r>
            </a:p>
          </p:txBody>
        </p:sp>
      </p:grpSp>
      <p:sp>
        <p:nvSpPr>
          <p:cNvPr id="25" name="CuadroTexto 24">
            <a:extLst>
              <a:ext uri="{FF2B5EF4-FFF2-40B4-BE49-F238E27FC236}">
                <a16:creationId xmlns:a16="http://schemas.microsoft.com/office/drawing/2014/main" id="{33CE7E68-A26D-6406-17E4-4EF3C0C11AF8}"/>
              </a:ext>
            </a:extLst>
          </p:cNvPr>
          <p:cNvSpPr txBox="1"/>
          <p:nvPr/>
        </p:nvSpPr>
        <p:spPr>
          <a:xfrm>
            <a:off x="8924960" y="3587169"/>
            <a:ext cx="2059216" cy="338554"/>
          </a:xfrm>
          <a:prstGeom prst="rect">
            <a:avLst/>
          </a:prstGeom>
          <a:noFill/>
        </p:spPr>
        <p:txBody>
          <a:bodyPr wrap="square" rtlCol="0">
            <a:spAutoFit/>
          </a:bodyPr>
          <a:lstStyle/>
          <a:p>
            <a:pPr algn="ctr"/>
            <a:r>
              <a:rPr lang="es-MX" sz="1600" b="1">
                <a:solidFill>
                  <a:srgbClr val="886940"/>
                </a:solidFill>
                <a:latin typeface="Noto Sans" panose="020B0502040504020204" pitchFamily="34" charset="0"/>
                <a:ea typeface="Noto Sans" panose="020B0502040504020204" pitchFamily="34" charset="0"/>
                <a:cs typeface="Noto Sans" panose="020B0502040504020204" pitchFamily="34" charset="0"/>
              </a:rPr>
              <a:t>Durango 291</a:t>
            </a:r>
            <a:endParaRPr lang="es-MX" sz="14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6" name="CuadroTexto 25">
            <a:extLst>
              <a:ext uri="{FF2B5EF4-FFF2-40B4-BE49-F238E27FC236}">
                <a16:creationId xmlns:a16="http://schemas.microsoft.com/office/drawing/2014/main" id="{E57D83DE-8F95-E4F0-1628-7E6352A14207}"/>
              </a:ext>
            </a:extLst>
          </p:cNvPr>
          <p:cNvSpPr txBox="1"/>
          <p:nvPr/>
        </p:nvSpPr>
        <p:spPr>
          <a:xfrm>
            <a:off x="8863958" y="2816083"/>
            <a:ext cx="2059216" cy="523220"/>
          </a:xfrm>
          <a:prstGeom prst="rect">
            <a:avLst/>
          </a:prstGeom>
          <a:noFill/>
        </p:spPr>
        <p:txBody>
          <a:bodyPr wrap="square" rtlCol="0">
            <a:spAutoFit/>
          </a:bodyPr>
          <a:lstStyle/>
          <a:p>
            <a:pPr algn="ctr"/>
            <a:r>
              <a:rPr lang="es-MX" sz="1200">
                <a:solidFill>
                  <a:srgbClr val="886940"/>
                </a:solidFill>
                <a:latin typeface="Noto Sans" panose="020B0502040504020204" pitchFamily="34" charset="0"/>
                <a:ea typeface="Noto Sans" panose="020B0502040504020204" pitchFamily="34" charset="0"/>
                <a:cs typeface="Noto Sans" panose="020B0502040504020204" pitchFamily="34" charset="0"/>
              </a:rPr>
              <a:t>Superficie Requerida Estimada: </a:t>
            </a:r>
            <a:r>
              <a:rPr lang="es-MX" sz="1600" b="1">
                <a:solidFill>
                  <a:srgbClr val="886940"/>
                </a:solidFill>
                <a:latin typeface="Noto Sans" panose="020B0502040504020204" pitchFamily="34" charset="0"/>
                <a:ea typeface="Noto Sans" panose="020B0502040504020204" pitchFamily="34" charset="0"/>
                <a:cs typeface="Noto Sans" panose="020B0502040504020204" pitchFamily="34" charset="0"/>
              </a:rPr>
              <a:t>1,753 m</a:t>
            </a:r>
            <a:r>
              <a:rPr lang="es-MX" sz="16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rPr>
              <a:t>2</a:t>
            </a:r>
            <a:endParaRPr lang="es-MX" sz="1400" b="1" baseline="30000">
              <a:solidFill>
                <a:srgbClr val="88694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7" name="CuadroTexto 26">
            <a:extLst>
              <a:ext uri="{FF2B5EF4-FFF2-40B4-BE49-F238E27FC236}">
                <a16:creationId xmlns:a16="http://schemas.microsoft.com/office/drawing/2014/main" id="{C5A451C0-1198-957D-84D8-686322D8C3E0}"/>
              </a:ext>
            </a:extLst>
          </p:cNvPr>
          <p:cNvSpPr txBox="1"/>
          <p:nvPr/>
        </p:nvSpPr>
        <p:spPr>
          <a:xfrm>
            <a:off x="8931595" y="3914065"/>
            <a:ext cx="2085827" cy="338554"/>
          </a:xfrm>
          <a:prstGeom prst="rect">
            <a:avLst/>
          </a:prstGeom>
          <a:noFill/>
        </p:spPr>
        <p:txBody>
          <a:bodyPr wrap="none" rtlCol="0">
            <a:spAutoFit/>
          </a:bodyPr>
          <a:lstStyle/>
          <a:p>
            <a:r>
              <a:rPr lang="es-MX" sz="1600" b="1">
                <a:latin typeface="Noto Sans" panose="020B0502040504020204" pitchFamily="34" charset="0"/>
                <a:ea typeface="Noto Sans" panose="020B0502040504020204" pitchFamily="34" charset="0"/>
                <a:cs typeface="Noto Sans" panose="020B0502040504020204" pitchFamily="34" charset="0"/>
              </a:rPr>
              <a:t>Total 433 Personas</a:t>
            </a:r>
          </a:p>
        </p:txBody>
      </p:sp>
    </p:spTree>
    <p:extLst>
      <p:ext uri="{BB962C8B-B14F-4D97-AF65-F5344CB8AC3E}">
        <p14:creationId xmlns:p14="http://schemas.microsoft.com/office/powerpoint/2010/main" val="1308962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312120"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312119"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Arrendamiento: Dante No. 14</a:t>
            </a:r>
          </a:p>
        </p:txBody>
      </p:sp>
      <p:sp>
        <p:nvSpPr>
          <p:cNvPr id="5" name="CuadroTexto 4">
            <a:extLst>
              <a:ext uri="{FF2B5EF4-FFF2-40B4-BE49-F238E27FC236}">
                <a16:creationId xmlns:a16="http://schemas.microsoft.com/office/drawing/2014/main" id="{5872ED25-97F7-3FDF-D048-269806FDFB80}"/>
              </a:ext>
            </a:extLst>
          </p:cNvPr>
          <p:cNvSpPr txBox="1"/>
          <p:nvPr/>
        </p:nvSpPr>
        <p:spPr>
          <a:xfrm>
            <a:off x="271175" y="1035114"/>
            <a:ext cx="9555214" cy="523220"/>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210 Personas de la Unidad de Infraestructura, Servicios Médicos Indirectos e Integración Sectorial (UISMIS)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124 Personas de la Coordinación de Educación en Salud **</a:t>
            </a:r>
          </a:p>
        </p:txBody>
      </p:sp>
      <p:sp>
        <p:nvSpPr>
          <p:cNvPr id="9" name="CuadroTexto 8">
            <a:extLst>
              <a:ext uri="{FF2B5EF4-FFF2-40B4-BE49-F238E27FC236}">
                <a16:creationId xmlns:a16="http://schemas.microsoft.com/office/drawing/2014/main" id="{B325EC0F-82AE-49F1-F487-CF690F8E7795}"/>
              </a:ext>
            </a:extLst>
          </p:cNvPr>
          <p:cNvSpPr txBox="1"/>
          <p:nvPr/>
        </p:nvSpPr>
        <p:spPr>
          <a:xfrm>
            <a:off x="495061" y="3242533"/>
            <a:ext cx="5025814" cy="307777"/>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Se está trabajando en el sembrado.</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2" name="CuadroTexto 8">
            <a:extLst>
              <a:ext uri="{FF2B5EF4-FFF2-40B4-BE49-F238E27FC236}">
                <a16:creationId xmlns:a16="http://schemas.microsoft.com/office/drawing/2014/main" id="{B325EC0F-82AE-49F1-F487-CF690F8E7795}"/>
              </a:ext>
            </a:extLst>
          </p:cNvPr>
          <p:cNvSpPr txBox="1"/>
          <p:nvPr/>
        </p:nvSpPr>
        <p:spPr>
          <a:xfrm>
            <a:off x="483685" y="3559157"/>
            <a:ext cx="5025814" cy="954107"/>
          </a:xfrm>
          <a:prstGeom prst="rect">
            <a:avLst/>
          </a:prstGeom>
          <a:noFill/>
        </p:spPr>
        <p:txBody>
          <a:bodyPr wrap="square">
            <a:spAutoFit/>
          </a:bodyPr>
          <a:lstStyle/>
          <a:p>
            <a:pPr marL="285750" indent="-2857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Cuenta con alerta sísmica, Subestación eléctrica, Planta de emergencia y en caso de que se requiera equipar con mobiliario, el propietario estaría en condiciones de proporcionarlo, así como la instalación de Voz y Datos.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graphicFrame>
        <p:nvGraphicFramePr>
          <p:cNvPr id="15" name="Tabla 10">
            <a:extLst>
              <a:ext uri="{FF2B5EF4-FFF2-40B4-BE49-F238E27FC236}">
                <a16:creationId xmlns:a16="http://schemas.microsoft.com/office/drawing/2014/main" id="{08252ADD-2F9B-2E10-8120-E7FF68BC8820}"/>
              </a:ext>
            </a:extLst>
          </p:cNvPr>
          <p:cNvGraphicFramePr>
            <a:graphicFrameLocks noGrp="1"/>
          </p:cNvGraphicFramePr>
          <p:nvPr/>
        </p:nvGraphicFramePr>
        <p:xfrm>
          <a:off x="412791" y="1666930"/>
          <a:ext cx="5204519" cy="1376520"/>
        </p:xfrm>
        <a:graphic>
          <a:graphicData uri="http://schemas.openxmlformats.org/drawingml/2006/table">
            <a:tbl>
              <a:tblPr/>
              <a:tblGrid>
                <a:gridCol w="3866856">
                  <a:extLst>
                    <a:ext uri="{9D8B030D-6E8A-4147-A177-3AD203B41FA5}">
                      <a16:colId xmlns:a16="http://schemas.microsoft.com/office/drawing/2014/main" val="3397488214"/>
                    </a:ext>
                  </a:extLst>
                </a:gridCol>
                <a:gridCol w="1337663">
                  <a:extLst>
                    <a:ext uri="{9D8B030D-6E8A-4147-A177-3AD203B41FA5}">
                      <a16:colId xmlns:a16="http://schemas.microsoft.com/office/drawing/2014/main" val="836495003"/>
                    </a:ext>
                  </a:extLst>
                </a:gridCol>
              </a:tblGrid>
              <a:tr h="339290">
                <a:tc>
                  <a:txBody>
                    <a:bodyPr/>
                    <a:lstStyle/>
                    <a:p>
                      <a:pPr algn="ctr" fontAlgn="ctr">
                        <a:lnSpc>
                          <a:spcPct val="100000"/>
                        </a:lnSpc>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4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218364">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Niveles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12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10002"/>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Elevadores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3</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41686583"/>
                  </a:ext>
                </a:extLst>
              </a:tr>
              <a:tr h="245660">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4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4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4,480.99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bl>
          </a:graphicData>
        </a:graphic>
      </p:graphicFrame>
      <p:pic>
        <p:nvPicPr>
          <p:cNvPr id="1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431" t="36087" r="39350" b="41093"/>
          <a:stretch/>
        </p:blipFill>
        <p:spPr bwMode="auto">
          <a:xfrm>
            <a:off x="8720918" y="1681665"/>
            <a:ext cx="2924789" cy="33024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descr="C:\Users\juan.barredam\Desktop\c6361127-e5b9-4019-8e55-023ed565c0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161" b="10147"/>
          <a:stretch/>
        </p:blipFill>
        <p:spPr bwMode="auto">
          <a:xfrm>
            <a:off x="5956973" y="3415841"/>
            <a:ext cx="2465579" cy="156829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Users\juan.barredam\Desktop\b5809294-88e6-445c-914b-9309ad6598e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825" t="3858" r="10307" b="8885"/>
          <a:stretch/>
        </p:blipFill>
        <p:spPr bwMode="auto">
          <a:xfrm>
            <a:off x="5956973" y="1640722"/>
            <a:ext cx="2465579" cy="1710995"/>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0">
            <a:extLst>
              <a:ext uri="{FF2B5EF4-FFF2-40B4-BE49-F238E27FC236}">
                <a16:creationId xmlns:a16="http://schemas.microsoft.com/office/drawing/2014/main" id="{480D2ADD-2E8A-F918-5EDF-B7FEFEEE34D9}"/>
              </a:ext>
            </a:extLst>
          </p:cNvPr>
          <p:cNvSpPr txBox="1"/>
          <p:nvPr/>
        </p:nvSpPr>
        <p:spPr>
          <a:xfrm>
            <a:off x="2368873" y="5121456"/>
            <a:ext cx="9276834" cy="1169551"/>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rPr>
              <a:t>El arrendador manifestó en entrevista:</a:t>
            </a: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Ajustarse al monto máximo de renta que determine el dictamen de justipreciación que emita el INDAABIN, o en su caso, </a:t>
            </a:r>
            <a:r>
              <a:rPr lang="es-MX" sz="1400" dirty="0">
                <a:latin typeface="Noto Sans" panose="020B0502040504020204" pitchFamily="34" charset="0"/>
                <a:ea typeface="Noto Sans" panose="020B0502040504020204" pitchFamily="34" charset="0"/>
                <a:cs typeface="Noto Sans" panose="020B0502040504020204" pitchFamily="34" charset="0"/>
              </a:rPr>
              <a:t>al monto máximo de renta de $412.00 por metro cuadrado, señalado en el Acuerdo por el que se fija el importe máximo de rentas para 2026.</a:t>
            </a:r>
            <a:endParaRPr lang="es-ES" sz="14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El 16 </a:t>
            </a:r>
            <a:r>
              <a:rPr lang="es-MX" sz="1400" dirty="0">
                <a:latin typeface="Noto Sans" panose="020B0502040504020204" pitchFamily="34" charset="0"/>
                <a:ea typeface="Noto Sans" panose="020B0502040504020204" pitchFamily="34" charset="0"/>
                <a:cs typeface="Noto Sans" panose="020B0502040504020204" pitchFamily="34" charset="0"/>
              </a:rPr>
              <a:t>de junio de 2026, a las 11 am se hizo un recorrido. El arrendador ya entregó documentación.</a:t>
            </a:r>
          </a:p>
        </p:txBody>
      </p:sp>
      <p:sp>
        <p:nvSpPr>
          <p:cNvPr id="20" name="CuadroTexto 8">
            <a:extLst>
              <a:ext uri="{FF2B5EF4-FFF2-40B4-BE49-F238E27FC236}">
                <a16:creationId xmlns:a16="http://schemas.microsoft.com/office/drawing/2014/main" id="{B325EC0F-82AE-49F1-F487-CF690F8E7795}"/>
              </a:ext>
            </a:extLst>
          </p:cNvPr>
          <p:cNvSpPr txBox="1"/>
          <p:nvPr/>
        </p:nvSpPr>
        <p:spPr>
          <a:xfrm>
            <a:off x="481413" y="4531242"/>
            <a:ext cx="5025814" cy="523220"/>
          </a:xfrm>
          <a:prstGeom prst="rect">
            <a:avLst/>
          </a:prstGeom>
          <a:noFill/>
        </p:spPr>
        <p:txBody>
          <a:bodyPr wrap="square">
            <a:spAutoFit/>
          </a:bodyPr>
          <a:lstStyle/>
          <a:p>
            <a:pPr marL="285750" indent="-285750" algn="just">
              <a:buFont typeface="Arial" panose="020B0604020202020204" pitchFamily="34" charset="0"/>
              <a:buChar char="•"/>
            </a:pPr>
            <a:r>
              <a:rPr lang="es-ES" sz="1400" dirty="0">
                <a:latin typeface="Noto Sans" panose="020B0502040504020204" pitchFamily="34" charset="0"/>
                <a:ea typeface="Noto Sans" panose="020B0502040504020204" pitchFamily="34" charset="0"/>
                <a:cs typeface="Noto Sans" panose="020B0502040504020204" pitchFamily="34" charset="0"/>
              </a:rPr>
              <a:t>A distancia del edificio Sede de 1.5 km. Tiempo aproximado de traslado caminando 13 minutos.</a:t>
            </a:r>
          </a:p>
        </p:txBody>
      </p:sp>
    </p:spTree>
    <p:extLst>
      <p:ext uri="{BB962C8B-B14F-4D97-AF65-F5344CB8AC3E}">
        <p14:creationId xmlns:p14="http://schemas.microsoft.com/office/powerpoint/2010/main" val="2895446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F033B-991F-AB9E-1325-30FBDAAEE5CD}"/>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2BCA6012-E297-30ED-152C-CC8D35B3DD72}"/>
              </a:ext>
            </a:extLst>
          </p:cNvPr>
          <p:cNvSpPr txBox="1"/>
          <p:nvPr/>
        </p:nvSpPr>
        <p:spPr>
          <a:xfrm>
            <a:off x="141345" y="146916"/>
            <a:ext cx="801105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691831"/>
                </a:solidFill>
                <a:latin typeface="Noto Sans"/>
                <a:ea typeface="Noto Sans"/>
                <a:cs typeface="Noto Sans"/>
                <a:sym typeface="Noto Sans"/>
              </a:rPr>
              <a:t>Conferencia Interamericana de Seguridad Social (CISS)</a:t>
            </a:r>
            <a:endParaRPr lang="es-MX" sz="2000" dirty="0">
              <a:solidFill>
                <a:srgbClr val="691831"/>
              </a:solidFill>
              <a:latin typeface="Calibri"/>
              <a:ea typeface="Calibri"/>
              <a:cs typeface="Calibri"/>
              <a:sym typeface="Calibri"/>
            </a:endParaRPr>
          </a:p>
        </p:txBody>
      </p:sp>
      <p:sp>
        <p:nvSpPr>
          <p:cNvPr id="3" name="CuadroTexto 2">
            <a:extLst>
              <a:ext uri="{FF2B5EF4-FFF2-40B4-BE49-F238E27FC236}">
                <a16:creationId xmlns:a16="http://schemas.microsoft.com/office/drawing/2014/main" id="{179BB32A-AA82-054C-CB82-7509A6CC0782}"/>
              </a:ext>
            </a:extLst>
          </p:cNvPr>
          <p:cNvSpPr txBox="1"/>
          <p:nvPr/>
        </p:nvSpPr>
        <p:spPr>
          <a:xfrm>
            <a:off x="247123" y="771396"/>
            <a:ext cx="5585686" cy="4616648"/>
          </a:xfrm>
          <a:prstGeom prst="rect">
            <a:avLst/>
          </a:prstGeom>
          <a:solidFill>
            <a:srgbClr val="235B4F"/>
          </a:solidFill>
        </p:spPr>
        <p:txBody>
          <a:bodyPr wrap="square">
            <a:spAutoFit/>
          </a:bodyPr>
          <a:lstStyle/>
          <a:p>
            <a:pPr algn="just"/>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Recomendaciones H. Comisión de Vigilancia</a:t>
            </a: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Con oficio 09-9001-04000/045 del 19 de marzo de 2026, la HCV del IMSS solicitó a la DA:</a:t>
            </a:r>
          </a:p>
          <a:p>
            <a:pPr marL="342900" indent="-342900" algn="just">
              <a:buAutoNum type="arabi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Pago de la cuarta parcialidad del adeudo Convenio CTAA/044/2021.</a:t>
            </a:r>
          </a:p>
          <a:p>
            <a:pPr marL="342900" indent="-342900" algn="just">
              <a:buAutoNum type="arabi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Pago de la aportación económica 2025 (numerario y pago en especie ) del Convenio Específico Inmobiliario.</a:t>
            </a:r>
          </a:p>
          <a:p>
            <a:pPr marL="342900" indent="-342900" algn="just">
              <a:buFont typeface="+mj-lt"/>
              <a:buAutoNum type="alphaL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Requiere aclaración del alcance de las cláusulas de los convenios citados relativos al destino del inmueble, debido a la identificación de filmaciones en las instalaciones.</a:t>
            </a:r>
          </a:p>
          <a:p>
            <a:pPr algn="just"/>
            <a:endPar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r>
              <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Respuesta.</a:t>
            </a: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Para los puntos 1 y 2 se integró la documentación requerida y se tiene proyecto de respuesta.</a:t>
            </a:r>
          </a:p>
          <a:p>
            <a:pPr algn="just"/>
            <a:endPar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En cuanto al punto </a:t>
            </a:r>
            <a:r>
              <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a:t>
            </a: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 se sostuvo reunión con la CISS, el Jurídico del IMSS y la Coordinación de Vinculación para acordar la forma en la cual se atenderá institucionalmente este requerimiento. Se solicitó a la CISS con oficio 0952841200/887 del 5-may-2026, la aclaración del uso de las instalaciones con ese objeto (filmaciones).</a:t>
            </a:r>
          </a:p>
        </p:txBody>
      </p:sp>
      <p:pic>
        <p:nvPicPr>
          <p:cNvPr id="2" name="Picture 2" descr="Resultado de imagen para fotos de la ciss">
            <a:extLst>
              <a:ext uri="{FF2B5EF4-FFF2-40B4-BE49-F238E27FC236}">
                <a16:creationId xmlns:a16="http://schemas.microsoft.com/office/drawing/2014/main" id="{3B11BC57-EC4B-E21C-7D65-5071468F19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5772" y="4446872"/>
            <a:ext cx="1401373" cy="9848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CuadroTexto 8">
            <a:extLst>
              <a:ext uri="{FF2B5EF4-FFF2-40B4-BE49-F238E27FC236}">
                <a16:creationId xmlns:a16="http://schemas.microsoft.com/office/drawing/2014/main" id="{B57951FC-FC1A-F14C-6398-73E362FA5052}"/>
              </a:ext>
            </a:extLst>
          </p:cNvPr>
          <p:cNvSpPr txBox="1"/>
          <p:nvPr/>
        </p:nvSpPr>
        <p:spPr>
          <a:xfrm>
            <a:off x="5955003" y="771713"/>
            <a:ext cx="6066949" cy="3323987"/>
          </a:xfrm>
          <a:prstGeom prst="rect">
            <a:avLst/>
          </a:prstGeom>
          <a:solidFill>
            <a:schemeClr val="bg1">
              <a:lumMod val="85000"/>
            </a:schemeClr>
          </a:solidFill>
        </p:spPr>
        <p:txBody>
          <a:bodyPr wrap="square">
            <a:spAutoFit/>
          </a:bodyPr>
          <a:lstStyle/>
          <a:p>
            <a:pPr algn="just"/>
            <a:r>
              <a:rPr lang="es-MX" sz="1400" dirty="0">
                <a:latin typeface="Noto Sans" panose="020B0502040504020204" pitchFamily="34" charset="0"/>
                <a:ea typeface="Noto Sans" panose="020B0502040504020204" pitchFamily="34" charset="0"/>
                <a:cs typeface="Noto Sans" panose="020B0502040504020204" pitchFamily="34" charset="0"/>
              </a:rPr>
              <a:t>La CISS mediante escrito número CISS/SG.063.2026 de fecha 11 de mayo del presente propone una modificación del Convenio Específico Inmobiliario en el que se permita el esquema de comercialización que tiene el IMSS, tanto en las instalaciones de uso exclusivo de la CISS como en los espacios compartidos. </a:t>
            </a:r>
          </a:p>
          <a:p>
            <a:pPr algn="just"/>
            <a:endParaRPr lang="es-MX" sz="14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1400" dirty="0">
                <a:latin typeface="Noto Sans" panose="020B0502040504020204" pitchFamily="34" charset="0"/>
                <a:ea typeface="Noto Sans" panose="020B0502040504020204" pitchFamily="34" charset="0"/>
                <a:cs typeface="Noto Sans" panose="020B0502040504020204" pitchFamily="34" charset="0"/>
              </a:rPr>
              <a:t>Sobre ese tenor, se formuló una consulta a la Coordinación Consultiva y Apoyo Legal de la Dirección Jurídica (oficio 09534314D0/7616 del 16 de junio de 2026) para evaluar la viabilidad de ampliar los alcances del Convenio Específico Inmobiliario. Esto permitiría a dicho organismo internacional implementar el esquema de comercialización de espacios regulado en el Apartado C “Comercialización Inmobiliaria” de las Políticas para la Administración Inmobiliaria del IMSS; motivo por el cual, a la fecha de emisión del presente oficio, se está a la espera del pronunciamiento de dicha Dirección</a:t>
            </a:r>
          </a:p>
        </p:txBody>
      </p:sp>
    </p:spTree>
    <p:extLst>
      <p:ext uri="{BB962C8B-B14F-4D97-AF65-F5344CB8AC3E}">
        <p14:creationId xmlns:p14="http://schemas.microsoft.com/office/powerpoint/2010/main" val="1222245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20591E3-870D-7383-5941-1AAF81E70AA9}"/>
              </a:ext>
            </a:extLst>
          </p:cNvPr>
          <p:cNvPicPr>
            <a:picLocks noChangeAspect="1"/>
          </p:cNvPicPr>
          <p:nvPr/>
        </p:nvPicPr>
        <p:blipFill>
          <a:blip r:embed="rId3"/>
          <a:srcRect l="8787" r="13260"/>
          <a:stretch>
            <a:fillRect/>
          </a:stretch>
        </p:blipFill>
        <p:spPr>
          <a:xfrm>
            <a:off x="7058179" y="1131959"/>
            <a:ext cx="2159997" cy="1626816"/>
          </a:xfrm>
          <a:prstGeom prst="rect">
            <a:avLst/>
          </a:prstGeom>
        </p:spPr>
      </p:pic>
      <p:sp>
        <p:nvSpPr>
          <p:cNvPr id="2" name="CuadroTexto 1">
            <a:extLst>
              <a:ext uri="{FF2B5EF4-FFF2-40B4-BE49-F238E27FC236}">
                <a16:creationId xmlns:a16="http://schemas.microsoft.com/office/drawing/2014/main" id="{5BAD15B2-F26F-AB78-C582-E84DCD91611B}"/>
              </a:ext>
            </a:extLst>
          </p:cNvPr>
          <p:cNvSpPr txBox="1"/>
          <p:nvPr/>
        </p:nvSpPr>
        <p:spPr>
          <a:xfrm>
            <a:off x="199264" y="212313"/>
            <a:ext cx="8586145" cy="523220"/>
          </a:xfrm>
          <a:prstGeom prst="rect">
            <a:avLst/>
          </a:prstGeom>
          <a:noFill/>
        </p:spPr>
        <p:txBody>
          <a:bodyPr wrap="square" rtlCol="0">
            <a:spAutoFit/>
          </a:bodyPr>
          <a:lstStyle/>
          <a:p>
            <a:r>
              <a:rPr lang="es-MX" sz="2800" b="1">
                <a:solidFill>
                  <a:srgbClr val="691831"/>
                </a:solidFill>
                <a:latin typeface="Patria"/>
              </a:rPr>
              <a:t>Enajenación y adquisición de Almacenes </a:t>
            </a:r>
          </a:p>
        </p:txBody>
      </p:sp>
      <p:pic>
        <p:nvPicPr>
          <p:cNvPr id="13" name="Imagen 12">
            <a:extLst>
              <a:ext uri="{FF2B5EF4-FFF2-40B4-BE49-F238E27FC236}">
                <a16:creationId xmlns:a16="http://schemas.microsoft.com/office/drawing/2014/main" id="{5DEC35A3-8646-F020-2370-CA62711BE0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1638" y="1073818"/>
            <a:ext cx="2159999" cy="1869140"/>
          </a:xfrm>
          <a:prstGeom prst="rect">
            <a:avLst/>
          </a:prstGeom>
        </p:spPr>
      </p:pic>
      <p:sp>
        <p:nvSpPr>
          <p:cNvPr id="15" name="CuadroTexto 14">
            <a:extLst>
              <a:ext uri="{FF2B5EF4-FFF2-40B4-BE49-F238E27FC236}">
                <a16:creationId xmlns:a16="http://schemas.microsoft.com/office/drawing/2014/main" id="{D406FF6E-3FF2-DA7C-C60F-4FB316ACBC1E}"/>
              </a:ext>
            </a:extLst>
          </p:cNvPr>
          <p:cNvSpPr txBox="1"/>
          <p:nvPr/>
        </p:nvSpPr>
        <p:spPr>
          <a:xfrm>
            <a:off x="7730065" y="6125511"/>
            <a:ext cx="4217155" cy="246221"/>
          </a:xfrm>
          <a:prstGeom prst="rect">
            <a:avLst/>
          </a:prstGeom>
          <a:noFill/>
          <a:ln>
            <a:noFill/>
          </a:ln>
        </p:spPr>
        <p:txBody>
          <a:bodyPr wrap="square" rtlCol="0">
            <a:spAutoFit/>
          </a:bodyPr>
          <a:lstStyle/>
          <a:p>
            <a:pPr algn="just"/>
            <a:r>
              <a:rPr lang="es-MX" sz="1000" baseline="30000">
                <a:latin typeface="Noto Sans" panose="020B0502040504020204" pitchFamily="34" charset="0"/>
                <a:ea typeface="Noto Sans" panose="020B0502040504020204" pitchFamily="34" charset="0"/>
                <a:cs typeface="Noto Sans" panose="020B0502040504020204" pitchFamily="34" charset="0"/>
              </a:rPr>
              <a:t>1</a:t>
            </a:r>
            <a:r>
              <a:rPr lang="es-MX" sz="1000">
                <a:latin typeface="Noto Sans" panose="020B0502040504020204" pitchFamily="34" charset="0"/>
                <a:ea typeface="Noto Sans" panose="020B0502040504020204" pitchFamily="34" charset="0"/>
                <a:cs typeface="Noto Sans" panose="020B0502040504020204" pitchFamily="34" charset="0"/>
              </a:rPr>
              <a:t> Según corresponda a la operación inmobiliaria de que se trate</a:t>
            </a:r>
          </a:p>
        </p:txBody>
      </p:sp>
      <p:pic>
        <p:nvPicPr>
          <p:cNvPr id="17" name="Picture 6">
            <a:extLst>
              <a:ext uri="{FF2B5EF4-FFF2-40B4-BE49-F238E27FC236}">
                <a16:creationId xmlns:a16="http://schemas.microsoft.com/office/drawing/2014/main" id="{6AC1A865-BBEB-830F-D314-3DADD3AE58EF}"/>
              </a:ext>
            </a:extLst>
          </p:cNvPr>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5096" y="1184018"/>
            <a:ext cx="2160000" cy="152269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CuadroTexto 17">
            <a:extLst>
              <a:ext uri="{FF2B5EF4-FFF2-40B4-BE49-F238E27FC236}">
                <a16:creationId xmlns:a16="http://schemas.microsoft.com/office/drawing/2014/main" id="{618AAD3A-6805-DC2C-C937-90D1939CFA46}"/>
              </a:ext>
            </a:extLst>
          </p:cNvPr>
          <p:cNvSpPr txBox="1"/>
          <p:nvPr/>
        </p:nvSpPr>
        <p:spPr>
          <a:xfrm>
            <a:off x="2505096" y="876241"/>
            <a:ext cx="2159999" cy="307777"/>
          </a:xfrm>
          <a:prstGeom prst="rect">
            <a:avLst/>
          </a:prstGeom>
          <a:solidFill>
            <a:srgbClr val="235B4F"/>
          </a:solidFill>
          <a:ln>
            <a:solidFill>
              <a:srgbClr val="235B4F"/>
            </a:solidFill>
          </a:ln>
        </p:spPr>
        <p:txBody>
          <a:bodyPr wrap="square" rtlCol="0">
            <a:spAutoFit/>
          </a:bodyPr>
          <a:lstStyle/>
          <a:p>
            <a:pPr algn="ctr"/>
            <a:r>
              <a:rPr lang="es-MX" sz="1400">
                <a:solidFill>
                  <a:schemeClr val="bg1"/>
                </a:solidFill>
                <a:latin typeface="Noto Sans" panose="020B0502040504020204" pitchFamily="34" charset="0"/>
                <a:ea typeface="Noto Sans" panose="020B0502040504020204" pitchFamily="34" charset="0"/>
                <a:cs typeface="Noto Sans" panose="020B0502040504020204" pitchFamily="34" charset="0"/>
              </a:rPr>
              <a:t>Enajenación</a:t>
            </a:r>
          </a:p>
        </p:txBody>
      </p:sp>
      <p:sp>
        <p:nvSpPr>
          <p:cNvPr id="5" name="CuadroTexto 4">
            <a:extLst>
              <a:ext uri="{FF2B5EF4-FFF2-40B4-BE49-F238E27FC236}">
                <a16:creationId xmlns:a16="http://schemas.microsoft.com/office/drawing/2014/main" id="{F73A027F-A6A1-8DAA-E6D3-24765023EB25}"/>
              </a:ext>
            </a:extLst>
          </p:cNvPr>
          <p:cNvSpPr txBox="1"/>
          <p:nvPr/>
        </p:nvSpPr>
        <p:spPr>
          <a:xfrm>
            <a:off x="4781640" y="866468"/>
            <a:ext cx="2159997" cy="307777"/>
          </a:xfrm>
          <a:prstGeom prst="rect">
            <a:avLst/>
          </a:prstGeom>
          <a:solidFill>
            <a:srgbClr val="235B4F"/>
          </a:solidFill>
          <a:ln>
            <a:solidFill>
              <a:srgbClr val="235B4F"/>
            </a:solidFill>
          </a:ln>
        </p:spPr>
        <p:txBody>
          <a:bodyPr wrap="square" rtlCol="0">
            <a:spAutoFit/>
          </a:bodyPr>
          <a:lstStyle/>
          <a:p>
            <a:pPr algn="ctr"/>
            <a:r>
              <a:rPr lang="es-MX" sz="1400">
                <a:solidFill>
                  <a:schemeClr val="bg1"/>
                </a:solidFill>
                <a:latin typeface="Noto Sans" panose="020B0502040504020204" pitchFamily="34" charset="0"/>
                <a:ea typeface="Noto Sans" panose="020B0502040504020204" pitchFamily="34" charset="0"/>
                <a:cs typeface="Noto Sans" panose="020B0502040504020204" pitchFamily="34" charset="0"/>
              </a:rPr>
              <a:t>Adquisición</a:t>
            </a:r>
          </a:p>
        </p:txBody>
      </p:sp>
      <p:sp>
        <p:nvSpPr>
          <p:cNvPr id="6" name="CuadroTexto 5">
            <a:extLst>
              <a:ext uri="{FF2B5EF4-FFF2-40B4-BE49-F238E27FC236}">
                <a16:creationId xmlns:a16="http://schemas.microsoft.com/office/drawing/2014/main" id="{A1CCB787-8BEF-A6EF-A482-80F61AAB9C99}"/>
              </a:ext>
            </a:extLst>
          </p:cNvPr>
          <p:cNvSpPr txBox="1"/>
          <p:nvPr/>
        </p:nvSpPr>
        <p:spPr>
          <a:xfrm>
            <a:off x="7058179" y="858516"/>
            <a:ext cx="2159997" cy="307777"/>
          </a:xfrm>
          <a:prstGeom prst="rect">
            <a:avLst/>
          </a:prstGeom>
          <a:solidFill>
            <a:srgbClr val="235B4F"/>
          </a:solidFill>
          <a:ln>
            <a:solidFill>
              <a:srgbClr val="235B4F"/>
            </a:solidFill>
          </a:ln>
        </p:spPr>
        <p:txBody>
          <a:bodyPr wrap="square" rtlCol="0">
            <a:spAutoFit/>
          </a:bodyPr>
          <a:lstStyle/>
          <a:p>
            <a:pPr algn="ctr"/>
            <a:r>
              <a:rPr lang="es-MX" sz="1400">
                <a:solidFill>
                  <a:schemeClr val="bg1"/>
                </a:solidFill>
                <a:latin typeface="Noto Sans" panose="020B0502040504020204" pitchFamily="34" charset="0"/>
                <a:ea typeface="Noto Sans" panose="020B0502040504020204" pitchFamily="34" charset="0"/>
                <a:cs typeface="Noto Sans" panose="020B0502040504020204" pitchFamily="34" charset="0"/>
              </a:rPr>
              <a:t>Adquisición</a:t>
            </a:r>
          </a:p>
        </p:txBody>
      </p:sp>
      <p:graphicFrame>
        <p:nvGraphicFramePr>
          <p:cNvPr id="10" name="Tabla 9">
            <a:extLst>
              <a:ext uri="{FF2B5EF4-FFF2-40B4-BE49-F238E27FC236}">
                <a16:creationId xmlns:a16="http://schemas.microsoft.com/office/drawing/2014/main" id="{D0751542-9B0F-7ED8-4E03-44D35C0F55D9}"/>
              </a:ext>
            </a:extLst>
          </p:cNvPr>
          <p:cNvGraphicFramePr>
            <a:graphicFrameLocks noGrp="1"/>
          </p:cNvGraphicFramePr>
          <p:nvPr/>
        </p:nvGraphicFramePr>
        <p:xfrm>
          <a:off x="237095" y="2713330"/>
          <a:ext cx="4428000" cy="3199720"/>
        </p:xfrm>
        <a:graphic>
          <a:graphicData uri="http://schemas.openxmlformats.org/drawingml/2006/table">
            <a:tbl>
              <a:tblPr firstRow="1" bandRow="1">
                <a:tableStyleId>{5C22544A-7EE6-4342-B048-85BDC9FD1C3A}</a:tableStyleId>
              </a:tblPr>
              <a:tblGrid>
                <a:gridCol w="2059720">
                  <a:extLst>
                    <a:ext uri="{9D8B030D-6E8A-4147-A177-3AD203B41FA5}">
                      <a16:colId xmlns:a16="http://schemas.microsoft.com/office/drawing/2014/main" val="1106391316"/>
                    </a:ext>
                  </a:extLst>
                </a:gridCol>
                <a:gridCol w="208280">
                  <a:extLst>
                    <a:ext uri="{9D8B030D-6E8A-4147-A177-3AD203B41FA5}">
                      <a16:colId xmlns:a16="http://schemas.microsoft.com/office/drawing/2014/main" val="3869214410"/>
                    </a:ext>
                  </a:extLst>
                </a:gridCol>
                <a:gridCol w="2160000">
                  <a:extLst>
                    <a:ext uri="{9D8B030D-6E8A-4147-A177-3AD203B41FA5}">
                      <a16:colId xmlns:a16="http://schemas.microsoft.com/office/drawing/2014/main" val="1235770544"/>
                    </a:ext>
                  </a:extLst>
                </a:gridCol>
              </a:tblGrid>
              <a:tr h="370840">
                <a:tc>
                  <a:txBody>
                    <a:bodyPr/>
                    <a:lstStyle/>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Entidad</a:t>
                      </a:r>
                    </a:p>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Municipio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91831"/>
                    </a:solidFill>
                  </a:tcPr>
                </a:tc>
                <a:tc>
                  <a:txBody>
                    <a:bodyPr/>
                    <a:lstStyle/>
                    <a:p>
                      <a:pPr algn="ctr"/>
                      <a:endParaRPr lang="es-MX"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s-MX" sz="1200">
                          <a:latin typeface="Noto Sans" panose="020B0502040504020204" pitchFamily="34" charset="0"/>
                          <a:ea typeface="Noto Sans" panose="020B0502040504020204" pitchFamily="34" charset="0"/>
                          <a:cs typeface="Noto Sans" panose="020B0502040504020204" pitchFamily="34" charset="0"/>
                        </a:rPr>
                        <a:t>Hidalgo </a:t>
                      </a:r>
                    </a:p>
                    <a:p>
                      <a:pPr algn="ctr"/>
                      <a:r>
                        <a:rPr lang="es-MX" sz="1200">
                          <a:latin typeface="Noto Sans" panose="020B0502040504020204" pitchFamily="34" charset="0"/>
                          <a:ea typeface="Noto Sans" panose="020B0502040504020204" pitchFamily="34" charset="0"/>
                          <a:cs typeface="Noto Sans" panose="020B0502040504020204" pitchFamily="34" charset="0"/>
                        </a:rPr>
                        <a:t>Mineral de la Reforma</a:t>
                      </a:r>
                    </a:p>
                  </a:txBody>
                  <a:tcPr>
                    <a:lnL w="12700" cmpd="sng">
                      <a:noFill/>
                    </a:lnL>
                    <a:lnR w="12700" cmpd="sng">
                      <a:noFill/>
                    </a:lnR>
                    <a:solidFill>
                      <a:srgbClr val="691831"/>
                    </a:solidFill>
                  </a:tcPr>
                </a:tc>
                <a:extLst>
                  <a:ext uri="{0D108BD9-81ED-4DB2-BD59-A6C34878D82A}">
                    <a16:rowId xmlns:a16="http://schemas.microsoft.com/office/drawing/2014/main" val="274690274"/>
                  </a:ext>
                </a:extLst>
              </a:tr>
              <a:tr h="37084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Comprador/ </a:t>
                      </a:r>
                    </a:p>
                    <a:p>
                      <a:pPr algn="ctr"/>
                      <a:r>
                        <a:rPr lang="es-MX" sz="1100" b="1">
                          <a:latin typeface="Noto Sans" panose="020B0502040504020204" pitchFamily="34" charset="0"/>
                          <a:ea typeface="Noto Sans" panose="020B0502040504020204" pitchFamily="34" charset="0"/>
                          <a:cs typeface="Noto Sans" panose="020B0502040504020204" pitchFamily="34" charset="0"/>
                        </a:rPr>
                        <a:t>Vendedor /</a:t>
                      </a:r>
                      <a:endParaRPr lang="es-MX" sz="1100" b="1" baseline="30000">
                        <a:latin typeface="Noto Sans" panose="020B0502040504020204" pitchFamily="34" charset="0"/>
                        <a:ea typeface="Noto Sans" panose="020B0502040504020204" pitchFamily="34" charset="0"/>
                        <a:cs typeface="Noto Sans" panose="020B0502040504020204" pitchFamily="34" charset="0"/>
                      </a:endParaRPr>
                    </a:p>
                  </a:txBody>
                  <a:tcPr anchor="ctr">
                    <a:lnR w="12700" cmpd="sng">
                      <a:noFill/>
                    </a:lnR>
                    <a:lnT w="38100" cmpd="sng">
                      <a:noFill/>
                    </a:lnT>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b="1">
                          <a:latin typeface="Noto Sans" panose="020B0502040504020204" pitchFamily="34" charset="0"/>
                          <a:ea typeface="Noto Sans" panose="020B0502040504020204" pitchFamily="34" charset="0"/>
                          <a:cs typeface="Noto Sans" panose="020B0502040504020204" pitchFamily="34" charset="0"/>
                        </a:rPr>
                        <a:t>Secretaría de Infraestructura, Comunicaciones y Transportes.</a:t>
                      </a:r>
                    </a:p>
                  </a:txBody>
                  <a:tcPr anchor="ctr">
                    <a:lnL w="12700" cmpd="sng">
                      <a:noFill/>
                    </a:lnL>
                    <a:lnR w="12700" cmpd="sng">
                      <a:noFill/>
                    </a:lnR>
                  </a:tcPr>
                </a:tc>
                <a:extLst>
                  <a:ext uri="{0D108BD9-81ED-4DB2-BD59-A6C34878D82A}">
                    <a16:rowId xmlns:a16="http://schemas.microsoft.com/office/drawing/2014/main" val="2888182468"/>
                  </a:ext>
                </a:extLst>
              </a:tr>
              <a:tr h="37084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Ubicación</a:t>
                      </a:r>
                    </a:p>
                  </a:txBody>
                  <a:tcPr anchor="ctr">
                    <a:lnR w="12700" cmpd="sng">
                      <a:noFill/>
                    </a:lnR>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a:latin typeface="Noto Sans" panose="020B0502040504020204" pitchFamily="34" charset="0"/>
                          <a:ea typeface="Noto Sans" panose="020B0502040504020204" pitchFamily="34" charset="0"/>
                          <a:cs typeface="Noto Sans" panose="020B0502040504020204" pitchFamily="34" charset="0"/>
                        </a:rPr>
                        <a:t>Av. Arboledas No. 115, Fraccionamiento Parque Industrial La Paz</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a:latin typeface="Noto Sans" panose="020B0502040504020204" pitchFamily="34" charset="0"/>
                          <a:ea typeface="Noto Sans" panose="020B0502040504020204" pitchFamily="34" charset="0"/>
                          <a:cs typeface="Noto Sans" panose="020B0502040504020204" pitchFamily="34" charset="0"/>
                        </a:rPr>
                        <a:t>Código Postal 42186</a:t>
                      </a:r>
                    </a:p>
                  </a:txBody>
                  <a:tcPr anchor="ctr">
                    <a:lnL w="12700" cmpd="sng">
                      <a:noFill/>
                    </a:lnL>
                    <a:lnR w="12700" cmpd="sng">
                      <a:noFill/>
                    </a:lnR>
                  </a:tcPr>
                </a:tc>
                <a:extLst>
                  <a:ext uri="{0D108BD9-81ED-4DB2-BD59-A6C34878D82A}">
                    <a16:rowId xmlns:a16="http://schemas.microsoft.com/office/drawing/2014/main" val="341483512"/>
                  </a:ext>
                </a:extLst>
              </a:tr>
              <a:tr h="37084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Fecha de operación</a:t>
                      </a:r>
                    </a:p>
                  </a:txBody>
                  <a:tcPr anchor="ctr">
                    <a:lnR w="12700" cmpd="sng">
                      <a:noFill/>
                    </a:lnR>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a:latin typeface="Noto Sans" panose="020B0502040504020204" pitchFamily="34" charset="0"/>
                          <a:ea typeface="Noto Sans" panose="020B0502040504020204" pitchFamily="34" charset="0"/>
                          <a:cs typeface="Noto Sans" panose="020B0502040504020204" pitchFamily="34" charset="0"/>
                        </a:rPr>
                        <a:t>19 de febrero de 2026</a:t>
                      </a:r>
                    </a:p>
                  </a:txBody>
                  <a:tcPr anchor="ctr">
                    <a:lnL w="12700" cmpd="sng">
                      <a:noFill/>
                    </a:lnL>
                    <a:lnR w="12700" cmpd="sng">
                      <a:noFill/>
                    </a:lnR>
                  </a:tcPr>
                </a:tc>
                <a:extLst>
                  <a:ext uri="{0D108BD9-81ED-4DB2-BD59-A6C34878D82A}">
                    <a16:rowId xmlns:a16="http://schemas.microsoft.com/office/drawing/2014/main" val="3022531311"/>
                  </a:ext>
                </a:extLst>
              </a:tr>
              <a:tr h="36000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Valor de operación</a:t>
                      </a:r>
                    </a:p>
                  </a:txBody>
                  <a:tcPr anchor="ctr">
                    <a:lnR w="12700" cmpd="sng">
                      <a:noFill/>
                    </a:lnR>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b="1">
                          <a:latin typeface="Noto Sans" panose="020B0502040504020204" pitchFamily="34" charset="0"/>
                          <a:ea typeface="Noto Sans" panose="020B0502040504020204" pitchFamily="34" charset="0"/>
                          <a:cs typeface="Noto Sans" panose="020B0502040504020204" pitchFamily="34" charset="0"/>
                        </a:rPr>
                        <a:t>$111, 648,480.00</a:t>
                      </a:r>
                    </a:p>
                  </a:txBody>
                  <a:tcPr anchor="ctr">
                    <a:lnL w="12700" cmpd="sng">
                      <a:noFill/>
                    </a:lnL>
                    <a:lnR w="12700" cmpd="sng">
                      <a:noFill/>
                    </a:lnR>
                  </a:tcPr>
                </a:tc>
                <a:extLst>
                  <a:ext uri="{0D108BD9-81ED-4DB2-BD59-A6C34878D82A}">
                    <a16:rowId xmlns:a16="http://schemas.microsoft.com/office/drawing/2014/main" val="3693863506"/>
                  </a:ext>
                </a:extLst>
              </a:tr>
              <a:tr h="37084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Acciones a seguir</a:t>
                      </a:r>
                    </a:p>
                  </a:txBody>
                  <a:tcPr anchor="ctr">
                    <a:lnR w="12700" cmpd="sng">
                      <a:noFill/>
                    </a:lnR>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a:latin typeface="Noto Sans" panose="020B0502040504020204" pitchFamily="34" charset="0"/>
                          <a:ea typeface="Noto Sans" panose="020B0502040504020204" pitchFamily="34" charset="0"/>
                          <a:cs typeface="Noto Sans" panose="020B0502040504020204" pitchFamily="34" charset="0"/>
                        </a:rPr>
                        <a:t>Baja de registros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a:latin typeface="Noto Sans" panose="020B0502040504020204" pitchFamily="34" charset="0"/>
                          <a:ea typeface="Noto Sans" panose="020B0502040504020204" pitchFamily="34" charset="0"/>
                          <a:cs typeface="Noto Sans" panose="020B0502040504020204" pitchFamily="34" charset="0"/>
                        </a:rPr>
                        <a:t>Inventario de Bienes de la DF INDAABIN</a:t>
                      </a:r>
                    </a:p>
                  </a:txBody>
                  <a:tcPr anchor="ctr">
                    <a:lnL w="12700" cmpd="sng">
                      <a:noFill/>
                    </a:lnL>
                    <a:lnR w="12700" cmpd="sng">
                      <a:noFill/>
                    </a:lnR>
                  </a:tcPr>
                </a:tc>
                <a:extLst>
                  <a:ext uri="{0D108BD9-81ED-4DB2-BD59-A6C34878D82A}">
                    <a16:rowId xmlns:a16="http://schemas.microsoft.com/office/drawing/2014/main" val="2343997098"/>
                  </a:ext>
                </a:extLst>
              </a:tr>
            </a:tbl>
          </a:graphicData>
        </a:graphic>
      </p:graphicFrame>
      <p:graphicFrame>
        <p:nvGraphicFramePr>
          <p:cNvPr id="12" name="Tabla 11">
            <a:extLst>
              <a:ext uri="{FF2B5EF4-FFF2-40B4-BE49-F238E27FC236}">
                <a16:creationId xmlns:a16="http://schemas.microsoft.com/office/drawing/2014/main" id="{00D01ED8-5052-AF3F-3407-8455161BD66D}"/>
              </a:ext>
            </a:extLst>
          </p:cNvPr>
          <p:cNvGraphicFramePr>
            <a:graphicFrameLocks noGrp="1"/>
          </p:cNvGraphicFramePr>
          <p:nvPr/>
        </p:nvGraphicFramePr>
        <p:xfrm>
          <a:off x="4767979" y="2718993"/>
          <a:ext cx="2173658" cy="3652739"/>
        </p:xfrm>
        <a:graphic>
          <a:graphicData uri="http://schemas.openxmlformats.org/drawingml/2006/table">
            <a:tbl>
              <a:tblPr firstRow="1" bandRow="1">
                <a:tableStyleId>{5C22544A-7EE6-4342-B048-85BDC9FD1C3A}</a:tableStyleId>
              </a:tblPr>
              <a:tblGrid>
                <a:gridCol w="2173658">
                  <a:extLst>
                    <a:ext uri="{9D8B030D-6E8A-4147-A177-3AD203B41FA5}">
                      <a16:colId xmlns:a16="http://schemas.microsoft.com/office/drawing/2014/main" val="369383073"/>
                    </a:ext>
                  </a:extLst>
                </a:gridCol>
              </a:tblGrid>
              <a:tr h="370840">
                <a:tc>
                  <a:txBody>
                    <a:bodyPr/>
                    <a:lstStyle/>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Chihuahua</a:t>
                      </a:r>
                    </a:p>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Chihuahua</a:t>
                      </a:r>
                    </a:p>
                  </a:txBody>
                  <a:tcPr>
                    <a:solidFill>
                      <a:srgbClr val="691831"/>
                    </a:solidFill>
                  </a:tcPr>
                </a:tc>
                <a:extLst>
                  <a:ext uri="{0D108BD9-81ED-4DB2-BD59-A6C34878D82A}">
                    <a16:rowId xmlns:a16="http://schemas.microsoft.com/office/drawing/2014/main" val="1805375653"/>
                  </a:ext>
                </a:extLst>
              </a:tr>
              <a:tr h="7324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AIM Activos, Sociedad de Responsabilidad Limitada de Capital Variable</a:t>
                      </a:r>
                    </a:p>
                  </a:txBody>
                  <a:tcPr anchor="ctr"/>
                </a:tc>
                <a:extLst>
                  <a:ext uri="{0D108BD9-81ED-4DB2-BD59-A6C34878D82A}">
                    <a16:rowId xmlns:a16="http://schemas.microsoft.com/office/drawing/2014/main" val="3456582918"/>
                  </a:ext>
                </a:extLst>
              </a:tr>
              <a:tr h="370840">
                <a:tc>
                  <a:txBody>
                    <a:bodyPr/>
                    <a:lstStyle/>
                    <a:p>
                      <a:pPr algn="ctr"/>
                      <a:r>
                        <a:rPr lang="es-ES"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Calle Constitución s/n,</a:t>
                      </a:r>
                    </a:p>
                    <a:p>
                      <a:pPr algn="ctr"/>
                      <a:r>
                        <a:rPr lang="es-ES"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Complejo Industrial Sur</a:t>
                      </a:r>
                    </a:p>
                    <a:p>
                      <a:pPr algn="ctr"/>
                      <a:r>
                        <a:rPr lang="es-ES"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Colonia Aeropuerto</a:t>
                      </a:r>
                    </a:p>
                    <a:p>
                      <a:pPr algn="ctr"/>
                      <a:r>
                        <a:rPr lang="es-ES"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Código Postal 31376</a:t>
                      </a:r>
                      <a:endParaRPr lang="es-MX" sz="1000">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169307971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aseline="0">
                          <a:latin typeface="Noto Sans" panose="020B0502040504020204" pitchFamily="34" charset="0"/>
                          <a:ea typeface="Noto Sans" panose="020B0502040504020204" pitchFamily="34" charset="0"/>
                          <a:cs typeface="Noto Sans" panose="020B0502040504020204" pitchFamily="34" charset="0"/>
                        </a:rPr>
                        <a:t>No esta incluido en cartera de inversión 2027</a:t>
                      </a:r>
                    </a:p>
                  </a:txBody>
                  <a:tcPr anchor="ctr"/>
                </a:tc>
                <a:extLst>
                  <a:ext uri="{0D108BD9-81ED-4DB2-BD59-A6C34878D82A}">
                    <a16:rowId xmlns:a16="http://schemas.microsoft.com/office/drawing/2014/main" val="790066931"/>
                  </a:ext>
                </a:extLst>
              </a:tr>
              <a:tr h="36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$153,356,000.00</a:t>
                      </a:r>
                      <a:endParaRPr lang="es-MX" sz="1100" b="1" kern="120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anchor="ctr"/>
                </a:tc>
                <a:extLst>
                  <a:ext uri="{0D108BD9-81ED-4DB2-BD59-A6C34878D82A}">
                    <a16:rowId xmlns:a16="http://schemas.microsoft.com/office/drawing/2014/main" val="1312033374"/>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Inscripción en Cartera de Inversión</a:t>
                      </a: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Autorización H. Consejo Técnico</a:t>
                      </a: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En espera de fuente de financiamiento</a:t>
                      </a:r>
                    </a:p>
                  </a:txBody>
                  <a:tcPr anchor="ctr"/>
                </a:tc>
                <a:extLst>
                  <a:ext uri="{0D108BD9-81ED-4DB2-BD59-A6C34878D82A}">
                    <a16:rowId xmlns:a16="http://schemas.microsoft.com/office/drawing/2014/main" val="1052588902"/>
                  </a:ext>
                </a:extLst>
              </a:tr>
            </a:tbl>
          </a:graphicData>
        </a:graphic>
      </p:graphicFrame>
      <p:graphicFrame>
        <p:nvGraphicFramePr>
          <p:cNvPr id="14" name="Tabla 13">
            <a:extLst>
              <a:ext uri="{FF2B5EF4-FFF2-40B4-BE49-F238E27FC236}">
                <a16:creationId xmlns:a16="http://schemas.microsoft.com/office/drawing/2014/main" id="{AE886443-0BDF-B6DE-B1D2-B2400B9AC793}"/>
              </a:ext>
            </a:extLst>
          </p:cNvPr>
          <p:cNvGraphicFramePr>
            <a:graphicFrameLocks noGrp="1"/>
          </p:cNvGraphicFramePr>
          <p:nvPr/>
        </p:nvGraphicFramePr>
        <p:xfrm>
          <a:off x="7058179" y="2713330"/>
          <a:ext cx="2173658" cy="3343601"/>
        </p:xfrm>
        <a:graphic>
          <a:graphicData uri="http://schemas.openxmlformats.org/drawingml/2006/table">
            <a:tbl>
              <a:tblPr firstRow="1" bandRow="1">
                <a:tableStyleId>{5C22544A-7EE6-4342-B048-85BDC9FD1C3A}</a:tableStyleId>
              </a:tblPr>
              <a:tblGrid>
                <a:gridCol w="2173658">
                  <a:extLst>
                    <a:ext uri="{9D8B030D-6E8A-4147-A177-3AD203B41FA5}">
                      <a16:colId xmlns:a16="http://schemas.microsoft.com/office/drawing/2014/main" val="369383073"/>
                    </a:ext>
                  </a:extLst>
                </a:gridCol>
              </a:tblGrid>
              <a:tr h="370840">
                <a:tc>
                  <a:txBody>
                    <a:bodyPr/>
                    <a:lstStyle/>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Guerrero</a:t>
                      </a:r>
                    </a:p>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Chilpancingo</a:t>
                      </a:r>
                    </a:p>
                  </a:txBody>
                  <a:tcPr>
                    <a:solidFill>
                      <a:srgbClr val="691831"/>
                    </a:solidFill>
                  </a:tcPr>
                </a:tc>
                <a:extLst>
                  <a:ext uri="{0D108BD9-81ED-4DB2-BD59-A6C34878D82A}">
                    <a16:rowId xmlns:a16="http://schemas.microsoft.com/office/drawing/2014/main" val="1805375653"/>
                  </a:ext>
                </a:extLst>
              </a:tr>
              <a:tr h="7298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Gobierno Federal </a:t>
                      </a:r>
                    </a:p>
                  </a:txBody>
                  <a:tcPr anchor="ctr"/>
                </a:tc>
                <a:extLst>
                  <a:ext uri="{0D108BD9-81ED-4DB2-BD59-A6C34878D82A}">
                    <a16:rowId xmlns:a16="http://schemas.microsoft.com/office/drawing/2014/main" val="3456582918"/>
                  </a:ext>
                </a:extLst>
              </a:tr>
              <a:tr h="699247">
                <a:tc>
                  <a:txBody>
                    <a:bodyPr/>
                    <a:lstStyle/>
                    <a:p>
                      <a:pPr marL="0" algn="ctr" defTabSz="914400" rtl="0" eaLnBrk="1" latinLnBrk="0" hangingPunct="1"/>
                      <a:r>
                        <a:rPr lang="es-MX"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Av. Ruffo Figueroa No. 5 </a:t>
                      </a:r>
                    </a:p>
                    <a:p>
                      <a:pPr marL="0" algn="ctr" defTabSz="914400" rtl="0" eaLnBrk="1" latinLnBrk="0" hangingPunct="1"/>
                      <a:r>
                        <a:rPr lang="es-MX"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Colonia Burócratas</a:t>
                      </a:r>
                    </a:p>
                    <a:p>
                      <a:pPr marL="0" algn="ctr" defTabSz="914400" rtl="0" eaLnBrk="1" latinLnBrk="0" hangingPunct="1"/>
                      <a:r>
                        <a:rPr lang="es-MX"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Código Postal 39090</a:t>
                      </a:r>
                    </a:p>
                  </a:txBody>
                  <a:tcPr anchor="ctr"/>
                </a:tc>
                <a:extLst>
                  <a:ext uri="{0D108BD9-81ED-4DB2-BD59-A6C34878D82A}">
                    <a16:rowId xmlns:a16="http://schemas.microsoft.com/office/drawing/2014/main" val="169307971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aseline="0">
                          <a:latin typeface="Noto Sans"/>
                          <a:ea typeface="Noto Sans"/>
                          <a:cs typeface="Noto Sans"/>
                        </a:rPr>
                        <a:t>No está incluido en cartera de inversión 2027</a:t>
                      </a:r>
                    </a:p>
                  </a:txBody>
                  <a:tcPr anchor="ctr"/>
                </a:tc>
                <a:extLst>
                  <a:ext uri="{0D108BD9-81ED-4DB2-BD59-A6C34878D82A}">
                    <a16:rowId xmlns:a16="http://schemas.microsoft.com/office/drawing/2014/main" val="790066931"/>
                  </a:ext>
                </a:extLst>
              </a:tr>
              <a:tr h="36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$20,623,000.00 </a:t>
                      </a:r>
                    </a:p>
                  </a:txBody>
                  <a:tcPr anchor="ctr"/>
                </a:tc>
                <a:extLst>
                  <a:ext uri="{0D108BD9-81ED-4DB2-BD59-A6C34878D82A}">
                    <a16:rowId xmlns:a16="http://schemas.microsoft.com/office/drawing/2014/main" val="131203337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Pendiente integración de documentos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Inscripción en Cartera de Inversión</a:t>
                      </a:r>
                    </a:p>
                  </a:txBody>
                  <a:tcPr anchor="ctr"/>
                </a:tc>
                <a:extLst>
                  <a:ext uri="{0D108BD9-81ED-4DB2-BD59-A6C34878D82A}">
                    <a16:rowId xmlns:a16="http://schemas.microsoft.com/office/drawing/2014/main" val="1052588902"/>
                  </a:ext>
                </a:extLst>
              </a:tr>
            </a:tbl>
          </a:graphicData>
        </a:graphic>
      </p:graphicFrame>
    </p:spTree>
    <p:extLst>
      <p:ext uri="{BB962C8B-B14F-4D97-AF65-F5344CB8AC3E}">
        <p14:creationId xmlns:p14="http://schemas.microsoft.com/office/powerpoint/2010/main" val="417043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824E297C-0A04-50D5-0730-8FF9CE751182}"/>
              </a:ext>
            </a:extLst>
          </p:cNvPr>
          <p:cNvGraphicFramePr>
            <a:graphicFrameLocks noGrp="1"/>
          </p:cNvGraphicFramePr>
          <p:nvPr/>
        </p:nvGraphicFramePr>
        <p:xfrm>
          <a:off x="793629" y="1702425"/>
          <a:ext cx="10751023" cy="4177567"/>
        </p:xfrm>
        <a:graphic>
          <a:graphicData uri="http://schemas.openxmlformats.org/drawingml/2006/table">
            <a:tbl>
              <a:tblPr/>
              <a:tblGrid>
                <a:gridCol w="359218">
                  <a:extLst>
                    <a:ext uri="{9D8B030D-6E8A-4147-A177-3AD203B41FA5}">
                      <a16:colId xmlns:a16="http://schemas.microsoft.com/office/drawing/2014/main" val="1906759792"/>
                    </a:ext>
                  </a:extLst>
                </a:gridCol>
                <a:gridCol w="805097">
                  <a:extLst>
                    <a:ext uri="{9D8B030D-6E8A-4147-A177-3AD203B41FA5}">
                      <a16:colId xmlns:a16="http://schemas.microsoft.com/office/drawing/2014/main" val="739216779"/>
                    </a:ext>
                  </a:extLst>
                </a:gridCol>
                <a:gridCol w="3249056">
                  <a:extLst>
                    <a:ext uri="{9D8B030D-6E8A-4147-A177-3AD203B41FA5}">
                      <a16:colId xmlns:a16="http://schemas.microsoft.com/office/drawing/2014/main" val="3988360946"/>
                    </a:ext>
                  </a:extLst>
                </a:gridCol>
                <a:gridCol w="2230287">
                  <a:extLst>
                    <a:ext uri="{9D8B030D-6E8A-4147-A177-3AD203B41FA5}">
                      <a16:colId xmlns:a16="http://schemas.microsoft.com/office/drawing/2014/main" val="2537773256"/>
                    </a:ext>
                  </a:extLst>
                </a:gridCol>
                <a:gridCol w="1092939">
                  <a:extLst>
                    <a:ext uri="{9D8B030D-6E8A-4147-A177-3AD203B41FA5}">
                      <a16:colId xmlns:a16="http://schemas.microsoft.com/office/drawing/2014/main" val="1818154194"/>
                    </a:ext>
                  </a:extLst>
                </a:gridCol>
                <a:gridCol w="878596">
                  <a:extLst>
                    <a:ext uri="{9D8B030D-6E8A-4147-A177-3AD203B41FA5}">
                      <a16:colId xmlns:a16="http://schemas.microsoft.com/office/drawing/2014/main" val="1835983538"/>
                    </a:ext>
                  </a:extLst>
                </a:gridCol>
                <a:gridCol w="842022">
                  <a:extLst>
                    <a:ext uri="{9D8B030D-6E8A-4147-A177-3AD203B41FA5}">
                      <a16:colId xmlns:a16="http://schemas.microsoft.com/office/drawing/2014/main" val="1399393257"/>
                    </a:ext>
                  </a:extLst>
                </a:gridCol>
                <a:gridCol w="1293808">
                  <a:extLst>
                    <a:ext uri="{9D8B030D-6E8A-4147-A177-3AD203B41FA5}">
                      <a16:colId xmlns:a16="http://schemas.microsoft.com/office/drawing/2014/main" val="1030009892"/>
                    </a:ext>
                  </a:extLst>
                </a:gridCol>
              </a:tblGrid>
              <a:tr h="602202">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NO.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OOAD</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DIRECCIÓN DEL INMUEBLE ARRENDADO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SERVICIO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FIGURA AUTORIZADA</a:t>
                      </a:r>
                      <a:endPar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SUPERFICIE</a:t>
                      </a:r>
                      <a:b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b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a:t>
                      </a:r>
                      <a:r>
                        <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RENTA ESTIMADA MENSUAL  SIN IVA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MONTO ESTIMADO ANUAL </a:t>
                      </a:r>
                    </a:p>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CON IVA</a:t>
                      </a:r>
                      <a:endParaRPr lang="es-MX" sz="1000" b="1" i="0" u="none" strike="sngStrike" dirty="0">
                        <a:solidFill>
                          <a:srgbClr val="FF0000"/>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635499649"/>
                  </a:ext>
                </a:extLst>
              </a:tr>
              <a:tr h="407358">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1</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a:t>
                      </a:r>
                      <a:r>
                        <a:rPr lang="es-MX" sz="1000" b="0" i="0" u="none" strike="noStrike" dirty="0" err="1">
                          <a:solidFill>
                            <a:schemeClr val="tx1"/>
                          </a:solidFill>
                          <a:effectLst/>
                          <a:latin typeface="Noto Sans" panose="020B0502040504020204" pitchFamily="34" charset="0"/>
                        </a:rPr>
                        <a:t>Nºs</a:t>
                      </a:r>
                      <a:r>
                        <a:rPr lang="es-MX" sz="1000" b="0" i="0" u="none" strike="noStrike" dirty="0">
                          <a:solidFill>
                            <a:schemeClr val="tx1"/>
                          </a:solidFill>
                          <a:effectLst/>
                          <a:latin typeface="Noto Sans" panose="020B0502040504020204" pitchFamily="34" charset="0"/>
                        </a:rPr>
                        <a:t>. 21 y 23,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Terapéuticos) y Coordinación de Abastecimiento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algn="ctr" fontAlgn="ctr">
                        <a:buNone/>
                      </a:pPr>
                      <a:r>
                        <a:rPr lang="es-MX" sz="1000" b="0" i="0" u="none" strike="noStrike" dirty="0">
                          <a:solidFill>
                            <a:schemeClr val="tx1"/>
                          </a:solidFill>
                          <a:effectLst/>
                          <a:latin typeface="Arial" panose="020B0604020202020204" pitchFamily="34" charset="0"/>
                        </a:rPr>
                        <a:t>8,500.00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$89,568.75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$1,246,797.00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1376118"/>
                  </a:ext>
                </a:extLst>
              </a:tr>
              <a:tr h="2737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Nº 19, Colonia Centro,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de Laboratorio y Lácteos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$26,525.27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$369,231.76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2646270"/>
                  </a:ext>
                </a:extLst>
              </a:tr>
              <a:tr h="407358">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3</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General </a:t>
                      </a:r>
                      <a:r>
                        <a:rPr lang="es-MX" sz="1000" b="0" i="0" u="none" strike="noStrike" dirty="0" err="1">
                          <a:solidFill>
                            <a:schemeClr val="tx1"/>
                          </a:solidFill>
                          <a:effectLst/>
                          <a:latin typeface="Noto Sans" panose="020B0502040504020204" pitchFamily="34" charset="0"/>
                        </a:rPr>
                        <a:t>Rosalio</a:t>
                      </a:r>
                      <a:r>
                        <a:rPr lang="es-MX" sz="1000" b="0" i="0" u="none" strike="noStrike" dirty="0">
                          <a:solidFill>
                            <a:schemeClr val="tx1"/>
                          </a:solidFill>
                          <a:effectLst/>
                          <a:latin typeface="Noto Sans" panose="020B0502040504020204" pitchFamily="34" charset="0"/>
                        </a:rPr>
                        <a:t> Hernández Nº. 21 y Ferrocarriles Nacionales de México,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No Terapéuticos)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$42,244.00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$588,036.48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6074916"/>
                  </a:ext>
                </a:extLst>
              </a:tr>
              <a:tr h="575181">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4</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Estado de México Poniente</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 Coordinación de Abastecimiento y Equipamiento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r" rtl="0" fontAlgn="ctr">
                        <a:lnSpc>
                          <a:spcPct val="100000"/>
                        </a:lnSpc>
                        <a:spcBef>
                          <a:spcPts val="0"/>
                        </a:spcBef>
                        <a:spcAft>
                          <a:spcPts val="0"/>
                        </a:spcAft>
                        <a:buClr>
                          <a:srgbClr val="000000"/>
                        </a:buClr>
                        <a:buFont typeface="Arial"/>
                        <a:buNone/>
                      </a:pPr>
                      <a:endParaRPr lang="es-MX" sz="1000" b="0" i="0" u="none" strike="noStrike" cap="none" dirty="0">
                        <a:solidFill>
                          <a:schemeClr val="tx1"/>
                        </a:solidFill>
                        <a:effectLst/>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buNone/>
                      </a:pPr>
                      <a:endParaRPr lang="es-MX" sz="1000" b="0" i="0" u="none" strike="noStrike" cap="none" dirty="0">
                        <a:solidFill>
                          <a:schemeClr val="tx1"/>
                        </a:solidFill>
                        <a:effectLst/>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3460408"/>
                  </a:ext>
                </a:extLst>
              </a:tr>
              <a:tr h="4533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Hidalgo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indent="0" algn="just" rtl="0" fontAlgn="ctr">
                        <a:buNone/>
                      </a:pPr>
                      <a:r>
                        <a:rPr lang="es-MX" sz="1000" b="0" i="0" u="none" strike="noStrike" dirty="0">
                          <a:solidFill>
                            <a:schemeClr val="tx1"/>
                          </a:solidFill>
                          <a:effectLst/>
                          <a:latin typeface="Noto Sans" panose="020B0502040504020204" pitchFamily="34" charset="0"/>
                        </a:rPr>
                        <a:t>Carretera a </a:t>
                      </a:r>
                      <a:r>
                        <a:rPr lang="es-MX" sz="1000" b="0" i="0" u="none" strike="noStrike" dirty="0" err="1">
                          <a:solidFill>
                            <a:schemeClr val="tx1"/>
                          </a:solidFill>
                          <a:effectLst/>
                          <a:latin typeface="Noto Sans" panose="020B0502040504020204" pitchFamily="34" charset="0"/>
                        </a:rPr>
                        <a:t>Acayuca</a:t>
                      </a:r>
                      <a:r>
                        <a:rPr lang="es-MX" sz="1000" b="0" i="0" u="none" strike="noStrike" dirty="0">
                          <a:solidFill>
                            <a:schemeClr val="tx1"/>
                          </a:solidFill>
                          <a:effectLst/>
                          <a:latin typeface="Noto Sans" panose="020B0502040504020204" pitchFamily="34" charset="0"/>
                        </a:rPr>
                        <a:t> N° 287, Colonia Pequeña Propiedad, </a:t>
                      </a:r>
                      <a:r>
                        <a:rPr lang="es-MX" sz="1000" b="0" i="0" u="none" strike="noStrike" dirty="0" err="1">
                          <a:solidFill>
                            <a:schemeClr val="tx1"/>
                          </a:solidFill>
                          <a:effectLst/>
                          <a:latin typeface="Noto Sans" panose="020B0502040504020204" pitchFamily="34" charset="0"/>
                        </a:rPr>
                        <a:t>Acayuca</a:t>
                      </a:r>
                      <a:r>
                        <a:rPr lang="es-MX" sz="1000" b="0" i="0" u="none" strike="noStrike" dirty="0">
                          <a:solidFill>
                            <a:schemeClr val="tx1"/>
                          </a:solidFill>
                          <a:effectLst/>
                          <a:latin typeface="Noto Sans" panose="020B0502040504020204" pitchFamily="34" charset="0"/>
                        </a:rPr>
                        <a:t>, Zapotlán de Juárez, Hidalgo.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Archivo de Concentración y Bodega de Bienes Adjudicados y Embargados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chemeClr val="tx1"/>
                          </a:solidFill>
                          <a:effectLst/>
                          <a:latin typeface="Noto Sans" panose="020B0502040504020204" pitchFamily="34" charset="0"/>
                        </a:rPr>
                        <a:t>Nuevo Arrendamiento</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7,519.49 m2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9593825"/>
                  </a:ext>
                </a:extLst>
              </a:tr>
              <a:tr h="4533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Talleres, Lote 17, </a:t>
                      </a:r>
                      <a:r>
                        <a:rPr lang="es-MX" sz="1000" b="0" i="0" u="none" strike="noStrike" dirty="0" err="1">
                          <a:solidFill>
                            <a:schemeClr val="tx1"/>
                          </a:solidFill>
                          <a:effectLst/>
                          <a:latin typeface="Noto Sans" panose="020B0502040504020204" pitchFamily="34" charset="0"/>
                        </a:rPr>
                        <a:t>Mz</a:t>
                      </a:r>
                      <a:r>
                        <a:rPr lang="es-MX" sz="1000" b="0" i="0" u="none" strike="noStrike" dirty="0">
                          <a:solidFill>
                            <a:schemeClr val="tx1"/>
                          </a:solidFill>
                          <a:effectLst/>
                          <a:latin typeface="Noto Sans" panose="020B0502040504020204" pitchFamily="34" charset="0"/>
                        </a:rPr>
                        <a:t>. XI, </a:t>
                      </a:r>
                      <a:r>
                        <a:rPr lang="es-MX" sz="1000" b="0" i="0" u="none" strike="noStrike" dirty="0" err="1">
                          <a:solidFill>
                            <a:schemeClr val="tx1"/>
                          </a:solidFill>
                          <a:effectLst/>
                          <a:latin typeface="Noto Sans" panose="020B0502040504020204" pitchFamily="34" charset="0"/>
                        </a:rPr>
                        <a:t>Nº</a:t>
                      </a:r>
                      <a:r>
                        <a:rPr lang="es-MX" sz="1000" b="0" i="0" u="none" strike="noStrike" dirty="0">
                          <a:solidFill>
                            <a:schemeClr val="tx1"/>
                          </a:solidFill>
                          <a:effectLst/>
                          <a:latin typeface="Noto Sans" panose="020B0502040504020204" pitchFamily="34" charset="0"/>
                        </a:rPr>
                        <a:t>. 2147, Parque Industrial, C.P. 85000, Cajeme, Ciudad Obregón, 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 Bienes de Grupos Diversos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Sustitución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endParaRPr lang="es-MX" sz="10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6217104"/>
                  </a:ext>
                </a:extLst>
              </a:tr>
              <a:tr h="36586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Tabasco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Sub-Almacén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897736"/>
                  </a:ext>
                </a:extLst>
              </a:tr>
              <a:tr h="436172">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Veracruz Sur</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6921683"/>
                  </a:ext>
                </a:extLst>
              </a:tr>
            </a:tbl>
          </a:graphicData>
        </a:graphic>
      </p:graphicFrame>
      <p:sp>
        <p:nvSpPr>
          <p:cNvPr id="5" name="Rectángulo 5">
            <a:extLst>
              <a:ext uri="{FF2B5EF4-FFF2-40B4-BE49-F238E27FC236}">
                <a16:creationId xmlns:a16="http://schemas.microsoft.com/office/drawing/2014/main" id="{706F22C7-33B8-2CCA-A87D-B7E4229D8D1D}"/>
              </a:ext>
            </a:extLst>
          </p:cNvPr>
          <p:cNvSpPr/>
          <p:nvPr/>
        </p:nvSpPr>
        <p:spPr>
          <a:xfrm>
            <a:off x="438384" y="952678"/>
            <a:ext cx="11461515" cy="584775"/>
          </a:xfrm>
          <a:prstGeom prst="rect">
            <a:avLst/>
          </a:prstGeom>
        </p:spPr>
        <p:txBody>
          <a:bodyPr wrap="square">
            <a:spAutoFit/>
          </a:bodyPr>
          <a:lstStyle/>
          <a:p>
            <a:pPr algn="just">
              <a:buClr>
                <a:srgbClr val="000000"/>
              </a:buClr>
              <a:buSzPts val="3000"/>
              <a:defRPr/>
            </a:pPr>
            <a:r>
              <a:rPr lang="es-MX" sz="1600" dirty="0">
                <a:latin typeface="Noto Sans"/>
              </a:rPr>
              <a:t>En el Programa de Arrendamiento Inmobiliario para el año 2026. IMSS –Arrendatario, se tienen proyectos las siguientes Sustituciones y Nuevos Arrendamientos con destino a Almacén y Sub almacén:</a:t>
            </a:r>
          </a:p>
        </p:txBody>
      </p:sp>
      <p:sp>
        <p:nvSpPr>
          <p:cNvPr id="2" name="CuadroTexto 1">
            <a:extLst>
              <a:ext uri="{FF2B5EF4-FFF2-40B4-BE49-F238E27FC236}">
                <a16:creationId xmlns:a16="http://schemas.microsoft.com/office/drawing/2014/main" id="{0D688277-F734-2AFE-965B-96963731552D}"/>
              </a:ext>
            </a:extLst>
          </p:cNvPr>
          <p:cNvSpPr txBox="1"/>
          <p:nvPr/>
        </p:nvSpPr>
        <p:spPr>
          <a:xfrm>
            <a:off x="438385" y="326042"/>
            <a:ext cx="6371616"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Programa de Arrendamiento de Almacenes 2026</a:t>
            </a:r>
          </a:p>
        </p:txBody>
      </p:sp>
    </p:spTree>
    <p:extLst>
      <p:ext uri="{BB962C8B-B14F-4D97-AF65-F5344CB8AC3E}">
        <p14:creationId xmlns:p14="http://schemas.microsoft.com/office/powerpoint/2010/main" val="2697862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sp>
        <p:nvSpPr>
          <p:cNvPr id="5" name="Rectángulo 5">
            <a:extLst>
              <a:ext uri="{FF2B5EF4-FFF2-40B4-BE49-F238E27FC236}">
                <a16:creationId xmlns:a16="http://schemas.microsoft.com/office/drawing/2014/main" id="{706F22C7-33B8-2CCA-A87D-B7E4229D8D1D}"/>
              </a:ext>
            </a:extLst>
          </p:cNvPr>
          <p:cNvSpPr/>
          <p:nvPr/>
        </p:nvSpPr>
        <p:spPr>
          <a:xfrm>
            <a:off x="438384" y="952678"/>
            <a:ext cx="11461515" cy="584775"/>
          </a:xfrm>
          <a:prstGeom prst="rect">
            <a:avLst/>
          </a:prstGeom>
        </p:spPr>
        <p:txBody>
          <a:bodyPr wrap="square">
            <a:spAutoFit/>
          </a:bodyPr>
          <a:lstStyle/>
          <a:p>
            <a:pPr lvl="0" algn="ctr"/>
            <a:r>
              <a:rPr lang="es-MX" sz="1600" dirty="0">
                <a:latin typeface="Noto Sans" panose="020B0502040504020204" pitchFamily="34" charset="0"/>
                <a:ea typeface="Noto Sans" panose="020B0502040504020204" pitchFamily="34" charset="0"/>
                <a:cs typeface="Noto Sans" panose="020B0502040504020204" pitchFamily="34" charset="0"/>
              </a:rPr>
              <a:t>Se coadyuva con los OOAD en la integración de los expedientes para la autorización ante el INDAABIN </a:t>
            </a:r>
          </a:p>
          <a:p>
            <a:pPr lvl="0" algn="ctr"/>
            <a:r>
              <a:rPr lang="es-MX" sz="1600" dirty="0">
                <a:latin typeface="Noto Sans" panose="020B0502040504020204" pitchFamily="34" charset="0"/>
                <a:ea typeface="Noto Sans" panose="020B0502040504020204" pitchFamily="34" charset="0"/>
                <a:cs typeface="Noto Sans" panose="020B0502040504020204" pitchFamily="34" charset="0"/>
              </a:rPr>
              <a:t>de las siguientes propuestas inmobiliarias:</a:t>
            </a:r>
          </a:p>
        </p:txBody>
      </p:sp>
      <p:sp>
        <p:nvSpPr>
          <p:cNvPr id="2" name="CuadroTexto 1">
            <a:extLst>
              <a:ext uri="{FF2B5EF4-FFF2-40B4-BE49-F238E27FC236}">
                <a16:creationId xmlns:a16="http://schemas.microsoft.com/office/drawing/2014/main" id="{0D688277-F734-2AFE-965B-96963731552D}"/>
              </a:ext>
            </a:extLst>
          </p:cNvPr>
          <p:cNvSpPr txBox="1"/>
          <p:nvPr/>
        </p:nvSpPr>
        <p:spPr>
          <a:xfrm>
            <a:off x="438385" y="326042"/>
            <a:ext cx="6371616"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Programa de Arrendamiento de Almacenes 2026</a:t>
            </a:r>
          </a:p>
        </p:txBody>
      </p:sp>
      <p:graphicFrame>
        <p:nvGraphicFramePr>
          <p:cNvPr id="6" name="Tabla 5">
            <a:extLst>
              <a:ext uri="{FF2B5EF4-FFF2-40B4-BE49-F238E27FC236}">
                <a16:creationId xmlns:a16="http://schemas.microsoft.com/office/drawing/2014/main" id="{6344520B-89C3-0848-2451-46C8E0CBE631}"/>
              </a:ext>
            </a:extLst>
          </p:cNvPr>
          <p:cNvGraphicFramePr>
            <a:graphicFrameLocks noGrp="1"/>
          </p:cNvGraphicFramePr>
          <p:nvPr/>
        </p:nvGraphicFramePr>
        <p:xfrm>
          <a:off x="946458" y="1633724"/>
          <a:ext cx="10370725" cy="4317424"/>
        </p:xfrm>
        <a:graphic>
          <a:graphicData uri="http://schemas.openxmlformats.org/drawingml/2006/table">
            <a:tbl>
              <a:tblPr firstRow="1" firstCol="1" bandRow="1"/>
              <a:tblGrid>
                <a:gridCol w="1214851">
                  <a:extLst>
                    <a:ext uri="{9D8B030D-6E8A-4147-A177-3AD203B41FA5}">
                      <a16:colId xmlns:a16="http://schemas.microsoft.com/office/drawing/2014/main" val="2837032587"/>
                    </a:ext>
                  </a:extLst>
                </a:gridCol>
                <a:gridCol w="2312866">
                  <a:extLst>
                    <a:ext uri="{9D8B030D-6E8A-4147-A177-3AD203B41FA5}">
                      <a16:colId xmlns:a16="http://schemas.microsoft.com/office/drawing/2014/main" val="3908086068"/>
                    </a:ext>
                  </a:extLst>
                </a:gridCol>
                <a:gridCol w="1875845">
                  <a:extLst>
                    <a:ext uri="{9D8B030D-6E8A-4147-A177-3AD203B41FA5}">
                      <a16:colId xmlns:a16="http://schemas.microsoft.com/office/drawing/2014/main" val="2442447129"/>
                    </a:ext>
                  </a:extLst>
                </a:gridCol>
                <a:gridCol w="1380816">
                  <a:extLst>
                    <a:ext uri="{9D8B030D-6E8A-4147-A177-3AD203B41FA5}">
                      <a16:colId xmlns:a16="http://schemas.microsoft.com/office/drawing/2014/main" val="824090500"/>
                    </a:ext>
                  </a:extLst>
                </a:gridCol>
                <a:gridCol w="791719">
                  <a:extLst>
                    <a:ext uri="{9D8B030D-6E8A-4147-A177-3AD203B41FA5}">
                      <a16:colId xmlns:a16="http://schemas.microsoft.com/office/drawing/2014/main" val="1587448129"/>
                    </a:ext>
                  </a:extLst>
                </a:gridCol>
                <a:gridCol w="2794628">
                  <a:extLst>
                    <a:ext uri="{9D8B030D-6E8A-4147-A177-3AD203B41FA5}">
                      <a16:colId xmlns:a16="http://schemas.microsoft.com/office/drawing/2014/main" val="2450368710"/>
                    </a:ext>
                  </a:extLst>
                </a:gridCol>
              </a:tblGrid>
              <a:tr h="365760">
                <a:tc>
                  <a:txBody>
                    <a:bodyPr/>
                    <a:lstStyle/>
                    <a:p>
                      <a:pPr marL="0"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OOAD</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Domicilio</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457200" algn="l">
                        <a:lnSpc>
                          <a:spcPct val="100000"/>
                        </a:lnSpc>
                        <a:spcAft>
                          <a:spcPts val="0"/>
                        </a:spcAft>
                        <a:buNone/>
                      </a:pPr>
                      <a:r>
                        <a:rPr lang="es-ES_tradnl" sz="1200" b="1">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Servicio</a:t>
                      </a:r>
                      <a:endParaRPr lang="es-MX"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Figura</a:t>
                      </a:r>
                    </a:p>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Aprobada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marR="0" lvl="0" indent="0" algn="ctr" defTabSz="914400" rtl="0" eaLnBrk="1" fontAlgn="auto" latinLnBrk="0" hangingPunct="1">
                        <a:lnSpc>
                          <a:spcPct val="100000"/>
                        </a:lnSpc>
                        <a:spcBef>
                          <a:spcPts val="0"/>
                        </a:spcBef>
                        <a:spcAft>
                          <a:spcPts val="0"/>
                        </a:spcAft>
                        <a:buClrTx/>
                        <a:buSzTx/>
                        <a:buFontTx/>
                        <a:buNone/>
                        <a:tabLst/>
                        <a:defRPr/>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 Avance</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85725" indent="0" algn="l">
                        <a:lnSpc>
                          <a:spcPct val="100000"/>
                        </a:lnSpc>
                        <a:spcAft>
                          <a:spcPts val="0"/>
                        </a:spcAft>
                        <a:buNone/>
                      </a:pP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l">
                        <a:lnSpc>
                          <a:spcPct val="100000"/>
                        </a:lnSpc>
                        <a:spcAft>
                          <a:spcPts val="0"/>
                        </a:spcAft>
                        <a:buNone/>
                      </a:pPr>
                      <a:r>
                        <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Observaciones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3170980866"/>
                  </a:ext>
                </a:extLst>
              </a:tr>
              <a:tr h="659824">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Colima</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defTabSz="914400" rtl="0" eaLnBrk="1" latinLnBrk="0" hangingPunct="1">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Lázaro Cárdenas No. 339, colonia Unión, en Tecomán, Colima</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50</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l">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cuenta con Dictamen Valuatorio</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0347785"/>
                  </a:ext>
                </a:extLst>
              </a:tr>
              <a:tr h="914400">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Nayarit</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10 de mayo No. 16, colonia Lomas de Cortés, C.P. 63059, en Tepic, Nayarit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Bodega de Bienes Embargados y Archivo de Concentración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50</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l">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cuenta con Dictamen Valuatorio</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9435940"/>
                  </a:ext>
                </a:extLst>
              </a:tr>
              <a:tr h="914400">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Puebla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Emiliano Zapata N° 12, Colonia El Naranjal, C.P. 73200, Localidad de Necaxa, Municipio Juan Galindo, Puebla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Unidad de Medicina Familiar N° 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Nuevo Arrendamiento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ingresó el expediente al INDAABIN el 15 de junio de 2026; en espera de la autorización correspondiente.</a:t>
                      </a:r>
                    </a:p>
                    <a:p>
                      <a:pPr marL="85725" indent="0" algn="l">
                        <a:lnSpc>
                          <a:spcPct val="100000"/>
                        </a:lnSpc>
                        <a:spcAft>
                          <a:spcPts val="0"/>
                        </a:spcAft>
                        <a:buNone/>
                      </a:pP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914400">
                <a:tc>
                  <a:txBody>
                    <a:bodyPr/>
                    <a:lstStyle/>
                    <a:p>
                      <a:pPr marL="85725" indent="0" algn="l">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Quintana Roo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defTabSz="914400" rtl="0" eaLnBrk="1" latinLnBrk="0" hangingPunct="1">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Av. Benito Juárez N° 441, esquina calle Marciano González, Colonia David G. Gutiérrez R., C.P. 77013, Chetumal, Municipio de Othón P. Blanco, Quintana Roo.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 </a:t>
                      </a:r>
                      <a:r>
                        <a:rPr lang="es-MX" sz="1200" kern="1200" dirty="0" err="1">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Subdelegacionales</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ingreso el expediente al INDAABIN el día 07 de julio de 2026; en espera de la autorización correspondiente.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28126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DC93E-0FBA-0C75-98C1-849B2117044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4F591343-94B4-6E6F-7177-FF21DB3B7258}"/>
              </a:ext>
            </a:extLst>
          </p:cNvPr>
          <p:cNvSpPr txBox="1"/>
          <p:nvPr/>
        </p:nvSpPr>
        <p:spPr>
          <a:xfrm>
            <a:off x="438385" y="326042"/>
            <a:ext cx="2474203"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Comodato Abasto</a:t>
            </a:r>
          </a:p>
        </p:txBody>
      </p:sp>
      <p:sp>
        <p:nvSpPr>
          <p:cNvPr id="10" name="Rectangle 6">
            <a:extLst>
              <a:ext uri="{FF2B5EF4-FFF2-40B4-BE49-F238E27FC236}">
                <a16:creationId xmlns:a16="http://schemas.microsoft.com/office/drawing/2014/main" id="{A9D6F6F0-4972-5F3C-A2B6-C57A9617FFD1}"/>
              </a:ext>
            </a:extLst>
          </p:cNvPr>
          <p:cNvSpPr>
            <a:spLocks noChangeArrowheads="1"/>
          </p:cNvSpPr>
          <p:nvPr/>
        </p:nvSpPr>
        <p:spPr bwMode="auto">
          <a:xfrm flipH="1">
            <a:off x="438385" y="1105446"/>
            <a:ext cx="11373864"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800" b="0" i="0" u="none" strike="noStrike" cap="none" normalizeH="0" baseline="0" dirty="0">
                <a:ln>
                  <a:noFill/>
                </a:ln>
                <a:solidFill>
                  <a:srgbClr val="000000"/>
                </a:solidFill>
                <a:effectLst/>
                <a:latin typeface="Noto Sans" panose="020B0502040504020204" pitchFamily="34" charset="0"/>
              </a:rPr>
              <a:t>Factibilidad de celebrar un contrato de comodato entre este Instituto, a través de División de Apoyo Técnico y Consultivo, de la Coordinación Técnica de Análisis y Seguimiento de Procesos, dependiente de la Coordinación de Control de Abasto, de la Dirección de Administración, en su carácter de Comodatario, y la persona moral denominada “Medica Farma ARCAR”, S.A. de C.V., como Comodante, respecto de dos inmuebles de su propiedad, para facilitar la recolección de insumos, agilizando las entregas en los destinos fuera del área metropolitana, resguardándolos en instalaciones de la citada sociedad, ubicadas en Texcoco, Estado de México, con vigencia al 31 de diciembre de 2026</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08812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BA219-1D63-288C-EAC3-2B831409E01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825C635-8D93-DD14-B60E-E427B6368310}"/>
              </a:ext>
            </a:extLst>
          </p:cNvPr>
          <p:cNvSpPr txBox="1"/>
          <p:nvPr/>
        </p:nvSpPr>
        <p:spPr>
          <a:xfrm>
            <a:off x="181334" y="301960"/>
            <a:ext cx="9052313" cy="523220"/>
          </a:xfrm>
          <a:prstGeom prst="rect">
            <a:avLst/>
          </a:prstGeom>
          <a:noFill/>
        </p:spPr>
        <p:txBody>
          <a:bodyPr wrap="square" rtlCol="0">
            <a:spAutoFit/>
          </a:bodyPr>
          <a:lstStyle/>
          <a:p>
            <a:r>
              <a:rPr lang="es-MX" sz="2800" b="1">
                <a:solidFill>
                  <a:srgbClr val="691831"/>
                </a:solidFill>
                <a:latin typeface="Patria"/>
              </a:rPr>
              <a:t>Puente de Piedra, </a:t>
            </a:r>
            <a:r>
              <a:rPr lang="es-ES_tradnl" sz="2800" b="1">
                <a:solidFill>
                  <a:srgbClr val="691831"/>
                </a:solidFill>
                <a:latin typeface="Patria"/>
              </a:rPr>
              <a:t>San Bartolo Naucalpan, Estado de México</a:t>
            </a:r>
            <a:r>
              <a:rPr lang="es-MX" sz="2800" b="1">
                <a:solidFill>
                  <a:srgbClr val="691831"/>
                </a:solidFill>
                <a:latin typeface="Patria"/>
              </a:rPr>
              <a:t> </a:t>
            </a:r>
          </a:p>
        </p:txBody>
      </p:sp>
      <p:pic>
        <p:nvPicPr>
          <p:cNvPr id="8" name="Imagen 7">
            <a:extLst>
              <a:ext uri="{FF2B5EF4-FFF2-40B4-BE49-F238E27FC236}">
                <a16:creationId xmlns:a16="http://schemas.microsoft.com/office/drawing/2014/main" id="{40F976EF-28F1-37CF-624A-7F92C8B708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279" y="1082250"/>
            <a:ext cx="3120000" cy="2340000"/>
          </a:xfrm>
          <a:prstGeom prst="rect">
            <a:avLst/>
          </a:prstGeom>
        </p:spPr>
      </p:pic>
      <p:pic>
        <p:nvPicPr>
          <p:cNvPr id="10" name="Imagen 9">
            <a:extLst>
              <a:ext uri="{FF2B5EF4-FFF2-40B4-BE49-F238E27FC236}">
                <a16:creationId xmlns:a16="http://schemas.microsoft.com/office/drawing/2014/main" id="{68CBEEBD-0290-082D-36F8-35C80A7888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1141" y="3566785"/>
            <a:ext cx="3120000" cy="2340000"/>
          </a:xfrm>
          <a:prstGeom prst="rect">
            <a:avLst/>
          </a:prstGeom>
        </p:spPr>
      </p:pic>
      <p:sp>
        <p:nvSpPr>
          <p:cNvPr id="12" name="CuadroTexto 11">
            <a:extLst>
              <a:ext uri="{FF2B5EF4-FFF2-40B4-BE49-F238E27FC236}">
                <a16:creationId xmlns:a16="http://schemas.microsoft.com/office/drawing/2014/main" id="{8CE1D8EB-AECA-A528-15BC-D039796FA3A3}"/>
              </a:ext>
            </a:extLst>
          </p:cNvPr>
          <p:cNvSpPr txBox="1"/>
          <p:nvPr/>
        </p:nvSpPr>
        <p:spPr>
          <a:xfrm>
            <a:off x="259977" y="3566785"/>
            <a:ext cx="3186304" cy="1015663"/>
          </a:xfrm>
          <a:prstGeom prst="rect">
            <a:avLst/>
          </a:prstGeom>
          <a:noFill/>
        </p:spPr>
        <p:txBody>
          <a:bodyPr wrap="square" rtlCol="0">
            <a:spAutoFit/>
          </a:bodyPr>
          <a:lstStyle/>
          <a:p>
            <a:r>
              <a:rPr lang="es-ES_tradnl" sz="1200" b="1" dirty="0">
                <a:solidFill>
                  <a:schemeClr val="dk1"/>
                </a:solidFill>
                <a:latin typeface="Noto Sans" panose="020B0502040504020204" pitchFamily="34" charset="0"/>
                <a:ea typeface="Noto Sans" panose="020B0502040504020204" pitchFamily="34" charset="0"/>
                <a:cs typeface="Noto Sans" panose="020B0502040504020204" pitchFamily="34" charset="0"/>
              </a:rPr>
              <a:t>Ubicación</a:t>
            </a:r>
          </a:p>
          <a:p>
            <a:endParaRPr lang="es-ES_tradnl" sz="12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r>
              <a:rPr lang="es-ES_tradnl" sz="1200" dirty="0">
                <a:solidFill>
                  <a:schemeClr val="dk1"/>
                </a:solidFill>
                <a:latin typeface="Noto Sans" panose="020B0502040504020204" pitchFamily="34" charset="0"/>
                <a:ea typeface="Noto Sans" panose="020B0502040504020204" pitchFamily="34" charset="0"/>
                <a:cs typeface="Noto Sans" panose="020B0502040504020204" pitchFamily="34" charset="0"/>
              </a:rPr>
              <a:t>Boulevard Ávila Camacho, Av. Jardín y </a:t>
            </a:r>
          </a:p>
          <a:p>
            <a:r>
              <a:rPr lang="es-ES_tradnl" sz="1200" dirty="0">
                <a:solidFill>
                  <a:schemeClr val="dk1"/>
                </a:solidFill>
                <a:latin typeface="Noto Sans" panose="020B0502040504020204" pitchFamily="34" charset="0"/>
                <a:ea typeface="Noto Sans" panose="020B0502040504020204" pitchFamily="34" charset="0"/>
                <a:cs typeface="Noto Sans" panose="020B0502040504020204" pitchFamily="34" charset="0"/>
              </a:rPr>
              <a:t>Av. 16 de septiembre No. 39, San Bartolo Municipio Naucalpan, Estado de México</a:t>
            </a:r>
            <a:endParaRPr lang="es-MX" sz="1200" dirty="0"/>
          </a:p>
        </p:txBody>
      </p:sp>
      <p:sp>
        <p:nvSpPr>
          <p:cNvPr id="14" name="CuadroTexto 13">
            <a:extLst>
              <a:ext uri="{FF2B5EF4-FFF2-40B4-BE49-F238E27FC236}">
                <a16:creationId xmlns:a16="http://schemas.microsoft.com/office/drawing/2014/main" id="{CE560D68-8CDB-334B-DDB7-D9BB8887928B}"/>
              </a:ext>
            </a:extLst>
          </p:cNvPr>
          <p:cNvSpPr txBox="1"/>
          <p:nvPr/>
        </p:nvSpPr>
        <p:spPr>
          <a:xfrm>
            <a:off x="3552176" y="1064320"/>
            <a:ext cx="3120000" cy="2492990"/>
          </a:xfrm>
          <a:prstGeom prst="rect">
            <a:avLst/>
          </a:prstGeom>
          <a:noFill/>
        </p:spPr>
        <p:txBody>
          <a:bodyPr wrap="square" rtlCol="0">
            <a:spAutoFit/>
          </a:bodyPr>
          <a:lstStyle/>
          <a:p>
            <a:pPr algn="just"/>
            <a:r>
              <a:rPr lang="es-ES_tradnl" sz="1200" b="1" dirty="0">
                <a:solidFill>
                  <a:schemeClr val="dk1"/>
                </a:solidFill>
                <a:latin typeface="Noto Sans" panose="020B0502040504020204" pitchFamily="34" charset="0"/>
                <a:ea typeface="Noto Sans" panose="020B0502040504020204" pitchFamily="34" charset="0"/>
                <a:cs typeface="Noto Sans" panose="020B0502040504020204" pitchFamily="34" charset="0"/>
              </a:rPr>
              <a:t>Antecedente</a:t>
            </a:r>
          </a:p>
          <a:p>
            <a:pPr algn="just"/>
            <a:r>
              <a:rPr lang="es-ES_tradnl" sz="1200" dirty="0">
                <a:solidFill>
                  <a:schemeClr val="dk1"/>
                </a:solidFill>
                <a:latin typeface="Noto Sans" panose="020B0502040504020204" pitchFamily="34" charset="0"/>
                <a:ea typeface="Noto Sans" panose="020B0502040504020204" pitchFamily="34" charset="0"/>
                <a:cs typeface="Noto Sans" panose="020B0502040504020204" pitchFamily="34" charset="0"/>
              </a:rPr>
              <a:t>El puente peatonal conocido como “Puente de Piedra”, conectó al Conjunto Cuauhtémoc, con el entonces campo de futbol que se localizaba en el Fraccionamiento Alce Blanco (del otro lado de Avenida Periférico), el cual fue enajenado mediante Escritura Pública 87,899 de fecha 20 de febrero de 1990, a favor de Desarrollo Industrial y Comercial Alce Blanco, S.A. de C.V., dejando de formar parte del patrimonio del IMSS.</a:t>
            </a:r>
            <a:endParaRPr lang="es-MX" sz="12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6" name="CuadroTexto 15">
            <a:extLst>
              <a:ext uri="{FF2B5EF4-FFF2-40B4-BE49-F238E27FC236}">
                <a16:creationId xmlns:a16="http://schemas.microsoft.com/office/drawing/2014/main" id="{5C913F96-7D2E-22A5-B4D6-F99B89313946}"/>
              </a:ext>
            </a:extLst>
          </p:cNvPr>
          <p:cNvSpPr txBox="1"/>
          <p:nvPr/>
        </p:nvSpPr>
        <p:spPr>
          <a:xfrm>
            <a:off x="6787038" y="882583"/>
            <a:ext cx="5002664" cy="2423740"/>
          </a:xfrm>
          <a:prstGeom prst="rect">
            <a:avLst/>
          </a:prstGeom>
          <a:solidFill>
            <a:srgbClr val="235B4F"/>
          </a:solidFill>
          <a:ln>
            <a:solidFill>
              <a:srgbClr val="235B4F"/>
            </a:solidFill>
          </a:ln>
        </p:spPr>
        <p:txBody>
          <a:bodyPr wrap="square">
            <a:spAutoFit/>
          </a:bodyPr>
          <a:lstStyle/>
          <a:p>
            <a:pPr algn="just">
              <a:buNone/>
            </a:pPr>
            <a:r>
              <a:rPr lang="es-ES_tradnl" sz="1100" b="1" dirty="0">
                <a:solidFill>
                  <a:schemeClr val="bg1"/>
                </a:solidFill>
                <a:latin typeface="Noto Sans" panose="020B0502040504020204" pitchFamily="34" charset="0"/>
                <a:ea typeface="Noto Sans" panose="020B0502040504020204" pitchFamily="34" charset="0"/>
                <a:cs typeface="Noto Sans" panose="020B0502040504020204" pitchFamily="34" charset="0"/>
              </a:rPr>
              <a:t>Problemática</a:t>
            </a:r>
          </a:p>
          <a:p>
            <a:pPr algn="just">
              <a:buNone/>
            </a:pPr>
            <a:endParaRPr lang="es-ES_tradnl" sz="105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buNone/>
            </a:pPr>
            <a:r>
              <a:rPr lang="es-ES_tradnl"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El P</a:t>
            </a:r>
            <a:r>
              <a:rPr lang="es-ES_tradnl"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uente fue considerado un peligro inminente para la población que transita diariamente por dicho espacio</a:t>
            </a:r>
            <a:r>
              <a:rPr lang="es-ES_tradnl"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p>
          <a:p>
            <a:pPr algn="just">
              <a:buNone/>
            </a:pPr>
            <a:endParaRPr lang="es-ES_tradnl"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p>
            <a:pPr algn="just">
              <a:buNone/>
            </a:pPr>
            <a:r>
              <a:rPr lang="es-ES_tradnl"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El IMSS no cuenta con los antecedentes documentales con los que acredite la propiedad del puente a su favor, por lo que de igual manera no se cuenta con documentales con las que este Instituto acredite gastos erogados en la conservación y mantenimiento del mismo.</a:t>
            </a:r>
          </a:p>
          <a:p>
            <a:pPr algn="just">
              <a:buNone/>
            </a:pPr>
            <a:endParaRPr lang="es-ES_tradnl" sz="10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buNone/>
            </a:pPr>
            <a:r>
              <a:rPr lang="es-MX"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La Secretaría de Educación, Ciencia, Tecnología e Innovación del Estado de México, por conducto de la Dirección General de Cultura Física y Deporte, celebró el 01 de abril de 2024 un Convenio de Colaboración con Máxima Vallas y Unipolares S.A. de C.V., derivado del uso y ocupación de espacios </a:t>
            </a:r>
            <a:r>
              <a:rPr lang="es-MX" sz="10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publiciatrios</a:t>
            </a:r>
            <a:r>
              <a:rPr lang="es-MX"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 en </a:t>
            </a:r>
            <a:r>
              <a:rPr lang="es-MX" sz="10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en</a:t>
            </a:r>
            <a:r>
              <a:rPr lang="es-MX"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 la Unidad Cuauhtémoc.</a:t>
            </a:r>
            <a:endParaRPr lang="es-MX"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1BAA1310-8E9C-C6FD-4BBB-74D00ED0BE18}"/>
              </a:ext>
            </a:extLst>
          </p:cNvPr>
          <p:cNvSpPr txBox="1"/>
          <p:nvPr/>
        </p:nvSpPr>
        <p:spPr>
          <a:xfrm>
            <a:off x="6781624" y="3362769"/>
            <a:ext cx="5002664" cy="2716128"/>
          </a:xfrm>
          <a:prstGeom prst="rect">
            <a:avLst/>
          </a:prstGeom>
          <a:solidFill>
            <a:srgbClr val="235B4F"/>
          </a:solidFill>
          <a:ln>
            <a:solidFill>
              <a:srgbClr val="235B4F"/>
            </a:solidFill>
          </a:ln>
        </p:spPr>
        <p:txBody>
          <a:bodyPr wrap="square" lIns="91440" tIns="45720" rIns="91440" bIns="45720" anchor="t">
            <a:spAutoFit/>
          </a:bodyPr>
          <a:lstStyle/>
          <a:p>
            <a:pPr algn="just">
              <a:buNone/>
            </a:pPr>
            <a:r>
              <a:rPr lang="es-ES_tradnl" sz="105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Situación Actual</a:t>
            </a:r>
          </a:p>
          <a:p>
            <a:pPr algn="just">
              <a:buNone/>
            </a:pPr>
            <a:endParaRPr lang="es-ES_tradnl" sz="1000" b="1" u="sng"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p>
            <a:pPr algn="just">
              <a:buNone/>
            </a:pPr>
            <a:r>
              <a:rPr lang="es-ES_tradnl"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M</a:t>
            </a:r>
            <a:r>
              <a:rPr lang="es-ES_tradnl"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ediante oficio del 29 de enero de 2026, el Secretario de Movilidad del Gobierno del Estado de México solicita al Director General del IMSS realice la reparación del puente peatonal</a:t>
            </a:r>
            <a:r>
              <a:rPr lang="es-ES_tradnl"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p>
          <a:p>
            <a:pPr algn="just">
              <a:buNone/>
            </a:pPr>
            <a:endParaRPr lang="es-ES_tradnl"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p>
            <a:pPr algn="just">
              <a:buNone/>
            </a:pPr>
            <a:r>
              <a:rPr lang="es-ES_tradnl"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En reunión de </a:t>
            </a:r>
            <a:r>
              <a:rPr lang="es-ES_tradnl"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9 de marzo de 2026 con la Directora de Patrimonio del Estado de México, informó que el inmueble al día de hoy es propiedad del Instituto de Seguridad Social del Estado de México y Municipios (ISSEMYM).</a:t>
            </a:r>
            <a:endParaRPr lang="es-MX"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p>
            <a:pPr algn="just">
              <a:buNone/>
            </a:pPr>
            <a:endParaRPr lang="es-MX"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p>
            <a:pPr algn="just"/>
            <a:r>
              <a:rPr lang="es-ES_tradnl" sz="1000" dirty="0">
                <a:solidFill>
                  <a:schemeClr val="bg1"/>
                </a:solidFill>
                <a:effectLst/>
                <a:latin typeface="Noto Sans"/>
                <a:ea typeface="Noto Sans"/>
                <a:cs typeface="Noto Sans"/>
              </a:rPr>
              <a:t>El 12 de junio 2026, se realizó una reunión de trabajo con el fin de tomar acciones de manera coordinada para regularizar la situación física, jurídica y administrativa que actualmente guarda el multicitado puente, en salvaguarda de la seguridad de la población que transita diariamente por debajo del mismo y con el objeto de celebrar un convenio de colaboración para su mante</a:t>
            </a:r>
            <a:r>
              <a:rPr lang="es-ES_tradnl" sz="1000" dirty="0">
                <a:solidFill>
                  <a:schemeClr val="bg1"/>
                </a:solidFill>
                <a:latin typeface="Noto Sans"/>
                <a:ea typeface="Noto Sans"/>
                <a:cs typeface="Noto Sans"/>
              </a:rPr>
              <a:t>nimiento y conservación, acordando con la Oficialía Mayor del Gobierno del Estado de México, que el IMSS hará la propuesta del documento a suscribir.</a:t>
            </a:r>
          </a:p>
        </p:txBody>
      </p:sp>
    </p:spTree>
    <p:extLst>
      <p:ext uri="{BB962C8B-B14F-4D97-AF65-F5344CB8AC3E}">
        <p14:creationId xmlns:p14="http://schemas.microsoft.com/office/powerpoint/2010/main" val="3424523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C2C78-8A91-ED0D-B24B-9310F222C59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4E2FF49-033C-EFEE-D711-AF92EA57C680}"/>
              </a:ext>
            </a:extLst>
          </p:cNvPr>
          <p:cNvSpPr txBox="1"/>
          <p:nvPr/>
        </p:nvSpPr>
        <p:spPr>
          <a:xfrm>
            <a:off x="181334" y="301960"/>
            <a:ext cx="9052313" cy="954107"/>
          </a:xfrm>
          <a:prstGeom prst="rect">
            <a:avLst/>
          </a:prstGeom>
          <a:noFill/>
        </p:spPr>
        <p:txBody>
          <a:bodyPr wrap="square" lIns="91440" tIns="45720" rIns="91440" bIns="45720" rtlCol="0" anchor="t">
            <a:spAutoFit/>
          </a:bodyPr>
          <a:lstStyle/>
          <a:p>
            <a:r>
              <a:rPr lang="es-MX" sz="2800" b="1" dirty="0">
                <a:solidFill>
                  <a:srgbClr val="691831"/>
                </a:solidFill>
                <a:latin typeface="Patria"/>
              </a:rPr>
              <a:t>Donación de una Superficie de 20,003.09 m² del Antiguo Galgodromo, CD. Juárez, Chihuahua. </a:t>
            </a:r>
          </a:p>
        </p:txBody>
      </p:sp>
      <p:sp>
        <p:nvSpPr>
          <p:cNvPr id="14" name="CuadroTexto 13">
            <a:extLst>
              <a:ext uri="{FF2B5EF4-FFF2-40B4-BE49-F238E27FC236}">
                <a16:creationId xmlns:a16="http://schemas.microsoft.com/office/drawing/2014/main" id="{C093F904-8526-4B5A-B9B1-982051EBAB2E}"/>
              </a:ext>
            </a:extLst>
          </p:cNvPr>
          <p:cNvSpPr txBox="1"/>
          <p:nvPr/>
        </p:nvSpPr>
        <p:spPr>
          <a:xfrm>
            <a:off x="1294751" y="1882169"/>
            <a:ext cx="4914738" cy="3539430"/>
          </a:xfrm>
          <a:prstGeom prst="rect">
            <a:avLst/>
          </a:prstGeom>
          <a:noFill/>
        </p:spPr>
        <p:txBody>
          <a:bodyPr wrap="square" lIns="91440" tIns="45720" rIns="91440" bIns="45720" rtlCol="0" anchor="t">
            <a:spAutoFit/>
          </a:bodyPr>
          <a:lstStyle/>
          <a:p>
            <a:pPr algn="just"/>
            <a:r>
              <a:rPr lang="es-ES_tradnl" sz="1400" dirty="0">
                <a:solidFill>
                  <a:schemeClr val="dk1"/>
                </a:solidFill>
                <a:latin typeface="Noto Sans" panose="020B0502040504020204" pitchFamily="34" charset="0"/>
                <a:ea typeface="Noto Sans" panose="020B0502040504020204" pitchFamily="34" charset="0"/>
                <a:cs typeface="Noto Sans" panose="020B0502040504020204" pitchFamily="34" charset="0"/>
              </a:rPr>
              <a:t>Con oficio No. DGAPIF/DIDI/0410/2026 de fecha 21 de abril de 2026, el Director de Incorporación y Desincorporación de Inmuebles de INDAABIN, comunica que con el objetivo de atender las necesidades del IMSS, se identificó la subdivisión del inmueble "Antiguo Hipódromo y </a:t>
            </a:r>
            <a:r>
              <a:rPr lang="es-ES_tradnl" sz="1400" dirty="0" err="1">
                <a:solidFill>
                  <a:schemeClr val="dk1"/>
                </a:solidFill>
                <a:latin typeface="Noto Sans" panose="020B0502040504020204" pitchFamily="34" charset="0"/>
                <a:ea typeface="Noto Sans" panose="020B0502040504020204" pitchFamily="34" charset="0"/>
                <a:cs typeface="Noto Sans" panose="020B0502040504020204" pitchFamily="34" charset="0"/>
              </a:rPr>
              <a:t>Galgódromo</a:t>
            </a:r>
            <a:r>
              <a:rPr lang="es-ES_tradnl" sz="1400" dirty="0">
                <a:solidFill>
                  <a:schemeClr val="dk1"/>
                </a:solidFill>
                <a:latin typeface="Noto Sans" panose="020B0502040504020204" pitchFamily="34" charset="0"/>
                <a:ea typeface="Noto Sans" panose="020B0502040504020204" pitchFamily="34" charset="0"/>
                <a:cs typeface="Noto Sans" panose="020B0502040504020204" pitchFamily="34" charset="0"/>
              </a:rPr>
              <a:t> de Ciudad Juárez, Chihuahua", denominado Fracción H, sin Registro Federal Inmobiliario (RFI), por lo que ofrece una superficie de 20,003.09m², en contrapropuesta a la superficie solicitada por el IMSS.</a:t>
            </a:r>
            <a:endParaRPr lang="es-ES_tradnl" sz="20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algn="just"/>
            <a:endParaRPr lang="es-ES_tradnl" sz="14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algn="just"/>
            <a:r>
              <a:rPr lang="es-ES_tradnl" sz="1400" dirty="0">
                <a:solidFill>
                  <a:schemeClr val="dk1"/>
                </a:solidFill>
                <a:latin typeface="Noto Sans" panose="020B0502040504020204" pitchFamily="34" charset="0"/>
                <a:ea typeface="Noto Sans" panose="020B0502040504020204" pitchFamily="34" charset="0"/>
                <a:cs typeface="Noto Sans" panose="020B0502040504020204" pitchFamily="34" charset="0"/>
              </a:rPr>
              <a:t>Con oficio 344 del 4 de junio de 2026, el TOOAD se pronunció como procedente la superficie que en contrapropuesta oferto el INDAABIN, (superficie resaltada en azul y amarillo para para la construcción de Centro Oncológico, Subdelegación y Planta de lavado.</a:t>
            </a:r>
            <a:endParaRPr lang="es-ES_tradnl" sz="2000" dirty="0">
              <a:solidFill>
                <a:schemeClr val="dk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4" name="Imagen 3">
            <a:extLst>
              <a:ext uri="{FF2B5EF4-FFF2-40B4-BE49-F238E27FC236}">
                <a16:creationId xmlns:a16="http://schemas.microsoft.com/office/drawing/2014/main" id="{46237874-D349-D56D-0E72-B863A801FDD3}"/>
              </a:ext>
            </a:extLst>
          </p:cNvPr>
          <p:cNvPicPr>
            <a:picLocks noChangeAspect="1"/>
          </p:cNvPicPr>
          <p:nvPr/>
        </p:nvPicPr>
        <p:blipFill>
          <a:blip r:embed="rId3"/>
          <a:srcRect l="1471" t="4500" r="4285" b="8538"/>
          <a:stretch>
            <a:fillRect/>
          </a:stretch>
        </p:blipFill>
        <p:spPr>
          <a:xfrm>
            <a:off x="6986621" y="1129067"/>
            <a:ext cx="3605179" cy="25228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72B7379A-FDBD-E52E-A3C3-6A574B7A60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6621" y="3828355"/>
            <a:ext cx="3605179" cy="2554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024881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2108F-008E-4FAF-8885-4D352930CEAC}"/>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64B4B2F2-D549-452E-9E62-5B42B220F322}"/>
              </a:ext>
            </a:extLst>
          </p:cNvPr>
          <p:cNvSpPr txBox="1"/>
          <p:nvPr/>
        </p:nvSpPr>
        <p:spPr>
          <a:xfrm>
            <a:off x="432347" y="292996"/>
            <a:ext cx="6711133" cy="523220"/>
          </a:xfrm>
          <a:prstGeom prst="rect">
            <a:avLst/>
          </a:prstGeom>
          <a:noFill/>
        </p:spPr>
        <p:txBody>
          <a:bodyPr wrap="none" rtlCol="0">
            <a:spAutoFit/>
          </a:bodyPr>
          <a:lstStyle/>
          <a:p>
            <a:r>
              <a:rPr lang="es-MX" sz="2800" b="1">
                <a:solidFill>
                  <a:srgbClr val="691831"/>
                </a:solidFill>
                <a:latin typeface="Patria"/>
              </a:rPr>
              <a:t>Donación del Sanatorio las Américas, CDMX</a:t>
            </a:r>
          </a:p>
        </p:txBody>
      </p:sp>
      <p:graphicFrame>
        <p:nvGraphicFramePr>
          <p:cNvPr id="9" name="Tabla 8">
            <a:extLst>
              <a:ext uri="{FF2B5EF4-FFF2-40B4-BE49-F238E27FC236}">
                <a16:creationId xmlns:a16="http://schemas.microsoft.com/office/drawing/2014/main" id="{7790B72B-74EF-141D-243E-20EF1CEE3617}"/>
              </a:ext>
            </a:extLst>
          </p:cNvPr>
          <p:cNvGraphicFramePr>
            <a:graphicFrameLocks noGrp="1"/>
          </p:cNvGraphicFramePr>
          <p:nvPr>
            <p:extLst>
              <p:ext uri="{D42A27DB-BD31-4B8C-83A1-F6EECF244321}">
                <p14:modId xmlns:p14="http://schemas.microsoft.com/office/powerpoint/2010/main" val="2883644294"/>
              </p:ext>
            </p:extLst>
          </p:nvPr>
        </p:nvGraphicFramePr>
        <p:xfrm>
          <a:off x="432347" y="972141"/>
          <a:ext cx="7833112" cy="4902200"/>
        </p:xfrm>
        <a:graphic>
          <a:graphicData uri="http://schemas.openxmlformats.org/drawingml/2006/table">
            <a:tbl>
              <a:tblPr firstRow="1" bandRow="1">
                <a:tableStyleId>{5C22544A-7EE6-4342-B048-85BDC9FD1C3A}</a:tableStyleId>
              </a:tblPr>
              <a:tblGrid>
                <a:gridCol w="1925371">
                  <a:extLst>
                    <a:ext uri="{9D8B030D-6E8A-4147-A177-3AD203B41FA5}">
                      <a16:colId xmlns:a16="http://schemas.microsoft.com/office/drawing/2014/main" val="3571641970"/>
                    </a:ext>
                  </a:extLst>
                </a:gridCol>
                <a:gridCol w="5907741">
                  <a:extLst>
                    <a:ext uri="{9D8B030D-6E8A-4147-A177-3AD203B41FA5}">
                      <a16:colId xmlns:a16="http://schemas.microsoft.com/office/drawing/2014/main" val="1972915320"/>
                    </a:ext>
                  </a:extLst>
                </a:gridCol>
              </a:tblGrid>
              <a:tr h="370840">
                <a:tc gridSpan="2">
                  <a:txBody>
                    <a:bodyPr/>
                    <a:lstStyle/>
                    <a:p>
                      <a:pPr algn="just"/>
                      <a:r>
                        <a:rPr lang="es-MX" sz="1600"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Hospital General de Zona con Unidad de Medicina Familiar No. 26</a:t>
                      </a:r>
                      <a:endParaRPr lang="es-MX" sz="16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txBody>
                  <a:tcPr anchor="ctr">
                    <a:solidFill>
                      <a:srgbClr val="235B4F"/>
                    </a:solidFill>
                  </a:tcPr>
                </a:tc>
                <a:tc hMerge="1">
                  <a:txBody>
                    <a:bodyPr/>
                    <a:lstStyle/>
                    <a:p>
                      <a:endParaRPr lang="es-MX"/>
                    </a:p>
                  </a:txBody>
                  <a:tcPr/>
                </a:tc>
                <a:extLst>
                  <a:ext uri="{0D108BD9-81ED-4DB2-BD59-A6C34878D82A}">
                    <a16:rowId xmlns:a16="http://schemas.microsoft.com/office/drawing/2014/main" val="2325105655"/>
                  </a:ext>
                </a:extLst>
              </a:tr>
              <a:tr h="370840">
                <a:tc>
                  <a:txBody>
                    <a:bodyPr/>
                    <a:lstStyle/>
                    <a:p>
                      <a:pPr algn="l"/>
                      <a:r>
                        <a:rPr lang="es-MX" sz="1200" b="1" dirty="0">
                          <a:latin typeface="Noto Sans" panose="020B0502040504020204" pitchFamily="34" charset="0"/>
                          <a:ea typeface="Noto Sans" panose="020B0502040504020204" pitchFamily="34" charset="0"/>
                          <a:cs typeface="Noto Sans" panose="020B0502040504020204" pitchFamily="34" charset="0"/>
                        </a:rPr>
                        <a:t>OOAD</a:t>
                      </a:r>
                    </a:p>
                  </a:txBody>
                  <a:tcPr anchor="ctr">
                    <a:solidFill>
                      <a:schemeClr val="bg1"/>
                    </a:solidFill>
                  </a:tcPr>
                </a:tc>
                <a:tc>
                  <a:txBody>
                    <a:bodyPr/>
                    <a:lstStyle/>
                    <a:p>
                      <a:pPr algn="just"/>
                      <a:r>
                        <a:rPr lang="es-MX" sz="1400" dirty="0">
                          <a:latin typeface="Noto Sans" panose="020B0502040504020204" pitchFamily="34" charset="0"/>
                          <a:ea typeface="Noto Sans" panose="020B0502040504020204" pitchFamily="34" charset="0"/>
                          <a:cs typeface="Noto Sans" panose="020B0502040504020204" pitchFamily="34" charset="0"/>
                        </a:rPr>
                        <a:t>D.F. Sur</a:t>
                      </a:r>
                    </a:p>
                  </a:txBody>
                  <a:tcPr anchor="ctr">
                    <a:solidFill>
                      <a:schemeClr val="bg1"/>
                    </a:solidFill>
                  </a:tcPr>
                </a:tc>
                <a:extLst>
                  <a:ext uri="{0D108BD9-81ED-4DB2-BD59-A6C34878D82A}">
                    <a16:rowId xmlns:a16="http://schemas.microsoft.com/office/drawing/2014/main" val="802385281"/>
                  </a:ext>
                </a:extLst>
              </a:tr>
              <a:tr h="370840">
                <a:tc>
                  <a:txBody>
                    <a:bodyPr/>
                    <a:lstStyle/>
                    <a:p>
                      <a:pPr algn="l"/>
                      <a:r>
                        <a:rPr lang="es-MX" sz="1200" b="1" dirty="0">
                          <a:latin typeface="Noto Sans" panose="020B0502040504020204" pitchFamily="34" charset="0"/>
                          <a:ea typeface="Noto Sans" panose="020B0502040504020204" pitchFamily="34" charset="0"/>
                          <a:cs typeface="Noto Sans" panose="020B0502040504020204" pitchFamily="34" charset="0"/>
                        </a:rPr>
                        <a:t>Ubicación</a:t>
                      </a:r>
                    </a:p>
                  </a:txBody>
                  <a:tcPr anchor="ctr">
                    <a:solidFill>
                      <a:srgbClr val="235B4F">
                        <a:alpha val="5098"/>
                      </a:srgbClr>
                    </a:solidFill>
                  </a:tcPr>
                </a:tc>
                <a:tc>
                  <a:txBody>
                    <a:bodyPr/>
                    <a:lstStyle/>
                    <a:p>
                      <a:pPr algn="just"/>
                      <a:r>
                        <a:rPr lang="es-MX" sz="1400" kern="100" dirty="0">
                          <a:effectLst/>
                          <a:latin typeface="Noto Sans" panose="020B0502040504020204" pitchFamily="34" charset="0"/>
                          <a:ea typeface="Noto Sans" panose="020B0502040504020204" pitchFamily="34" charset="0"/>
                          <a:cs typeface="Noto Sans" panose="020B0502040504020204" pitchFamily="34" charset="0"/>
                        </a:rPr>
                        <a:t>Calles Chilpancingo 56 y 60; Aguascalientes 156 o 158 y 162 y Tlaxcala 159, Colonia Hipódromo Condesa, Alcaldía Cuauhtémoc, Ciudad de México</a:t>
                      </a:r>
                      <a:endParaRPr lang="es-MX" sz="1400" dirty="0">
                        <a:latin typeface="Noto Sans" panose="020B0502040504020204" pitchFamily="34" charset="0"/>
                        <a:ea typeface="Noto Sans" panose="020B0502040504020204" pitchFamily="34" charset="0"/>
                        <a:cs typeface="Noto Sans" panose="020B0502040504020204" pitchFamily="34" charset="0"/>
                      </a:endParaRPr>
                    </a:p>
                  </a:txBody>
                  <a:tcPr anchor="ctr">
                    <a:solidFill>
                      <a:srgbClr val="235B4F">
                        <a:alpha val="5098"/>
                      </a:srgbClr>
                    </a:solidFill>
                  </a:tcPr>
                </a:tc>
                <a:extLst>
                  <a:ext uri="{0D108BD9-81ED-4DB2-BD59-A6C34878D82A}">
                    <a16:rowId xmlns:a16="http://schemas.microsoft.com/office/drawing/2014/main" val="1306143554"/>
                  </a:ext>
                </a:extLst>
              </a:tr>
              <a:tr h="370840">
                <a:tc>
                  <a:txBody>
                    <a:bodyPr/>
                    <a:lstStyle/>
                    <a:p>
                      <a:pPr algn="l"/>
                      <a:r>
                        <a:rPr lang="es-MX" sz="1200" b="1" dirty="0">
                          <a:latin typeface="Noto Sans" panose="020B0502040504020204" pitchFamily="34" charset="0"/>
                          <a:ea typeface="Noto Sans" panose="020B0502040504020204" pitchFamily="34" charset="0"/>
                          <a:cs typeface="Noto Sans" panose="020B0502040504020204" pitchFamily="34" charset="0"/>
                        </a:rPr>
                        <a:t>Superficie de terreno</a:t>
                      </a:r>
                    </a:p>
                  </a:txBody>
                  <a:tcPr anchor="ctr">
                    <a:solidFill>
                      <a:schemeClr val="bg1"/>
                    </a:solidFill>
                  </a:tcPr>
                </a:tc>
                <a:tc>
                  <a:txBody>
                    <a:bodyPr/>
                    <a:lstStyle/>
                    <a:p>
                      <a:pPr algn="just"/>
                      <a:r>
                        <a:rPr lang="es-MX" sz="1400" dirty="0">
                          <a:latin typeface="Noto Sans" panose="020B0502040504020204" pitchFamily="34" charset="0"/>
                          <a:ea typeface="Noto Sans" panose="020B0502040504020204" pitchFamily="34" charset="0"/>
                          <a:cs typeface="Noto Sans" panose="020B0502040504020204" pitchFamily="34" charset="0"/>
                        </a:rPr>
                        <a:t>2,929.03 m</a:t>
                      </a:r>
                      <a:r>
                        <a:rPr lang="es-MX" sz="1400" baseline="30000" dirty="0">
                          <a:latin typeface="Noto Sans" panose="020B0502040504020204" pitchFamily="34" charset="0"/>
                          <a:ea typeface="Noto Sans" panose="020B0502040504020204" pitchFamily="34" charset="0"/>
                          <a:cs typeface="Noto Sans" panose="020B0502040504020204" pitchFamily="34" charset="0"/>
                        </a:rPr>
                        <a:t>2</a:t>
                      </a:r>
                    </a:p>
                  </a:txBody>
                  <a:tcPr anchor="ctr">
                    <a:solidFill>
                      <a:schemeClr val="bg1"/>
                    </a:solidFill>
                  </a:tcPr>
                </a:tc>
                <a:extLst>
                  <a:ext uri="{0D108BD9-81ED-4DB2-BD59-A6C34878D82A}">
                    <a16:rowId xmlns:a16="http://schemas.microsoft.com/office/drawing/2014/main" val="2274297573"/>
                  </a:ext>
                </a:extLst>
              </a:tr>
              <a:tr h="370840">
                <a:tc>
                  <a:txBody>
                    <a:bodyPr/>
                    <a:lstStyle/>
                    <a:p>
                      <a:pPr algn="l"/>
                      <a:r>
                        <a:rPr lang="es-MX" sz="1200" b="1" dirty="0">
                          <a:latin typeface="Noto Sans" panose="020B0502040504020204" pitchFamily="34" charset="0"/>
                          <a:ea typeface="Noto Sans" panose="020B0502040504020204" pitchFamily="34" charset="0"/>
                          <a:cs typeface="Noto Sans" panose="020B0502040504020204" pitchFamily="34" charset="0"/>
                        </a:rPr>
                        <a:t>RFI</a:t>
                      </a:r>
                    </a:p>
                  </a:txBody>
                  <a:tcPr anchor="ctr">
                    <a:solidFill>
                      <a:srgbClr val="235B4F">
                        <a:alpha val="5098"/>
                      </a:srgbClr>
                    </a:solidFill>
                  </a:tcPr>
                </a:tc>
                <a:tc>
                  <a:txBody>
                    <a:bodyPr/>
                    <a:lstStyle/>
                    <a:p>
                      <a:pPr algn="just"/>
                      <a:r>
                        <a:rPr lang="es-MX" sz="1400" dirty="0">
                          <a:latin typeface="Noto Sans" panose="020B0502040504020204" pitchFamily="34" charset="0"/>
                          <a:ea typeface="Noto Sans" panose="020B0502040504020204" pitchFamily="34" charset="0"/>
                          <a:cs typeface="Noto Sans" panose="020B0502040504020204" pitchFamily="34" charset="0"/>
                        </a:rPr>
                        <a:t>9-21122-0</a:t>
                      </a:r>
                    </a:p>
                  </a:txBody>
                  <a:tcPr anchor="ctr">
                    <a:solidFill>
                      <a:srgbClr val="235B4F">
                        <a:alpha val="5098"/>
                      </a:srgbClr>
                    </a:solidFill>
                  </a:tcPr>
                </a:tc>
                <a:extLst>
                  <a:ext uri="{0D108BD9-81ED-4DB2-BD59-A6C34878D82A}">
                    <a16:rowId xmlns:a16="http://schemas.microsoft.com/office/drawing/2014/main" val="3608633836"/>
                  </a:ext>
                </a:extLst>
              </a:tr>
              <a:tr h="370840">
                <a:tc>
                  <a:txBody>
                    <a:bodyPr/>
                    <a:lstStyle/>
                    <a:p>
                      <a:pPr algn="l"/>
                      <a:r>
                        <a:rPr lang="es-MX" sz="1200" b="1" dirty="0">
                          <a:latin typeface="Noto Sans" panose="020B0502040504020204" pitchFamily="34" charset="0"/>
                          <a:ea typeface="Noto Sans" panose="020B0502040504020204" pitchFamily="34" charset="0"/>
                          <a:cs typeface="Noto Sans" panose="020B0502040504020204" pitchFamily="34" charset="0"/>
                        </a:rPr>
                        <a:t>Donante</a:t>
                      </a:r>
                    </a:p>
                  </a:txBody>
                  <a:tcPr anchor="ctr">
                    <a:solidFill>
                      <a:schemeClr val="bg1"/>
                    </a:solidFill>
                  </a:tcPr>
                </a:tc>
                <a:tc>
                  <a:txBody>
                    <a:bodyPr/>
                    <a:lstStyle/>
                    <a:p>
                      <a:pPr algn="just"/>
                      <a:r>
                        <a:rPr lang="es-MX" sz="1400" dirty="0">
                          <a:latin typeface="Noto Sans" panose="020B0502040504020204" pitchFamily="34" charset="0"/>
                          <a:ea typeface="Noto Sans" panose="020B0502040504020204" pitchFamily="34" charset="0"/>
                          <a:cs typeface="Noto Sans" panose="020B0502040504020204" pitchFamily="34" charset="0"/>
                        </a:rPr>
                        <a:t>Comisión Federal de Electricidad (CFE)</a:t>
                      </a:r>
                    </a:p>
                  </a:txBody>
                  <a:tcPr anchor="ctr">
                    <a:solidFill>
                      <a:schemeClr val="bg1"/>
                    </a:solidFill>
                  </a:tcPr>
                </a:tc>
                <a:extLst>
                  <a:ext uri="{0D108BD9-81ED-4DB2-BD59-A6C34878D82A}">
                    <a16:rowId xmlns:a16="http://schemas.microsoft.com/office/drawing/2014/main" val="3283136043"/>
                  </a:ext>
                </a:extLst>
              </a:tr>
              <a:tr h="370840">
                <a:tc>
                  <a:txBody>
                    <a:bodyPr/>
                    <a:lstStyle/>
                    <a:p>
                      <a:pPr algn="l"/>
                      <a:r>
                        <a:rPr lang="es-MX" sz="1200" b="1" dirty="0">
                          <a:latin typeface="Noto Sans" panose="020B0502040504020204" pitchFamily="34" charset="0"/>
                          <a:ea typeface="Noto Sans" panose="020B0502040504020204" pitchFamily="34" charset="0"/>
                          <a:cs typeface="Noto Sans" panose="020B0502040504020204" pitchFamily="34" charset="0"/>
                        </a:rPr>
                        <a:t>Situación Actual</a:t>
                      </a:r>
                    </a:p>
                  </a:txBody>
                  <a:tcPr anchor="ctr">
                    <a:solidFill>
                      <a:srgbClr val="235B4F">
                        <a:alpha val="5098"/>
                      </a:srgbClr>
                    </a:solidFill>
                  </a:tcPr>
                </a:tc>
                <a:tc>
                  <a:txBody>
                    <a:bodyPr/>
                    <a:lstStyle/>
                    <a:p>
                      <a:pPr marL="342900" marR="0" lvl="0" indent="-342900" algn="just" rtl="0" eaLnBrk="1" fontAlgn="auto" latinLnBrk="0" hangingPunct="1">
                        <a:lnSpc>
                          <a:spcPct val="100000"/>
                        </a:lnSpc>
                        <a:spcBef>
                          <a:spcPts val="0"/>
                        </a:spcBef>
                        <a:spcAft>
                          <a:spcPts val="0"/>
                        </a:spcAft>
                        <a:buClrTx/>
                        <a:buSzTx/>
                        <a:buFont typeface="+mj-lt"/>
                        <a:buAutoNum type="alphaLcParenR"/>
                      </a:pPr>
                      <a:r>
                        <a:rPr lang="es-MX" sz="1300" kern="1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Mediante oficio 0952841200/556 del 19 de marzo de 2026, el CCSG envió al Titular de la Unidad de Administración del Patrimonio Inmobiliario de la CFE los documentos solicitados para la donación del inmueble.</a:t>
                      </a:r>
                    </a:p>
                    <a:p>
                      <a:pPr marL="342900" marR="0" lvl="0" indent="-342900" algn="just" defTabSz="914400" rtl="0" eaLnBrk="1" fontAlgn="auto" latinLnBrk="0" hangingPunct="1">
                        <a:lnSpc>
                          <a:spcPct val="100000"/>
                        </a:lnSpc>
                        <a:spcBef>
                          <a:spcPts val="0"/>
                        </a:spcBef>
                        <a:spcAft>
                          <a:spcPts val="0"/>
                        </a:spcAft>
                        <a:buClrTx/>
                        <a:buSzTx/>
                        <a:buFont typeface="+mj-lt"/>
                        <a:buAutoNum type="alphaLcParenR"/>
                        <a:tabLst/>
                        <a:defRPr/>
                      </a:pPr>
                      <a:r>
                        <a:rPr lang="es-MX" sz="1300" kern="1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El inmueble no tiene adeudos por el servicio de luz a CFE, no obstante se tiene conocimiento </a:t>
                      </a:r>
                      <a:r>
                        <a:rPr lang="es-MX" sz="1300" b="0" kern="1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que</a:t>
                      </a:r>
                      <a:r>
                        <a:rPr lang="es-MX" sz="1300" b="1" kern="1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a:t>
                      </a:r>
                      <a:r>
                        <a:rPr lang="es-MX" sz="1400" b="1" kern="100" dirty="0">
                          <a:solidFill>
                            <a:srgbClr val="B38E5D"/>
                          </a:solidFill>
                          <a:effectLst/>
                          <a:latin typeface="Noto Sans" panose="020B0502040504020204" pitchFamily="34" charset="0"/>
                          <a:ea typeface="Noto Sans" panose="020B0502040504020204" pitchFamily="34" charset="0"/>
                          <a:cs typeface="Noto Sans" panose="020B0502040504020204" pitchFamily="34" charset="0"/>
                        </a:rPr>
                        <a:t>CFE reporta que el IMSS adeuda la cantidad de $44,158,188.00, razón por “ajustes de facturación”.</a:t>
                      </a:r>
                      <a:endParaRPr lang="es-MX" sz="1600" b="1" kern="100" dirty="0">
                        <a:solidFill>
                          <a:srgbClr val="B38E5D"/>
                        </a:solidFill>
                        <a:effectLst/>
                        <a:latin typeface="Noto Sans" panose="020B0502040504020204" pitchFamily="34" charset="0"/>
                        <a:ea typeface="Noto Sans" panose="020B0502040504020204" pitchFamily="34" charset="0"/>
                        <a:cs typeface="Noto Sans" panose="020B0502040504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lphaLcParenR"/>
                        <a:tabLst/>
                        <a:defRPr/>
                      </a:pPr>
                      <a:r>
                        <a:rPr lang="es-MX" sz="1300" b="1" kern="100" dirty="0">
                          <a:solidFill>
                            <a:schemeClr val="dk1"/>
                          </a:solidFill>
                          <a:effectLst/>
                          <a:latin typeface="Noto Sans"/>
                          <a:ea typeface="Noto Sans"/>
                          <a:cs typeface="Noto Sans"/>
                        </a:rPr>
                        <a:t>La CCAL esta gestionando tener una mesa de trabajo con CFE, para la aclaración de los saldos, así como dar contiuidad a la regularización del inmueble.</a:t>
                      </a:r>
                    </a:p>
                  </a:txBody>
                  <a:tcPr anchor="ctr">
                    <a:solidFill>
                      <a:srgbClr val="235B4F">
                        <a:alpha val="5098"/>
                      </a:srgbClr>
                    </a:solidFill>
                  </a:tcPr>
                </a:tc>
                <a:extLst>
                  <a:ext uri="{0D108BD9-81ED-4DB2-BD59-A6C34878D82A}">
                    <a16:rowId xmlns:a16="http://schemas.microsoft.com/office/drawing/2014/main" val="200555887"/>
                  </a:ext>
                </a:extLst>
              </a:tr>
            </a:tbl>
          </a:graphicData>
        </a:graphic>
      </p:graphicFrame>
      <p:pic>
        <p:nvPicPr>
          <p:cNvPr id="13" name="Imagen 12">
            <a:extLst>
              <a:ext uri="{FF2B5EF4-FFF2-40B4-BE49-F238E27FC236}">
                <a16:creationId xmlns:a16="http://schemas.microsoft.com/office/drawing/2014/main" id="{2E286769-4342-DEE7-245E-6ACD4CD0BF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2545" y="972141"/>
            <a:ext cx="2571750" cy="3429000"/>
          </a:xfrm>
          <a:prstGeom prst="rect">
            <a:avLst/>
          </a:prstGeom>
        </p:spPr>
      </p:pic>
      <p:pic>
        <p:nvPicPr>
          <p:cNvPr id="15" name="Imagen 14">
            <a:extLst>
              <a:ext uri="{FF2B5EF4-FFF2-40B4-BE49-F238E27FC236}">
                <a16:creationId xmlns:a16="http://schemas.microsoft.com/office/drawing/2014/main" id="{234FA54C-1658-7EC0-B1B4-44196A4E4E6D}"/>
              </a:ext>
            </a:extLst>
          </p:cNvPr>
          <p:cNvPicPr>
            <a:picLocks noChangeAspect="1"/>
          </p:cNvPicPr>
          <p:nvPr/>
        </p:nvPicPr>
        <p:blipFill>
          <a:blip r:embed="rId3">
            <a:extLst>
              <a:ext uri="{28A0092B-C50C-407E-A947-70E740481C1C}">
                <a14:useLocalDpi xmlns:a14="http://schemas.microsoft.com/office/drawing/2010/main" val="0"/>
              </a:ext>
            </a:extLst>
          </a:blip>
          <a:srcRect r="10415"/>
          <a:stretch>
            <a:fillRect/>
          </a:stretch>
        </p:blipFill>
        <p:spPr>
          <a:xfrm>
            <a:off x="8472545" y="4690941"/>
            <a:ext cx="2571750" cy="1591472"/>
          </a:xfrm>
          <a:prstGeom prst="rect">
            <a:avLst/>
          </a:prstGeom>
        </p:spPr>
      </p:pic>
    </p:spTree>
    <p:extLst>
      <p:ext uri="{BB962C8B-B14F-4D97-AF65-F5344CB8AC3E}">
        <p14:creationId xmlns:p14="http://schemas.microsoft.com/office/powerpoint/2010/main" val="1094046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FA68F-5615-E2C1-D2E3-9E978FA6F5C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9F014551-D9E5-8033-984E-4EAA5D29C008}"/>
              </a:ext>
            </a:extLst>
          </p:cNvPr>
          <p:cNvSpPr txBox="1">
            <a:spLocks/>
          </p:cNvSpPr>
          <p:nvPr/>
        </p:nvSpPr>
        <p:spPr>
          <a:xfrm>
            <a:off x="149290" y="105736"/>
            <a:ext cx="8542338" cy="830997"/>
          </a:xfrm>
          <a:prstGeom prst="rect">
            <a:avLst/>
          </a:prstGeom>
          <a:noFill/>
        </p:spPr>
        <p:txBody>
          <a:bodyPr wrap="square" lIns="91440" tIns="45720" rIns="91440" bIns="45720" rtlCol="0" anchor="t">
            <a:spAutoFit/>
          </a:bodyPr>
          <a:lstStyle>
            <a:defPPr>
              <a:defRPr lang="es-MX"/>
            </a:defPPr>
            <a:lvl1pPr>
              <a:defRPr sz="2800" b="1">
                <a:solidFill>
                  <a:srgbClr val="691831"/>
                </a:solidFill>
                <a:latin typeface="Patria"/>
              </a:defRPr>
            </a:lvl1pPr>
          </a:lstStyle>
          <a:p>
            <a:r>
              <a:rPr lang="es-MX" dirty="0"/>
              <a:t>Bienes otorgados en comodato de IMSS Bienestar Servicios para la Salud (antes INSABI) a favor del IMSS.</a:t>
            </a:r>
          </a:p>
        </p:txBody>
      </p:sp>
      <p:sp>
        <p:nvSpPr>
          <p:cNvPr id="14" name="Marcador de número de diapositiva 3">
            <a:extLst>
              <a:ext uri="{FF2B5EF4-FFF2-40B4-BE49-F238E27FC236}">
                <a16:creationId xmlns:a16="http://schemas.microsoft.com/office/drawing/2014/main" id="{966965E5-4DB1-8215-5CFE-C119667B8446}"/>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10" name="Imagen 9">
            <a:extLst>
              <a:ext uri="{FF2B5EF4-FFF2-40B4-BE49-F238E27FC236}">
                <a16:creationId xmlns:a16="http://schemas.microsoft.com/office/drawing/2014/main" id="{836A756D-AEC7-3663-48EE-B97BB0B23DE7}"/>
              </a:ext>
            </a:extLst>
          </p:cNvPr>
          <p:cNvPicPr>
            <a:picLocks noChangeAspect="1"/>
          </p:cNvPicPr>
          <p:nvPr/>
        </p:nvPicPr>
        <p:blipFill>
          <a:blip r:embed="rId3"/>
          <a:stretch>
            <a:fillRect/>
          </a:stretch>
        </p:blipFill>
        <p:spPr>
          <a:xfrm>
            <a:off x="1258328" y="1833303"/>
            <a:ext cx="9672166" cy="4257339"/>
          </a:xfrm>
          <a:prstGeom prst="rect">
            <a:avLst/>
          </a:prstGeom>
        </p:spPr>
      </p:pic>
      <p:sp>
        <p:nvSpPr>
          <p:cNvPr id="11" name="CuadroTexto 10">
            <a:extLst>
              <a:ext uri="{FF2B5EF4-FFF2-40B4-BE49-F238E27FC236}">
                <a16:creationId xmlns:a16="http://schemas.microsoft.com/office/drawing/2014/main" id="{574DC46A-C5B1-048C-8C17-A5A6EE136F82}"/>
              </a:ext>
            </a:extLst>
          </p:cNvPr>
          <p:cNvSpPr txBox="1"/>
          <p:nvPr/>
        </p:nvSpPr>
        <p:spPr>
          <a:xfrm>
            <a:off x="180887" y="1097549"/>
            <a:ext cx="11588749" cy="646331"/>
          </a:xfrm>
          <a:prstGeom prst="rect">
            <a:avLst/>
          </a:prstGeom>
          <a:noFill/>
        </p:spPr>
        <p:txBody>
          <a:bodyPr wrap="square">
            <a:spAutoFit/>
          </a:bodyPr>
          <a:lstStyle/>
          <a:p>
            <a:pPr algn="just"/>
            <a:r>
              <a:rPr lang="es-MX" sz="1200" dirty="0">
                <a:latin typeface="Noto Sans" panose="020B0502040504020204" pitchFamily="34" charset="0"/>
                <a:ea typeface="Noto Sans" panose="020B0502040504020204" pitchFamily="34" charset="0"/>
                <a:cs typeface="Noto Sans" panose="020B0502040504020204" pitchFamily="34" charset="0"/>
              </a:rPr>
              <a:t>IMSS Bienestar Servicios para la Salud (antes INSABI)</a:t>
            </a:r>
            <a:r>
              <a:rPr lang="es-ES" sz="1200" dirty="0">
                <a:latin typeface="Noto Sans" panose="020B0502040504020204" pitchFamily="34" charset="0"/>
                <a:ea typeface="Noto Sans" panose="020B0502040504020204" pitchFamily="34" charset="0"/>
                <a:cs typeface="Noto Sans" panose="020B0502040504020204" pitchFamily="34" charset="0"/>
              </a:rPr>
              <a:t> solicitó a través del oficio numero DG-UI-COEES-973-2026 la actualización del estatus que guardan los 1178 bienes que otorgó al IMSS bajo la figura jurídica de comodato a través de la suscripción de un Convenio de Colaboración suscrito el 31 de marzo de 2020, referente al estatus operativo de éstos y si se les ha suministrado mantenimiento preventivo, siendo el estatus el siguiente:</a:t>
            </a:r>
            <a:endParaRPr lang="es-ES" sz="1100" dirty="0">
              <a:latin typeface="Noto Sans" panose="020B0502040504020204" pitchFamily="34" charset="0"/>
              <a:ea typeface="Noto Sans" panose="020B0502040504020204" pitchFamily="34" charset="0"/>
              <a:cs typeface="Noto Sans" panose="020B0502040504020204" pitchFamily="34" charset="0"/>
            </a:endParaRPr>
          </a:p>
        </p:txBody>
      </p:sp>
      <p:sp>
        <p:nvSpPr>
          <p:cNvPr id="16" name="CuadroTexto 15">
            <a:extLst>
              <a:ext uri="{FF2B5EF4-FFF2-40B4-BE49-F238E27FC236}">
                <a16:creationId xmlns:a16="http://schemas.microsoft.com/office/drawing/2014/main" id="{58E2EC41-B27E-99C9-9F0B-3FEAA71FE189}"/>
              </a:ext>
            </a:extLst>
          </p:cNvPr>
          <p:cNvSpPr txBox="1"/>
          <p:nvPr/>
        </p:nvSpPr>
        <p:spPr>
          <a:xfrm>
            <a:off x="2401454" y="6180065"/>
            <a:ext cx="9217891" cy="70788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800" b="0" i="1"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Nota</a:t>
            </a:r>
            <a:r>
              <a:rPr lang="es-MX" sz="800" i="1" dirty="0">
                <a:solidFill>
                  <a:prstClr val="black"/>
                </a:solidFill>
                <a:latin typeface="Noto Sans" panose="020B0502040504020204" pitchFamily="34" charset="0"/>
                <a:ea typeface="Noto Sans" panose="020B0502040504020204" pitchFamily="34" charset="0"/>
                <a:cs typeface="Noto Sans" panose="020B0502040504020204" pitchFamily="34" charset="0"/>
              </a:rPr>
              <a:t>1: Se solicitó a la Coordinación Administrativa de la Dirección de Prestaciones Médicas, la actualización del estatus de otros 22 equipos otorgados también en comodato al extinto Programa IMSS Bienestar.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800" b="0" i="1"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algn="just">
              <a:defRPr/>
            </a:pPr>
            <a:r>
              <a:rPr lang="es-MX" sz="800" i="1" dirty="0">
                <a:solidFill>
                  <a:prstClr val="black"/>
                </a:solidFill>
                <a:latin typeface="Noto Sans" panose="020B0502040504020204" pitchFamily="34" charset="0"/>
                <a:ea typeface="Noto Sans" panose="020B0502040504020204" pitchFamily="34" charset="0"/>
                <a:cs typeface="Noto Sans" panose="020B0502040504020204" pitchFamily="34" charset="0"/>
              </a:rPr>
              <a:t>Nota2: En el oficio citado en el primer párrafo, incluyen también 2</a:t>
            </a:r>
            <a:r>
              <a:rPr lang="es-ES_tradnl" sz="800" i="1" dirty="0">
                <a:solidFill>
                  <a:prstClr val="black"/>
                </a:solidFill>
                <a:latin typeface="Noto Sans" panose="020B0502040504020204" pitchFamily="34" charset="0"/>
                <a:ea typeface="Noto Sans" panose="020B0502040504020204" pitchFamily="34" charset="0"/>
                <a:cs typeface="Noto Sans" panose="020B0502040504020204" pitchFamily="34" charset="0"/>
              </a:rPr>
              <a:t>45 oxímetros de pulso portátiles, me permito informar que esta Coordinación Técnica a mi cargo no cuenta con la documentación soporte de dicha entrega.</a:t>
            </a:r>
            <a:endParaRPr kumimoji="0" lang="es-MX" sz="800" b="0" i="1"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606136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BCC6E-5C03-E1DD-2035-B461CD2CA6CC}"/>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86919493-9B38-FE76-D45E-A09DDF7F8D3B}"/>
              </a:ext>
            </a:extLst>
          </p:cNvPr>
          <p:cNvSpPr txBox="1">
            <a:spLocks/>
          </p:cNvSpPr>
          <p:nvPr/>
        </p:nvSpPr>
        <p:spPr>
          <a:xfrm>
            <a:off x="149290" y="105736"/>
            <a:ext cx="8542338" cy="830997"/>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ts val="3000"/>
            </a:pPr>
            <a:r>
              <a:rPr lang="es-MX" sz="2400" b="1" dirty="0">
                <a:solidFill>
                  <a:srgbClr val="691831"/>
                </a:solidFill>
                <a:latin typeface="Patria" pitchFamily="2" charset="0"/>
                <a:ea typeface="+mn-ea"/>
                <a:cs typeface="+mn-cs"/>
              </a:rPr>
              <a:t>Actualización Políticas para la Administración Inmobiliaria del IMSS</a:t>
            </a:r>
          </a:p>
        </p:txBody>
      </p:sp>
      <p:sp>
        <p:nvSpPr>
          <p:cNvPr id="14" name="Marcador de número de diapositiva 3">
            <a:extLst>
              <a:ext uri="{FF2B5EF4-FFF2-40B4-BE49-F238E27FC236}">
                <a16:creationId xmlns:a16="http://schemas.microsoft.com/office/drawing/2014/main" id="{2BA90AA8-261E-07AB-A40E-79B9A8A0B2BF}"/>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549D3243-D8E9-14DF-6B2C-E983BA6409DE}"/>
              </a:ext>
            </a:extLst>
          </p:cNvPr>
          <p:cNvSpPr txBox="1"/>
          <p:nvPr/>
        </p:nvSpPr>
        <p:spPr>
          <a:xfrm>
            <a:off x="346074" y="886265"/>
            <a:ext cx="11496675" cy="523220"/>
          </a:xfrm>
          <a:prstGeom prst="rect">
            <a:avLst/>
          </a:prstGeom>
          <a:noFill/>
        </p:spPr>
        <p:txBody>
          <a:bodyPr wrap="square">
            <a:spAutoFit/>
          </a:bodyPr>
          <a:lstStyle/>
          <a:p>
            <a:pPr algn="just"/>
            <a:r>
              <a:rPr lang="es-MX" sz="1400" dirty="0">
                <a:latin typeface="Noto Sans" panose="020B0502040504020204" pitchFamily="34" charset="0"/>
                <a:ea typeface="Noto Sans" panose="020B0502040504020204" pitchFamily="34" charset="0"/>
                <a:cs typeface="Noto Sans" panose="020B0502040504020204" pitchFamily="34" charset="0"/>
              </a:rPr>
              <a:t>Se tiene previsto presentar ante el H. Consejo Técnico del IMSS en julio 2026, la solicitud de autorización para actualizar las Políticas para la Administración Inmobiliaria del IMSS, </a:t>
            </a:r>
            <a:r>
              <a:rPr lang="es-ES" sz="1400" dirty="0">
                <a:latin typeface="Noto Sans" panose="020B0502040504020204" pitchFamily="34" charset="0"/>
                <a:ea typeface="Noto Sans" panose="020B0502040504020204" pitchFamily="34" charset="0"/>
                <a:cs typeface="Noto Sans" panose="020B0502040504020204" pitchFamily="34" charset="0"/>
              </a:rPr>
              <a:t> respecto de los siguientes puntos:</a:t>
            </a:r>
            <a:endParaRPr lang="es-ES" sz="1200" dirty="0">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2" name="Tabla 1">
            <a:extLst>
              <a:ext uri="{FF2B5EF4-FFF2-40B4-BE49-F238E27FC236}">
                <a16:creationId xmlns:a16="http://schemas.microsoft.com/office/drawing/2014/main" id="{5E788276-1311-CD67-1BE1-E516D38241D9}"/>
              </a:ext>
            </a:extLst>
          </p:cNvPr>
          <p:cNvGraphicFramePr>
            <a:graphicFrameLocks noGrp="1"/>
          </p:cNvGraphicFramePr>
          <p:nvPr>
            <p:extLst>
              <p:ext uri="{D42A27DB-BD31-4B8C-83A1-F6EECF244321}">
                <p14:modId xmlns:p14="http://schemas.microsoft.com/office/powerpoint/2010/main" val="1192055227"/>
              </p:ext>
            </p:extLst>
          </p:nvPr>
        </p:nvGraphicFramePr>
        <p:xfrm>
          <a:off x="346074" y="1448334"/>
          <a:ext cx="11496676" cy="4028440"/>
        </p:xfrm>
        <a:graphic>
          <a:graphicData uri="http://schemas.openxmlformats.org/drawingml/2006/table">
            <a:tbl>
              <a:tblPr firstRow="1" bandRow="1">
                <a:tableStyleId>{5C22544A-7EE6-4342-B048-85BDC9FD1C3A}</a:tableStyleId>
              </a:tblPr>
              <a:tblGrid>
                <a:gridCol w="5748338">
                  <a:extLst>
                    <a:ext uri="{9D8B030D-6E8A-4147-A177-3AD203B41FA5}">
                      <a16:colId xmlns:a16="http://schemas.microsoft.com/office/drawing/2014/main" val="1513750454"/>
                    </a:ext>
                  </a:extLst>
                </a:gridCol>
                <a:gridCol w="5748338">
                  <a:extLst>
                    <a:ext uri="{9D8B030D-6E8A-4147-A177-3AD203B41FA5}">
                      <a16:colId xmlns:a16="http://schemas.microsoft.com/office/drawing/2014/main" val="3193839606"/>
                    </a:ext>
                  </a:extLst>
                </a:gridCol>
              </a:tblGrid>
              <a:tr h="370840">
                <a:tc>
                  <a:txBody>
                    <a:bodyPr/>
                    <a:lstStyle/>
                    <a:p>
                      <a:r>
                        <a:rPr lang="es-MX" sz="1200" dirty="0"/>
                        <a:t>División de Optimización de Activos (Apartado A)</a:t>
                      </a:r>
                    </a:p>
                  </a:txBody>
                  <a:tcPr anchor="ctr">
                    <a:solidFill>
                      <a:srgbClr val="13322B"/>
                    </a:solidFill>
                  </a:tcPr>
                </a:tc>
                <a:tc>
                  <a:txBody>
                    <a:bodyPr/>
                    <a:lstStyle/>
                    <a:p>
                      <a:r>
                        <a:rPr lang="es-MX" sz="1200" dirty="0"/>
                        <a:t>División de Arrendamiento (Apartado B) y Comercialización (Apartado C)</a:t>
                      </a:r>
                    </a:p>
                  </a:txBody>
                  <a:tcPr anchor="ctr">
                    <a:solidFill>
                      <a:srgbClr val="13322B"/>
                    </a:solidFill>
                  </a:tcPr>
                </a:tc>
                <a:extLst>
                  <a:ext uri="{0D108BD9-81ED-4DB2-BD59-A6C34878D82A}">
                    <a16:rowId xmlns:a16="http://schemas.microsoft.com/office/drawing/2014/main" val="3121206623"/>
                  </a:ext>
                </a:extLst>
              </a:tr>
              <a:tr h="370840">
                <a:tc>
                  <a:txBody>
                    <a:bodyPr/>
                    <a:lstStyle/>
                    <a:p>
                      <a:r>
                        <a:rPr lang="es-MX" sz="1050" dirty="0">
                          <a:solidFill>
                            <a:schemeClr val="tx1"/>
                          </a:solidFill>
                          <a:latin typeface="Noto Sans" panose="020B0502040504020204" pitchFamily="34" charset="0"/>
                          <a:ea typeface="Noto Sans" panose="020B0502040504020204" pitchFamily="34" charset="0"/>
                          <a:cs typeface="Noto Sans" panose="020B0502040504020204" pitchFamily="34" charset="0"/>
                        </a:rPr>
                        <a:t>En el Glosario se cambia el concepto de CCL a CCAL: Coordinación Consultiva y Apoyo Legal, dependiente de la Dirección Jurídica.</a:t>
                      </a:r>
                    </a:p>
                  </a:txBody>
                  <a:tcPr anchor="ctr">
                    <a:noFill/>
                  </a:tcPr>
                </a:tc>
                <a:tc rowSpan="2">
                  <a:txBody>
                    <a:bodyPr/>
                    <a:lstStyle/>
                    <a:p>
                      <a:pPr marL="0" indent="0" algn="just">
                        <a:buClr>
                          <a:srgbClr val="000000"/>
                        </a:buClr>
                        <a:buSzPct val="150000"/>
                        <a:buFont typeface="Arial" panose="020B0604020202020204" pitchFamily="34" charset="0"/>
                        <a:buNone/>
                      </a:pPr>
                      <a:r>
                        <a:rPr lang="es-MX" sz="1050" b="0" dirty="0">
                          <a:latin typeface="Noto Sans" panose="020B0502040504020204" pitchFamily="34" charset="0"/>
                          <a:ea typeface="Noto Sans" panose="020B0502040504020204" pitchFamily="34" charset="0"/>
                          <a:cs typeface="Noto Sans" panose="020B0502040504020204" pitchFamily="34" charset="0"/>
                        </a:rPr>
                        <a:t>Apartado B “Casa Habitación para los TOOAD”.</a:t>
                      </a:r>
                    </a:p>
                    <a:p>
                      <a:pPr marL="171450" indent="-171450" algn="just">
                        <a:buClr>
                          <a:srgbClr val="000000"/>
                        </a:buClr>
                        <a:buSzPct val="150000"/>
                        <a:buFont typeface="Arial" panose="020B0604020202020204" pitchFamily="34" charset="0"/>
                        <a:buChar char="•"/>
                      </a:pPr>
                      <a:r>
                        <a:rPr lang="es-MX" sz="1050" dirty="0">
                          <a:latin typeface="Noto Sans" panose="020B0502040504020204" pitchFamily="34" charset="0"/>
                          <a:ea typeface="Noto Sans" panose="020B0502040504020204" pitchFamily="34" charset="0"/>
                          <a:cs typeface="Noto Sans" panose="020B0502040504020204" pitchFamily="34" charset="0"/>
                        </a:rPr>
                        <a:t>Se incluye la simplificación administrativa para el arrendamiento de las casas de los TOOAD.</a:t>
                      </a:r>
                    </a:p>
                    <a:p>
                      <a:pPr marL="171450" indent="-171450" algn="just">
                        <a:buClr>
                          <a:srgbClr val="000000"/>
                        </a:buClr>
                        <a:buSzPct val="150000"/>
                        <a:buFont typeface="Arial" panose="020B0604020202020204" pitchFamily="34" charset="0"/>
                        <a:buChar char="•"/>
                      </a:pPr>
                      <a:r>
                        <a:rPr lang="es-MX" sz="1050" dirty="0">
                          <a:latin typeface="Noto Sans" panose="020B0502040504020204" pitchFamily="34" charset="0"/>
                          <a:ea typeface="Noto Sans" panose="020B0502040504020204" pitchFamily="34" charset="0"/>
                          <a:cs typeface="Noto Sans" panose="020B0502040504020204" pitchFamily="34" charset="0"/>
                        </a:rPr>
                        <a:t>Se incorporan los lineamientos de Protección civil, respecto del tipo de dictámenes estructurales a ser integrados en los expedientes inmobiliarios, así como la señalética que debe de existir en los inmuebles propios y arrendados.</a:t>
                      </a:r>
                    </a:p>
                  </a:txBody>
                  <a:tcPr anchor="ctr">
                    <a:noFill/>
                  </a:tcPr>
                </a:tc>
                <a:extLst>
                  <a:ext uri="{0D108BD9-81ED-4DB2-BD59-A6C34878D82A}">
                    <a16:rowId xmlns:a16="http://schemas.microsoft.com/office/drawing/2014/main" val="871587673"/>
                  </a:ext>
                </a:extLst>
              </a:tr>
              <a:tr h="370840">
                <a:tc>
                  <a:txBody>
                    <a:bodyPr/>
                    <a:lstStyle/>
                    <a:p>
                      <a:pPr marL="0" algn="l" defTabSz="914400" rtl="0" eaLnBrk="1" latinLnBrk="0" hangingPunct="1"/>
                      <a:r>
                        <a:rPr lang="es-MX" sz="105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Apartado A en el tema de Incorporación y específicamente en el Cuadro integración de expedientes, se especificará el Dictamen técnico de obra para inmuebles construidos que para ello defina y autorice  la CPSI, así como incluir  la fusión de  terrenos y la separación de documentos (agua y predial) requerido respecto del pago de contribuciones.</a:t>
                      </a:r>
                    </a:p>
                  </a:txBody>
                  <a:tcPr anchor="ctr">
                    <a:noFill/>
                  </a:tcPr>
                </a:tc>
                <a:tc vMerge="1">
                  <a:txBody>
                    <a:bodyPr/>
                    <a:lstStyle/>
                    <a:p>
                      <a:pPr marL="0" algn="l" defTabSz="914400" rtl="0" eaLnBrk="1" latinLnBrk="0" hangingPunct="1"/>
                      <a:endParaRPr lang="es-MX" sz="1200" kern="1200" dirty="0">
                        <a:solidFill>
                          <a:schemeClr val="tx1"/>
                        </a:solidFill>
                        <a:latin typeface="+mn-lt"/>
                        <a:ea typeface="+mn-ea"/>
                        <a:cs typeface="+mn-cs"/>
                      </a:endParaRPr>
                    </a:p>
                  </a:txBody>
                  <a:tcPr anchor="ctr">
                    <a:noFill/>
                  </a:tcPr>
                </a:tc>
                <a:extLst>
                  <a:ext uri="{0D108BD9-81ED-4DB2-BD59-A6C34878D82A}">
                    <a16:rowId xmlns:a16="http://schemas.microsoft.com/office/drawing/2014/main" val="1768535151"/>
                  </a:ext>
                </a:extLst>
              </a:tr>
              <a:tr h="370840">
                <a:tc>
                  <a:txBody>
                    <a:bodyPr/>
                    <a:lstStyle/>
                    <a:p>
                      <a:r>
                        <a:rPr lang="es-MX" sz="1050" dirty="0">
                          <a:solidFill>
                            <a:schemeClr val="tx1"/>
                          </a:solidFill>
                          <a:latin typeface="Noto Sans" panose="020B0502040504020204" pitchFamily="34" charset="0"/>
                          <a:ea typeface="Noto Sans" panose="020B0502040504020204" pitchFamily="34" charset="0"/>
                          <a:cs typeface="Noto Sans" panose="020B0502040504020204" pitchFamily="34" charset="0"/>
                        </a:rPr>
                        <a:t>Apartado A en el tema de Incorporación, incluir un numeral que donde establezca que el Instituto podrá recibir la posesión de los inmuebles en su carácter de donatario, una vez que cuente con la aceptación del HCT, debiendo formalizar mediante acta entrega recepción conforme al Anexo 7.</a:t>
                      </a:r>
                    </a:p>
                  </a:txBody>
                  <a:tcPr anchor="ctr">
                    <a:noFill/>
                  </a:tcPr>
                </a:tc>
                <a:tc>
                  <a:txBody>
                    <a:bodyPr/>
                    <a:lstStyle/>
                    <a:p>
                      <a:pPr algn="just">
                        <a:buClr>
                          <a:srgbClr val="000000"/>
                        </a:buClr>
                        <a:buSzPts val="3000"/>
                      </a:pPr>
                      <a:r>
                        <a:rPr lang="es-MX" sz="1050" b="0" dirty="0">
                          <a:latin typeface="Noto Sans" panose="020B0502040504020204" pitchFamily="34" charset="0"/>
                          <a:ea typeface="Noto Sans" panose="020B0502040504020204" pitchFamily="34" charset="0"/>
                          <a:cs typeface="Noto Sans" panose="020B0502040504020204" pitchFamily="34" charset="0"/>
                        </a:rPr>
                        <a:t>Apartado C “Otorgamiento de Espacios a Titulo Gratuito para dependencias Gubernamentales” (Programas Prioritarios Presidenciales)</a:t>
                      </a:r>
                    </a:p>
                    <a:p>
                      <a:pPr marL="171450" indent="-171450" algn="just" defTabSz="914400" rtl="0" eaLnBrk="1" latinLnBrk="0" hangingPunct="1">
                        <a:buClr>
                          <a:srgbClr val="000000"/>
                        </a:buClr>
                        <a:buSzPct val="150000"/>
                        <a:buFont typeface="Arial" panose="020B0604020202020204" pitchFamily="34" charset="0"/>
                        <a:buChar char="•"/>
                      </a:pPr>
                      <a:r>
                        <a:rPr lang="es-MX" sz="105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Se precisa las características para otorgar el espacio para la instalación de módulos de apoyo.</a:t>
                      </a:r>
                    </a:p>
                  </a:txBody>
                  <a:tcPr anchor="ctr">
                    <a:noFill/>
                  </a:tcPr>
                </a:tc>
                <a:extLst>
                  <a:ext uri="{0D108BD9-81ED-4DB2-BD59-A6C34878D82A}">
                    <a16:rowId xmlns:a16="http://schemas.microsoft.com/office/drawing/2014/main" val="2674441147"/>
                  </a:ext>
                </a:extLst>
              </a:tr>
              <a:tr h="370840">
                <a:tc>
                  <a:txBody>
                    <a:bodyPr/>
                    <a:lstStyle/>
                    <a:p>
                      <a:r>
                        <a:rPr lang="es-MX" sz="1050" dirty="0">
                          <a:solidFill>
                            <a:schemeClr val="tx1"/>
                          </a:solidFill>
                          <a:latin typeface="Noto Sans" panose="020B0502040504020204" pitchFamily="34" charset="0"/>
                          <a:ea typeface="Noto Sans" panose="020B0502040504020204" pitchFamily="34" charset="0"/>
                          <a:cs typeface="Noto Sans" panose="020B0502040504020204" pitchFamily="34" charset="0"/>
                        </a:rPr>
                        <a:t>Apartado A en el tema de Asignación, reordenamiento y optimización de espacios, incorporar un numeral que donde establezca que, una vez autorizado el cambio de uso se formalizará mediante la firma de acta administrativa de entrega-recepción, suscrita por los servidores públicos designados por el CI (Anexo 8).</a:t>
                      </a:r>
                    </a:p>
                  </a:txBody>
                  <a:tcPr anchor="ctr">
                    <a:noFill/>
                  </a:tcPr>
                </a:tc>
                <a:tc rowSpan="2">
                  <a:txBody>
                    <a:bodyPr/>
                    <a:lstStyle/>
                    <a:p>
                      <a:pPr algn="just">
                        <a:buClr>
                          <a:srgbClr val="000000"/>
                        </a:buClr>
                        <a:buSzPts val="3000"/>
                      </a:pPr>
                      <a:r>
                        <a:rPr lang="es-MX" sz="1050" b="0" dirty="0">
                          <a:latin typeface="Noto Sans" panose="020B0502040504020204" pitchFamily="34" charset="0"/>
                          <a:ea typeface="Noto Sans" panose="020B0502040504020204" pitchFamily="34" charset="0"/>
                          <a:cs typeface="Noto Sans" panose="020B0502040504020204" pitchFamily="34" charset="0"/>
                        </a:rPr>
                        <a:t>Apartado C “Normatividad Especial para Centros Vacacionales”</a:t>
                      </a:r>
                    </a:p>
                    <a:p>
                      <a:pPr marL="171450" indent="-171450" algn="just" defTabSz="914400" rtl="0" eaLnBrk="1" latinLnBrk="0" hangingPunct="1">
                        <a:buClr>
                          <a:srgbClr val="000000"/>
                        </a:buClr>
                        <a:buSzPct val="150000"/>
                        <a:buFont typeface="Arial" panose="020B0604020202020204" pitchFamily="34" charset="0"/>
                        <a:buChar char="•"/>
                      </a:pPr>
                      <a:r>
                        <a:rPr lang="es-MX" sz="105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Se incorpora el esquema de concesiones y permisos plurianuales.</a:t>
                      </a:r>
                    </a:p>
                    <a:p>
                      <a:pPr marL="171450" indent="-171450" algn="just" defTabSz="914400" rtl="0" eaLnBrk="1" latinLnBrk="0" hangingPunct="1">
                        <a:buClr>
                          <a:srgbClr val="000000"/>
                        </a:buClr>
                        <a:buSzPct val="150000"/>
                        <a:buFont typeface="Arial" panose="020B0604020202020204" pitchFamily="34" charset="0"/>
                        <a:buChar char="•"/>
                      </a:pPr>
                      <a:r>
                        <a:rPr lang="es-MX" sz="105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Se crea una tabla de cuotas especificas para espacios menores a 30 metros cuadrados en los centros vacacionales.</a:t>
                      </a:r>
                    </a:p>
                    <a:p>
                      <a:pPr marL="171450" indent="-171450" algn="just" defTabSz="914400" rtl="0" eaLnBrk="1" latinLnBrk="0" hangingPunct="1">
                        <a:buClr>
                          <a:srgbClr val="000000"/>
                        </a:buClr>
                        <a:buSzPct val="150000"/>
                        <a:buFont typeface="Arial" panose="020B0604020202020204" pitchFamily="34" charset="0"/>
                        <a:buChar char="•"/>
                      </a:pPr>
                      <a:r>
                        <a:rPr lang="es-MX" sz="105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Se agrega un nuevo esquema de cálculo para la Justipreciación de renta para espacios mayores a 30 metros cuadrados.</a:t>
                      </a:r>
                    </a:p>
                    <a:p>
                      <a:pPr marL="171450" indent="-171450" algn="just" defTabSz="914400" rtl="0" eaLnBrk="1" latinLnBrk="0" hangingPunct="1">
                        <a:buClr>
                          <a:srgbClr val="000000"/>
                        </a:buClr>
                        <a:buSzPct val="150000"/>
                        <a:buFont typeface="Arial" panose="020B0604020202020204" pitchFamily="34" charset="0"/>
                        <a:buChar char="•"/>
                      </a:pPr>
                      <a:r>
                        <a:rPr lang="es-MX" sz="105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Período de actualización de avalúos, vigencia de los permisos, en caso de renovación.</a:t>
                      </a:r>
                    </a:p>
                    <a:p>
                      <a:endParaRPr lang="es-MX" sz="1050" dirty="0">
                        <a:solidFill>
                          <a:srgbClr val="FF0000"/>
                        </a:solidFill>
                      </a:endParaRPr>
                    </a:p>
                  </a:txBody>
                  <a:tcPr anchor="ctr">
                    <a:noFill/>
                  </a:tcPr>
                </a:tc>
                <a:extLst>
                  <a:ext uri="{0D108BD9-81ED-4DB2-BD59-A6C34878D82A}">
                    <a16:rowId xmlns:a16="http://schemas.microsoft.com/office/drawing/2014/main" val="1868972867"/>
                  </a:ext>
                </a:extLst>
              </a:tr>
              <a:tr h="370840">
                <a:tc>
                  <a:txBody>
                    <a:bodyPr/>
                    <a:lstStyle/>
                    <a:p>
                      <a:r>
                        <a:rPr lang="es-MX" sz="1050" dirty="0">
                          <a:solidFill>
                            <a:schemeClr val="tx1"/>
                          </a:solidFill>
                          <a:latin typeface="Noto Sans" panose="020B0502040504020204" pitchFamily="34" charset="0"/>
                          <a:ea typeface="Noto Sans" panose="020B0502040504020204" pitchFamily="34" charset="0"/>
                          <a:cs typeface="Noto Sans" panose="020B0502040504020204" pitchFamily="34" charset="0"/>
                        </a:rPr>
                        <a:t>Apartado D relacionado con el Grupo Inmobiliario, especificar que en los OOAD, éste estará integrado por la persona titular del OOAD, quien lo presidirá y por las personas titulares de las Jefaturas de Servicios Administrativos, Prestaciones Médicas Jurídicos y Finanzas, Afiliación y Cobranzas, Servicios de Salud en el Trabajo, Prestaciones Económicas y Sociales.</a:t>
                      </a:r>
                    </a:p>
                  </a:txBody>
                  <a:tcPr anchor="ctr">
                    <a:noFill/>
                  </a:tcPr>
                </a:tc>
                <a:tc vMerge="1">
                  <a:txBody>
                    <a:bodyPr/>
                    <a:lstStyle/>
                    <a:p>
                      <a:endParaRPr lang="es-MX" sz="1200" dirty="0">
                        <a:solidFill>
                          <a:schemeClr val="tx1"/>
                        </a:solidFill>
                      </a:endParaRPr>
                    </a:p>
                  </a:txBody>
                  <a:tcPr anchor="ctr">
                    <a:noFill/>
                  </a:tcPr>
                </a:tc>
                <a:extLst>
                  <a:ext uri="{0D108BD9-81ED-4DB2-BD59-A6C34878D82A}">
                    <a16:rowId xmlns:a16="http://schemas.microsoft.com/office/drawing/2014/main" val="4228158190"/>
                  </a:ext>
                </a:extLst>
              </a:tr>
            </a:tbl>
          </a:graphicData>
        </a:graphic>
      </p:graphicFrame>
    </p:spTree>
    <p:extLst>
      <p:ext uri="{BB962C8B-B14F-4D97-AF65-F5344CB8AC3E}">
        <p14:creationId xmlns:p14="http://schemas.microsoft.com/office/powerpoint/2010/main" val="1315840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D15BE-4868-B398-1F01-3CA52B550034}"/>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C64F0207-5FE2-F3C1-CFFE-F0858E0FA334}"/>
              </a:ext>
            </a:extLst>
          </p:cNvPr>
          <p:cNvSpPr>
            <a:spLocks noGrp="1"/>
          </p:cNvSpPr>
          <p:nvPr>
            <p:ph type="title" idx="4294967295"/>
          </p:nvPr>
        </p:nvSpPr>
        <p:spPr>
          <a:xfrm>
            <a:off x="149290" y="105736"/>
            <a:ext cx="8542338" cy="461665"/>
          </a:xfrm>
          <a:prstGeom prst="rect">
            <a:avLst/>
          </a:prstGeom>
          <a:noFill/>
        </p:spPr>
        <p:txBody>
          <a:bodyPr wrap="square">
            <a:spAutoFit/>
          </a:bodyPr>
          <a:lstStyle/>
          <a:p>
            <a:pPr>
              <a:lnSpc>
                <a:spcPct val="100000"/>
              </a:lnSpc>
              <a:spcBef>
                <a:spcPts val="0"/>
              </a:spcBef>
              <a:buClr>
                <a:srgbClr val="000000"/>
              </a:buClr>
              <a:buSzPts val="3000"/>
            </a:pPr>
            <a:r>
              <a:rPr lang="es-MX" sz="2400" b="1" dirty="0">
                <a:solidFill>
                  <a:srgbClr val="621132"/>
                </a:solidFill>
                <a:latin typeface="Patria" pitchFamily="2" charset="0"/>
                <a:ea typeface="+mn-ea"/>
                <a:cs typeface="+mn-cs"/>
              </a:rPr>
              <a:t>Informe de la Obtención de Avalúos de Inmuebles Coplamar</a:t>
            </a:r>
          </a:p>
        </p:txBody>
      </p:sp>
      <p:sp>
        <p:nvSpPr>
          <p:cNvPr id="12" name="5 CuadroTexto">
            <a:extLst>
              <a:ext uri="{FF2B5EF4-FFF2-40B4-BE49-F238E27FC236}">
                <a16:creationId xmlns:a16="http://schemas.microsoft.com/office/drawing/2014/main" id="{4425B670-DE2F-884F-4B65-7EAA9E7DBE62}"/>
              </a:ext>
            </a:extLst>
          </p:cNvPr>
          <p:cNvSpPr txBox="1"/>
          <p:nvPr/>
        </p:nvSpPr>
        <p:spPr>
          <a:xfrm>
            <a:off x="8560903" y="4245692"/>
            <a:ext cx="3322041" cy="1754326"/>
          </a:xfrm>
          <a:prstGeom prst="rect">
            <a:avLst/>
          </a:prstGeom>
          <a:noFill/>
        </p:spPr>
        <p:txBody>
          <a:bodyPr wrap="square" rtlCol="0">
            <a:spAutoFit/>
          </a:bodyPr>
          <a:lstStyle/>
          <a:p>
            <a:pPr lvl="0" algn="just">
              <a:defRPr/>
            </a:pPr>
            <a:r>
              <a:rPr lang="es-ES" sz="1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En el período del 1 de julio 2025 al 12 de junio del 2026 </a:t>
            </a:r>
            <a:r>
              <a:rPr lang="es-ES" sz="1200"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para la compensación de los adeudos a cargo del Gobierno Federal mediante la obtención de avalúos </a:t>
            </a:r>
            <a:r>
              <a:rPr lang="es-ES" sz="1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previstos</a:t>
            </a:r>
            <a:r>
              <a:rPr lang="es-MX" sz="1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en el </a:t>
            </a:r>
            <a:r>
              <a:rPr lang="es-ES" sz="1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artículo 5 del Decreto, el IMSS obtuvo los siguientes resultados, dando inicio a la gestión de avalúos ante INDAABIN, dentro del plazo establecido de 60 días :</a:t>
            </a:r>
            <a:endParaRPr lang="es-MX" sz="1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CuadroTexto 3">
            <a:extLst>
              <a:ext uri="{FF2B5EF4-FFF2-40B4-BE49-F238E27FC236}">
                <a16:creationId xmlns:a16="http://schemas.microsoft.com/office/drawing/2014/main" id="{EBDA188C-319E-465D-E277-E67C904A42CB}"/>
              </a:ext>
            </a:extLst>
          </p:cNvPr>
          <p:cNvSpPr txBox="1"/>
          <p:nvPr/>
        </p:nvSpPr>
        <p:spPr>
          <a:xfrm>
            <a:off x="1147518" y="1116496"/>
            <a:ext cx="303961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rPr>
              <a:t>Hospitales Rurales</a:t>
            </a:r>
          </a:p>
        </p:txBody>
      </p:sp>
      <p:sp>
        <p:nvSpPr>
          <p:cNvPr id="40" name="Marcador de número de diapositiva 3">
            <a:extLst>
              <a:ext uri="{FF2B5EF4-FFF2-40B4-BE49-F238E27FC236}">
                <a16:creationId xmlns:a16="http://schemas.microsoft.com/office/drawing/2014/main" id="{A7B56AEE-FAC2-2A60-39C0-BB0534CE79DC}"/>
              </a:ext>
            </a:extLst>
          </p:cNvPr>
          <p:cNvSpPr txBox="1">
            <a:spLocks/>
          </p:cNvSpPr>
          <p:nvPr/>
        </p:nvSpPr>
        <p:spPr>
          <a:xfrm>
            <a:off x="11769636" y="6253439"/>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9" name="Tabla 8">
            <a:extLst>
              <a:ext uri="{FF2B5EF4-FFF2-40B4-BE49-F238E27FC236}">
                <a16:creationId xmlns:a16="http://schemas.microsoft.com/office/drawing/2014/main" id="{F0FC4E92-FF23-9D7C-ED86-F8A1238B5715}"/>
              </a:ext>
            </a:extLst>
          </p:cNvPr>
          <p:cNvGraphicFramePr>
            <a:graphicFrameLocks noGrp="1"/>
          </p:cNvGraphicFramePr>
          <p:nvPr/>
        </p:nvGraphicFramePr>
        <p:xfrm>
          <a:off x="233820" y="1643056"/>
          <a:ext cx="3900005" cy="4097067"/>
        </p:xfrm>
        <a:graphic>
          <a:graphicData uri="http://schemas.openxmlformats.org/drawingml/2006/table">
            <a:tbl>
              <a:tblPr>
                <a:tableStyleId>{5C22544A-7EE6-4342-B048-85BDC9FD1C3A}</a:tableStyleId>
              </a:tblPr>
              <a:tblGrid>
                <a:gridCol w="1376015">
                  <a:extLst>
                    <a:ext uri="{9D8B030D-6E8A-4147-A177-3AD203B41FA5}">
                      <a16:colId xmlns:a16="http://schemas.microsoft.com/office/drawing/2014/main" val="1897606574"/>
                    </a:ext>
                  </a:extLst>
                </a:gridCol>
                <a:gridCol w="760416">
                  <a:extLst>
                    <a:ext uri="{9D8B030D-6E8A-4147-A177-3AD203B41FA5}">
                      <a16:colId xmlns:a16="http://schemas.microsoft.com/office/drawing/2014/main" val="309369731"/>
                    </a:ext>
                  </a:extLst>
                </a:gridCol>
                <a:gridCol w="918670">
                  <a:extLst>
                    <a:ext uri="{9D8B030D-6E8A-4147-A177-3AD203B41FA5}">
                      <a16:colId xmlns:a16="http://schemas.microsoft.com/office/drawing/2014/main" val="3774713950"/>
                    </a:ext>
                  </a:extLst>
                </a:gridCol>
                <a:gridCol w="844904">
                  <a:extLst>
                    <a:ext uri="{9D8B030D-6E8A-4147-A177-3AD203B41FA5}">
                      <a16:colId xmlns:a16="http://schemas.microsoft.com/office/drawing/2014/main" val="1821402448"/>
                    </a:ext>
                  </a:extLst>
                </a:gridCol>
              </a:tblGrid>
              <a:tr h="506379">
                <a:tc>
                  <a:txBody>
                    <a:bodyPr/>
                    <a:lstStyle/>
                    <a:p>
                      <a:pPr algn="ctr" fontAlgn="ctr">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5C4F"/>
                    </a:solidFill>
                  </a:tcPr>
                </a:tc>
                <a:tc>
                  <a:txBody>
                    <a:bodyPr/>
                    <a:lstStyle/>
                    <a:p>
                      <a:pPr algn="ctr" fontAlgn="ctr">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Hospital Rural</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5C4F"/>
                    </a:solidFill>
                  </a:tcPr>
                </a:tc>
                <a:tc>
                  <a:txBody>
                    <a:bodyPr/>
                    <a:lstStyle/>
                    <a:p>
                      <a:pPr algn="ctr" fontAlgn="ctr">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 Avalúo Gestionado</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5C4F"/>
                    </a:solidFill>
                  </a:tcPr>
                </a:tc>
                <a:tc>
                  <a:txBody>
                    <a:bodyPr/>
                    <a:lstStyle/>
                    <a:p>
                      <a:pPr algn="ctr" fontAlgn="ctr">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 Avalúo Obtenido</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5C4F"/>
                    </a:solidFill>
                  </a:tcPr>
                </a:tc>
                <a:extLst>
                  <a:ext uri="{0D108BD9-81ED-4DB2-BD59-A6C34878D82A}">
                    <a16:rowId xmlns:a16="http://schemas.microsoft.com/office/drawing/2014/main" val="594656355"/>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Baja California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63540409"/>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Campeche</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775311449"/>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Chiapas</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10</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905605026"/>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Chihuahua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3</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52492653"/>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Coahuila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3</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54239242"/>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Durango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3</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42916154"/>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Guerrero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37611137"/>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Hidalgo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4</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745889785"/>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Mexico Poniente</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148789222"/>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Michoacan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7</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11167459"/>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Nayarit</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09941661"/>
                  </a:ext>
                </a:extLst>
              </a:tr>
              <a:tr h="168793">
                <a:tc>
                  <a:txBody>
                    <a:bodyPr/>
                    <a:lstStyle/>
                    <a:p>
                      <a:pPr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Oaxaca</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9</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29137099"/>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Puebla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7</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38618287"/>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San Luis Potosi</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6</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89342541"/>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Sinaloa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044715617"/>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Tamaulipas</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4</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64332172"/>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Veracruz Norte</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3</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2090865"/>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Veracruz Sur</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3</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635866406"/>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Yucatan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4</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98835158"/>
                  </a:ext>
                </a:extLst>
              </a:tr>
              <a:tr h="1687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Zacatecas</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70665388"/>
                  </a:ext>
                </a:extLst>
              </a:tr>
              <a:tr h="214828">
                <a:tc>
                  <a:txBody>
                    <a:bodyPr/>
                    <a:lstStyle/>
                    <a:p>
                      <a:pPr algn="ctr" fontAlgn="ctr">
                        <a:buNone/>
                      </a:pPr>
                      <a:r>
                        <a:rPr lang="es-MX"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a:t>
                      </a:r>
                      <a:endPar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5C4F"/>
                    </a:solidFill>
                  </a:tcPr>
                </a:tc>
                <a:tc>
                  <a:txBody>
                    <a:bodyPr/>
                    <a:lstStyle/>
                    <a:p>
                      <a:pPr algn="ctr" fontAlgn="ctr">
                        <a:buNone/>
                      </a:pPr>
                      <a:r>
                        <a:rPr lang="es-MX"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81</a:t>
                      </a:r>
                      <a:endPar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5C4F"/>
                    </a:solidFill>
                  </a:tcPr>
                </a:tc>
                <a:tc>
                  <a:txBody>
                    <a:bodyPr/>
                    <a:lstStyle/>
                    <a:p>
                      <a:pPr algn="ctr" fontAlgn="ctr">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39</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5C4F"/>
                    </a:solidFill>
                  </a:tcPr>
                </a:tc>
                <a:tc>
                  <a:txBody>
                    <a:bodyPr/>
                    <a:lstStyle/>
                    <a:p>
                      <a:pPr algn="ctr" fontAlgn="ctr">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33</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5C4F"/>
                    </a:solidFill>
                  </a:tcPr>
                </a:tc>
                <a:extLst>
                  <a:ext uri="{0D108BD9-81ED-4DB2-BD59-A6C34878D82A}">
                    <a16:rowId xmlns:a16="http://schemas.microsoft.com/office/drawing/2014/main" val="2289210457"/>
                  </a:ext>
                </a:extLst>
              </a:tr>
            </a:tbl>
          </a:graphicData>
        </a:graphic>
      </p:graphicFrame>
      <p:sp>
        <p:nvSpPr>
          <p:cNvPr id="19" name="CuadroTexto 18">
            <a:extLst>
              <a:ext uri="{FF2B5EF4-FFF2-40B4-BE49-F238E27FC236}">
                <a16:creationId xmlns:a16="http://schemas.microsoft.com/office/drawing/2014/main" id="{74F34AE3-CCC4-D53A-9E5E-E8AFD601956D}"/>
              </a:ext>
            </a:extLst>
          </p:cNvPr>
          <p:cNvSpPr txBox="1"/>
          <p:nvPr/>
        </p:nvSpPr>
        <p:spPr>
          <a:xfrm>
            <a:off x="4035683" y="1054939"/>
            <a:ext cx="374551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691831"/>
                </a:solidFill>
                <a:effectLst/>
                <a:uLnTx/>
                <a:uFillTx/>
                <a:latin typeface="Noto Sans" panose="020B0502040504020204" pitchFamily="34" charset="0"/>
                <a:ea typeface="Noto Sans" panose="020B0502040504020204" pitchFamily="34" charset="0"/>
                <a:cs typeface="Noto Sans" panose="020B0502040504020204" pitchFamily="34" charset="0"/>
              </a:rPr>
              <a:t>UMR</a:t>
            </a:r>
          </a:p>
        </p:txBody>
      </p:sp>
      <p:graphicFrame>
        <p:nvGraphicFramePr>
          <p:cNvPr id="20" name="Tabla 19">
            <a:extLst>
              <a:ext uri="{FF2B5EF4-FFF2-40B4-BE49-F238E27FC236}">
                <a16:creationId xmlns:a16="http://schemas.microsoft.com/office/drawing/2014/main" id="{0361AE05-A31A-667C-7555-FA374A491116}"/>
              </a:ext>
            </a:extLst>
          </p:cNvPr>
          <p:cNvGraphicFramePr>
            <a:graphicFrameLocks noGrp="1"/>
          </p:cNvGraphicFramePr>
          <p:nvPr>
            <p:extLst>
              <p:ext uri="{D42A27DB-BD31-4B8C-83A1-F6EECF244321}">
                <p14:modId xmlns:p14="http://schemas.microsoft.com/office/powerpoint/2010/main" val="3084789440"/>
              </p:ext>
            </p:extLst>
          </p:nvPr>
        </p:nvGraphicFramePr>
        <p:xfrm>
          <a:off x="4321652" y="1662111"/>
          <a:ext cx="3884497" cy="4069080"/>
        </p:xfrm>
        <a:graphic>
          <a:graphicData uri="http://schemas.openxmlformats.org/drawingml/2006/table">
            <a:tbl>
              <a:tblPr>
                <a:tableStyleId>{5C22544A-7EE6-4342-B048-85BDC9FD1C3A}</a:tableStyleId>
              </a:tblPr>
              <a:tblGrid>
                <a:gridCol w="1268586">
                  <a:extLst>
                    <a:ext uri="{9D8B030D-6E8A-4147-A177-3AD203B41FA5}">
                      <a16:colId xmlns:a16="http://schemas.microsoft.com/office/drawing/2014/main" val="1897606574"/>
                    </a:ext>
                  </a:extLst>
                </a:gridCol>
                <a:gridCol w="916899">
                  <a:extLst>
                    <a:ext uri="{9D8B030D-6E8A-4147-A177-3AD203B41FA5}">
                      <a16:colId xmlns:a16="http://schemas.microsoft.com/office/drawing/2014/main" val="1576634255"/>
                    </a:ext>
                  </a:extLst>
                </a:gridCol>
                <a:gridCol w="920277">
                  <a:extLst>
                    <a:ext uri="{9D8B030D-6E8A-4147-A177-3AD203B41FA5}">
                      <a16:colId xmlns:a16="http://schemas.microsoft.com/office/drawing/2014/main" val="182824010"/>
                    </a:ext>
                  </a:extLst>
                </a:gridCol>
                <a:gridCol w="778735">
                  <a:extLst>
                    <a:ext uri="{9D8B030D-6E8A-4147-A177-3AD203B41FA5}">
                      <a16:colId xmlns:a16="http://schemas.microsoft.com/office/drawing/2014/main" val="698338640"/>
                    </a:ext>
                  </a:extLst>
                </a:gridCol>
              </a:tblGrid>
              <a:tr h="195118">
                <a:tc>
                  <a:txBody>
                    <a:bodyPr/>
                    <a:lstStyle/>
                    <a:p>
                      <a:pPr algn="ctr" fontAlgn="ctr">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691831"/>
                    </a:solidFill>
                  </a:tcPr>
                </a:tc>
                <a:tc>
                  <a:txBody>
                    <a:bodyPr/>
                    <a:lstStyle/>
                    <a:p>
                      <a:pPr algn="ctr" fontAlgn="ctr">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Unidad Médica Rural</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691831"/>
                    </a:solidFill>
                  </a:tcPr>
                </a:tc>
                <a:tc>
                  <a:txBody>
                    <a:bodyPr/>
                    <a:lstStyle/>
                    <a:p>
                      <a:pPr algn="ctr" fontAlgn="ctr">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 Avalúo Gestionado</a:t>
                      </a:r>
                    </a:p>
                  </a:txBody>
                  <a:tcPr marL="0" marR="0" marT="0" marB="0" anchor="ctr">
                    <a:solidFill>
                      <a:srgbClr val="691831"/>
                    </a:solidFill>
                  </a:tcPr>
                </a:tc>
                <a:tc>
                  <a:txBody>
                    <a:bodyPr/>
                    <a:lstStyle/>
                    <a:p>
                      <a:pPr algn="ctr" fontAlgn="ctr">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 Avalúo Obtenido</a:t>
                      </a:r>
                    </a:p>
                  </a:txBody>
                  <a:tcPr marL="0" marR="0" marT="0" marB="0" anchor="ctr">
                    <a:solidFill>
                      <a:srgbClr val="691831"/>
                    </a:solidFill>
                  </a:tcPr>
                </a:tc>
                <a:extLst>
                  <a:ext uri="{0D108BD9-81ED-4DB2-BD59-A6C34878D82A}">
                    <a16:rowId xmlns:a16="http://schemas.microsoft.com/office/drawing/2014/main" val="594656355"/>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Baja California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extLst>
                  <a:ext uri="{0D108BD9-81ED-4DB2-BD59-A6C34878D82A}">
                    <a16:rowId xmlns:a16="http://schemas.microsoft.com/office/drawing/2014/main" val="63540409"/>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Campeche</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39</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21</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19</a:t>
                      </a:r>
                    </a:p>
                  </a:txBody>
                  <a:tcPr marL="0" marR="0" marT="0" marB="0" anchor="b">
                    <a:noFill/>
                  </a:tcPr>
                </a:tc>
                <a:extLst>
                  <a:ext uri="{0D108BD9-81ED-4DB2-BD59-A6C34878D82A}">
                    <a16:rowId xmlns:a16="http://schemas.microsoft.com/office/drawing/2014/main" val="2775311449"/>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Chiapas</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564</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1905605026"/>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Chihuahua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144</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2352492653"/>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Coahuila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77</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noFill/>
                  </a:tcPr>
                </a:tc>
                <a:extLst>
                  <a:ext uri="{0D108BD9-81ED-4DB2-BD59-A6C34878D82A}">
                    <a16:rowId xmlns:a16="http://schemas.microsoft.com/office/drawing/2014/main" val="1254239242"/>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Durango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165</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3742916154"/>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Guerrero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noFill/>
                  </a:tcPr>
                </a:tc>
                <a:extLst>
                  <a:ext uri="{0D108BD9-81ED-4DB2-BD59-A6C34878D82A}">
                    <a16:rowId xmlns:a16="http://schemas.microsoft.com/office/drawing/2014/main" val="2137611137"/>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Hidalgo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217</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745889785"/>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Mexico Poniente</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29</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4148789222"/>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Michoacan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337</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4211167459"/>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Nayarit</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82</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3109941661"/>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Oaxaca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473</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1229137099"/>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Puebla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309</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4238618287"/>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San Luis Potosi</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208</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289342541"/>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Sinaloa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101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11</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2044715617"/>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Tamaulipas</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102</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noFill/>
                  </a:tcPr>
                </a:tc>
                <a:extLst>
                  <a:ext uri="{0D108BD9-81ED-4DB2-BD59-A6C34878D82A}">
                    <a16:rowId xmlns:a16="http://schemas.microsoft.com/office/drawing/2014/main" val="1064332172"/>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Veracruz Norte</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281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372090865"/>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Veracruz Sur</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239</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2635866406"/>
                  </a:ext>
                </a:extLst>
              </a:tr>
              <a:tr h="112193">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Yucatan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83</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2398835158"/>
                  </a:ext>
                </a:extLst>
              </a:tr>
              <a:tr h="111484">
                <a:tc>
                  <a:txBody>
                    <a:bodyPr/>
                    <a:lstStyle/>
                    <a:p>
                      <a:pPr algn="l" fontAlgn="b">
                        <a:buNone/>
                      </a:pPr>
                      <a:r>
                        <a:rPr lang="es-MX" sz="1100" b="0" u="none" strike="noStrike" dirty="0">
                          <a:effectLst/>
                          <a:latin typeface="Noto Sans" panose="020B0502040504020204" pitchFamily="34" charset="0"/>
                          <a:ea typeface="Noto Sans" panose="020B0502040504020204" pitchFamily="34" charset="0"/>
                          <a:cs typeface="Noto Sans" panose="020B0502040504020204" pitchFamily="34" charset="0"/>
                        </a:rPr>
                        <a:t>Zacatecas</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141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tc>
                  <a:txBody>
                    <a:bodyPr/>
                    <a:lstStyle/>
                    <a:p>
                      <a:pPr marL="0" marR="0" lvl="0" indent="0" algn="ctr" defTabSz="134115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noFill/>
                  </a:tcPr>
                </a:tc>
                <a:extLst>
                  <a:ext uri="{0D108BD9-81ED-4DB2-BD59-A6C34878D82A}">
                    <a16:rowId xmlns:a16="http://schemas.microsoft.com/office/drawing/2014/main" val="3770665388"/>
                  </a:ext>
                </a:extLst>
              </a:tr>
              <a:tr h="125420">
                <a:tc>
                  <a:txBody>
                    <a:bodyPr/>
                    <a:lstStyle/>
                    <a:p>
                      <a:pPr algn="ctr" fontAlgn="ctr">
                        <a:buNone/>
                      </a:pPr>
                      <a:r>
                        <a:rPr lang="es-MX"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a:t>
                      </a:r>
                      <a:endPar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691831"/>
                    </a:solidFill>
                  </a:tcPr>
                </a:tc>
                <a:tc>
                  <a:txBody>
                    <a:bodyPr/>
                    <a:lstStyle/>
                    <a:p>
                      <a:pPr algn="ctr" fontAlgn="ctr">
                        <a:buNone/>
                      </a:pPr>
                      <a:r>
                        <a:rPr lang="es-MX"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3,621</a:t>
                      </a:r>
                      <a:endPar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691831"/>
                    </a:solidFill>
                  </a:tcPr>
                </a:tc>
                <a:tc>
                  <a:txBody>
                    <a:bodyPr/>
                    <a:lstStyle/>
                    <a:p>
                      <a:pPr algn="ctr" fontAlgn="ctr">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38</a:t>
                      </a:r>
                    </a:p>
                  </a:txBody>
                  <a:tcPr marL="0" marR="0" marT="0" marB="0" anchor="ctr">
                    <a:solidFill>
                      <a:srgbClr val="691831"/>
                    </a:solidFill>
                  </a:tcPr>
                </a:tc>
                <a:tc>
                  <a:txBody>
                    <a:bodyPr/>
                    <a:lstStyle/>
                    <a:p>
                      <a:pPr algn="ctr" fontAlgn="ctr">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24</a:t>
                      </a:r>
                    </a:p>
                  </a:txBody>
                  <a:tcPr marL="0" marR="0" marT="0" marB="0" anchor="ctr">
                    <a:solidFill>
                      <a:srgbClr val="691831"/>
                    </a:solidFill>
                  </a:tcPr>
                </a:tc>
                <a:extLst>
                  <a:ext uri="{0D108BD9-81ED-4DB2-BD59-A6C34878D82A}">
                    <a16:rowId xmlns:a16="http://schemas.microsoft.com/office/drawing/2014/main" val="2289210457"/>
                  </a:ext>
                </a:extLst>
              </a:tr>
            </a:tbl>
          </a:graphicData>
        </a:graphic>
      </p:graphicFrame>
      <p:sp>
        <p:nvSpPr>
          <p:cNvPr id="25" name="CuadroTexto 24">
            <a:extLst>
              <a:ext uri="{FF2B5EF4-FFF2-40B4-BE49-F238E27FC236}">
                <a16:creationId xmlns:a16="http://schemas.microsoft.com/office/drawing/2014/main" id="{308C08D8-4681-5C73-ED08-9C35D21458D0}"/>
              </a:ext>
            </a:extLst>
          </p:cNvPr>
          <p:cNvSpPr txBox="1"/>
          <p:nvPr/>
        </p:nvSpPr>
        <p:spPr>
          <a:xfrm>
            <a:off x="8322977" y="1517534"/>
            <a:ext cx="3559968"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77</a:t>
            </a:r>
            <a:r>
              <a:rPr kumimoji="0" lang="es-MX"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 Avalúos Solicitados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39 HR y </a:t>
            </a:r>
            <a:r>
              <a:rPr lang="es-MX" sz="1600" dirty="0">
                <a:solidFill>
                  <a:prstClr val="black"/>
                </a:solidFill>
                <a:latin typeface="Noto Sans" panose="020B0502040504020204" pitchFamily="34" charset="0"/>
                <a:ea typeface="Noto Sans" panose="020B0502040504020204" pitchFamily="34" charset="0"/>
                <a:cs typeface="Noto Sans" panose="020B0502040504020204" pitchFamily="34" charset="0"/>
              </a:rPr>
              <a:t>38 </a:t>
            </a:r>
            <a:r>
              <a:rPr kumimoji="0" lang="es-MX" sz="16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UMR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6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7" name="Text 11">
            <a:extLst>
              <a:ext uri="{FF2B5EF4-FFF2-40B4-BE49-F238E27FC236}">
                <a16:creationId xmlns:a16="http://schemas.microsoft.com/office/drawing/2014/main" id="{F919103E-46CA-7AF9-883B-4C934C722929}"/>
              </a:ext>
            </a:extLst>
          </p:cNvPr>
          <p:cNvSpPr/>
          <p:nvPr/>
        </p:nvSpPr>
        <p:spPr>
          <a:xfrm>
            <a:off x="8763010" y="2545165"/>
            <a:ext cx="2710660" cy="307776"/>
          </a:xfrm>
          <a:prstGeom prst="rect">
            <a:avLst/>
          </a:prstGeom>
          <a:noFill/>
          <a:ln/>
        </p:spPr>
        <p:txBody>
          <a:bodyPr wrap="none" lIns="0" tIns="0" rIns="0" bIns="0" rtlCol="0" anchor="t"/>
          <a:lstStyle/>
          <a:p>
            <a:pPr marL="0" marR="0" lvl="0" indent="0" algn="ctr" defTabSz="914400" rtl="0" eaLnBrk="1" fontAlgn="auto" latinLnBrk="0" hangingPunct="1">
              <a:lnSpc>
                <a:spcPts val="1200"/>
              </a:lnSpc>
              <a:spcBef>
                <a:spcPts val="0"/>
              </a:spcBef>
              <a:spcAft>
                <a:spcPts val="0"/>
              </a:spcAft>
              <a:buClrTx/>
              <a:buSzTx/>
              <a:buFontTx/>
              <a:buNone/>
              <a:tabLst/>
              <a:defRPr/>
            </a:pPr>
            <a:r>
              <a:rPr lang="en-US" sz="28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57</a:t>
            </a:r>
            <a:r>
              <a:rPr kumimoji="0" lang="en-US" sz="28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lang="en-US" sz="2800" b="1" i="1" u="none" strike="noStrike" kern="1200" cap="none" spc="0" normalizeH="0" baseline="0" noProof="0" dirty="0" err="1">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Avalúos</a:t>
            </a:r>
            <a:r>
              <a:rPr kumimoji="0" lang="en-US" sz="28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lang="en-US" sz="1600" b="1" i="1" u="none" strike="noStrike" kern="1200" cap="none" spc="0" normalizeH="0" baseline="0" noProof="0" dirty="0" err="1">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Obtenidos</a:t>
            </a:r>
            <a:endParaRPr kumimoji="0" lang="en-US" sz="16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30" name="CuadroTexto 29">
            <a:extLst>
              <a:ext uri="{FF2B5EF4-FFF2-40B4-BE49-F238E27FC236}">
                <a16:creationId xmlns:a16="http://schemas.microsoft.com/office/drawing/2014/main" id="{0872AAAF-9C99-D3A7-64DA-687F91FD0F55}"/>
              </a:ext>
            </a:extLst>
          </p:cNvPr>
          <p:cNvSpPr txBox="1"/>
          <p:nvPr/>
        </p:nvSpPr>
        <p:spPr>
          <a:xfrm>
            <a:off x="8763010" y="2699052"/>
            <a:ext cx="2710660"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33 HR y </a:t>
            </a:r>
            <a:r>
              <a:rPr lang="es-MX" sz="1400" dirty="0">
                <a:solidFill>
                  <a:prstClr val="black"/>
                </a:solidFill>
                <a:latin typeface="Noto Sans" panose="020B0502040504020204" pitchFamily="34" charset="0"/>
                <a:ea typeface="Noto Sans" panose="020B0502040504020204" pitchFamily="34" charset="0"/>
                <a:cs typeface="Noto Sans" panose="020B0502040504020204" pitchFamily="34" charset="0"/>
              </a:rPr>
              <a:t>24 </a:t>
            </a:r>
            <a:r>
              <a:rPr kumimoji="0" lang="es-MX"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UMR</a:t>
            </a:r>
          </a:p>
        </p:txBody>
      </p:sp>
      <p:grpSp>
        <p:nvGrpSpPr>
          <p:cNvPr id="31" name="Grupo 30">
            <a:extLst>
              <a:ext uri="{FF2B5EF4-FFF2-40B4-BE49-F238E27FC236}">
                <a16:creationId xmlns:a16="http://schemas.microsoft.com/office/drawing/2014/main" id="{7FE59BC0-36CE-3045-0FA2-255B5DB27340}"/>
              </a:ext>
            </a:extLst>
          </p:cNvPr>
          <p:cNvGrpSpPr/>
          <p:nvPr/>
        </p:nvGrpSpPr>
        <p:grpSpPr>
          <a:xfrm>
            <a:off x="233822" y="734540"/>
            <a:ext cx="913695" cy="931447"/>
            <a:chOff x="3268768" y="5582065"/>
            <a:chExt cx="872763" cy="965226"/>
          </a:xfrm>
        </p:grpSpPr>
        <p:sp>
          <p:nvSpPr>
            <p:cNvPr id="32" name="Elipse 31">
              <a:extLst>
                <a:ext uri="{FF2B5EF4-FFF2-40B4-BE49-F238E27FC236}">
                  <a16:creationId xmlns:a16="http://schemas.microsoft.com/office/drawing/2014/main" id="{3FCEA52C-DF21-F148-D551-EE46C4D4F6EC}"/>
                </a:ext>
              </a:extLst>
            </p:cNvPr>
            <p:cNvSpPr/>
            <p:nvPr/>
          </p:nvSpPr>
          <p:spPr>
            <a:xfrm>
              <a:off x="3268768" y="5582065"/>
              <a:ext cx="872763" cy="874213"/>
            </a:xfrm>
            <a:prstGeom prst="ellipse">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33" name="CuadroTexto 32">
              <a:extLst>
                <a:ext uri="{FF2B5EF4-FFF2-40B4-BE49-F238E27FC236}">
                  <a16:creationId xmlns:a16="http://schemas.microsoft.com/office/drawing/2014/main" id="{189FD79C-CC72-B3F7-51D5-8F55D9731FFD}"/>
                </a:ext>
              </a:extLst>
            </p:cNvPr>
            <p:cNvSpPr txBox="1"/>
            <p:nvPr/>
          </p:nvSpPr>
          <p:spPr>
            <a:xfrm>
              <a:off x="3393683" y="5706684"/>
              <a:ext cx="645837" cy="8406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81</a:t>
              </a:r>
              <a:endParaRPr kumimoji="0" lang="es-MX" sz="3600" b="1" i="0" u="none" strike="sng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34" name="Grupo 33">
            <a:extLst>
              <a:ext uri="{FF2B5EF4-FFF2-40B4-BE49-F238E27FC236}">
                <a16:creationId xmlns:a16="http://schemas.microsoft.com/office/drawing/2014/main" id="{4AE2C730-27C9-7E7C-48BE-820C7DEA95B2}"/>
              </a:ext>
            </a:extLst>
          </p:cNvPr>
          <p:cNvGrpSpPr/>
          <p:nvPr/>
        </p:nvGrpSpPr>
        <p:grpSpPr>
          <a:xfrm>
            <a:off x="4461855" y="779930"/>
            <a:ext cx="913695" cy="843620"/>
            <a:chOff x="3037014" y="5312846"/>
            <a:chExt cx="1180453" cy="1143432"/>
          </a:xfrm>
        </p:grpSpPr>
        <p:sp>
          <p:nvSpPr>
            <p:cNvPr id="35" name="Elipse 34">
              <a:extLst>
                <a:ext uri="{FF2B5EF4-FFF2-40B4-BE49-F238E27FC236}">
                  <a16:creationId xmlns:a16="http://schemas.microsoft.com/office/drawing/2014/main" id="{F643BFFE-E6C9-C5E1-902C-9AC4D4D60547}"/>
                </a:ext>
              </a:extLst>
            </p:cNvPr>
            <p:cNvSpPr/>
            <p:nvPr/>
          </p:nvSpPr>
          <p:spPr>
            <a:xfrm>
              <a:off x="3062014" y="5312846"/>
              <a:ext cx="1130455" cy="1143432"/>
            </a:xfrm>
            <a:prstGeom prst="ellipse">
              <a:avLst/>
            </a:prstGeom>
            <a:gradFill flip="none" rotWithShape="1">
              <a:gsLst>
                <a:gs pos="62983">
                  <a:srgbClr val="C00000"/>
                </a:gs>
                <a:gs pos="19000">
                  <a:srgbClr val="691831">
                    <a:lumMod val="87623"/>
                  </a:srgbClr>
                </a:gs>
                <a:gs pos="12000">
                  <a:srgbClr val="FF0000"/>
                </a:gs>
                <a:gs pos="100000">
                  <a:srgbClr val="C00000"/>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36" name="CuadroTexto 35">
              <a:extLst>
                <a:ext uri="{FF2B5EF4-FFF2-40B4-BE49-F238E27FC236}">
                  <a16:creationId xmlns:a16="http://schemas.microsoft.com/office/drawing/2014/main" id="{1CCA2C4F-4D9A-FFFD-B653-1A5720D9F47F}"/>
                </a:ext>
              </a:extLst>
            </p:cNvPr>
            <p:cNvSpPr txBox="1"/>
            <p:nvPr/>
          </p:nvSpPr>
          <p:spPr>
            <a:xfrm>
              <a:off x="3037014" y="5552624"/>
              <a:ext cx="1180453" cy="68801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3,621</a:t>
              </a:r>
              <a:endParaRPr kumimoji="0" lang="es-MX" sz="2400" b="1" i="0" u="none" strike="sng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sp>
        <p:nvSpPr>
          <p:cNvPr id="37" name="CuadroTexto 36">
            <a:extLst>
              <a:ext uri="{FF2B5EF4-FFF2-40B4-BE49-F238E27FC236}">
                <a16:creationId xmlns:a16="http://schemas.microsoft.com/office/drawing/2014/main" id="{DAB3F6E2-8C10-2224-D80B-6863DCBFDF2C}"/>
              </a:ext>
            </a:extLst>
          </p:cNvPr>
          <p:cNvSpPr txBox="1"/>
          <p:nvPr/>
        </p:nvSpPr>
        <p:spPr>
          <a:xfrm>
            <a:off x="8322977" y="3079562"/>
            <a:ext cx="3559968" cy="12618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2800" b="1" dirty="0">
                <a:solidFill>
                  <a:prstClr val="black"/>
                </a:solidFill>
                <a:latin typeface="Noto Sans" panose="020B0502040504020204" pitchFamily="34" charset="0"/>
                <a:ea typeface="Noto Sans" panose="020B0502040504020204" pitchFamily="34" charset="0"/>
                <a:cs typeface="Noto Sans" panose="020B0502040504020204" pitchFamily="34" charset="0"/>
              </a:rPr>
              <a:t>$ 2,071 mdp</a:t>
            </a:r>
            <a:endParaRPr kumimoji="0" lang="es-MX" sz="20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Valor Dictaminado de los Inmuebles Valuados.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6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38" name="CuadroTexto 37">
            <a:extLst>
              <a:ext uri="{FF2B5EF4-FFF2-40B4-BE49-F238E27FC236}">
                <a16:creationId xmlns:a16="http://schemas.microsoft.com/office/drawing/2014/main" id="{AA2AB0DD-6974-7271-A331-172122674958}"/>
              </a:ext>
            </a:extLst>
          </p:cNvPr>
          <p:cNvSpPr txBox="1"/>
          <p:nvPr/>
        </p:nvSpPr>
        <p:spPr>
          <a:xfrm>
            <a:off x="2465155" y="5922385"/>
            <a:ext cx="4286751" cy="600164"/>
          </a:xfrm>
          <a:prstGeom prst="rect">
            <a:avLst/>
          </a:prstGeom>
          <a:noFill/>
        </p:spPr>
        <p:txBody>
          <a:bodyPr wrap="none" rtlCol="0">
            <a:spAutoFit/>
          </a:bodyPr>
          <a:lstStyle/>
          <a:p>
            <a:r>
              <a:rPr lang="es-MX" sz="1100" dirty="0">
                <a:latin typeface="Noto Sans" panose="020B0502040504020204" pitchFamily="34" charset="0"/>
                <a:ea typeface="Noto Sans" panose="020B0502040504020204" pitchFamily="34" charset="0"/>
                <a:cs typeface="Noto Sans" panose="020B0502040504020204" pitchFamily="34" charset="0"/>
              </a:rPr>
              <a:t>Hospitales Rurales (HR)</a:t>
            </a:r>
          </a:p>
          <a:p>
            <a:r>
              <a:rPr lang="es-MX" sz="1100" dirty="0">
                <a:latin typeface="Noto Sans" panose="020B0502040504020204" pitchFamily="34" charset="0"/>
                <a:ea typeface="Noto Sans" panose="020B0502040504020204" pitchFamily="34" charset="0"/>
                <a:cs typeface="Noto Sans" panose="020B0502040504020204" pitchFamily="34" charset="0"/>
              </a:rPr>
              <a:t>Unidades Médicas Rurales (UMR)</a:t>
            </a:r>
          </a:p>
          <a:p>
            <a:r>
              <a:rPr lang="es-MX" sz="1100" dirty="0">
                <a:latin typeface="Noto Sans" panose="020B0502040504020204" pitchFamily="34" charset="0"/>
                <a:ea typeface="Noto Sans" panose="020B0502040504020204" pitchFamily="34" charset="0"/>
                <a:cs typeface="Noto Sans" panose="020B0502040504020204" pitchFamily="34" charset="0"/>
              </a:rPr>
              <a:t>Órgano de Operación Administrativa Desconcentrado (OOAD)</a:t>
            </a:r>
          </a:p>
        </p:txBody>
      </p:sp>
    </p:spTree>
    <p:extLst>
      <p:ext uri="{BB962C8B-B14F-4D97-AF65-F5344CB8AC3E}">
        <p14:creationId xmlns:p14="http://schemas.microsoft.com/office/powerpoint/2010/main" val="1119600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1348C-F7FD-5651-8016-75A152E4DF94}"/>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EC6898E2-868C-FE8F-4C16-399029F93DDF}"/>
              </a:ext>
            </a:extLst>
          </p:cNvPr>
          <p:cNvSpPr>
            <a:spLocks noGrp="1"/>
          </p:cNvSpPr>
          <p:nvPr>
            <p:ph type="title" idx="4294967295"/>
          </p:nvPr>
        </p:nvSpPr>
        <p:spPr>
          <a:xfrm>
            <a:off x="149290" y="105736"/>
            <a:ext cx="8542338" cy="461665"/>
          </a:xfrm>
          <a:prstGeom prst="rect">
            <a:avLst/>
          </a:prstGeom>
          <a:noFill/>
        </p:spPr>
        <p:txBody>
          <a:bodyPr wrap="square">
            <a:spAutoFit/>
          </a:bodyPr>
          <a:lstStyle/>
          <a:p>
            <a:pPr>
              <a:lnSpc>
                <a:spcPct val="100000"/>
              </a:lnSpc>
              <a:spcBef>
                <a:spcPts val="0"/>
              </a:spcBef>
              <a:buClr>
                <a:srgbClr val="000000"/>
              </a:buClr>
              <a:buSzPts val="3000"/>
            </a:pPr>
            <a:r>
              <a:rPr lang="es-MX" sz="2400" b="1" dirty="0">
                <a:solidFill>
                  <a:srgbClr val="621132"/>
                </a:solidFill>
                <a:latin typeface="Patria" pitchFamily="2" charset="0"/>
                <a:ea typeface="+mn-ea"/>
                <a:cs typeface="+mn-cs"/>
              </a:rPr>
              <a:t>Avalúos pendientes de gestionar </a:t>
            </a:r>
          </a:p>
        </p:txBody>
      </p:sp>
      <p:sp>
        <p:nvSpPr>
          <p:cNvPr id="12" name="5 CuadroTexto">
            <a:extLst>
              <a:ext uri="{FF2B5EF4-FFF2-40B4-BE49-F238E27FC236}">
                <a16:creationId xmlns:a16="http://schemas.microsoft.com/office/drawing/2014/main" id="{5363451C-42A0-4D97-834B-8A8FCBCB3D35}"/>
              </a:ext>
            </a:extLst>
          </p:cNvPr>
          <p:cNvSpPr txBox="1"/>
          <p:nvPr/>
        </p:nvSpPr>
        <p:spPr>
          <a:xfrm>
            <a:off x="3898225" y="664284"/>
            <a:ext cx="5948823" cy="62478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Estado de integración de la base informativa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16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228600" lvl="0" indent="-228600" algn="just">
              <a:buFont typeface="+mj-lt"/>
              <a:buAutoNum type="arabicPeriod"/>
              <a:defRPr/>
            </a:pPr>
            <a:r>
              <a:rPr kumimoji="0" lang="es-MX" sz="1400" b="0"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17  Hospitales Rurales por regularizar</a:t>
            </a:r>
            <a:r>
              <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 los siguientes Hospitales se encuentran en proceso de escrituración a favor del IMSS:</a:t>
            </a:r>
          </a:p>
          <a:p>
            <a:pPr marL="685800" lvl="1" indent="-228600" algn="just">
              <a:buFont typeface="+mj-lt"/>
              <a:buAutoNum type="alphaLcParenR"/>
              <a:defRPr/>
            </a:pPr>
            <a:r>
              <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Bochil de Chiapas </a:t>
            </a:r>
          </a:p>
          <a:p>
            <a:pPr marL="685800" lvl="1" indent="-228600" algn="just">
              <a:buFont typeface="+mj-lt"/>
              <a:buAutoNum type="alphaLcParenR"/>
              <a:defRPr/>
            </a:pPr>
            <a:r>
              <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Los Hernández de SLP</a:t>
            </a:r>
          </a:p>
          <a:p>
            <a:pPr lvl="1" algn="just">
              <a:defRPr/>
            </a:pPr>
            <a:endPar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endParaRPr>
          </a:p>
          <a:p>
            <a:pPr marL="228600" indent="-228600" algn="just">
              <a:buFont typeface="+mj-lt"/>
              <a:buAutoNum type="arabicPeriod"/>
              <a:defRPr/>
            </a:pPr>
            <a:r>
              <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Pendiente la conclusión de obras de construcción y/o ampliación de los Hospitales de:</a:t>
            </a:r>
          </a:p>
          <a:p>
            <a:pPr marL="800100" lvl="1" indent="-342900" algn="just">
              <a:buFont typeface="+mj-lt"/>
              <a:buAutoNum type="alphaLcParenR"/>
              <a:defRPr/>
            </a:pPr>
            <a:r>
              <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Matamoros, Coahuila</a:t>
            </a:r>
          </a:p>
          <a:p>
            <a:pPr marL="800100" lvl="1" indent="-342900" algn="just">
              <a:buFont typeface="+mj-lt"/>
              <a:buAutoNum type="alphaLcParenR"/>
              <a:defRPr/>
            </a:pPr>
            <a:r>
              <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San Buenaventura, Coahuila</a:t>
            </a:r>
          </a:p>
          <a:p>
            <a:pPr marL="800100" lvl="1" indent="-342900" algn="just">
              <a:buFont typeface="+mj-lt"/>
              <a:buAutoNum type="alphaLcParenR"/>
              <a:defRPr/>
            </a:pPr>
            <a:r>
              <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Paracho Michoacán.</a:t>
            </a:r>
          </a:p>
          <a:p>
            <a:pPr marL="228600" indent="-228600" algn="just">
              <a:buFont typeface="+mj-lt"/>
              <a:buAutoNum type="arabicPeriod"/>
              <a:defRPr/>
            </a:pPr>
            <a:endPar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endParaRPr>
          </a:p>
          <a:p>
            <a:pPr marL="228600" indent="-228600" algn="just">
              <a:buFont typeface="+mj-lt"/>
              <a:buAutoNum type="arabicPeriod"/>
              <a:defRPr/>
            </a:pPr>
            <a:r>
              <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En los restantes 22 Hospitales Rurales, se están gestionando las propuestas de contratación para la elaboración de planos topográficos, arquitectónicos y dictámenes de seguridad estructural.</a:t>
            </a:r>
            <a:endParaRPr kumimoji="0" lang="es-MX" sz="1400" b="0"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endParaRPr kumimoji="0" lang="es-MX" sz="1400" b="0"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228600" lvl="0" indent="-228600" algn="just">
              <a:buFont typeface="+mj-lt"/>
              <a:buAutoNum type="arabicPeriod"/>
              <a:defRPr/>
            </a:pPr>
            <a:r>
              <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El Registro Agrario Nacional suspendió la recepción de algunos documentos lo que introduce incertidumbre directa en los procedimientos de regularización, la suspensión termina el 01 de julio.</a:t>
            </a:r>
          </a:p>
          <a:p>
            <a:pPr marL="228600" lvl="0" indent="-228600" algn="just">
              <a:buFont typeface="+mj-lt"/>
              <a:buAutoNum type="arabicPeriod"/>
              <a:defRPr/>
            </a:pPr>
            <a:endPar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endParaRPr>
          </a:p>
          <a:p>
            <a:pPr marL="228600" indent="-228600" algn="just">
              <a:buFont typeface="+mj-lt"/>
              <a:buAutoNum type="arabicPeriod"/>
              <a:defRPr/>
            </a:pPr>
            <a:r>
              <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Pendiente de regularizar la situación laboral de algunos abogados procuradores.</a:t>
            </a:r>
          </a:p>
          <a:p>
            <a:pPr marL="228600" lvl="0" indent="-228600" algn="just">
              <a:buFont typeface="+mj-lt"/>
              <a:buAutoNum type="arabicPeriod"/>
              <a:defRPr/>
            </a:pPr>
            <a:endParaRPr lang="es-MX" sz="1400"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s-MX" sz="1600" b="0"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s-MX" sz="1600" b="0"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4" name="CuadroTexto 3">
            <a:extLst>
              <a:ext uri="{FF2B5EF4-FFF2-40B4-BE49-F238E27FC236}">
                <a16:creationId xmlns:a16="http://schemas.microsoft.com/office/drawing/2014/main" id="{DC952192-83F5-3232-13C1-F57864B9AA45}"/>
              </a:ext>
            </a:extLst>
          </p:cNvPr>
          <p:cNvSpPr txBox="1"/>
          <p:nvPr/>
        </p:nvSpPr>
        <p:spPr>
          <a:xfrm>
            <a:off x="1047435" y="793513"/>
            <a:ext cx="256993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rPr>
              <a:t>Hospitales Rurales</a:t>
            </a:r>
          </a:p>
        </p:txBody>
      </p:sp>
      <p:sp>
        <p:nvSpPr>
          <p:cNvPr id="40" name="Marcador de número de diapositiva 3">
            <a:extLst>
              <a:ext uri="{FF2B5EF4-FFF2-40B4-BE49-F238E27FC236}">
                <a16:creationId xmlns:a16="http://schemas.microsoft.com/office/drawing/2014/main" id="{C5C7297C-8C65-A7FB-849B-E6CCF88564FB}"/>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25" name="CuadroTexto 24">
            <a:extLst>
              <a:ext uri="{FF2B5EF4-FFF2-40B4-BE49-F238E27FC236}">
                <a16:creationId xmlns:a16="http://schemas.microsoft.com/office/drawing/2014/main" id="{E0F78822-4035-8FB5-D299-AC86CE8E3AC9}"/>
              </a:ext>
            </a:extLst>
          </p:cNvPr>
          <p:cNvSpPr txBox="1"/>
          <p:nvPr/>
        </p:nvSpPr>
        <p:spPr>
          <a:xfrm>
            <a:off x="9414332" y="2181980"/>
            <a:ext cx="2912762" cy="1077218"/>
          </a:xfrm>
          <a:prstGeom prst="rect">
            <a:avLst/>
          </a:prstGeom>
          <a:noFill/>
        </p:spPr>
        <p:txBody>
          <a:bodyPr wrap="square" rtlCol="0">
            <a:spAutoFit/>
          </a:bodyPr>
          <a:lstStyle/>
          <a:p>
            <a:pPr lvl="0" algn="ctr">
              <a:defRPr/>
            </a:pPr>
            <a:r>
              <a:rPr lang="en-US" sz="2800" b="1" dirty="0">
                <a:solidFill>
                  <a:srgbClr val="0B5445"/>
                </a:solidFill>
                <a:latin typeface="Noto Sans" panose="020B0502040504020204" pitchFamily="34" charset="0"/>
                <a:ea typeface="Noto Sans" panose="020B0502040504020204" pitchFamily="34" charset="0"/>
                <a:cs typeface="Noto Sans" panose="020B0502040504020204" pitchFamily="34" charset="0"/>
              </a:rPr>
              <a:t>42</a:t>
            </a:r>
            <a:r>
              <a:rPr kumimoji="0" lang="es-MX" sz="20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 Hospitales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Rurales</a:t>
            </a:r>
            <a:endParaRPr kumimoji="0" lang="es-MX" sz="16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6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7" name="Text 11">
            <a:extLst>
              <a:ext uri="{FF2B5EF4-FFF2-40B4-BE49-F238E27FC236}">
                <a16:creationId xmlns:a16="http://schemas.microsoft.com/office/drawing/2014/main" id="{7AFFC75E-DB6B-B4DA-62B2-A634DE2E84DC}"/>
              </a:ext>
            </a:extLst>
          </p:cNvPr>
          <p:cNvSpPr/>
          <p:nvPr/>
        </p:nvSpPr>
        <p:spPr>
          <a:xfrm>
            <a:off x="9643346" y="2720589"/>
            <a:ext cx="2454734" cy="247052"/>
          </a:xfrm>
          <a:prstGeom prst="rect">
            <a:avLst/>
          </a:prstGeom>
          <a:noFill/>
          <a:ln/>
        </p:spPr>
        <p:txBody>
          <a:bodyPr wrap="none" lIns="0" tIns="0" rIns="0" bIns="0" rtlCol="0" anchor="t"/>
          <a:lstStyle/>
          <a:p>
            <a:pPr marL="0" marR="0" lvl="0" indent="0" algn="ctr" defTabSz="914400" rtl="0" eaLnBrk="1" fontAlgn="auto" latinLnBrk="0" hangingPunct="1">
              <a:lnSpc>
                <a:spcPts val="12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a:t>
            </a:r>
          </a:p>
          <a:p>
            <a:pPr marL="0" marR="0" lvl="0" indent="0" algn="ctr" defTabSz="914400" rtl="0" eaLnBrk="1" fontAlgn="auto" latinLnBrk="0" hangingPunct="1">
              <a:lnSpc>
                <a:spcPts val="1200"/>
              </a:lnSpc>
              <a:spcBef>
                <a:spcPts val="0"/>
              </a:spcBef>
              <a:spcAft>
                <a:spcPts val="0"/>
              </a:spcAft>
              <a:buClrTx/>
              <a:buSzTx/>
              <a:buFontTx/>
              <a:buNone/>
              <a:tabLst/>
              <a:defRPr/>
            </a:pPr>
            <a:endParaRPr kumimoji="0" lang="en-US" sz="28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ts val="1200"/>
              </a:lnSpc>
              <a:spcBef>
                <a:spcPts val="0"/>
              </a:spcBef>
              <a:spcAft>
                <a:spcPts val="0"/>
              </a:spcAft>
              <a:buClrTx/>
              <a:buSzTx/>
              <a:buFontTx/>
              <a:buNone/>
              <a:tabLst/>
              <a:defRPr/>
            </a:pPr>
            <a:r>
              <a:rPr kumimoji="0" lang="en-US" sz="1600" b="1" i="1" u="none" strike="noStrike" kern="1200" cap="none" spc="0" normalizeH="0" baseline="0" noProof="0" dirty="0" err="1">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Pendientes</a:t>
            </a:r>
            <a:r>
              <a:rPr kumimoji="0" lang="en-US" sz="16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de </a:t>
            </a:r>
          </a:p>
          <a:p>
            <a:pPr marL="0" marR="0" lvl="0" indent="0" algn="ctr" defTabSz="914400" rtl="0" eaLnBrk="1" fontAlgn="auto" latinLnBrk="0" hangingPunct="1">
              <a:lnSpc>
                <a:spcPts val="1200"/>
              </a:lnSpc>
              <a:spcBef>
                <a:spcPts val="0"/>
              </a:spcBef>
              <a:spcAft>
                <a:spcPts val="0"/>
              </a:spcAft>
              <a:buClrTx/>
              <a:buSzTx/>
              <a:buFontTx/>
              <a:buNone/>
              <a:tabLst/>
              <a:defRPr/>
            </a:pPr>
            <a:r>
              <a:rPr kumimoji="0" lang="en-US" sz="1600" b="1" i="1" u="none" strike="noStrike" kern="1200" cap="none" spc="0" normalizeH="0" baseline="0" noProof="0" dirty="0" err="1">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gestionar</a:t>
            </a:r>
            <a:r>
              <a:rPr kumimoji="0" lang="en-US" sz="16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lang="en-US" sz="1600" b="1" i="1" u="none" strike="noStrike" kern="1200" cap="none" spc="0" normalizeH="0" baseline="0" noProof="0" dirty="0" err="1">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avalúo</a:t>
            </a:r>
            <a:endParaRPr kumimoji="0" lang="en-US" sz="16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10" name="Tabla 9">
            <a:extLst>
              <a:ext uri="{FF2B5EF4-FFF2-40B4-BE49-F238E27FC236}">
                <a16:creationId xmlns:a16="http://schemas.microsoft.com/office/drawing/2014/main" id="{8137F15A-B8D3-900C-D3FF-F4A3716EDC09}"/>
              </a:ext>
            </a:extLst>
          </p:cNvPr>
          <p:cNvGraphicFramePr>
            <a:graphicFrameLocks noGrp="1"/>
          </p:cNvGraphicFramePr>
          <p:nvPr>
            <p:extLst>
              <p:ext uri="{D42A27DB-BD31-4B8C-83A1-F6EECF244321}">
                <p14:modId xmlns:p14="http://schemas.microsoft.com/office/powerpoint/2010/main" val="670540686"/>
              </p:ext>
            </p:extLst>
          </p:nvPr>
        </p:nvGraphicFramePr>
        <p:xfrm>
          <a:off x="1020417" y="1260392"/>
          <a:ext cx="2769705" cy="4410992"/>
        </p:xfrm>
        <a:graphic>
          <a:graphicData uri="http://schemas.openxmlformats.org/drawingml/2006/table">
            <a:tbl>
              <a:tblPr/>
              <a:tblGrid>
                <a:gridCol w="1431235">
                  <a:extLst>
                    <a:ext uri="{9D8B030D-6E8A-4147-A177-3AD203B41FA5}">
                      <a16:colId xmlns:a16="http://schemas.microsoft.com/office/drawing/2014/main" val="472198507"/>
                    </a:ext>
                  </a:extLst>
                </a:gridCol>
                <a:gridCol w="583096">
                  <a:extLst>
                    <a:ext uri="{9D8B030D-6E8A-4147-A177-3AD203B41FA5}">
                      <a16:colId xmlns:a16="http://schemas.microsoft.com/office/drawing/2014/main" val="2303867855"/>
                    </a:ext>
                  </a:extLst>
                </a:gridCol>
                <a:gridCol w="755374">
                  <a:extLst>
                    <a:ext uri="{9D8B030D-6E8A-4147-A177-3AD203B41FA5}">
                      <a16:colId xmlns:a16="http://schemas.microsoft.com/office/drawing/2014/main" val="3544257649"/>
                    </a:ext>
                  </a:extLst>
                </a:gridCol>
              </a:tblGrid>
              <a:tr h="440473">
                <a:tc>
                  <a:txBody>
                    <a:bodyPr/>
                    <a:lstStyle/>
                    <a:p>
                      <a:pPr algn="ctr" rtl="0" fontAlgn="ctr">
                        <a:buNone/>
                      </a:pPr>
                      <a:r>
                        <a:rPr lang="es-MX" sz="1000" b="1" i="0" u="none" strike="noStrike">
                          <a:solidFill>
                            <a:srgbClr val="FFFFFF"/>
                          </a:solidFill>
                          <a:effectLst/>
                          <a:latin typeface="Noto Sans" panose="020B0502040504020204" pitchFamily="34" charset="0"/>
                        </a:rPr>
                        <a:t>OOAD</a:t>
                      </a:r>
                    </a:p>
                  </a:txBody>
                  <a:tcPr marL="6674" marR="6674" marT="66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Hospital Rural</a:t>
                      </a:r>
                    </a:p>
                  </a:txBody>
                  <a:tcPr marL="6674" marR="6674" marT="66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Sin avalúo gestionado</a:t>
                      </a:r>
                    </a:p>
                  </a:txBody>
                  <a:tcPr marL="6674" marR="6674" marT="66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C4F"/>
                    </a:solidFill>
                  </a:tcPr>
                </a:tc>
                <a:extLst>
                  <a:ext uri="{0D108BD9-81ED-4DB2-BD59-A6C34878D82A}">
                    <a16:rowId xmlns:a16="http://schemas.microsoft.com/office/drawing/2014/main" val="2282549741"/>
                  </a:ext>
                </a:extLst>
              </a:tr>
              <a:tr h="200215">
                <a:tc>
                  <a:txBody>
                    <a:bodyPr/>
                    <a:lstStyle/>
                    <a:p>
                      <a:pPr algn="l" rtl="0" fontAlgn="b">
                        <a:buNone/>
                      </a:pPr>
                      <a:r>
                        <a:rPr lang="es-MX" sz="1000" b="0" i="0" u="none" strike="noStrike">
                          <a:solidFill>
                            <a:srgbClr val="000000"/>
                          </a:solidFill>
                          <a:effectLst/>
                          <a:latin typeface="Noto Sans" panose="020B0502040504020204" pitchFamily="34" charset="0"/>
                        </a:rPr>
                        <a:t>Baja California</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1</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0</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660871721"/>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Campeche</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2</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0</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722414568"/>
                  </a:ext>
                </a:extLst>
              </a:tr>
              <a:tr h="180193">
                <a:tc>
                  <a:txBody>
                    <a:bodyPr/>
                    <a:lstStyle/>
                    <a:p>
                      <a:pPr algn="l" rtl="0" fontAlgn="b">
                        <a:buNone/>
                      </a:pPr>
                      <a:r>
                        <a:rPr lang="es-MX" sz="1400" b="1" i="0" u="none" strike="noStrike" dirty="0">
                          <a:solidFill>
                            <a:srgbClr val="000000"/>
                          </a:solidFill>
                          <a:effectLst/>
                          <a:latin typeface="Noto Sans" panose="020B0502040504020204" pitchFamily="34" charset="0"/>
                        </a:rPr>
                        <a:t>Chiapas</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10</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400" b="1" i="0" u="none" strike="noStrike" dirty="0">
                          <a:solidFill>
                            <a:srgbClr val="000000"/>
                          </a:solidFill>
                          <a:effectLst/>
                          <a:latin typeface="Noto Sans" panose="020B0502040504020204" pitchFamily="34" charset="0"/>
                        </a:rPr>
                        <a:t>7</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900319882"/>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Chihuahua</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3</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2</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292807890"/>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Coahuila</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3</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2</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767476375"/>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Durango</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3</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0</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648760820"/>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Guerrero</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1</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0</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604112133"/>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Hidalgo</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4</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0</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414461357"/>
                  </a:ext>
                </a:extLst>
              </a:tr>
              <a:tr h="200215">
                <a:tc>
                  <a:txBody>
                    <a:bodyPr/>
                    <a:lstStyle/>
                    <a:p>
                      <a:pPr algn="l" rtl="0" fontAlgn="b">
                        <a:buNone/>
                      </a:pPr>
                      <a:r>
                        <a:rPr lang="es-MX" sz="1000" b="0" i="0" u="none" strike="noStrike">
                          <a:solidFill>
                            <a:srgbClr val="000000"/>
                          </a:solidFill>
                          <a:effectLst/>
                          <a:latin typeface="Noto Sans" panose="020B0502040504020204" pitchFamily="34" charset="0"/>
                        </a:rPr>
                        <a:t>Mexico Poniente</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2</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1</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30756587"/>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Michoacan</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7</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4</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136943923"/>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Nayarit</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1</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0</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718926925"/>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Oaxaca</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9</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6</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73280938"/>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Puebla</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7</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2</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257631169"/>
                  </a:ext>
                </a:extLst>
              </a:tr>
              <a:tr h="200215">
                <a:tc>
                  <a:txBody>
                    <a:bodyPr/>
                    <a:lstStyle/>
                    <a:p>
                      <a:pPr algn="l" rtl="0" fontAlgn="b">
                        <a:buNone/>
                      </a:pPr>
                      <a:r>
                        <a:rPr lang="es-MX" sz="1400" b="1" i="0" u="none" strike="noStrike" dirty="0">
                          <a:solidFill>
                            <a:srgbClr val="000000"/>
                          </a:solidFill>
                          <a:effectLst/>
                          <a:latin typeface="Noto Sans" panose="020B0502040504020204" pitchFamily="34" charset="0"/>
                        </a:rPr>
                        <a:t>San Luis Potosi</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6</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400" b="1" i="0" u="none" strike="noStrike" dirty="0">
                          <a:solidFill>
                            <a:srgbClr val="000000"/>
                          </a:solidFill>
                          <a:effectLst/>
                          <a:latin typeface="Noto Sans" panose="020B0502040504020204" pitchFamily="34" charset="0"/>
                        </a:rPr>
                        <a:t>3</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148287708"/>
                  </a:ext>
                </a:extLst>
              </a:tr>
              <a:tr h="180193">
                <a:tc>
                  <a:txBody>
                    <a:bodyPr/>
                    <a:lstStyle/>
                    <a:p>
                      <a:pPr algn="l" rtl="0" fontAlgn="b">
                        <a:buNone/>
                      </a:pPr>
                      <a:r>
                        <a:rPr lang="es-MX" sz="1000" b="0" i="0" u="none" strike="noStrike" dirty="0">
                          <a:solidFill>
                            <a:srgbClr val="000000"/>
                          </a:solidFill>
                          <a:effectLst/>
                          <a:latin typeface="Noto Sans" panose="020B0502040504020204" pitchFamily="34" charset="0"/>
                        </a:rPr>
                        <a:t>Sinaloa</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2</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1</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674796571"/>
                  </a:ext>
                </a:extLst>
              </a:tr>
              <a:tr h="173520">
                <a:tc>
                  <a:txBody>
                    <a:bodyPr/>
                    <a:lstStyle/>
                    <a:p>
                      <a:pPr algn="l" rtl="0" fontAlgn="b">
                        <a:buNone/>
                      </a:pPr>
                      <a:r>
                        <a:rPr lang="es-MX" sz="1000" b="0" i="0" u="none" strike="noStrike">
                          <a:solidFill>
                            <a:srgbClr val="000000"/>
                          </a:solidFill>
                          <a:effectLst/>
                          <a:latin typeface="Noto Sans" panose="020B0502040504020204" pitchFamily="34" charset="0"/>
                        </a:rPr>
                        <a:t>Tamaulipas</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4</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2</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514024491"/>
                  </a:ext>
                </a:extLst>
              </a:tr>
              <a:tr h="193541">
                <a:tc>
                  <a:txBody>
                    <a:bodyPr/>
                    <a:lstStyle/>
                    <a:p>
                      <a:pPr algn="l" rtl="0" fontAlgn="b">
                        <a:buNone/>
                      </a:pPr>
                      <a:r>
                        <a:rPr lang="es-MX" sz="1000" b="0" i="0" u="none" strike="noStrike">
                          <a:solidFill>
                            <a:srgbClr val="000000"/>
                          </a:solidFill>
                          <a:effectLst/>
                          <a:latin typeface="Noto Sans" panose="020B0502040504020204" pitchFamily="34" charset="0"/>
                        </a:rPr>
                        <a:t>Veracruz Norte</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3</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3</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217476965"/>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Veracruz Sur</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3</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3</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0648406"/>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Yucatan</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4</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1</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147627040"/>
                  </a:ext>
                </a:extLst>
              </a:tr>
              <a:tr h="180193">
                <a:tc>
                  <a:txBody>
                    <a:bodyPr/>
                    <a:lstStyle/>
                    <a:p>
                      <a:pPr algn="l" rtl="0" fontAlgn="b">
                        <a:buNone/>
                      </a:pPr>
                      <a:r>
                        <a:rPr lang="es-MX" sz="1000" b="0" i="0" u="none" strike="noStrike">
                          <a:solidFill>
                            <a:srgbClr val="000000"/>
                          </a:solidFill>
                          <a:effectLst/>
                          <a:latin typeface="Noto Sans" panose="020B0502040504020204" pitchFamily="34" charset="0"/>
                        </a:rPr>
                        <a:t>Zacatecas</a:t>
                      </a:r>
                    </a:p>
                  </a:txBody>
                  <a:tcPr marL="6674" marR="6674" marT="6674"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6</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Noto Sans" panose="020B0502040504020204" pitchFamily="34" charset="0"/>
                        </a:rPr>
                        <a:t>5</a:t>
                      </a:r>
                    </a:p>
                  </a:txBody>
                  <a:tcPr marL="6674" marR="6674" marT="6674"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591149690"/>
                  </a:ext>
                </a:extLst>
              </a:tr>
              <a:tr h="240258">
                <a:tc>
                  <a:txBody>
                    <a:bodyPr/>
                    <a:lstStyle/>
                    <a:p>
                      <a:pPr algn="ctr" rtl="0" fontAlgn="ctr">
                        <a:buNone/>
                      </a:pPr>
                      <a:r>
                        <a:rPr lang="es-MX" sz="1200" b="1" i="0" u="none" strike="noStrike">
                          <a:solidFill>
                            <a:srgbClr val="FFFFFF"/>
                          </a:solidFill>
                          <a:effectLst/>
                          <a:latin typeface="Noto Sans" panose="020B0502040504020204" pitchFamily="34" charset="0"/>
                        </a:rPr>
                        <a:t>TOTAL</a:t>
                      </a:r>
                    </a:p>
                  </a:txBody>
                  <a:tcPr marL="6674" marR="6674" marT="66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C4F"/>
                    </a:solidFill>
                  </a:tcPr>
                </a:tc>
                <a:tc>
                  <a:txBody>
                    <a:bodyPr/>
                    <a:lstStyle/>
                    <a:p>
                      <a:pPr algn="ctr" rtl="0" fontAlgn="ctr">
                        <a:buNone/>
                      </a:pPr>
                      <a:r>
                        <a:rPr lang="es-MX" sz="1200" b="1" i="0" u="none" strike="noStrike" dirty="0">
                          <a:solidFill>
                            <a:srgbClr val="FFFFFF"/>
                          </a:solidFill>
                          <a:effectLst/>
                          <a:latin typeface="Noto Sans" panose="020B0502040504020204" pitchFamily="34" charset="0"/>
                        </a:rPr>
                        <a:t>81</a:t>
                      </a:r>
                    </a:p>
                  </a:txBody>
                  <a:tcPr marL="6674" marR="6674" marT="66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C4F"/>
                    </a:solidFill>
                  </a:tcPr>
                </a:tc>
                <a:tc>
                  <a:txBody>
                    <a:bodyPr/>
                    <a:lstStyle/>
                    <a:p>
                      <a:pPr algn="ctr" rtl="0" fontAlgn="ctr">
                        <a:buNone/>
                      </a:pPr>
                      <a:r>
                        <a:rPr lang="es-MX" sz="1200" b="1" i="0" u="none" strike="noStrike" dirty="0">
                          <a:solidFill>
                            <a:srgbClr val="FFFFFF"/>
                          </a:solidFill>
                          <a:effectLst/>
                          <a:latin typeface="Noto Sans" panose="020B0502040504020204" pitchFamily="34" charset="0"/>
                        </a:rPr>
                        <a:t>42</a:t>
                      </a:r>
                    </a:p>
                  </a:txBody>
                  <a:tcPr marL="6674" marR="6674" marT="667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C4F"/>
                    </a:solidFill>
                  </a:tcPr>
                </a:tc>
                <a:extLst>
                  <a:ext uri="{0D108BD9-81ED-4DB2-BD59-A6C34878D82A}">
                    <a16:rowId xmlns:a16="http://schemas.microsoft.com/office/drawing/2014/main" val="2464709374"/>
                  </a:ext>
                </a:extLst>
              </a:tr>
            </a:tbl>
          </a:graphicData>
        </a:graphic>
      </p:graphicFrame>
      <p:sp>
        <p:nvSpPr>
          <p:cNvPr id="5" name="CuadroTexto 4">
            <a:extLst>
              <a:ext uri="{FF2B5EF4-FFF2-40B4-BE49-F238E27FC236}">
                <a16:creationId xmlns:a16="http://schemas.microsoft.com/office/drawing/2014/main" id="{C525242D-C772-7A9E-C23B-67FCCF535B4E}"/>
              </a:ext>
            </a:extLst>
          </p:cNvPr>
          <p:cNvSpPr txBox="1"/>
          <p:nvPr/>
        </p:nvSpPr>
        <p:spPr>
          <a:xfrm>
            <a:off x="10065321" y="3655448"/>
            <a:ext cx="1814485" cy="2015936"/>
          </a:xfrm>
          <a:prstGeom prst="rect">
            <a:avLst/>
          </a:prstGeom>
          <a:solidFill>
            <a:schemeClr val="tx1">
              <a:lumMod val="65000"/>
              <a:lumOff val="35000"/>
            </a:schemeClr>
          </a:solidFill>
        </p:spPr>
        <p:txBody>
          <a:bodyPr wrap="square">
            <a:spAutoFit/>
          </a:bodyPr>
          <a:lstStyle/>
          <a:p>
            <a:pPr algn="just"/>
            <a:r>
              <a:rPr lang="es-ES" sz="1100" dirty="0">
                <a:solidFill>
                  <a:schemeClr val="bg1"/>
                </a:solidFill>
                <a:effectLst/>
                <a:latin typeface="Noto Sans" panose="020B0502040504020204" pitchFamily="34" charset="0"/>
                <a:ea typeface="Times New Roman" panose="02020603050405020304" pitchFamily="18" charset="0"/>
              </a:rPr>
              <a:t>Se continúa impulsando con los OOAD, la </a:t>
            </a:r>
            <a:r>
              <a:rPr lang="es-ES" sz="1200" b="1" dirty="0">
                <a:solidFill>
                  <a:schemeClr val="bg1"/>
                </a:solidFill>
                <a:effectLst/>
                <a:latin typeface="Noto Sans" panose="020B0502040504020204" pitchFamily="34" charset="0"/>
                <a:ea typeface="Times New Roman" panose="02020603050405020304" pitchFamily="18" charset="0"/>
              </a:rPr>
              <a:t>integración de la base informativa</a:t>
            </a:r>
            <a:r>
              <a:rPr lang="es-ES" sz="1100" dirty="0">
                <a:solidFill>
                  <a:schemeClr val="bg1"/>
                </a:solidFill>
                <a:effectLst/>
                <a:latin typeface="Noto Sans" panose="020B0502040504020204" pitchFamily="34" charset="0"/>
                <a:ea typeface="Times New Roman" panose="02020603050405020304" pitchFamily="18" charset="0"/>
              </a:rPr>
              <a:t>, así como obtención de Títulos de Propiedad a favor del IMSS y </a:t>
            </a:r>
            <a:r>
              <a:rPr lang="es-ES" sz="1200" b="1" dirty="0">
                <a:solidFill>
                  <a:schemeClr val="bg1"/>
                </a:solidFill>
                <a:effectLst/>
                <a:latin typeface="Noto Sans" panose="020B0502040504020204" pitchFamily="34" charset="0"/>
                <a:ea typeface="Times New Roman" panose="02020603050405020304" pitchFamily="18" charset="0"/>
              </a:rPr>
              <a:t>planos topográficos</a:t>
            </a:r>
            <a:r>
              <a:rPr lang="es-ES" sz="1100" dirty="0">
                <a:solidFill>
                  <a:schemeClr val="bg1"/>
                </a:solidFill>
                <a:effectLst/>
                <a:latin typeface="Noto Sans" panose="020B0502040504020204" pitchFamily="34" charset="0"/>
                <a:ea typeface="Times New Roman" panose="02020603050405020304" pitchFamily="18" charset="0"/>
              </a:rPr>
              <a:t>, para estar en posibilidad de gestionar los avalúos de 42 Hospitales Rurales.</a:t>
            </a:r>
            <a:endParaRPr lang="es-MX" sz="1100" dirty="0">
              <a:solidFill>
                <a:schemeClr val="bg1"/>
              </a:solidFill>
            </a:endParaRPr>
          </a:p>
        </p:txBody>
      </p:sp>
      <p:grpSp>
        <p:nvGrpSpPr>
          <p:cNvPr id="31" name="Grupo 30">
            <a:extLst>
              <a:ext uri="{FF2B5EF4-FFF2-40B4-BE49-F238E27FC236}">
                <a16:creationId xmlns:a16="http://schemas.microsoft.com/office/drawing/2014/main" id="{576A457F-E6E3-3A7A-AB1C-9642097705E3}"/>
              </a:ext>
            </a:extLst>
          </p:cNvPr>
          <p:cNvGrpSpPr/>
          <p:nvPr/>
        </p:nvGrpSpPr>
        <p:grpSpPr>
          <a:xfrm>
            <a:off x="323872" y="1033278"/>
            <a:ext cx="913695" cy="931447"/>
            <a:chOff x="3268768" y="5582065"/>
            <a:chExt cx="872763" cy="965226"/>
          </a:xfrm>
        </p:grpSpPr>
        <p:sp>
          <p:nvSpPr>
            <p:cNvPr id="32" name="Elipse 31">
              <a:extLst>
                <a:ext uri="{FF2B5EF4-FFF2-40B4-BE49-F238E27FC236}">
                  <a16:creationId xmlns:a16="http://schemas.microsoft.com/office/drawing/2014/main" id="{395BDBB2-A4C9-01EE-660E-CB85770B4E90}"/>
                </a:ext>
              </a:extLst>
            </p:cNvPr>
            <p:cNvSpPr/>
            <p:nvPr/>
          </p:nvSpPr>
          <p:spPr>
            <a:xfrm>
              <a:off x="3268768" y="5582065"/>
              <a:ext cx="872763" cy="874213"/>
            </a:xfrm>
            <a:prstGeom prst="ellipse">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33" name="CuadroTexto 32">
              <a:extLst>
                <a:ext uri="{FF2B5EF4-FFF2-40B4-BE49-F238E27FC236}">
                  <a16:creationId xmlns:a16="http://schemas.microsoft.com/office/drawing/2014/main" id="{B3604E8D-9E93-4D3E-714B-FB986A8B0145}"/>
                </a:ext>
              </a:extLst>
            </p:cNvPr>
            <p:cNvSpPr txBox="1"/>
            <p:nvPr/>
          </p:nvSpPr>
          <p:spPr>
            <a:xfrm>
              <a:off x="3393683" y="5706684"/>
              <a:ext cx="645837" cy="8406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81</a:t>
              </a:r>
              <a:endParaRPr kumimoji="0" lang="es-MX" sz="3600" b="1" i="0" u="none" strike="sng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spTree>
    <p:extLst>
      <p:ext uri="{BB962C8B-B14F-4D97-AF65-F5344CB8AC3E}">
        <p14:creationId xmlns:p14="http://schemas.microsoft.com/office/powerpoint/2010/main" val="4243221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E236B-3E47-0272-63D0-A50790EB51D7}"/>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1AA94C68-015B-E449-1978-AD1FE465CB68}"/>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dirty="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sp>
        <p:nvSpPr>
          <p:cNvPr id="4" name="CuadroTexto 3">
            <a:extLst>
              <a:ext uri="{FF2B5EF4-FFF2-40B4-BE49-F238E27FC236}">
                <a16:creationId xmlns:a16="http://schemas.microsoft.com/office/drawing/2014/main" id="{BAE7E342-5D35-A154-D415-D32B2FE7EDE4}"/>
              </a:ext>
            </a:extLst>
          </p:cNvPr>
          <p:cNvSpPr txBox="1"/>
          <p:nvPr/>
        </p:nvSpPr>
        <p:spPr>
          <a:xfrm>
            <a:off x="303162" y="1174386"/>
            <a:ext cx="11450687" cy="646331"/>
          </a:xfrm>
          <a:prstGeom prst="rect">
            <a:avLst/>
          </a:prstGeom>
          <a:noFill/>
        </p:spPr>
        <p:txBody>
          <a:bodyPr wrap="square">
            <a:spAutoFit/>
          </a:bodyPr>
          <a:lstStyle/>
          <a:p>
            <a:pPr algn="just" defTabSz="814463">
              <a:defRPr/>
            </a:pPr>
            <a:r>
              <a:rPr lang="es-ES" b="1">
                <a:latin typeface="Noto Sans" panose="020B0502040504020204" pitchFamily="34" charset="0"/>
                <a:ea typeface="Noto Sans" panose="020B0502040504020204" pitchFamily="34" charset="0"/>
                <a:cs typeface="Noto Sans" panose="020B0502040504020204" pitchFamily="34" charset="0"/>
              </a:rPr>
              <a:t>Existen 14 </a:t>
            </a:r>
            <a:r>
              <a:rPr lang="es-ES" b="1" dirty="0">
                <a:latin typeface="Noto Sans" panose="020B0502040504020204" pitchFamily="34" charset="0"/>
                <a:ea typeface="Noto Sans" panose="020B0502040504020204" pitchFamily="34" charset="0"/>
                <a:cs typeface="Noto Sans" panose="020B0502040504020204" pitchFamily="34" charset="0"/>
              </a:rPr>
              <a:t>requerimientos de trabajos de reordenamiento y optimización de espacios de Nivel Central, con propuestas validadas pendientes de ejecución, conforme al siguiente detalle:</a:t>
            </a:r>
          </a:p>
        </p:txBody>
      </p:sp>
      <p:graphicFrame>
        <p:nvGraphicFramePr>
          <p:cNvPr id="6" name="Tabla 5">
            <a:extLst>
              <a:ext uri="{FF2B5EF4-FFF2-40B4-BE49-F238E27FC236}">
                <a16:creationId xmlns:a16="http://schemas.microsoft.com/office/drawing/2014/main" id="{8C04C242-A698-19AA-4897-5F740AA21170}"/>
              </a:ext>
            </a:extLst>
          </p:cNvPr>
          <p:cNvGraphicFramePr>
            <a:graphicFrameLocks noGrp="1"/>
          </p:cNvGraphicFramePr>
          <p:nvPr/>
        </p:nvGraphicFramePr>
        <p:xfrm>
          <a:off x="1338606" y="1832168"/>
          <a:ext cx="10415242" cy="4517849"/>
        </p:xfrm>
        <a:graphic>
          <a:graphicData uri="http://schemas.openxmlformats.org/drawingml/2006/table">
            <a:tbl>
              <a:tblPr/>
              <a:tblGrid>
                <a:gridCol w="537328">
                  <a:extLst>
                    <a:ext uri="{9D8B030D-6E8A-4147-A177-3AD203B41FA5}">
                      <a16:colId xmlns:a16="http://schemas.microsoft.com/office/drawing/2014/main" val="3612962860"/>
                    </a:ext>
                  </a:extLst>
                </a:gridCol>
                <a:gridCol w="2933084">
                  <a:extLst>
                    <a:ext uri="{9D8B030D-6E8A-4147-A177-3AD203B41FA5}">
                      <a16:colId xmlns:a16="http://schemas.microsoft.com/office/drawing/2014/main" val="412312839"/>
                    </a:ext>
                  </a:extLst>
                </a:gridCol>
                <a:gridCol w="2624181">
                  <a:extLst>
                    <a:ext uri="{9D8B030D-6E8A-4147-A177-3AD203B41FA5}">
                      <a16:colId xmlns:a16="http://schemas.microsoft.com/office/drawing/2014/main" val="2030453280"/>
                    </a:ext>
                  </a:extLst>
                </a:gridCol>
                <a:gridCol w="1463389">
                  <a:extLst>
                    <a:ext uri="{9D8B030D-6E8A-4147-A177-3AD203B41FA5}">
                      <a16:colId xmlns:a16="http://schemas.microsoft.com/office/drawing/2014/main" val="2160281995"/>
                    </a:ext>
                  </a:extLst>
                </a:gridCol>
                <a:gridCol w="952420">
                  <a:extLst>
                    <a:ext uri="{9D8B030D-6E8A-4147-A177-3AD203B41FA5}">
                      <a16:colId xmlns:a16="http://schemas.microsoft.com/office/drawing/2014/main" val="2892926083"/>
                    </a:ext>
                  </a:extLst>
                </a:gridCol>
                <a:gridCol w="952420">
                  <a:extLst>
                    <a:ext uri="{9D8B030D-6E8A-4147-A177-3AD203B41FA5}">
                      <a16:colId xmlns:a16="http://schemas.microsoft.com/office/drawing/2014/main" val="332749541"/>
                    </a:ext>
                  </a:extLst>
                </a:gridCol>
                <a:gridCol w="952420">
                  <a:extLst>
                    <a:ext uri="{9D8B030D-6E8A-4147-A177-3AD203B41FA5}">
                      <a16:colId xmlns:a16="http://schemas.microsoft.com/office/drawing/2014/main" val="233707909"/>
                    </a:ext>
                  </a:extLst>
                </a:gridCol>
              </a:tblGrid>
              <a:tr h="517941">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envío a</a:t>
                      </a:r>
                      <a:b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CTCSC</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Oficio Ratificación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DIC</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517941">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sala de juntas en Tokio 104 piso 1.</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Administrativa de la Dirección de Planeación para la Transformación Institucional</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DPTI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No. 3300</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28/03/2022</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ratifica</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072</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04/03/2025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6235 14/05/26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79137645"/>
                  </a:ext>
                </a:extLst>
              </a:tr>
              <a:tr h="473605">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NORMATECA  Asignación de espacios para archivo, en Mezanine de Tokio 80.</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División de Normatividad de Mejora Regulatoria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DG</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5868</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11/05/2023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ratifica</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022</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14/02/2025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6234 14/05/26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665266307"/>
                  </a:ext>
                </a:extLst>
              </a:tr>
              <a:tr h="44499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Propuesta de reordenamiento de espacios de la Unidad de Educación e Investigación (UEI) en Mezanine Unidad de Congresos CMNSXXI.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Educación e Investigación (UEI)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DPM</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No.12454</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22/09/23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ratifica</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0339</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19/02/2025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6184 14/05/26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56219462"/>
                  </a:ext>
                </a:extLst>
              </a:tr>
              <a:tr h="382425">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4</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Optimización en el piso 3 de Toledo 21. </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Coordinación y Presupuesto e Información Programática</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DF</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No.10939</a:t>
                      </a:r>
                      <a:b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b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02/08/23</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ratifica</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0215</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17/02/25</a:t>
                      </a:r>
                      <a:endPar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6236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69726974"/>
                  </a:ext>
                </a:extLst>
              </a:tr>
              <a:tr h="382425">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5</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Habilitación de Fototeca para el Centro Único de Información y Archivo Histórico, en el sótano de la Unidad de Congresos del CMNXXI </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Técnica de Servicios Generales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15863</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11/11/24</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ratifica</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0615</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20/02/25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6183 14/05/26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87598297"/>
                  </a:ext>
                </a:extLst>
              </a:tr>
            </a:tbl>
          </a:graphicData>
        </a:graphic>
      </p:graphicFrame>
      <p:sp>
        <p:nvSpPr>
          <p:cNvPr id="7" name="CuadroTexto 6">
            <a:extLst>
              <a:ext uri="{FF2B5EF4-FFF2-40B4-BE49-F238E27FC236}">
                <a16:creationId xmlns:a16="http://schemas.microsoft.com/office/drawing/2014/main" id="{CAAEBD2D-C86F-7C6A-7C35-CA287103089D}"/>
              </a:ext>
            </a:extLst>
          </p:cNvPr>
          <p:cNvSpPr txBox="1"/>
          <p:nvPr/>
        </p:nvSpPr>
        <p:spPr>
          <a:xfrm>
            <a:off x="130607" y="2848677"/>
            <a:ext cx="1123427" cy="2585323"/>
          </a:xfrm>
          <a:prstGeom prst="rect">
            <a:avLst/>
          </a:prstGeom>
          <a:solidFill>
            <a:srgbClr val="BC945A"/>
          </a:solidFill>
          <a:ln>
            <a:solidFill>
              <a:srgbClr val="BC945A"/>
            </a:solidFill>
          </a:ln>
        </p:spPr>
        <p:txBody>
          <a:bodyPr wrap="square" rtlCol="0">
            <a:spAutoFit/>
          </a:bodyPr>
          <a:lstStyle/>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2 DG</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4 DA</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1 DPM</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1 DOE</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1 DPES</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1 DF</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1 DPTI</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1 DIR</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2 DIDT</a:t>
            </a:r>
          </a:p>
        </p:txBody>
      </p:sp>
      <p:sp>
        <p:nvSpPr>
          <p:cNvPr id="8" name="CuadroTexto 7">
            <a:extLst>
              <a:ext uri="{FF2B5EF4-FFF2-40B4-BE49-F238E27FC236}">
                <a16:creationId xmlns:a16="http://schemas.microsoft.com/office/drawing/2014/main" id="{6DA52340-9A2B-7CFC-60DF-1F8C051D2A26}"/>
              </a:ext>
            </a:extLst>
          </p:cNvPr>
          <p:cNvSpPr txBox="1"/>
          <p:nvPr/>
        </p:nvSpPr>
        <p:spPr>
          <a:xfrm>
            <a:off x="130608" y="2174545"/>
            <a:ext cx="1295982" cy="369332"/>
          </a:xfrm>
          <a:prstGeom prst="rect">
            <a:avLst/>
          </a:prstGeom>
          <a:noFill/>
        </p:spPr>
        <p:txBody>
          <a:bodyPr wrap="square" rtlCol="0">
            <a:spAutoFit/>
          </a:bodyPr>
          <a:lstStyle/>
          <a:p>
            <a:r>
              <a:rPr lang="es-MX" b="1" dirty="0">
                <a:solidFill>
                  <a:srgbClr val="BC945A"/>
                </a:solidFill>
                <a:latin typeface="Noto Sans" panose="020B0502040504020204" pitchFamily="34" charset="0"/>
                <a:ea typeface="Noto Sans" panose="020B0502040504020204" pitchFamily="34" charset="0"/>
                <a:cs typeface="Noto Sans" panose="020B0502040504020204" pitchFamily="34" charset="0"/>
              </a:rPr>
              <a:t>Resumen</a:t>
            </a:r>
          </a:p>
        </p:txBody>
      </p:sp>
    </p:spTree>
    <p:extLst>
      <p:ext uri="{BB962C8B-B14F-4D97-AF65-F5344CB8AC3E}">
        <p14:creationId xmlns:p14="http://schemas.microsoft.com/office/powerpoint/2010/main" val="1669691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E236B-3E47-0272-63D0-A50790EB51D7}"/>
            </a:ext>
          </a:extLst>
        </p:cNvPr>
        <p:cNvGrpSpPr/>
        <p:nvPr/>
      </p:nvGrpSpPr>
      <p:grpSpPr>
        <a:xfrm>
          <a:off x="0" y="0"/>
          <a:ext cx="0" cy="0"/>
          <a:chOff x="0" y="0"/>
          <a:chExt cx="0" cy="0"/>
        </a:xfrm>
      </p:grpSpPr>
      <p:sp>
        <p:nvSpPr>
          <p:cNvPr id="5" name="Marcador de número de diapositiva 3">
            <a:extLst>
              <a:ext uri="{FF2B5EF4-FFF2-40B4-BE49-F238E27FC236}">
                <a16:creationId xmlns:a16="http://schemas.microsoft.com/office/drawing/2014/main" id="{4EF687DD-A672-9E8C-E41A-1BEEA2F1BBDB}"/>
              </a:ext>
            </a:extLst>
          </p:cNvPr>
          <p:cNvSpPr txBox="1">
            <a:spLocks/>
          </p:cNvSpPr>
          <p:nvPr/>
        </p:nvSpPr>
        <p:spPr>
          <a:xfrm>
            <a:off x="11812187" y="6338824"/>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2" name="Google Shape;106;p3">
            <a:extLst>
              <a:ext uri="{FF2B5EF4-FFF2-40B4-BE49-F238E27FC236}">
                <a16:creationId xmlns:a16="http://schemas.microsoft.com/office/drawing/2014/main" id="{EB88F553-3FF9-0616-5F21-0C87A599A6AC}"/>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dirty="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graphicFrame>
        <p:nvGraphicFramePr>
          <p:cNvPr id="4" name="Tabla 3">
            <a:extLst>
              <a:ext uri="{FF2B5EF4-FFF2-40B4-BE49-F238E27FC236}">
                <a16:creationId xmlns:a16="http://schemas.microsoft.com/office/drawing/2014/main" id="{A09879F4-3CD8-AEA0-B843-A9C117B5BAA3}"/>
              </a:ext>
            </a:extLst>
          </p:cNvPr>
          <p:cNvGraphicFramePr>
            <a:graphicFrameLocks noGrp="1"/>
          </p:cNvGraphicFramePr>
          <p:nvPr/>
        </p:nvGraphicFramePr>
        <p:xfrm>
          <a:off x="1338606" y="1298874"/>
          <a:ext cx="10415242" cy="4981515"/>
        </p:xfrm>
        <a:graphic>
          <a:graphicData uri="http://schemas.openxmlformats.org/drawingml/2006/table">
            <a:tbl>
              <a:tblPr/>
              <a:tblGrid>
                <a:gridCol w="593889">
                  <a:extLst>
                    <a:ext uri="{9D8B030D-6E8A-4147-A177-3AD203B41FA5}">
                      <a16:colId xmlns:a16="http://schemas.microsoft.com/office/drawing/2014/main" val="3612962860"/>
                    </a:ext>
                  </a:extLst>
                </a:gridCol>
                <a:gridCol w="2876523">
                  <a:extLst>
                    <a:ext uri="{9D8B030D-6E8A-4147-A177-3AD203B41FA5}">
                      <a16:colId xmlns:a16="http://schemas.microsoft.com/office/drawing/2014/main" val="412312839"/>
                    </a:ext>
                  </a:extLst>
                </a:gridCol>
                <a:gridCol w="2624181">
                  <a:extLst>
                    <a:ext uri="{9D8B030D-6E8A-4147-A177-3AD203B41FA5}">
                      <a16:colId xmlns:a16="http://schemas.microsoft.com/office/drawing/2014/main" val="2030453280"/>
                    </a:ext>
                  </a:extLst>
                </a:gridCol>
                <a:gridCol w="1463389">
                  <a:extLst>
                    <a:ext uri="{9D8B030D-6E8A-4147-A177-3AD203B41FA5}">
                      <a16:colId xmlns:a16="http://schemas.microsoft.com/office/drawing/2014/main" val="2160281995"/>
                    </a:ext>
                  </a:extLst>
                </a:gridCol>
                <a:gridCol w="952420">
                  <a:extLst>
                    <a:ext uri="{9D8B030D-6E8A-4147-A177-3AD203B41FA5}">
                      <a16:colId xmlns:a16="http://schemas.microsoft.com/office/drawing/2014/main" val="2892926083"/>
                    </a:ext>
                  </a:extLst>
                </a:gridCol>
                <a:gridCol w="952420">
                  <a:extLst>
                    <a:ext uri="{9D8B030D-6E8A-4147-A177-3AD203B41FA5}">
                      <a16:colId xmlns:a16="http://schemas.microsoft.com/office/drawing/2014/main" val="4224560128"/>
                    </a:ext>
                  </a:extLst>
                </a:gridCol>
                <a:gridCol w="952420">
                  <a:extLst>
                    <a:ext uri="{9D8B030D-6E8A-4147-A177-3AD203B41FA5}">
                      <a16:colId xmlns:a16="http://schemas.microsoft.com/office/drawing/2014/main" val="4144992261"/>
                    </a:ext>
                  </a:extLst>
                </a:gridCol>
              </a:tblGrid>
              <a:tr h="517941">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envío a</a:t>
                      </a:r>
                      <a:b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CTCSC</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Oficio Ratificación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DIC</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444994">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Propuesta de Reordenamiento y Optimización de los espacios que ocupa la División de Apoyo Técnico y Mejora de Procesos en el piso 3 del inmueble de Villalongín No. 117.</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División de Apoyo Técnico y Mejora de Procesos</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DPES</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No. 6615</a:t>
                      </a:r>
                      <a:b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b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06/06/24</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proceso de licitación</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149185537"/>
                  </a:ext>
                </a:extLst>
              </a:tr>
              <a:tr h="444994">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7</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Propuesta de Reordenamiento y Optimización de los espacios que ocupa la División de Viáticos, Correspondencia y Servicios Administrativos en el inmueble de Sabino No. 343.</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División de Viáticos, Correspondencia y Servicios Administrativos</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DA</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No. 6617</a:t>
                      </a:r>
                      <a:b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b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06/06/25</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elaboración de catalogo de conceptos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6187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56219462"/>
                  </a:ext>
                </a:extLst>
              </a:tr>
              <a:tr h="389880">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8</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reordenamiento y optimización de espacios para el personal de la USE y la CSAMCPIR en el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mezzanine</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de Toledo No. 21.</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Servicios Estratégicos y la Coordinación de Servicios Administrativos de Mejora Continua de Procesos de Incorporación y Recaudación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DIR</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No. 8694 17/07/25</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6182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290237216"/>
                  </a:ext>
                </a:extLst>
              </a:tr>
              <a:tr h="409303">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9</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Reordenamiento de los espacios de la Coordinación de Telecomunicaciones en el Anexo del inmueble de Reforma.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de Telecomunicaciones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12779</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7/10/2025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6185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18759501"/>
                  </a:ext>
                </a:extLst>
              </a:tr>
              <a:tr h="507257">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10</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Habilitación de un Centro de Monitoreo en el área del CENATI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CENATI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12772</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7/10/2025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6177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69726974"/>
                  </a:ext>
                </a:extLst>
              </a:tr>
              <a:tr h="507257">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11</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Propuesta de reordenamiento para la Coordinación de Atención y Orientación en la PB del inmueble de Reforma No. 476.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de Atención y Orientación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DOE</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No. 13624</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15/10/2025</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elaboración de catalogo de conceptos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6189 17/05/26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275740188"/>
                  </a:ext>
                </a:extLst>
              </a:tr>
            </a:tbl>
          </a:graphicData>
        </a:graphic>
      </p:graphicFrame>
    </p:spTree>
    <p:extLst>
      <p:ext uri="{BB962C8B-B14F-4D97-AF65-F5344CB8AC3E}">
        <p14:creationId xmlns:p14="http://schemas.microsoft.com/office/powerpoint/2010/main" val="1090501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D9AEBA23-61CB-4066-DB24-753F4BA95440}"/>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dirty="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graphicFrame>
        <p:nvGraphicFramePr>
          <p:cNvPr id="3" name="Tabla 2">
            <a:extLst>
              <a:ext uri="{FF2B5EF4-FFF2-40B4-BE49-F238E27FC236}">
                <a16:creationId xmlns:a16="http://schemas.microsoft.com/office/drawing/2014/main" id="{7BF7E3A2-1283-BB84-471E-3CFB95432F5E}"/>
              </a:ext>
            </a:extLst>
          </p:cNvPr>
          <p:cNvGraphicFramePr>
            <a:graphicFrameLocks noGrp="1"/>
          </p:cNvGraphicFramePr>
          <p:nvPr/>
        </p:nvGraphicFramePr>
        <p:xfrm>
          <a:off x="1555211" y="1286573"/>
          <a:ext cx="10198638" cy="2630329"/>
        </p:xfrm>
        <a:graphic>
          <a:graphicData uri="http://schemas.openxmlformats.org/drawingml/2006/table">
            <a:tbl>
              <a:tblPr/>
              <a:tblGrid>
                <a:gridCol w="612954">
                  <a:extLst>
                    <a:ext uri="{9D8B030D-6E8A-4147-A177-3AD203B41FA5}">
                      <a16:colId xmlns:a16="http://schemas.microsoft.com/office/drawing/2014/main" val="3612962860"/>
                    </a:ext>
                  </a:extLst>
                </a:gridCol>
                <a:gridCol w="2785284">
                  <a:extLst>
                    <a:ext uri="{9D8B030D-6E8A-4147-A177-3AD203B41FA5}">
                      <a16:colId xmlns:a16="http://schemas.microsoft.com/office/drawing/2014/main" val="412312839"/>
                    </a:ext>
                  </a:extLst>
                </a:gridCol>
                <a:gridCol w="2569606">
                  <a:extLst>
                    <a:ext uri="{9D8B030D-6E8A-4147-A177-3AD203B41FA5}">
                      <a16:colId xmlns:a16="http://schemas.microsoft.com/office/drawing/2014/main" val="2030453280"/>
                    </a:ext>
                  </a:extLst>
                </a:gridCol>
                <a:gridCol w="1432955">
                  <a:extLst>
                    <a:ext uri="{9D8B030D-6E8A-4147-A177-3AD203B41FA5}">
                      <a16:colId xmlns:a16="http://schemas.microsoft.com/office/drawing/2014/main" val="2160281995"/>
                    </a:ext>
                  </a:extLst>
                </a:gridCol>
                <a:gridCol w="932613">
                  <a:extLst>
                    <a:ext uri="{9D8B030D-6E8A-4147-A177-3AD203B41FA5}">
                      <a16:colId xmlns:a16="http://schemas.microsoft.com/office/drawing/2014/main" val="2892926083"/>
                    </a:ext>
                  </a:extLst>
                </a:gridCol>
                <a:gridCol w="932613">
                  <a:extLst>
                    <a:ext uri="{9D8B030D-6E8A-4147-A177-3AD203B41FA5}">
                      <a16:colId xmlns:a16="http://schemas.microsoft.com/office/drawing/2014/main" val="3423012109"/>
                    </a:ext>
                  </a:extLst>
                </a:gridCol>
                <a:gridCol w="932613">
                  <a:extLst>
                    <a:ext uri="{9D8B030D-6E8A-4147-A177-3AD203B41FA5}">
                      <a16:colId xmlns:a16="http://schemas.microsoft.com/office/drawing/2014/main" val="781406541"/>
                    </a:ext>
                  </a:extLst>
                </a:gridCol>
              </a:tblGrid>
              <a:tr h="477334">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envío a</a:t>
                      </a:r>
                      <a:b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CTCSC</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Oficio Ratificación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DIC</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60905">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514827">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12</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Optimización de espacios del piso 1 de Toledo No. 10.</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Unidad de Personal</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DA</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No.14538</a:t>
                      </a:r>
                      <a:b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b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16/10/24</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ratifica</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0615</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20/02/25</a:t>
                      </a:r>
                      <a:endPar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6237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790506722"/>
                  </a:ext>
                </a:extLst>
              </a:tr>
              <a:tr h="514827">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13</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reordenamiento de los espacios de la DTAI en el inmueble de Toledo 21-PB</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Integridad y Transparencia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DG</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4086</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30/03/26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endPar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elaboración de catalogo de conceptos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6191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989247466"/>
                  </a:ext>
                </a:extLst>
              </a:tr>
              <a:tr h="514827">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14</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buNone/>
                        <a:tabLst>
                          <a:tab pos="7176135" algn="l"/>
                        </a:tabLst>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optimización y reordenamiento del piso 5 de Durango No. 323 para la Coordinación de Presupuesto y Gestión del Gasto en Servicios Personales (CPGGSP) </a:t>
                      </a:r>
                    </a:p>
                  </a:txBody>
                  <a:tcPr marL="68580" marR="68580" marT="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Administrativa de la 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5009</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endPar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elaboración de catalogo de conceptos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6186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137839616"/>
                  </a:ext>
                </a:extLst>
              </a:tr>
            </a:tbl>
          </a:graphicData>
        </a:graphic>
      </p:graphicFrame>
    </p:spTree>
    <p:extLst>
      <p:ext uri="{BB962C8B-B14F-4D97-AF65-F5344CB8AC3E}">
        <p14:creationId xmlns:p14="http://schemas.microsoft.com/office/powerpoint/2010/main" val="904564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09FF4AB9-2E89-AC37-61E8-CFE9DE0C6299}"/>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dirty="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sp>
        <p:nvSpPr>
          <p:cNvPr id="3" name="CuadroTexto 2">
            <a:extLst>
              <a:ext uri="{FF2B5EF4-FFF2-40B4-BE49-F238E27FC236}">
                <a16:creationId xmlns:a16="http://schemas.microsoft.com/office/drawing/2014/main" id="{69BE94CD-7168-4776-14C4-42E88F812245}"/>
              </a:ext>
            </a:extLst>
          </p:cNvPr>
          <p:cNvSpPr txBox="1"/>
          <p:nvPr/>
        </p:nvSpPr>
        <p:spPr>
          <a:xfrm>
            <a:off x="303162" y="1275984"/>
            <a:ext cx="11450687" cy="523220"/>
          </a:xfrm>
          <a:prstGeom prst="rect">
            <a:avLst/>
          </a:prstGeom>
          <a:noFill/>
        </p:spPr>
        <p:txBody>
          <a:bodyPr wrap="square">
            <a:spAutoFit/>
          </a:bodyPr>
          <a:lstStyle/>
          <a:p>
            <a:pPr algn="just" defTabSz="814463">
              <a:defRPr/>
            </a:pPr>
            <a:r>
              <a:rPr lang="es-ES" b="1" dirty="0">
                <a:latin typeface="Noto Sans" panose="020B0502040504020204" pitchFamily="34" charset="0"/>
                <a:ea typeface="Noto Sans" panose="020B0502040504020204" pitchFamily="34" charset="0"/>
                <a:cs typeface="Noto Sans" panose="020B0502040504020204" pitchFamily="34" charset="0"/>
              </a:rPr>
              <a:t>Existen 17 requerimientos de trabajos de reordenamiento y optimización de espacios de Nivel Central, en análisis y elaboración de propuestas, conforme al siguiente detalle:</a:t>
            </a:r>
          </a:p>
        </p:txBody>
      </p:sp>
      <p:graphicFrame>
        <p:nvGraphicFramePr>
          <p:cNvPr id="4" name="Tabla 3">
            <a:extLst>
              <a:ext uri="{FF2B5EF4-FFF2-40B4-BE49-F238E27FC236}">
                <a16:creationId xmlns:a16="http://schemas.microsoft.com/office/drawing/2014/main" id="{492F5374-06F0-6B63-A0FD-A5CB08A5EC91}"/>
              </a:ext>
            </a:extLst>
          </p:cNvPr>
          <p:cNvGraphicFramePr>
            <a:graphicFrameLocks noGrp="1"/>
          </p:cNvGraphicFramePr>
          <p:nvPr/>
        </p:nvGraphicFramePr>
        <p:xfrm>
          <a:off x="1556084" y="1987587"/>
          <a:ext cx="10139527" cy="3984633"/>
        </p:xfrm>
        <a:graphic>
          <a:graphicData uri="http://schemas.openxmlformats.org/drawingml/2006/table">
            <a:tbl>
              <a:tblPr/>
              <a:tblGrid>
                <a:gridCol w="525265">
                  <a:extLst>
                    <a:ext uri="{9D8B030D-6E8A-4147-A177-3AD203B41FA5}">
                      <a16:colId xmlns:a16="http://schemas.microsoft.com/office/drawing/2014/main" val="3612962860"/>
                    </a:ext>
                  </a:extLst>
                </a:gridCol>
                <a:gridCol w="2612571">
                  <a:extLst>
                    <a:ext uri="{9D8B030D-6E8A-4147-A177-3AD203B41FA5}">
                      <a16:colId xmlns:a16="http://schemas.microsoft.com/office/drawing/2014/main" val="412312839"/>
                    </a:ext>
                  </a:extLst>
                </a:gridCol>
                <a:gridCol w="1872343">
                  <a:extLst>
                    <a:ext uri="{9D8B030D-6E8A-4147-A177-3AD203B41FA5}">
                      <a16:colId xmlns:a16="http://schemas.microsoft.com/office/drawing/2014/main" val="2030453280"/>
                    </a:ext>
                  </a:extLst>
                </a:gridCol>
                <a:gridCol w="1158240">
                  <a:extLst>
                    <a:ext uri="{9D8B030D-6E8A-4147-A177-3AD203B41FA5}">
                      <a16:colId xmlns:a16="http://schemas.microsoft.com/office/drawing/2014/main" val="2160281995"/>
                    </a:ext>
                  </a:extLst>
                </a:gridCol>
                <a:gridCol w="1071154">
                  <a:extLst>
                    <a:ext uri="{9D8B030D-6E8A-4147-A177-3AD203B41FA5}">
                      <a16:colId xmlns:a16="http://schemas.microsoft.com/office/drawing/2014/main" val="2892926083"/>
                    </a:ext>
                  </a:extLst>
                </a:gridCol>
                <a:gridCol w="2899954">
                  <a:extLst>
                    <a:ext uri="{9D8B030D-6E8A-4147-A177-3AD203B41FA5}">
                      <a16:colId xmlns:a16="http://schemas.microsoft.com/office/drawing/2014/main" val="1465548758"/>
                    </a:ext>
                  </a:extLst>
                </a:gridCol>
              </a:tblGrid>
              <a:tr h="517941">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de requerimiento</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de trabajo</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algn="ctr" fontAlgn="ct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589327">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espacio para el reordenamiento de la COEE</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de Operación y Evaluación Estratégica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Correo electrónico</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05/06/24</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indent="0" algn="just" defTabSz="895350" rtl="0" fontAlgn="ctr">
                        <a:lnSpc>
                          <a:spcPct val="100000"/>
                        </a:lnSpc>
                        <a:spcBef>
                          <a:spcPts val="0"/>
                        </a:spcBef>
                        <a:spcAft>
                          <a:spcPts val="0"/>
                        </a:spcAft>
                        <a:buClr>
                          <a:srgbClr val="000000"/>
                        </a:buClr>
                        <a:buFont typeface="Arial"/>
                        <a:tabLst>
                          <a:tab pos="2416175" algn="l"/>
                        </a:tabLst>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La CTAA informa que una vez que se cuente con espacio disponible, se remitirá propuesta de reordenamiento y optimización de espacios.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79137645"/>
                  </a:ext>
                </a:extLst>
              </a:tr>
              <a:tr h="68961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Propuesta de reordenamiento para las Comisiones Nacionales Mixtas en planta alta del Edificio de “Laboratorios de Normatividad” en el Conjunto Vallejo</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SNTSS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1839</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02/06/2025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Con oficio No. 1622 de fecha 11/05/26  solicitan modificaciones a la propuesta de reordenamiento.</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227350448"/>
                  </a:ext>
                </a:extLst>
              </a:tr>
              <a:tr h="202002">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para asignación de espacio o reordenamiento del Control de Gestión de la UP.</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Personal</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3252</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12/09/2025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Con oficio 384 del 3/03/2026 se remite a la CADA una nueva propuesta de reordenamiento en el piso dos del inmueble de Tokio 80.</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0456579"/>
                  </a:ext>
                </a:extLst>
              </a:tr>
              <a:tr h="202002">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Propuesta de reordenamiento integral con la nueva estructura de la DPM</a:t>
                      </a:r>
                    </a:p>
                    <a:p>
                      <a:pPr algn="ctr" fontAlgn="ct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asignación de espacios para la Coordinación de Educación en Salud</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de Servicios Administrativos de la DPM</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DPM</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2202</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04/11/2025</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32168</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30/10/2025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En definición de espacios o inmueble a ocupar para elaboración de propuesta.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996655397"/>
                  </a:ext>
                </a:extLst>
              </a:tr>
              <a:tr h="202002">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reordenamiento en los pisos 6 y 7 del inmueble de Reforma No. 476, que ocupa la Coordinación Administrativa de la DJ.</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Administrativa de la Dirección Jurídica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DJ</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161</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29/01/26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En elaboración de propuesta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711356148"/>
                  </a:ext>
                </a:extLst>
              </a:tr>
            </a:tbl>
          </a:graphicData>
        </a:graphic>
      </p:graphicFrame>
      <p:sp>
        <p:nvSpPr>
          <p:cNvPr id="5" name="CuadroTexto 4">
            <a:extLst>
              <a:ext uri="{FF2B5EF4-FFF2-40B4-BE49-F238E27FC236}">
                <a16:creationId xmlns:a16="http://schemas.microsoft.com/office/drawing/2014/main" id="{18BAA653-F774-F347-ABB8-221AA0621FBA}"/>
              </a:ext>
            </a:extLst>
          </p:cNvPr>
          <p:cNvSpPr txBox="1"/>
          <p:nvPr/>
        </p:nvSpPr>
        <p:spPr>
          <a:xfrm>
            <a:off x="130607" y="2543877"/>
            <a:ext cx="1123427" cy="2031325"/>
          </a:xfrm>
          <a:prstGeom prst="rect">
            <a:avLst/>
          </a:prstGeom>
          <a:solidFill>
            <a:srgbClr val="BC945A"/>
          </a:solidFill>
          <a:ln>
            <a:solidFill>
              <a:srgbClr val="BC945A"/>
            </a:solidFill>
          </a:ln>
        </p:spPr>
        <p:txBody>
          <a:bodyPr wrap="square" rtlCol="0">
            <a:spAutoFit/>
          </a:bodyPr>
          <a:lstStyle/>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6 DA</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1 SG</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3 DPM</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4 DIDT</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1 DJ</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1 DF</a:t>
            </a:r>
          </a:p>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1 DPES</a:t>
            </a:r>
          </a:p>
        </p:txBody>
      </p:sp>
      <p:sp>
        <p:nvSpPr>
          <p:cNvPr id="6" name="CuadroTexto 5">
            <a:extLst>
              <a:ext uri="{FF2B5EF4-FFF2-40B4-BE49-F238E27FC236}">
                <a16:creationId xmlns:a16="http://schemas.microsoft.com/office/drawing/2014/main" id="{280731BF-3553-89A8-F78F-F6096BF5CE86}"/>
              </a:ext>
            </a:extLst>
          </p:cNvPr>
          <p:cNvSpPr txBox="1"/>
          <p:nvPr/>
        </p:nvSpPr>
        <p:spPr>
          <a:xfrm>
            <a:off x="130608" y="2031649"/>
            <a:ext cx="1295982" cy="369332"/>
          </a:xfrm>
          <a:prstGeom prst="rect">
            <a:avLst/>
          </a:prstGeom>
          <a:noFill/>
        </p:spPr>
        <p:txBody>
          <a:bodyPr wrap="square" rtlCol="0">
            <a:spAutoFit/>
          </a:bodyPr>
          <a:lstStyle/>
          <a:p>
            <a:r>
              <a:rPr lang="es-MX" b="1" dirty="0">
                <a:solidFill>
                  <a:srgbClr val="BC945A"/>
                </a:solidFill>
                <a:latin typeface="Noto Sans" panose="020B0502040504020204" pitchFamily="34" charset="0"/>
                <a:ea typeface="Noto Sans" panose="020B0502040504020204" pitchFamily="34" charset="0"/>
                <a:cs typeface="Noto Sans" panose="020B0502040504020204" pitchFamily="34" charset="0"/>
              </a:rPr>
              <a:t>Resumen</a:t>
            </a:r>
          </a:p>
        </p:txBody>
      </p:sp>
    </p:spTree>
    <p:extLst>
      <p:ext uri="{BB962C8B-B14F-4D97-AF65-F5344CB8AC3E}">
        <p14:creationId xmlns:p14="http://schemas.microsoft.com/office/powerpoint/2010/main" val="30764542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0150F034-2B21-CA5B-2903-A4C387A06456}"/>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dirty="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graphicFrame>
        <p:nvGraphicFramePr>
          <p:cNvPr id="3" name="Tabla 2">
            <a:extLst>
              <a:ext uri="{FF2B5EF4-FFF2-40B4-BE49-F238E27FC236}">
                <a16:creationId xmlns:a16="http://schemas.microsoft.com/office/drawing/2014/main" id="{3E602189-A629-B383-0CFC-51FEAAA078D1}"/>
              </a:ext>
            </a:extLst>
          </p:cNvPr>
          <p:cNvGraphicFramePr>
            <a:graphicFrameLocks noGrp="1"/>
          </p:cNvGraphicFramePr>
          <p:nvPr/>
        </p:nvGraphicFramePr>
        <p:xfrm>
          <a:off x="1555211" y="1368672"/>
          <a:ext cx="10140400" cy="4215912"/>
        </p:xfrm>
        <a:graphic>
          <a:graphicData uri="http://schemas.openxmlformats.org/drawingml/2006/table">
            <a:tbl>
              <a:tblPr/>
              <a:tblGrid>
                <a:gridCol w="526138">
                  <a:extLst>
                    <a:ext uri="{9D8B030D-6E8A-4147-A177-3AD203B41FA5}">
                      <a16:colId xmlns:a16="http://schemas.microsoft.com/office/drawing/2014/main" val="3612962860"/>
                    </a:ext>
                  </a:extLst>
                </a:gridCol>
                <a:gridCol w="2612571">
                  <a:extLst>
                    <a:ext uri="{9D8B030D-6E8A-4147-A177-3AD203B41FA5}">
                      <a16:colId xmlns:a16="http://schemas.microsoft.com/office/drawing/2014/main" val="412312839"/>
                    </a:ext>
                  </a:extLst>
                </a:gridCol>
                <a:gridCol w="1872343">
                  <a:extLst>
                    <a:ext uri="{9D8B030D-6E8A-4147-A177-3AD203B41FA5}">
                      <a16:colId xmlns:a16="http://schemas.microsoft.com/office/drawing/2014/main" val="2030453280"/>
                    </a:ext>
                  </a:extLst>
                </a:gridCol>
                <a:gridCol w="1158240">
                  <a:extLst>
                    <a:ext uri="{9D8B030D-6E8A-4147-A177-3AD203B41FA5}">
                      <a16:colId xmlns:a16="http://schemas.microsoft.com/office/drawing/2014/main" val="2160281995"/>
                    </a:ext>
                  </a:extLst>
                </a:gridCol>
                <a:gridCol w="1071154">
                  <a:extLst>
                    <a:ext uri="{9D8B030D-6E8A-4147-A177-3AD203B41FA5}">
                      <a16:colId xmlns:a16="http://schemas.microsoft.com/office/drawing/2014/main" val="2892926083"/>
                    </a:ext>
                  </a:extLst>
                </a:gridCol>
                <a:gridCol w="2899954">
                  <a:extLst>
                    <a:ext uri="{9D8B030D-6E8A-4147-A177-3AD203B41FA5}">
                      <a16:colId xmlns:a16="http://schemas.microsoft.com/office/drawing/2014/main" val="1465548758"/>
                    </a:ext>
                  </a:extLst>
                </a:gridCol>
              </a:tblGrid>
              <a:tr h="517941">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de requerimiento</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de trabajo</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(dd/mm/aa)</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algn="ctr" fontAlgn="ct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68961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Reordenamiento en los espacios que ocupa la CUMAE, en Durango 289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CUMAE</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CSADPM</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725 24/03/2026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Suspendida temporalmente</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85375652"/>
                  </a:ext>
                </a:extLst>
              </a:tr>
              <a:tr h="405216">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espacios para la Unidad de Atención y Cuidado Infantil UACI.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UACI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DADPES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081</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30/01/2026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Con oficio 5464 de fecha 27/04/26 la CTAA informa a la CSADPM que se está llevando a cabo un análisis integral de las áreas de nivel centra, para poder estar en posibilidades de la elaboración de su propuesta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34803435"/>
                  </a:ext>
                </a:extLst>
              </a:tr>
              <a:tr h="68961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reordenamiento de los espacios del piso 8 de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Ref</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No. 476 y piso 2 Toledo No.21</a:t>
                      </a:r>
                      <a:endParaRPr lang="es-MX" sz="1000" b="0" i="0" u="none" strike="noStrike" dirty="0">
                        <a:solidFill>
                          <a:srgbClr val="000000"/>
                        </a:solidFill>
                        <a:effectLst/>
                        <a:highlight>
                          <a:srgbClr val="FFFF00"/>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DF</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DADF</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295</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27/02/2026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En elaboración de Propuesta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836410684"/>
                  </a:ext>
                </a:extLst>
              </a:tr>
              <a:tr h="68961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reordenamiento y optimización de espacios que ocupa la Unidad de Integridad y Transparencia (UIT) en los pisos 1, 2 y 3 del inmueble de Durango 323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UIT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CADG</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020</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03/03/2026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Revisión de Propuesta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152102879"/>
                  </a:ext>
                </a:extLst>
              </a:tr>
              <a:tr h="68961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CPGGSP</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CPGGSP</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0709</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02/03/2026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En espera de validación propuesta CNM Escalafón, para desocupar PB de Durango No. 323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323567507"/>
                  </a:ext>
                </a:extLst>
              </a:tr>
            </a:tbl>
          </a:graphicData>
        </a:graphic>
      </p:graphicFrame>
    </p:spTree>
    <p:extLst>
      <p:ext uri="{BB962C8B-B14F-4D97-AF65-F5344CB8AC3E}">
        <p14:creationId xmlns:p14="http://schemas.microsoft.com/office/powerpoint/2010/main" val="1272762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C076F4A0-D474-3BC4-4CA7-0679EF31CBAB}"/>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dirty="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graphicFrame>
        <p:nvGraphicFramePr>
          <p:cNvPr id="3" name="Tabla 2">
            <a:extLst>
              <a:ext uri="{FF2B5EF4-FFF2-40B4-BE49-F238E27FC236}">
                <a16:creationId xmlns:a16="http://schemas.microsoft.com/office/drawing/2014/main" id="{B1F3DDEA-BBA1-8B4B-640C-E8D343C46016}"/>
              </a:ext>
            </a:extLst>
          </p:cNvPr>
          <p:cNvGraphicFramePr>
            <a:graphicFrameLocks noGrp="1"/>
          </p:cNvGraphicFramePr>
          <p:nvPr/>
        </p:nvGraphicFramePr>
        <p:xfrm>
          <a:off x="1555211" y="1368672"/>
          <a:ext cx="10140400" cy="4140605"/>
        </p:xfrm>
        <a:graphic>
          <a:graphicData uri="http://schemas.openxmlformats.org/drawingml/2006/table">
            <a:tbl>
              <a:tblPr/>
              <a:tblGrid>
                <a:gridCol w="526138">
                  <a:extLst>
                    <a:ext uri="{9D8B030D-6E8A-4147-A177-3AD203B41FA5}">
                      <a16:colId xmlns:a16="http://schemas.microsoft.com/office/drawing/2014/main" val="3612962860"/>
                    </a:ext>
                  </a:extLst>
                </a:gridCol>
                <a:gridCol w="2612571">
                  <a:extLst>
                    <a:ext uri="{9D8B030D-6E8A-4147-A177-3AD203B41FA5}">
                      <a16:colId xmlns:a16="http://schemas.microsoft.com/office/drawing/2014/main" val="412312839"/>
                    </a:ext>
                  </a:extLst>
                </a:gridCol>
                <a:gridCol w="1872343">
                  <a:extLst>
                    <a:ext uri="{9D8B030D-6E8A-4147-A177-3AD203B41FA5}">
                      <a16:colId xmlns:a16="http://schemas.microsoft.com/office/drawing/2014/main" val="2030453280"/>
                    </a:ext>
                  </a:extLst>
                </a:gridCol>
                <a:gridCol w="1158240">
                  <a:extLst>
                    <a:ext uri="{9D8B030D-6E8A-4147-A177-3AD203B41FA5}">
                      <a16:colId xmlns:a16="http://schemas.microsoft.com/office/drawing/2014/main" val="2160281995"/>
                    </a:ext>
                  </a:extLst>
                </a:gridCol>
                <a:gridCol w="1071154">
                  <a:extLst>
                    <a:ext uri="{9D8B030D-6E8A-4147-A177-3AD203B41FA5}">
                      <a16:colId xmlns:a16="http://schemas.microsoft.com/office/drawing/2014/main" val="2892926083"/>
                    </a:ext>
                  </a:extLst>
                </a:gridCol>
                <a:gridCol w="2899954">
                  <a:extLst>
                    <a:ext uri="{9D8B030D-6E8A-4147-A177-3AD203B41FA5}">
                      <a16:colId xmlns:a16="http://schemas.microsoft.com/office/drawing/2014/main" val="1465548758"/>
                    </a:ext>
                  </a:extLst>
                </a:gridCol>
              </a:tblGrid>
              <a:tr h="517941">
                <a:tc rowSpan="2">
                  <a:txBody>
                    <a:bodyPr/>
                    <a:lstStyle/>
                    <a:p>
                      <a:pPr algn="ctr" fontAlgn="ct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de requerimiento</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de trabajo</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(dd/mm/aa)</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algn="ctr" fontAlgn="ct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68961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reordenamiento en el piso 6 de los inmuebles de Tokio 80 y Toledo 21 para la Coordinación Servicios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CSITI , CSDISS y la CDA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416</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09/04/2026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En elaboración de Propuesta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54411722"/>
                  </a:ext>
                </a:extLst>
              </a:tr>
              <a:tr h="68961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reordenamiento en el piso 5 de Tokio 80</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CSADIDT y CPEG</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417</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09/04/2026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En elaboración de Propuesta</a:t>
                      </a:r>
                    </a:p>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endPar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85375652"/>
                  </a:ext>
                </a:extLst>
              </a:tr>
              <a:tr h="68961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espacio para 188 plazas de la UIPECI y formalización de entrega del piso 7 del inmueble de Toledo 10</a:t>
                      </a:r>
                      <a:endParaRPr lang="es-MX" sz="1000" b="0" i="0" u="none" strike="noStrike" dirty="0">
                        <a:solidFill>
                          <a:srgbClr val="000000"/>
                        </a:solidFill>
                        <a:effectLst/>
                        <a:highlight>
                          <a:srgbClr val="FFFF00"/>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UIPECI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222</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09/04/2026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Se realizo propuesta temporal en los pisos 3 al 7 del inmueble de </a:t>
                      </a:r>
                      <a:r>
                        <a:rPr lang="es-MX" sz="1000" b="0" i="0" u="none" strike="noStrike" cap="non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Havre</a:t>
                      </a: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 7, en revisión de CTAA.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34803435"/>
                  </a:ext>
                </a:extLst>
              </a:tr>
              <a:tr h="68961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reordenamiento y optimización para los pisos 4 en los inmuebles de Toledo No.21 y Tokio No.80</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CSADIDT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CSADIDT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443</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En elaboración de Propuesta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192932594"/>
                  </a:ext>
                </a:extLst>
              </a:tr>
              <a:tr h="68961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disponibilidad de espacios físicos derivado de restructura en 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CSADIDT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CSDADIDT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469</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21/04/2026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Se define si se requiere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522297908"/>
                  </a:ext>
                </a:extLst>
              </a:tr>
            </a:tbl>
          </a:graphicData>
        </a:graphic>
      </p:graphicFrame>
    </p:spTree>
    <p:extLst>
      <p:ext uri="{BB962C8B-B14F-4D97-AF65-F5344CB8AC3E}">
        <p14:creationId xmlns:p14="http://schemas.microsoft.com/office/powerpoint/2010/main" val="1668789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C834D8DE-DFD4-03E2-2266-A265A3F2E69B}"/>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dirty="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graphicFrame>
        <p:nvGraphicFramePr>
          <p:cNvPr id="3" name="Tabla 2">
            <a:extLst>
              <a:ext uri="{FF2B5EF4-FFF2-40B4-BE49-F238E27FC236}">
                <a16:creationId xmlns:a16="http://schemas.microsoft.com/office/drawing/2014/main" id="{0A0823C7-21DB-4B87-DBE1-8309ECF29AE6}"/>
              </a:ext>
            </a:extLst>
          </p:cNvPr>
          <p:cNvGraphicFramePr>
            <a:graphicFrameLocks noGrp="1"/>
          </p:cNvGraphicFramePr>
          <p:nvPr/>
        </p:nvGraphicFramePr>
        <p:xfrm>
          <a:off x="1555211" y="1368672"/>
          <a:ext cx="10284692" cy="2071763"/>
        </p:xfrm>
        <a:graphic>
          <a:graphicData uri="http://schemas.openxmlformats.org/drawingml/2006/table">
            <a:tbl>
              <a:tblPr/>
              <a:tblGrid>
                <a:gridCol w="533624">
                  <a:extLst>
                    <a:ext uri="{9D8B030D-6E8A-4147-A177-3AD203B41FA5}">
                      <a16:colId xmlns:a16="http://schemas.microsoft.com/office/drawing/2014/main" val="3612962860"/>
                    </a:ext>
                  </a:extLst>
                </a:gridCol>
                <a:gridCol w="3098020">
                  <a:extLst>
                    <a:ext uri="{9D8B030D-6E8A-4147-A177-3AD203B41FA5}">
                      <a16:colId xmlns:a16="http://schemas.microsoft.com/office/drawing/2014/main" val="412312839"/>
                    </a:ext>
                  </a:extLst>
                </a:gridCol>
                <a:gridCol w="1450712">
                  <a:extLst>
                    <a:ext uri="{9D8B030D-6E8A-4147-A177-3AD203B41FA5}">
                      <a16:colId xmlns:a16="http://schemas.microsoft.com/office/drawing/2014/main" val="2030453280"/>
                    </a:ext>
                  </a:extLst>
                </a:gridCol>
                <a:gridCol w="1174721">
                  <a:extLst>
                    <a:ext uri="{9D8B030D-6E8A-4147-A177-3AD203B41FA5}">
                      <a16:colId xmlns:a16="http://schemas.microsoft.com/office/drawing/2014/main" val="2160281995"/>
                    </a:ext>
                  </a:extLst>
                </a:gridCol>
                <a:gridCol w="1086396">
                  <a:extLst>
                    <a:ext uri="{9D8B030D-6E8A-4147-A177-3AD203B41FA5}">
                      <a16:colId xmlns:a16="http://schemas.microsoft.com/office/drawing/2014/main" val="2892926083"/>
                    </a:ext>
                  </a:extLst>
                </a:gridCol>
                <a:gridCol w="2941219">
                  <a:extLst>
                    <a:ext uri="{9D8B030D-6E8A-4147-A177-3AD203B41FA5}">
                      <a16:colId xmlns:a16="http://schemas.microsoft.com/office/drawing/2014/main" val="1465548758"/>
                    </a:ext>
                  </a:extLst>
                </a:gridCol>
              </a:tblGrid>
              <a:tr h="517941">
                <a:tc rowSpan="2">
                  <a:txBody>
                    <a:bodyPr/>
                    <a:lstStyle/>
                    <a:p>
                      <a:pPr algn="ctr" fontAlgn="ct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de requerimiento</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de trabajo</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(dd/mm/aa)</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algn="ctr" fontAlgn="ct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68961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reubicación del CUIAH al inmueble de </a:t>
                      </a:r>
                      <a:r>
                        <a:rPr lang="es-MX" sz="1000" b="0" i="0" u="none" strike="noStrike" cap="non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Havre</a:t>
                      </a: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 No.7</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DAD CUIAH</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1223</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09/04/2026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Con Oficio No. 5639 de fecha 30 de abril 2026 se comenta que será después de la solicitud de la UIPECI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555530234"/>
                  </a:ext>
                </a:extLst>
              </a:tr>
              <a:tr h="689614">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reordenamiento del inmueble de Mier y Pesado No. 120. </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DPM</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CADPM</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133</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09/04/2026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En elaboración de Propuesta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54411722"/>
                  </a:ext>
                </a:extLst>
              </a:tr>
            </a:tbl>
          </a:graphicData>
        </a:graphic>
      </p:graphicFrame>
    </p:spTree>
    <p:extLst>
      <p:ext uri="{BB962C8B-B14F-4D97-AF65-F5344CB8AC3E}">
        <p14:creationId xmlns:p14="http://schemas.microsoft.com/office/powerpoint/2010/main" val="3449863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99CD3BEC-EA60-BCC3-F0FB-35ACD354FE02}"/>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dirty="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sp>
        <p:nvSpPr>
          <p:cNvPr id="3" name="CuadroTexto 2">
            <a:extLst>
              <a:ext uri="{FF2B5EF4-FFF2-40B4-BE49-F238E27FC236}">
                <a16:creationId xmlns:a16="http://schemas.microsoft.com/office/drawing/2014/main" id="{54BA4FA3-22E3-52CA-C402-E06E3F6D2D6E}"/>
              </a:ext>
            </a:extLst>
          </p:cNvPr>
          <p:cNvSpPr txBox="1"/>
          <p:nvPr/>
        </p:nvSpPr>
        <p:spPr>
          <a:xfrm>
            <a:off x="303162" y="1275984"/>
            <a:ext cx="11450687" cy="523220"/>
          </a:xfrm>
          <a:prstGeom prst="rect">
            <a:avLst/>
          </a:prstGeom>
          <a:noFill/>
        </p:spPr>
        <p:txBody>
          <a:bodyPr wrap="square">
            <a:spAutoFit/>
          </a:bodyPr>
          <a:lstStyle/>
          <a:p>
            <a:pPr algn="just" defTabSz="814463">
              <a:defRPr/>
            </a:pPr>
            <a:r>
              <a:rPr lang="es-ES" b="1" dirty="0">
                <a:latin typeface="Noto Sans" panose="020B0502040504020204" pitchFamily="34" charset="0"/>
                <a:ea typeface="Noto Sans" panose="020B0502040504020204" pitchFamily="34" charset="0"/>
                <a:cs typeface="Noto Sans" panose="020B0502040504020204" pitchFamily="34" charset="0"/>
              </a:rPr>
              <a:t>Existen 1 requerimiento de trabajo de reordenamiento y optimización de espacios de Nivel Central confirmado por la DIC en proceso de obra:</a:t>
            </a:r>
          </a:p>
        </p:txBody>
      </p:sp>
      <p:graphicFrame>
        <p:nvGraphicFramePr>
          <p:cNvPr id="4" name="Tabla 3">
            <a:extLst>
              <a:ext uri="{FF2B5EF4-FFF2-40B4-BE49-F238E27FC236}">
                <a16:creationId xmlns:a16="http://schemas.microsoft.com/office/drawing/2014/main" id="{DA9000CE-1D9B-3CA3-4FFD-8BB1434143F0}"/>
              </a:ext>
            </a:extLst>
          </p:cNvPr>
          <p:cNvGraphicFramePr>
            <a:graphicFrameLocks noGrp="1"/>
          </p:cNvGraphicFramePr>
          <p:nvPr/>
        </p:nvGraphicFramePr>
        <p:xfrm>
          <a:off x="1322245" y="2247091"/>
          <a:ext cx="10322936" cy="1458165"/>
        </p:xfrm>
        <a:graphic>
          <a:graphicData uri="http://schemas.openxmlformats.org/drawingml/2006/table">
            <a:tbl>
              <a:tblPr/>
              <a:tblGrid>
                <a:gridCol w="535609">
                  <a:extLst>
                    <a:ext uri="{9D8B030D-6E8A-4147-A177-3AD203B41FA5}">
                      <a16:colId xmlns:a16="http://schemas.microsoft.com/office/drawing/2014/main" val="3612962860"/>
                    </a:ext>
                  </a:extLst>
                </a:gridCol>
                <a:gridCol w="2642856">
                  <a:extLst>
                    <a:ext uri="{9D8B030D-6E8A-4147-A177-3AD203B41FA5}">
                      <a16:colId xmlns:a16="http://schemas.microsoft.com/office/drawing/2014/main" val="412312839"/>
                    </a:ext>
                  </a:extLst>
                </a:gridCol>
                <a:gridCol w="1922790">
                  <a:extLst>
                    <a:ext uri="{9D8B030D-6E8A-4147-A177-3AD203B41FA5}">
                      <a16:colId xmlns:a16="http://schemas.microsoft.com/office/drawing/2014/main" val="2030453280"/>
                    </a:ext>
                  </a:extLst>
                </a:gridCol>
                <a:gridCol w="1179089">
                  <a:extLst>
                    <a:ext uri="{9D8B030D-6E8A-4147-A177-3AD203B41FA5}">
                      <a16:colId xmlns:a16="http://schemas.microsoft.com/office/drawing/2014/main" val="2160281995"/>
                    </a:ext>
                  </a:extLst>
                </a:gridCol>
                <a:gridCol w="1090436">
                  <a:extLst>
                    <a:ext uri="{9D8B030D-6E8A-4147-A177-3AD203B41FA5}">
                      <a16:colId xmlns:a16="http://schemas.microsoft.com/office/drawing/2014/main" val="2892926083"/>
                    </a:ext>
                  </a:extLst>
                </a:gridCol>
                <a:gridCol w="2952156">
                  <a:extLst>
                    <a:ext uri="{9D8B030D-6E8A-4147-A177-3AD203B41FA5}">
                      <a16:colId xmlns:a16="http://schemas.microsoft.com/office/drawing/2014/main" val="1465548758"/>
                    </a:ext>
                  </a:extLst>
                </a:gridCol>
              </a:tblGrid>
              <a:tr h="517941">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de inicio de obra</a:t>
                      </a: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de trabajo</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dirty="0"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algn="ctr" fontAlgn="ctr"/>
                      <a:endPar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419100">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Reordenamiento de los espacios de Coordinación de Adquisición de Bienes y Contratación de Servicios, en los pisos 4, 5, 8, 10 y 11 en el inmueble de Durango No. 291.</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Coordinación de Adquisición de Bienes y Contratación de Servicios</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12748</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06/10/2025</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En proceso de obra </a:t>
                      </a:r>
                    </a:p>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Inició el 3 de Octubre (90 días naturales)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845489388"/>
                  </a:ext>
                </a:extLst>
              </a:tr>
            </a:tbl>
          </a:graphicData>
        </a:graphic>
      </p:graphicFrame>
      <p:sp>
        <p:nvSpPr>
          <p:cNvPr id="5" name="CuadroTexto 4">
            <a:extLst>
              <a:ext uri="{FF2B5EF4-FFF2-40B4-BE49-F238E27FC236}">
                <a16:creationId xmlns:a16="http://schemas.microsoft.com/office/drawing/2014/main" id="{C96D2D0C-4AF3-6175-6A9D-8D8CA4AEDA9F}"/>
              </a:ext>
            </a:extLst>
          </p:cNvPr>
          <p:cNvSpPr txBox="1"/>
          <p:nvPr/>
        </p:nvSpPr>
        <p:spPr>
          <a:xfrm>
            <a:off x="0" y="3087544"/>
            <a:ext cx="950872" cy="369332"/>
          </a:xfrm>
          <a:prstGeom prst="rect">
            <a:avLst/>
          </a:prstGeom>
          <a:solidFill>
            <a:srgbClr val="BC945A"/>
          </a:solidFill>
          <a:ln>
            <a:solidFill>
              <a:srgbClr val="BC945A"/>
            </a:solidFill>
          </a:ln>
        </p:spPr>
        <p:txBody>
          <a:bodyPr wrap="square" rtlCol="0">
            <a:spAutoFit/>
          </a:bodyPr>
          <a:lstStyle/>
          <a:p>
            <a:r>
              <a:rPr lang="es-MX" dirty="0">
                <a:solidFill>
                  <a:schemeClr val="bg1"/>
                </a:solidFill>
                <a:latin typeface="Noto Sans" panose="020B0502040504020204" pitchFamily="34" charset="0"/>
                <a:ea typeface="Noto Sans" panose="020B0502040504020204" pitchFamily="34" charset="0"/>
                <a:cs typeface="Noto Sans" panose="020B0502040504020204" pitchFamily="34" charset="0"/>
              </a:rPr>
              <a:t>1 DA</a:t>
            </a:r>
          </a:p>
        </p:txBody>
      </p:sp>
      <p:sp>
        <p:nvSpPr>
          <p:cNvPr id="6" name="CuadroTexto 5">
            <a:extLst>
              <a:ext uri="{FF2B5EF4-FFF2-40B4-BE49-F238E27FC236}">
                <a16:creationId xmlns:a16="http://schemas.microsoft.com/office/drawing/2014/main" id="{93AF06C2-B8D4-993B-63EE-7277C1210D0F}"/>
              </a:ext>
            </a:extLst>
          </p:cNvPr>
          <p:cNvSpPr txBox="1"/>
          <p:nvPr/>
        </p:nvSpPr>
        <p:spPr>
          <a:xfrm>
            <a:off x="0" y="2656657"/>
            <a:ext cx="1322245" cy="369331"/>
          </a:xfrm>
          <a:prstGeom prst="rect">
            <a:avLst/>
          </a:prstGeom>
          <a:noFill/>
        </p:spPr>
        <p:txBody>
          <a:bodyPr wrap="square" rtlCol="0">
            <a:spAutoFit/>
          </a:bodyPr>
          <a:lstStyle/>
          <a:p>
            <a:r>
              <a:rPr lang="es-MX" b="1" dirty="0">
                <a:solidFill>
                  <a:srgbClr val="BC945A"/>
                </a:solidFill>
                <a:latin typeface="Noto Sans" panose="020B0502040504020204" pitchFamily="34" charset="0"/>
                <a:ea typeface="Noto Sans" panose="020B0502040504020204" pitchFamily="34" charset="0"/>
                <a:cs typeface="Noto Sans" panose="020B0502040504020204" pitchFamily="34" charset="0"/>
              </a:rPr>
              <a:t>Resumen</a:t>
            </a:r>
          </a:p>
        </p:txBody>
      </p:sp>
    </p:spTree>
    <p:extLst>
      <p:ext uri="{BB962C8B-B14F-4D97-AF65-F5344CB8AC3E}">
        <p14:creationId xmlns:p14="http://schemas.microsoft.com/office/powerpoint/2010/main" val="2737654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24574-02A1-EAEF-B1E9-184547740D67}"/>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00F168E3-BABF-DA0F-FC38-CC7A004100E6}"/>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47" name="Título 46">
            <a:extLst>
              <a:ext uri="{FF2B5EF4-FFF2-40B4-BE49-F238E27FC236}">
                <a16:creationId xmlns:a16="http://schemas.microsoft.com/office/drawing/2014/main" id="{5C428C41-5677-19C9-2D21-5908C2CE1546}"/>
              </a:ext>
            </a:extLst>
          </p:cNvPr>
          <p:cNvSpPr>
            <a:spLocks noGrp="1"/>
          </p:cNvSpPr>
          <p:nvPr>
            <p:ph type="title"/>
          </p:nvPr>
        </p:nvSpPr>
        <p:spPr>
          <a:xfrm>
            <a:off x="1684733" y="2476500"/>
            <a:ext cx="8822533" cy="742950"/>
          </a:xfrm>
        </p:spPr>
        <p:txBody>
          <a:bodyPr/>
          <a:lstStyle/>
          <a:p>
            <a:pPr algn="ctr"/>
            <a:r>
              <a:rPr lang="es-MX">
                <a:solidFill>
                  <a:srgbClr val="691831"/>
                </a:solidFill>
              </a:rPr>
              <a:t>Anexos</a:t>
            </a:r>
          </a:p>
        </p:txBody>
      </p:sp>
    </p:spTree>
    <p:extLst>
      <p:ext uri="{BB962C8B-B14F-4D97-AF65-F5344CB8AC3E}">
        <p14:creationId xmlns:p14="http://schemas.microsoft.com/office/powerpoint/2010/main" val="4016826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6C737-F4BE-C79B-DC11-79267A3FD9D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9D345D5-4F76-C6F2-452C-D56A9BD30C77}"/>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pic>
        <p:nvPicPr>
          <p:cNvPr id="7" name="Imagen 6">
            <a:extLst>
              <a:ext uri="{FF2B5EF4-FFF2-40B4-BE49-F238E27FC236}">
                <a16:creationId xmlns:a16="http://schemas.microsoft.com/office/drawing/2014/main" id="{91C7307F-32B8-9C86-925C-0E4D34DC2F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63033A0F-A945-1A0D-99D5-6AD922F2F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872D8ACA-3443-A7AD-2DC2-8D5F292C83F3}"/>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Autorizado por el H. Consejo Técnico </a:t>
            </a:r>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a Mayo</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2026</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Marcador de número de diapositiva 3">
            <a:extLst>
              <a:ext uri="{FF2B5EF4-FFF2-40B4-BE49-F238E27FC236}">
                <a16:creationId xmlns:a16="http://schemas.microsoft.com/office/drawing/2014/main" id="{D64931A7-50D5-DE18-CF01-29BD540AE32C}"/>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1039474C-D677-260A-C34E-A1776A95A875}"/>
              </a:ext>
            </a:extLst>
          </p:cNvPr>
          <p:cNvGraphicFramePr>
            <a:graphicFrameLocks noGrp="1"/>
          </p:cNvGraphicFramePr>
          <p:nvPr/>
        </p:nvGraphicFramePr>
        <p:xfrm>
          <a:off x="243069" y="905335"/>
          <a:ext cx="11526567" cy="5029200"/>
        </p:xfrm>
        <a:graphic>
          <a:graphicData uri="http://schemas.openxmlformats.org/drawingml/2006/table">
            <a:tbl>
              <a:tblPr firstRow="1" bandRow="1">
                <a:tableStyleId>{F5AB1C69-6EDB-4FF4-983F-18BD219EF322}</a:tableStyleId>
              </a:tblPr>
              <a:tblGrid>
                <a:gridCol w="600853">
                  <a:extLst>
                    <a:ext uri="{9D8B030D-6E8A-4147-A177-3AD203B41FA5}">
                      <a16:colId xmlns:a16="http://schemas.microsoft.com/office/drawing/2014/main" val="1688489806"/>
                    </a:ext>
                  </a:extLst>
                </a:gridCol>
                <a:gridCol w="1692198">
                  <a:extLst>
                    <a:ext uri="{9D8B030D-6E8A-4147-A177-3AD203B41FA5}">
                      <a16:colId xmlns:a16="http://schemas.microsoft.com/office/drawing/2014/main" val="329607940"/>
                    </a:ext>
                  </a:extLst>
                </a:gridCol>
                <a:gridCol w="1716722">
                  <a:extLst>
                    <a:ext uri="{9D8B030D-6E8A-4147-A177-3AD203B41FA5}">
                      <a16:colId xmlns:a16="http://schemas.microsoft.com/office/drawing/2014/main" val="1039058617"/>
                    </a:ext>
                  </a:extLst>
                </a:gridCol>
                <a:gridCol w="846100">
                  <a:extLst>
                    <a:ext uri="{9D8B030D-6E8A-4147-A177-3AD203B41FA5}">
                      <a16:colId xmlns:a16="http://schemas.microsoft.com/office/drawing/2014/main" val="514053586"/>
                    </a:ext>
                  </a:extLst>
                </a:gridCol>
                <a:gridCol w="3727740">
                  <a:extLst>
                    <a:ext uri="{9D8B030D-6E8A-4147-A177-3AD203B41FA5}">
                      <a16:colId xmlns:a16="http://schemas.microsoft.com/office/drawing/2014/main" val="4093696866"/>
                    </a:ext>
                  </a:extLst>
                </a:gridCol>
                <a:gridCol w="1598111">
                  <a:extLst>
                    <a:ext uri="{9D8B030D-6E8A-4147-A177-3AD203B41FA5}">
                      <a16:colId xmlns:a16="http://schemas.microsoft.com/office/drawing/2014/main" val="322256887"/>
                    </a:ext>
                  </a:extLst>
                </a:gridCol>
                <a:gridCol w="1344843">
                  <a:extLst>
                    <a:ext uri="{9D8B030D-6E8A-4147-A177-3AD203B41FA5}">
                      <a16:colId xmlns:a16="http://schemas.microsoft.com/office/drawing/2014/main" val="1683561751"/>
                    </a:ext>
                  </a:extLst>
                </a:gridCol>
              </a:tblGrid>
              <a:tr h="247736">
                <a:tc>
                  <a:txBody>
                    <a:bodyPr/>
                    <a:lstStyle/>
                    <a:p>
                      <a:pPr algn="ctr" fontAlgn="ctr">
                        <a:buNone/>
                      </a:pPr>
                      <a:r>
                        <a:rPr lang="es-MX" sz="1000" b="1" u="none" strike="noStrike" err="1">
                          <a:solidFill>
                            <a:srgbClr val="FFFFFF"/>
                          </a:solidFill>
                          <a:effectLst/>
                        </a:rPr>
                        <a:t>Nº</a:t>
                      </a:r>
                      <a:endParaRPr lang="es-MX" sz="1000" b="1" i="0" u="none" strike="noStrike" err="1">
                        <a:solidFill>
                          <a:srgbClr val="FFFFFF"/>
                        </a:solidFill>
                        <a:effectLst/>
                        <a:latin typeface="Noto Sans"/>
                        <a:ea typeface="Noto Sans"/>
                        <a:cs typeface="Noto Sans"/>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OOAD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MUNICIPIO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CAPACIDAD INSTALADA</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ACUERDO HCT</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dirty="0">
                          <a:solidFill>
                            <a:srgbClr val="FFFFFF"/>
                          </a:solidFill>
                          <a:effectLst/>
                        </a:rPr>
                        <a:t>FECHA ESCRITURA A FAVOR DEL IMSS</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089482238"/>
                  </a:ext>
                </a:extLst>
              </a:tr>
              <a:tr h="297283">
                <a:tc>
                  <a:txBody>
                    <a:bodyPr/>
                    <a:lstStyle/>
                    <a:p>
                      <a:pPr algn="ctr" fontAlgn="ctr">
                        <a:buNone/>
                      </a:pPr>
                      <a:r>
                        <a:rPr lang="es-MX" sz="1000" b="0" u="none" strike="noStrike">
                          <a:solidFill>
                            <a:srgbClr val="000000"/>
                          </a:solidFill>
                          <a:effectLst/>
                        </a:rPr>
                        <a:t>1</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Aguascalientes</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Aguascalientes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250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kern="1200" err="1">
                          <a:solidFill>
                            <a:schemeClr val="tx1"/>
                          </a:solidFill>
                          <a:effectLst/>
                        </a:rPr>
                        <a:t>Av.Guadalupe</a:t>
                      </a:r>
                      <a:r>
                        <a:rPr lang="es-MX" sz="1000" b="0" u="none" strike="noStrike" kern="1200">
                          <a:solidFill>
                            <a:schemeClr val="tx1"/>
                          </a:solidFill>
                          <a:effectLst/>
                        </a:rPr>
                        <a:t> González No. 998, Condominio Zona Loretta</a:t>
                      </a:r>
                      <a:endParaRPr lang="es-MX" sz="1000" b="0" i="0" u="none" strike="noStrike" kern="120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800" b="0" u="none" strike="noStrike" kern="1200">
                          <a:solidFill>
                            <a:schemeClr val="tx1"/>
                          </a:solidFill>
                          <a:effectLst/>
                        </a:rPr>
                        <a:t>ACDO.AS2.HCT.310326/64.P.DA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a:solidFill>
                            <a:schemeClr val="tx1"/>
                          </a:solidFill>
                          <a:effectLst/>
                        </a:rPr>
                        <a:t>Escritura 41,686 del 28/04/2026</a:t>
                      </a:r>
                    </a:p>
                    <a:p>
                      <a:pPr marL="0" lvl="0" algn="ctr" defTabSz="914400" rtl="0" eaLnBrk="1" fontAlgn="ctr" latinLnBrk="0" hangingPunct="1">
                        <a:buNone/>
                      </a:pPr>
                      <a:endParaRPr lang="es-MX"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44263494"/>
                  </a:ext>
                </a:extLst>
              </a:tr>
              <a:tr h="198189">
                <a:tc>
                  <a:txBody>
                    <a:bodyPr/>
                    <a:lstStyle/>
                    <a:p>
                      <a:pPr algn="ctr" fontAlgn="ctr">
                        <a:buNone/>
                      </a:pPr>
                      <a:r>
                        <a:rPr lang="es-MX" sz="1000" b="0" u="none" strike="noStrike">
                          <a:solidFill>
                            <a:srgbClr val="000000"/>
                          </a:solidFill>
                          <a:effectLst/>
                        </a:rPr>
                        <a:t>2</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Aguascalientes</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Aguascalientes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150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l" fontAlgn="ctr">
                        <a:buNone/>
                      </a:pPr>
                      <a:r>
                        <a:rPr lang="es-MX" sz="1000" b="0" u="none" strike="noStrike">
                          <a:solidFill>
                            <a:schemeClr val="tx1"/>
                          </a:solidFill>
                          <a:effectLst/>
                        </a:rPr>
                        <a:t>Calle </a:t>
                      </a:r>
                      <a:r>
                        <a:rPr lang="es-MX" sz="1000" b="0" u="none" strike="noStrike" err="1">
                          <a:solidFill>
                            <a:schemeClr val="tx1"/>
                          </a:solidFill>
                          <a:effectLst/>
                        </a:rPr>
                        <a:t>Amarelo</a:t>
                      </a:r>
                      <a:r>
                        <a:rPr lang="es-MX" sz="1000" b="0" u="none" strike="noStrike">
                          <a:solidFill>
                            <a:schemeClr val="tx1"/>
                          </a:solidFill>
                          <a:effectLst/>
                        </a:rPr>
                        <a:t>, 20200  Olinda</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800" b="0" u="none" strike="noStrike" kern="1200">
                          <a:solidFill>
                            <a:schemeClr val="tx1"/>
                          </a:solidFill>
                          <a:effectLst/>
                          <a:highlight>
                            <a:srgbClr val="FFFFFF"/>
                          </a:highlight>
                        </a:rPr>
                        <a:t>ACDO.AS2.HCT.310326/69.P.DA</a:t>
                      </a:r>
                      <a:endParaRPr lang="es-MX" sz="800" b="0" i="0" u="none" strike="noStrike" kern="1200">
                        <a:solidFill>
                          <a:schemeClr val="tx1"/>
                        </a:solidFill>
                        <a:effectLst/>
                        <a:highlight>
                          <a:srgbClr val="FFFFFF"/>
                        </a:highlight>
                        <a:latin typeface="Aptos"/>
                        <a:ea typeface="+mn-ea"/>
                        <a:cs typeface="+mn-c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a:solidFill>
                            <a:schemeClr val="tx1"/>
                          </a:solidFill>
                          <a:effectLst/>
                        </a:rPr>
                        <a:t>Escritura 41,687 del 28 de abril de 2026</a:t>
                      </a:r>
                      <a:endParaRPr lang="es-MX"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3725142865"/>
                  </a:ext>
                </a:extLst>
              </a:tr>
              <a:tr h="198189">
                <a:tc>
                  <a:txBody>
                    <a:bodyPr/>
                    <a:lstStyle/>
                    <a:p>
                      <a:pPr algn="ctr" fontAlgn="ctr">
                        <a:buNone/>
                      </a:pPr>
                      <a:r>
                        <a:rPr lang="es-MX" sz="1000" b="0" u="none" strike="noStrike">
                          <a:solidFill>
                            <a:srgbClr val="000000"/>
                          </a:solidFill>
                          <a:effectLst/>
                        </a:rPr>
                        <a:t>3</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Aguascalientes</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Aguascalientes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250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Calle San Francisco de los Viveros 1412-1420, 20196 Ojo caliente</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marL="0" lvl="0" algn="ctr" defTabSz="914400" rtl="0" eaLnBrk="1" fontAlgn="ctr" latinLnBrk="0" hangingPunct="1">
                        <a:buNone/>
                      </a:pPr>
                      <a:r>
                        <a:rPr lang="es-MX" sz="800" b="0" u="none" strike="noStrike" kern="1200">
                          <a:solidFill>
                            <a:schemeClr val="tx1"/>
                          </a:solidFill>
                          <a:effectLst/>
                        </a:rPr>
                        <a:t>ACDO.AS2.HCT.310326/63.P.DA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a:solidFill>
                            <a:schemeClr val="tx1"/>
                          </a:solidFill>
                          <a:effectLst/>
                        </a:rPr>
                        <a:t>Escritura 41,688 del 28/04/2026</a:t>
                      </a:r>
                      <a:endParaRPr lang="es-MX" sz="800" b="0" i="0" u="none" strike="noStrike" kern="1200">
                        <a:solidFill>
                          <a:schemeClr val="tx1"/>
                        </a:solidFill>
                        <a:effectLst/>
                        <a:latin typeface="+mn-lt"/>
                        <a:ea typeface="Noto Sans"/>
                        <a:cs typeface="Noto Sans"/>
                      </a:endParaRPr>
                    </a:p>
                  </a:txBody>
                  <a:tcPr marL="0" marR="0" marT="0" marB="0" anchor="ctr"/>
                </a:tc>
                <a:extLst>
                  <a:ext uri="{0D108BD9-81ED-4DB2-BD59-A6C34878D82A}">
                    <a16:rowId xmlns:a16="http://schemas.microsoft.com/office/drawing/2014/main" val="144219780"/>
                  </a:ext>
                </a:extLst>
              </a:tr>
              <a:tr h="198189">
                <a:tc>
                  <a:txBody>
                    <a:bodyPr/>
                    <a:lstStyle/>
                    <a:p>
                      <a:pPr algn="ctr" fontAlgn="ctr">
                        <a:buNone/>
                      </a:pPr>
                      <a:r>
                        <a:rPr lang="es-MX" sz="1000" b="0" u="none" strike="noStrike">
                          <a:solidFill>
                            <a:srgbClr val="000000"/>
                          </a:solidFill>
                          <a:effectLst/>
                        </a:rPr>
                        <a:t>4</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Aguascalientes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Jesús María</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110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Avenida Prolongación Niagara, 20916</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marL="0" lvl="0" algn="ctr" defTabSz="914400" rtl="0" eaLnBrk="1" fontAlgn="ctr" latinLnBrk="0" hangingPunct="1">
                        <a:buNone/>
                      </a:pPr>
                      <a:r>
                        <a:rPr lang="es-MX" sz="800" b="0" u="none" strike="noStrike" kern="1200">
                          <a:solidFill>
                            <a:schemeClr val="tx1"/>
                          </a:solidFill>
                          <a:effectLst/>
                          <a:highlight>
                            <a:srgbClr val="FFFFFF"/>
                          </a:highlight>
                        </a:rPr>
                        <a:t>ACDO.AS2.HCT.310326/65.P.DA</a:t>
                      </a:r>
                      <a:endParaRPr lang="es-MX" sz="800" b="0" i="0" u="none" strike="noStrike" kern="1200">
                        <a:solidFill>
                          <a:schemeClr val="tx1"/>
                        </a:solidFill>
                        <a:effectLst/>
                        <a:highlight>
                          <a:srgbClr val="FFFFFF"/>
                        </a:highlight>
                        <a:latin typeface="Aptos"/>
                        <a:ea typeface="+mn-ea"/>
                        <a:cs typeface="+mn-c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a:solidFill>
                            <a:schemeClr val="tx1"/>
                          </a:solidFill>
                          <a:effectLst/>
                        </a:rPr>
                        <a:t>Escritura 41,689 del 28/04/2026</a:t>
                      </a:r>
                      <a:endParaRPr lang="es-MX"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1210201524"/>
                  </a:ext>
                </a:extLst>
              </a:tr>
              <a:tr h="198189">
                <a:tc>
                  <a:txBody>
                    <a:bodyPr/>
                    <a:lstStyle/>
                    <a:p>
                      <a:pPr algn="ctr" fontAlgn="ctr">
                        <a:buNone/>
                      </a:pPr>
                      <a:r>
                        <a:rPr lang="es-MX" sz="1000" b="0" u="none" strike="noStrike">
                          <a:solidFill>
                            <a:srgbClr val="000000"/>
                          </a:solidFill>
                          <a:effectLst/>
                        </a:rPr>
                        <a:t>5</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Aguascalientes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Pabellón de Arteaga</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Emiliano Zapata 17, Palo Alto, 20675, Pabellón de Arteaga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marL="0" lvl="0" algn="ctr" defTabSz="914400" rtl="0" eaLnBrk="1" fontAlgn="ctr" latinLnBrk="0" hangingPunct="1">
                        <a:buNone/>
                      </a:pPr>
                      <a:r>
                        <a:rPr lang="es-MX" sz="800" b="0" u="none" strike="noStrike" kern="1200">
                          <a:solidFill>
                            <a:schemeClr val="tx1"/>
                          </a:solidFill>
                          <a:effectLst/>
                        </a:rPr>
                        <a:t>ACDO.AS2.HCT.310326/67.P.DA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a:solidFill>
                            <a:schemeClr val="tx1"/>
                          </a:solidFill>
                          <a:effectLst/>
                        </a:rPr>
                        <a:t>Escritura 41,690 del 28/04/2026</a:t>
                      </a:r>
                      <a:endParaRPr lang="es-MX"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1244720307"/>
                  </a:ext>
                </a:extLst>
              </a:tr>
              <a:tr h="198189">
                <a:tc>
                  <a:txBody>
                    <a:bodyPr/>
                    <a:lstStyle/>
                    <a:p>
                      <a:pPr algn="ctr" fontAlgn="ctr">
                        <a:buNone/>
                      </a:pPr>
                      <a:r>
                        <a:rPr lang="es-MX" sz="1000" b="0" u="none" strike="noStrike">
                          <a:solidFill>
                            <a:srgbClr val="000000"/>
                          </a:solidFill>
                          <a:effectLst/>
                        </a:rPr>
                        <a:t>6</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Aguascalientes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Rincón de Romos</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110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Prol. 5 de Mayo, 20404, Rincón de Romos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marL="0" lvl="0" algn="ctr" defTabSz="914400" rtl="0" eaLnBrk="1" fontAlgn="ctr" latinLnBrk="0" hangingPunct="1">
                        <a:buNone/>
                      </a:pPr>
                      <a:r>
                        <a:rPr lang="es-MX" sz="800" b="0" u="none" strike="noStrike" kern="1200">
                          <a:solidFill>
                            <a:schemeClr val="tx1"/>
                          </a:solidFill>
                          <a:effectLst/>
                          <a:highlight>
                            <a:srgbClr val="FFFFFF"/>
                          </a:highlight>
                        </a:rPr>
                        <a:t>ACDO.AS2.HCT.310326/68.P.DA</a:t>
                      </a:r>
                      <a:endParaRPr lang="es-MX" sz="800" b="0" i="0" u="none" strike="noStrike" kern="1200">
                        <a:solidFill>
                          <a:schemeClr val="tx1"/>
                        </a:solidFill>
                        <a:effectLst/>
                        <a:highlight>
                          <a:srgbClr val="FFFFFF"/>
                        </a:highlight>
                        <a:latin typeface="Aptos"/>
                        <a:ea typeface="+mn-ea"/>
                        <a:cs typeface="+mn-c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a:solidFill>
                            <a:schemeClr val="tx1"/>
                          </a:solidFill>
                          <a:effectLst/>
                        </a:rPr>
                        <a:t>Escritura 41,691 del 28 de abril de 2026</a:t>
                      </a:r>
                      <a:endParaRPr lang="es-MX"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2828683907"/>
                  </a:ext>
                </a:extLst>
              </a:tr>
              <a:tr h="198189">
                <a:tc>
                  <a:txBody>
                    <a:bodyPr/>
                    <a:lstStyle/>
                    <a:p>
                      <a:pPr algn="ctr" fontAlgn="ctr">
                        <a:buNone/>
                      </a:pPr>
                      <a:r>
                        <a:rPr lang="es-MX" sz="1000" b="0" u="none" strike="noStrike">
                          <a:solidFill>
                            <a:srgbClr val="000000"/>
                          </a:solidFill>
                          <a:effectLst/>
                        </a:rPr>
                        <a:t>7</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Aguascalientes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San Francisco de los Romo</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150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l" fontAlgn="ctr">
                        <a:buNone/>
                      </a:pPr>
                      <a:r>
                        <a:rPr lang="es-MX" sz="1000" b="0" u="none" strike="noStrike">
                          <a:solidFill>
                            <a:schemeClr val="tx1"/>
                          </a:solidFill>
                          <a:effectLst/>
                        </a:rPr>
                        <a:t>Calle San Benjamín 108, </a:t>
                      </a:r>
                      <a:r>
                        <a:rPr lang="es-MX" sz="1000" b="0" u="none" strike="noStrike" err="1">
                          <a:solidFill>
                            <a:schemeClr val="tx1"/>
                          </a:solidFill>
                          <a:effectLst/>
                        </a:rPr>
                        <a:t>Urbivilla</a:t>
                      </a:r>
                      <a:r>
                        <a:rPr lang="es-MX" sz="1000" b="0" u="none" strike="noStrike">
                          <a:solidFill>
                            <a:schemeClr val="tx1"/>
                          </a:solidFill>
                          <a:effectLst/>
                        </a:rPr>
                        <a:t> del Vergel</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800" b="0" u="none" strike="noStrike" kern="1200">
                          <a:solidFill>
                            <a:schemeClr val="tx1"/>
                          </a:solidFill>
                          <a:effectLst/>
                        </a:rPr>
                        <a:t>ACDO.AS2.HCT.310326/66.P.DA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a:solidFill>
                            <a:schemeClr val="tx1"/>
                          </a:solidFill>
                          <a:effectLst/>
                        </a:rPr>
                        <a:t>Escritura 41,692 del 28/04/2026</a:t>
                      </a:r>
                      <a:endParaRPr lang="es-MX"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1463797186"/>
                  </a:ext>
                </a:extLst>
              </a:tr>
              <a:tr h="247736">
                <a:tc>
                  <a:txBody>
                    <a:bodyPr/>
                    <a:lstStyle/>
                    <a:p>
                      <a:pPr algn="ctr" fontAlgn="ctr">
                        <a:buNone/>
                      </a:pPr>
                      <a:r>
                        <a:rPr lang="es-MX" sz="1000" b="0" u="none" strike="noStrike">
                          <a:solidFill>
                            <a:srgbClr val="000000"/>
                          </a:solidFill>
                          <a:effectLst/>
                        </a:rPr>
                        <a:t>8</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Baja California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Mexicali</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110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Avenida Torre, Atienza, número 2621, Colonia Hacienda de las Torres, Municipio de Mexicali</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ctr">
                        <a:buNone/>
                      </a:pPr>
                      <a:r>
                        <a:rPr lang="es-MX" sz="800" b="0" u="none" strike="noStrike" noProof="0">
                          <a:solidFill>
                            <a:schemeClr val="tx1"/>
                          </a:solidFill>
                          <a:effectLst/>
                          <a:highlight>
                            <a:srgbClr val="FFFFFF"/>
                          </a:highlight>
                        </a:rPr>
                        <a:t>ACDO.AS2.HCT.280426/104.P.DA</a:t>
                      </a:r>
                      <a:endParaRPr lang="es-ES" sz="800">
                        <a:solidFill>
                          <a:schemeClr val="tx1"/>
                        </a:solidFill>
                        <a:latin typeface="Aptos"/>
                      </a:endParaRPr>
                    </a:p>
                  </a:txBody>
                  <a:tcPr marL="0" marR="0" marT="0" marB="0" anchor="ctr"/>
                </a:tc>
                <a:tc>
                  <a:txBody>
                    <a:bodyPr/>
                    <a:lstStyle/>
                    <a:p>
                      <a:pPr algn="ctr" fontAlgn="ctr">
                        <a:buNone/>
                      </a:pPr>
                      <a:r>
                        <a:rPr lang="es-MX" sz="800" b="0" u="none" strike="noStrike">
                          <a:solidFill>
                            <a:schemeClr val="tx1"/>
                          </a:solidFill>
                          <a:effectLst/>
                        </a:rPr>
                        <a:t>-</a:t>
                      </a:r>
                      <a:endParaRPr lang="es-MX" sz="800" b="0" i="0" u="none" strike="noStrike">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3261330989"/>
                  </a:ext>
                </a:extLst>
              </a:tr>
              <a:tr h="123868">
                <a:tc>
                  <a:txBody>
                    <a:bodyPr/>
                    <a:lstStyle/>
                    <a:p>
                      <a:pPr algn="ctr" fontAlgn="ctr">
                        <a:buNone/>
                      </a:pPr>
                      <a:r>
                        <a:rPr lang="es-MX" sz="1000" b="0" u="none" strike="noStrike">
                          <a:solidFill>
                            <a:srgbClr val="000000"/>
                          </a:solidFill>
                          <a:effectLst/>
                        </a:rPr>
                        <a:t>9</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Baja California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San Quintín</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dirty="0">
                          <a:solidFill>
                            <a:schemeClr val="tx1"/>
                          </a:solidFill>
                          <a:effectLst/>
                        </a:rPr>
                        <a:t>110</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San Ramón</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marL="0" lvl="0" algn="ctr" defTabSz="914400" rtl="0" eaLnBrk="1" fontAlgn="ctr" latinLnBrk="0" hangingPunct="1">
                        <a:buNone/>
                      </a:pPr>
                      <a:r>
                        <a:rPr lang="es-MX" sz="800" b="0" u="none" strike="noStrike" kern="1200" noProof="0">
                          <a:solidFill>
                            <a:schemeClr val="tx1"/>
                          </a:solidFill>
                          <a:effectLst/>
                        </a:rPr>
                        <a:t>ACDO.AS2.HCT.270525/130.P.DA </a:t>
                      </a:r>
                      <a:endParaRPr lang="es-ES" sz="800" b="0" i="0" u="none" strike="noStrike" kern="1200">
                        <a:solidFill>
                          <a:schemeClr val="tx1"/>
                        </a:solidFill>
                        <a:effectLst/>
                        <a:latin typeface="Aptos"/>
                        <a:ea typeface="Noto Sans"/>
                        <a:cs typeface="Noto Sans"/>
                      </a:endParaRPr>
                    </a:p>
                  </a:txBody>
                  <a:tcPr marL="0" marR="0" marT="0" marB="0" anchor="ctr"/>
                </a:tc>
                <a:tc>
                  <a:txBody>
                    <a:bodyPr/>
                    <a:lstStyle/>
                    <a:p>
                      <a:pPr marL="0" lvl="0" algn="ctr" defTabSz="914400" rtl="0" eaLnBrk="1" fontAlgn="ctr" latinLnBrk="0" hangingPunct="1">
                        <a:buNone/>
                      </a:pPr>
                      <a:r>
                        <a:rPr lang="es-MX" sz="800" b="0" u="none" strike="noStrike" kern="1200" noProof="0">
                          <a:solidFill>
                            <a:schemeClr val="tx1"/>
                          </a:solidFill>
                          <a:effectLst/>
                        </a:rPr>
                        <a:t>Escritura 2226 del 22/07/2025</a:t>
                      </a:r>
                      <a:endParaRPr lang="es-ES"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3957917563"/>
                  </a:ext>
                </a:extLst>
              </a:tr>
              <a:tr h="123868">
                <a:tc>
                  <a:txBody>
                    <a:bodyPr/>
                    <a:lstStyle/>
                    <a:p>
                      <a:pPr algn="ctr" fontAlgn="ctr">
                        <a:buNone/>
                      </a:pPr>
                      <a:r>
                        <a:rPr lang="es-MX" sz="1000" b="0" u="none" strike="noStrike">
                          <a:solidFill>
                            <a:srgbClr val="000000"/>
                          </a:solidFill>
                          <a:effectLst/>
                        </a:rPr>
                        <a:t>10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Chihuahua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Ciudad Juárez</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250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Paraje Oriente</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ctr">
                        <a:buNone/>
                      </a:pPr>
                      <a:r>
                        <a:rPr lang="es-MX" sz="800" b="0" u="none" strike="noStrike" noProof="0">
                          <a:solidFill>
                            <a:schemeClr val="tx1"/>
                          </a:solidFill>
                          <a:effectLst/>
                          <a:highlight>
                            <a:srgbClr val="FFFFFF"/>
                          </a:highlight>
                        </a:rPr>
                        <a:t>ACDO.AS2.HCT.280125/3.P.DA</a:t>
                      </a:r>
                      <a:endParaRPr lang="es-ES" sz="800">
                        <a:solidFill>
                          <a:schemeClr val="tx1"/>
                        </a:solidFill>
                        <a:latin typeface="Aptos"/>
                      </a:endParaRPr>
                    </a:p>
                  </a:txBody>
                  <a:tcPr marL="0" marR="0" marT="0" marB="0" anchor="ctr"/>
                </a:tc>
                <a:tc>
                  <a:txBody>
                    <a:bodyPr/>
                    <a:lstStyle/>
                    <a:p>
                      <a:pPr lvl="0" algn="ctr">
                        <a:buNone/>
                      </a:pPr>
                      <a:r>
                        <a:rPr lang="es-MX" sz="800" b="0" u="none" strike="noStrike" noProof="0">
                          <a:solidFill>
                            <a:schemeClr val="tx1"/>
                          </a:solidFill>
                          <a:effectLst/>
                          <a:highlight>
                            <a:srgbClr val="FFFFFF"/>
                          </a:highlight>
                        </a:rPr>
                        <a:t>Escritura 21 del 10/04/2025, </a:t>
                      </a:r>
                      <a:endParaRPr lang="es-ES" sz="800">
                        <a:solidFill>
                          <a:schemeClr val="tx1"/>
                        </a:solidFill>
                        <a:latin typeface="Aptos"/>
                      </a:endParaRPr>
                    </a:p>
                  </a:txBody>
                  <a:tcPr marL="0" marR="0" marT="0" marB="0" anchor="ctr"/>
                </a:tc>
                <a:extLst>
                  <a:ext uri="{0D108BD9-81ED-4DB2-BD59-A6C34878D82A}">
                    <a16:rowId xmlns:a16="http://schemas.microsoft.com/office/drawing/2014/main" val="59159110"/>
                  </a:ext>
                </a:extLst>
              </a:tr>
              <a:tr h="123868">
                <a:tc>
                  <a:txBody>
                    <a:bodyPr/>
                    <a:lstStyle/>
                    <a:p>
                      <a:pPr algn="ctr" fontAlgn="ctr">
                        <a:buNone/>
                      </a:pPr>
                      <a:r>
                        <a:rPr lang="es-MX" sz="1000" b="0" u="none" strike="noStrike">
                          <a:solidFill>
                            <a:srgbClr val="000000"/>
                          </a:solidFill>
                          <a:effectLst/>
                        </a:rPr>
                        <a:t>11</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Chihuahua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Ciudad Juárez</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110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Municipio Libre</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ctr">
                        <a:buNone/>
                      </a:pPr>
                      <a:r>
                        <a:rPr lang="es-MX" sz="800" b="0" u="none" strike="noStrike" kern="1200" noProof="0">
                          <a:solidFill>
                            <a:schemeClr val="tx1"/>
                          </a:solidFill>
                          <a:effectLst/>
                        </a:rPr>
                        <a:t>ACDO.AS2.HCT.280125/3.P.DA</a:t>
                      </a:r>
                      <a:endParaRPr lang="es-ES" sz="800" b="0" i="0" u="none" strike="noStrike" kern="1200">
                        <a:solidFill>
                          <a:schemeClr val="tx1"/>
                        </a:solidFill>
                        <a:effectLst/>
                        <a:latin typeface="Aptos"/>
                        <a:ea typeface="Noto Sans"/>
                        <a:cs typeface="Noto Sans"/>
                      </a:endParaRPr>
                    </a:p>
                  </a:txBody>
                  <a:tcPr marL="0" marR="0" marT="0" marB="0" anchor="ctr"/>
                </a:tc>
                <a:tc>
                  <a:txBody>
                    <a:bodyPr/>
                    <a:lstStyle/>
                    <a:p>
                      <a:pPr marL="0" algn="ctr" rtl="0" eaLnBrk="1" fontAlgn="ctr" latinLnBrk="0" hangingPunct="1">
                        <a:buNone/>
                      </a:pPr>
                      <a:r>
                        <a:rPr lang="es-MX" sz="800" b="0" u="none" strike="noStrike" kern="1200">
                          <a:solidFill>
                            <a:schemeClr val="tx1"/>
                          </a:solidFill>
                          <a:effectLst/>
                        </a:rPr>
                        <a:t>Escritura 20 del 10/04/2025</a:t>
                      </a:r>
                      <a:endParaRPr lang="es-MX"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1133268094"/>
                  </a:ext>
                </a:extLst>
              </a:tr>
              <a:tr h="123868">
                <a:tc>
                  <a:txBody>
                    <a:bodyPr/>
                    <a:lstStyle/>
                    <a:p>
                      <a:pPr algn="ctr" fontAlgn="ctr">
                        <a:buNone/>
                      </a:pPr>
                      <a:r>
                        <a:rPr lang="es-MX" sz="1000" b="0" u="none" strike="noStrike">
                          <a:solidFill>
                            <a:srgbClr val="000000"/>
                          </a:solidFill>
                          <a:effectLst/>
                        </a:rPr>
                        <a:t>12</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Chihuahua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Ciudad Juárez</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250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San Isidro</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ctr">
                        <a:buNone/>
                      </a:pPr>
                      <a:r>
                        <a:rPr lang="es-MX" sz="800" b="0" u="none" strike="noStrike" noProof="0">
                          <a:solidFill>
                            <a:schemeClr val="tx1"/>
                          </a:solidFill>
                          <a:effectLst/>
                          <a:highlight>
                            <a:srgbClr val="FFFFFF"/>
                          </a:highlight>
                        </a:rPr>
                        <a:t>ACDO.AS2.HCT.280125/3.P.DA</a:t>
                      </a:r>
                      <a:endParaRPr lang="es-ES" sz="800">
                        <a:solidFill>
                          <a:schemeClr val="tx1"/>
                        </a:solidFill>
                        <a:latin typeface="Aptos"/>
                      </a:endParaRPr>
                    </a:p>
                  </a:txBody>
                  <a:tcPr marL="0" marR="0" marT="0" marB="0" anchor="ctr"/>
                </a:tc>
                <a:tc>
                  <a:txBody>
                    <a:bodyPr/>
                    <a:lstStyle/>
                    <a:p>
                      <a:pPr algn="ctr" fontAlgn="ctr">
                        <a:buNone/>
                      </a:pPr>
                      <a:r>
                        <a:rPr lang="es-MX" sz="800" b="0" u="none" strike="noStrike">
                          <a:solidFill>
                            <a:schemeClr val="tx1"/>
                          </a:solidFill>
                          <a:effectLst/>
                        </a:rPr>
                        <a:t>Escritura 19 del 10/04/2025 </a:t>
                      </a:r>
                      <a:endParaRPr lang="es-MX" sz="800" b="0" i="0" u="none" strike="noStrike">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2164957033"/>
                  </a:ext>
                </a:extLst>
              </a:tr>
              <a:tr h="123868">
                <a:tc>
                  <a:txBody>
                    <a:bodyPr/>
                    <a:lstStyle/>
                    <a:p>
                      <a:pPr algn="ctr" fontAlgn="ctr">
                        <a:buNone/>
                      </a:pPr>
                      <a:r>
                        <a:rPr lang="es-MX" sz="1000" b="0" u="none" strike="noStrike">
                          <a:solidFill>
                            <a:srgbClr val="000000"/>
                          </a:solidFill>
                          <a:effectLst/>
                        </a:rPr>
                        <a:t>13</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Chihuahua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Ciudad Juárez</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250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Gladiolas</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ctr">
                        <a:buNone/>
                      </a:pPr>
                      <a:r>
                        <a:rPr lang="es-MX" sz="800" b="0" u="none" strike="noStrike" kern="1200" noProof="0">
                          <a:solidFill>
                            <a:schemeClr val="tx1"/>
                          </a:solidFill>
                          <a:effectLst/>
                        </a:rPr>
                        <a:t>ACDO.AS2.HCT.280125/3.P.DA</a:t>
                      </a:r>
                      <a:endParaRPr lang="es-ES" sz="800" b="0" i="0" u="none" strike="noStrike" kern="1200">
                        <a:solidFill>
                          <a:schemeClr val="tx1"/>
                        </a:solidFill>
                        <a:effectLst/>
                        <a:latin typeface="Aptos"/>
                        <a:ea typeface="Noto Sans"/>
                        <a:cs typeface="Noto Sans"/>
                      </a:endParaRPr>
                    </a:p>
                  </a:txBody>
                  <a:tcPr marL="0" marR="0" marT="0" marB="0" anchor="ctr"/>
                </a:tc>
                <a:tc>
                  <a:txBody>
                    <a:bodyPr/>
                    <a:lstStyle/>
                    <a:p>
                      <a:pPr algn="ctr" fontAlgn="ctr">
                        <a:buNone/>
                      </a:pPr>
                      <a:r>
                        <a:rPr lang="es-MX" sz="800" b="0" u="none" strike="noStrike">
                          <a:solidFill>
                            <a:schemeClr val="tx1"/>
                          </a:solidFill>
                          <a:effectLst/>
                        </a:rPr>
                        <a:t>Escritura 22 de 10/04/2025</a:t>
                      </a:r>
                      <a:endParaRPr lang="es-MX" sz="800" b="0" i="0" u="none" strike="noStrike">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1527820258"/>
                  </a:ext>
                </a:extLst>
              </a:tr>
              <a:tr h="123868">
                <a:tc>
                  <a:txBody>
                    <a:bodyPr/>
                    <a:lstStyle/>
                    <a:p>
                      <a:pPr algn="ctr" fontAlgn="ctr">
                        <a:buNone/>
                      </a:pPr>
                      <a:r>
                        <a:rPr lang="es-MX" sz="1000" b="0" u="none" strike="noStrike">
                          <a:solidFill>
                            <a:srgbClr val="000000"/>
                          </a:solidFill>
                          <a:effectLst/>
                        </a:rPr>
                        <a:t>14</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Chihuahua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Ciudad Juárez</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250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Urbivilla</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a:buNone/>
                      </a:pPr>
                      <a:r>
                        <a:rPr lang="es-MX" sz="800" b="0" u="none" strike="noStrike" noProof="0" dirty="0">
                          <a:solidFill>
                            <a:schemeClr val="tx1"/>
                          </a:solidFill>
                          <a:effectLst/>
                          <a:highlight>
                            <a:srgbClr val="FFFFFF"/>
                          </a:highlight>
                        </a:rPr>
                        <a:t>ACDO.AS2.HCT.280125/3.P.DA</a:t>
                      </a:r>
                      <a:endParaRPr lang="es-ES" sz="800" dirty="0">
                        <a:solidFill>
                          <a:schemeClr val="tx1"/>
                        </a:solidFill>
                        <a:latin typeface="Aptos"/>
                      </a:endParaRPr>
                    </a:p>
                  </a:txBody>
                  <a:tcPr marL="0" marR="0" marT="0" marB="0" anchor="ctr"/>
                </a:tc>
                <a:tc>
                  <a:txBody>
                    <a:bodyPr/>
                    <a:lstStyle/>
                    <a:p>
                      <a:pPr algn="ctr" fontAlgn="ctr">
                        <a:buNone/>
                      </a:pPr>
                      <a:r>
                        <a:rPr lang="es-MX" sz="800" b="0" u="none" strike="noStrike">
                          <a:solidFill>
                            <a:schemeClr val="tx1"/>
                          </a:solidFill>
                          <a:effectLst/>
                        </a:rPr>
                        <a:t>Escritura 18 de 10/04/2025</a:t>
                      </a:r>
                      <a:endParaRPr lang="es-MX" sz="800" b="0" i="0" u="none" strike="noStrike">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4033788973"/>
                  </a:ext>
                </a:extLst>
              </a:tr>
              <a:tr h="123868">
                <a:tc>
                  <a:txBody>
                    <a:bodyPr/>
                    <a:lstStyle/>
                    <a:p>
                      <a:pPr algn="ctr" fontAlgn="ctr">
                        <a:buNone/>
                      </a:pPr>
                      <a:r>
                        <a:rPr lang="es-MX" sz="1000" b="0" u="none" strike="noStrike">
                          <a:solidFill>
                            <a:srgbClr val="000000"/>
                          </a:solidFill>
                          <a:effectLst/>
                        </a:rPr>
                        <a:t>15</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Colima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err="1">
                          <a:solidFill>
                            <a:schemeClr val="tx1"/>
                          </a:solidFill>
                          <a:effectLst/>
                        </a:rPr>
                        <a:t>Tecoman</a:t>
                      </a:r>
                      <a:endParaRPr lang="es-MX" sz="1000" b="0" i="0" u="none" strike="noStrike" err="1">
                        <a:solidFill>
                          <a:schemeClr val="tx1"/>
                        </a:solidFill>
                        <a:effectLst/>
                        <a:latin typeface="Noto Sans"/>
                        <a:ea typeface="Noto Sans"/>
                        <a:cs typeface="Noto Sans"/>
                      </a:endParaRPr>
                    </a:p>
                  </a:txBody>
                  <a:tcPr marL="0" marR="0" marT="0" marB="0" anchor="ctr"/>
                </a:tc>
                <a:tc>
                  <a:txBody>
                    <a:bodyPr/>
                    <a:lstStyle/>
                    <a:p>
                      <a:pPr algn="ctr" fontAlgn="ctr">
                        <a:buNone/>
                      </a:pPr>
                      <a:r>
                        <a:rPr lang="es-MX" sz="1000" b="0" u="none" strike="noStrike">
                          <a:solidFill>
                            <a:schemeClr val="tx1"/>
                          </a:solidFill>
                          <a:effectLst/>
                        </a:rPr>
                        <a:t>150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l" fontAlgn="ctr">
                        <a:buNone/>
                      </a:pPr>
                      <a:r>
                        <a:rPr lang="es-MX" sz="1000" b="0" u="none" strike="noStrike" dirty="0">
                          <a:solidFill>
                            <a:schemeClr val="tx1"/>
                          </a:solidFill>
                          <a:effectLst/>
                        </a:rPr>
                        <a:t>Las Colmenas, Tecoman Colima</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fontAlgn="ctr">
                        <a:buNone/>
                      </a:pPr>
                      <a:r>
                        <a:rPr lang="es-MX" sz="800" b="0" u="none" strike="noStrike" kern="1200" dirty="0">
                          <a:solidFill>
                            <a:schemeClr val="tx1"/>
                          </a:solidFill>
                          <a:effectLst/>
                          <a:highlight>
                            <a:srgbClr val="FFFFFF"/>
                          </a:highlight>
                          <a:latin typeface="+mn-lt"/>
                          <a:ea typeface="+mn-ea"/>
                          <a:cs typeface="+mn-cs"/>
                        </a:rPr>
                        <a:t>ACDO.AS2.HCT.151225/383.P.DA</a:t>
                      </a:r>
                    </a:p>
                  </a:txBody>
                  <a:tcPr marL="0" marR="0" marT="0" marB="0" anchor="ctr"/>
                </a:tc>
                <a:tc>
                  <a:txBody>
                    <a:bodyPr/>
                    <a:lstStyle/>
                    <a:p>
                      <a:pPr algn="ctr" fontAlgn="ctr">
                        <a:buNone/>
                      </a:pPr>
                      <a:r>
                        <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ctr"/>
                </a:tc>
                <a:extLst>
                  <a:ext uri="{0D108BD9-81ED-4DB2-BD59-A6C34878D82A}">
                    <a16:rowId xmlns:a16="http://schemas.microsoft.com/office/drawing/2014/main" val="4216047089"/>
                  </a:ext>
                </a:extLst>
              </a:tr>
              <a:tr h="247736">
                <a:tc>
                  <a:txBody>
                    <a:bodyPr/>
                    <a:lstStyle/>
                    <a:p>
                      <a:pPr algn="ctr" fontAlgn="ctr">
                        <a:buNone/>
                      </a:pPr>
                      <a:r>
                        <a:rPr lang="es-MX" sz="1000" b="0" u="none" strike="noStrike">
                          <a:solidFill>
                            <a:srgbClr val="000000"/>
                          </a:solidFill>
                          <a:effectLst/>
                        </a:rPr>
                        <a:t>16</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Durango</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Nuevo Ideal</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110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Calle Guadalupe Victoria esq. Calle 97, Ejidatarios Colonia La Magdalena, Nuevo Ideal, Durango.</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800" b="0" u="none" strike="noStrike">
                          <a:solidFill>
                            <a:schemeClr val="tx1"/>
                          </a:solidFill>
                          <a:effectLst/>
                        </a:rPr>
                        <a:t>ACDO.AS2.HCT.280426/103.P.DA.</a:t>
                      </a:r>
                      <a:endParaRPr lang="es-MX" sz="800" b="0" i="0" u="none" strike="noStrike">
                        <a:solidFill>
                          <a:schemeClr val="tx1"/>
                        </a:solidFill>
                        <a:effectLst/>
                        <a:latin typeface="Aptos"/>
                        <a:ea typeface="Noto Sans"/>
                        <a:cs typeface="Noto Sans"/>
                      </a:endParaRPr>
                    </a:p>
                  </a:txBody>
                  <a:tcPr marL="0" marR="0" marT="0" marB="0" anchor="ctr"/>
                </a:tc>
                <a:tc>
                  <a:txBody>
                    <a:bodyPr/>
                    <a:lstStyle/>
                    <a:p>
                      <a:pPr algn="ctr" fontAlgn="ctr">
                        <a:buNone/>
                      </a:pPr>
                      <a:r>
                        <a:rPr lang="es-MX" sz="1000" b="0" u="none" strike="noStrike">
                          <a:solidFill>
                            <a:schemeClr val="tx1"/>
                          </a:solidFill>
                          <a:effectLst/>
                        </a:rPr>
                        <a:t>-</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294694336"/>
                  </a:ext>
                </a:extLst>
              </a:tr>
              <a:tr h="247736">
                <a:tc>
                  <a:txBody>
                    <a:bodyPr/>
                    <a:lstStyle/>
                    <a:p>
                      <a:pPr algn="ctr" fontAlgn="ctr">
                        <a:buNone/>
                      </a:pPr>
                      <a:r>
                        <a:rPr lang="es-MX" sz="1000" b="0" u="none" strike="noStrike">
                          <a:solidFill>
                            <a:srgbClr val="000000"/>
                          </a:solidFill>
                          <a:effectLst/>
                        </a:rPr>
                        <a:t>17</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Estado de México Oriente</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Chalco</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110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Calle Membrillo No. 32, Colonia Granjas de Chalco, Chalco de Díaz Covarrubias, Estado de México.</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800" b="0" u="none" strike="noStrike" kern="1200">
                          <a:solidFill>
                            <a:schemeClr val="tx1"/>
                          </a:solidFill>
                          <a:effectLst/>
                        </a:rPr>
                        <a:t>ACDO.AS2.HCT.251125/348.P.DA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algn="ctr" fontAlgn="ctr">
                        <a:buNone/>
                      </a:pPr>
                      <a:r>
                        <a:rPr lang="es-MX" sz="800" b="0" u="none" strike="noStrike" kern="1200">
                          <a:solidFill>
                            <a:schemeClr val="tx1"/>
                          </a:solidFill>
                          <a:effectLst/>
                        </a:rPr>
                        <a:t>Escritura 18151 de 14/01/2026</a:t>
                      </a:r>
                      <a:endParaRPr lang="es-MX"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255072984"/>
                  </a:ext>
                </a:extLst>
              </a:tr>
              <a:tr h="247736">
                <a:tc>
                  <a:txBody>
                    <a:bodyPr/>
                    <a:lstStyle/>
                    <a:p>
                      <a:pPr algn="ctr" fontAlgn="ctr">
                        <a:buNone/>
                      </a:pPr>
                      <a:r>
                        <a:rPr lang="es-MX" sz="1000" b="0" u="none" strike="noStrike">
                          <a:solidFill>
                            <a:srgbClr val="000000"/>
                          </a:solidFill>
                          <a:effectLst/>
                        </a:rPr>
                        <a:t>18</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Estado de México Oriente</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Nezahualcóyotl</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Calle 38 esquina Tercera Avenida, Colonia El Sol, Nezahualcóyotl, Estado de México.</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800" b="0" u="none" strike="noStrike" kern="1200">
                          <a:solidFill>
                            <a:schemeClr val="tx1"/>
                          </a:solidFill>
                          <a:effectLst/>
                        </a:rPr>
                        <a:t>ACDO.AS2.HCT.251125/346.P.DA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algn="ctr" fontAlgn="ctr">
                        <a:buNone/>
                      </a:pPr>
                      <a:r>
                        <a:rPr lang="es-MX" sz="800" b="0" u="none" strike="noStrike" kern="1200">
                          <a:solidFill>
                            <a:schemeClr val="tx1"/>
                          </a:solidFill>
                          <a:effectLst/>
                        </a:rPr>
                        <a:t>Escritura 18153 de 14/01/2026</a:t>
                      </a:r>
                      <a:endParaRPr lang="es-MX"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2110943450"/>
                  </a:ext>
                </a:extLst>
              </a:tr>
              <a:tr h="247736">
                <a:tc>
                  <a:txBody>
                    <a:bodyPr/>
                    <a:lstStyle/>
                    <a:p>
                      <a:pPr algn="ctr" fontAlgn="ctr">
                        <a:buNone/>
                      </a:pPr>
                      <a:r>
                        <a:rPr lang="es-MX" sz="1000" b="0" u="none" strike="noStrike">
                          <a:solidFill>
                            <a:srgbClr val="000000"/>
                          </a:solidFill>
                          <a:effectLst/>
                        </a:rPr>
                        <a:t>19</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Estado de México Oriente</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Texcoco</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200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Calle Ignacio Manuel Altamirano, Colonia Leyes de Reforma, Texcoco, Estado de México. (acceso sobre avenida Los limones)</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800" b="0" u="none" strike="noStrike" kern="1200" dirty="0">
                          <a:solidFill>
                            <a:schemeClr val="tx1"/>
                          </a:solidFill>
                          <a:effectLst/>
                        </a:rPr>
                        <a:t>ACDO.AS2.HCT.280426/100.P.DA</a:t>
                      </a:r>
                      <a:endParaRPr lang="es-MX" sz="800" b="0" i="0" u="none" strike="noStrike" kern="1200" dirty="0">
                        <a:solidFill>
                          <a:schemeClr val="tx1"/>
                        </a:solidFill>
                        <a:effectLst/>
                        <a:latin typeface="Aptos"/>
                        <a:ea typeface="Noto Sans"/>
                        <a:cs typeface="Noto Sans"/>
                      </a:endParaRPr>
                    </a:p>
                  </a:txBody>
                  <a:tcPr marL="0" marR="0" marT="0" marB="0" anchor="ctr"/>
                </a:tc>
                <a:tc>
                  <a:txBody>
                    <a:bodyPr/>
                    <a:lstStyle/>
                    <a:p>
                      <a:pPr algn="ctr" fontAlgn="ctr">
                        <a:buNone/>
                      </a:pPr>
                      <a:r>
                        <a:rPr lang="es-MX" sz="800" b="0" u="none" strike="noStrike" kern="1200">
                          <a:solidFill>
                            <a:schemeClr val="tx1"/>
                          </a:solidFill>
                          <a:effectLst/>
                        </a:rPr>
                        <a:t>Escritura 18219 del 22/05/2026</a:t>
                      </a:r>
                      <a:endParaRPr lang="es-MX"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932218523"/>
                  </a:ext>
                </a:extLst>
              </a:tr>
              <a:tr h="266597">
                <a:tc>
                  <a:txBody>
                    <a:bodyPr/>
                    <a:lstStyle/>
                    <a:p>
                      <a:pPr algn="ctr" fontAlgn="ctr">
                        <a:buNone/>
                      </a:pPr>
                      <a:r>
                        <a:rPr lang="es-MX" sz="1000" b="0" u="none" strike="noStrike">
                          <a:solidFill>
                            <a:srgbClr val="000000"/>
                          </a:solidFill>
                          <a:effectLst/>
                        </a:rPr>
                        <a:t>20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Estado de México Oriente</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Tlalnepantla de Baz</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Parque Recreativo "El Rosario" 1, avenida Cultura Tolteca, Lagos de Tlalnepantla.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800" b="0" u="none" strike="noStrike" kern="1200" dirty="0">
                          <a:solidFill>
                            <a:schemeClr val="tx1"/>
                          </a:solidFill>
                          <a:effectLst/>
                        </a:rPr>
                        <a:t>ACDO.AS2.HCT.251125/345.P.DA</a:t>
                      </a:r>
                      <a:endParaRPr lang="es-MX" sz="800" b="0" i="0" u="none" strike="noStrike" kern="1200" dirty="0">
                        <a:solidFill>
                          <a:schemeClr val="tx1"/>
                        </a:solidFill>
                        <a:effectLst/>
                        <a:latin typeface="Aptos"/>
                        <a:ea typeface="Noto Sans"/>
                        <a:cs typeface="Noto Sans"/>
                      </a:endParaRPr>
                    </a:p>
                  </a:txBody>
                  <a:tcPr marL="0" marR="0" marT="0" marB="0" anchor="ctr"/>
                </a:tc>
                <a:tc>
                  <a:txBody>
                    <a:bodyPr/>
                    <a:lstStyle/>
                    <a:p>
                      <a:pPr algn="ctr" fontAlgn="ctr">
                        <a:buNone/>
                      </a:pPr>
                      <a:r>
                        <a:rPr lang="es-MX" sz="800" b="0" u="none" strike="noStrike" kern="1200" dirty="0">
                          <a:solidFill>
                            <a:schemeClr val="tx1"/>
                          </a:solidFill>
                          <a:effectLst/>
                        </a:rPr>
                        <a:t>Escritura 18152 de 14/01/2026</a:t>
                      </a:r>
                      <a:endParaRPr lang="es-MX" sz="800" b="0" i="0" u="none" strike="noStrike" kern="1200" dirty="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2452753743"/>
                  </a:ext>
                </a:extLst>
              </a:tr>
            </a:tbl>
          </a:graphicData>
        </a:graphic>
      </p:graphicFrame>
    </p:spTree>
    <p:extLst>
      <p:ext uri="{BB962C8B-B14F-4D97-AF65-F5344CB8AC3E}">
        <p14:creationId xmlns:p14="http://schemas.microsoft.com/office/powerpoint/2010/main" val="6012126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FE47E-F81E-7588-79E7-85CA271DC71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892DE66-0BA2-C73E-ECAF-9A79CA0CD418}"/>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pic>
        <p:nvPicPr>
          <p:cNvPr id="7" name="Imagen 6">
            <a:extLst>
              <a:ext uri="{FF2B5EF4-FFF2-40B4-BE49-F238E27FC236}">
                <a16:creationId xmlns:a16="http://schemas.microsoft.com/office/drawing/2014/main" id="{560F010B-ACD8-C495-8A74-0AD7FC71F9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27375E9E-5967-6A1A-0120-E4BC898794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82A017AA-4A8D-0272-35B2-8596D779E0DE}"/>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Autorizado por el H. Consejo Técnico </a:t>
            </a:r>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a Mayo</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2026</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Marcador de número de diapositiva 3">
            <a:extLst>
              <a:ext uri="{FF2B5EF4-FFF2-40B4-BE49-F238E27FC236}">
                <a16:creationId xmlns:a16="http://schemas.microsoft.com/office/drawing/2014/main" id="{E382C917-0056-8A59-C060-9A1C88854F9A}"/>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68F5463A-D9F1-9099-6393-E5ED3CCF6FC9}"/>
              </a:ext>
            </a:extLst>
          </p:cNvPr>
          <p:cNvGraphicFramePr>
            <a:graphicFrameLocks noGrp="1"/>
          </p:cNvGraphicFramePr>
          <p:nvPr>
            <p:extLst>
              <p:ext uri="{D42A27DB-BD31-4B8C-83A1-F6EECF244321}">
                <p14:modId xmlns:p14="http://schemas.microsoft.com/office/powerpoint/2010/main" val="1344294526"/>
              </p:ext>
            </p:extLst>
          </p:nvPr>
        </p:nvGraphicFramePr>
        <p:xfrm>
          <a:off x="196771" y="905335"/>
          <a:ext cx="11472434" cy="4747734"/>
        </p:xfrm>
        <a:graphic>
          <a:graphicData uri="http://schemas.openxmlformats.org/drawingml/2006/table">
            <a:tbl>
              <a:tblPr firstRow="1" bandRow="1">
                <a:tableStyleId>{F5AB1C69-6EDB-4FF4-983F-18BD219EF322}</a:tableStyleId>
              </a:tblPr>
              <a:tblGrid>
                <a:gridCol w="598032">
                  <a:extLst>
                    <a:ext uri="{9D8B030D-6E8A-4147-A177-3AD203B41FA5}">
                      <a16:colId xmlns:a16="http://schemas.microsoft.com/office/drawing/2014/main" val="1688489806"/>
                    </a:ext>
                  </a:extLst>
                </a:gridCol>
                <a:gridCol w="1684250">
                  <a:extLst>
                    <a:ext uri="{9D8B030D-6E8A-4147-A177-3AD203B41FA5}">
                      <a16:colId xmlns:a16="http://schemas.microsoft.com/office/drawing/2014/main" val="329607940"/>
                    </a:ext>
                  </a:extLst>
                </a:gridCol>
                <a:gridCol w="1708660">
                  <a:extLst>
                    <a:ext uri="{9D8B030D-6E8A-4147-A177-3AD203B41FA5}">
                      <a16:colId xmlns:a16="http://schemas.microsoft.com/office/drawing/2014/main" val="1039058617"/>
                    </a:ext>
                  </a:extLst>
                </a:gridCol>
                <a:gridCol w="842127">
                  <a:extLst>
                    <a:ext uri="{9D8B030D-6E8A-4147-A177-3AD203B41FA5}">
                      <a16:colId xmlns:a16="http://schemas.microsoft.com/office/drawing/2014/main" val="514053586"/>
                    </a:ext>
                  </a:extLst>
                </a:gridCol>
                <a:gridCol w="3754123">
                  <a:extLst>
                    <a:ext uri="{9D8B030D-6E8A-4147-A177-3AD203B41FA5}">
                      <a16:colId xmlns:a16="http://schemas.microsoft.com/office/drawing/2014/main" val="4093696866"/>
                    </a:ext>
                  </a:extLst>
                </a:gridCol>
                <a:gridCol w="1622049">
                  <a:extLst>
                    <a:ext uri="{9D8B030D-6E8A-4147-A177-3AD203B41FA5}">
                      <a16:colId xmlns:a16="http://schemas.microsoft.com/office/drawing/2014/main" val="322256887"/>
                    </a:ext>
                  </a:extLst>
                </a:gridCol>
                <a:gridCol w="1263193">
                  <a:extLst>
                    <a:ext uri="{9D8B030D-6E8A-4147-A177-3AD203B41FA5}">
                      <a16:colId xmlns:a16="http://schemas.microsoft.com/office/drawing/2014/main" val="1683561751"/>
                    </a:ext>
                  </a:extLst>
                </a:gridCol>
              </a:tblGrid>
              <a:tr h="271603">
                <a:tc>
                  <a:txBody>
                    <a:bodyPr/>
                    <a:lstStyle/>
                    <a:p>
                      <a:pPr algn="ctr" fontAlgn="ctr">
                        <a:buNone/>
                      </a:pPr>
                      <a:r>
                        <a:rPr lang="es-MX" sz="1000" b="1" u="none" strike="noStrike" err="1">
                          <a:solidFill>
                            <a:srgbClr val="FFFFFF"/>
                          </a:solidFill>
                          <a:effectLst/>
                        </a:rPr>
                        <a:t>Nº</a:t>
                      </a:r>
                      <a:endParaRPr lang="es-MX" sz="1000" b="1" i="0" u="none" strike="noStrike" err="1">
                        <a:solidFill>
                          <a:srgbClr val="FFFFFF"/>
                        </a:solidFill>
                        <a:effectLst/>
                        <a:latin typeface="Noto Sans"/>
                        <a:ea typeface="Noto Sans"/>
                        <a:cs typeface="Noto Sans"/>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OOAD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MUNICIPIO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CAPACIDAD INSTALADA</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ACUERDO HCT</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dirty="0">
                          <a:solidFill>
                            <a:srgbClr val="FFFFFF"/>
                          </a:solidFill>
                          <a:effectLst/>
                        </a:rPr>
                        <a:t>FECHA ESCRITURA A FAVOR DEL IMSS</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089482238"/>
                  </a:ext>
                </a:extLst>
              </a:tr>
              <a:tr h="271603">
                <a:tc>
                  <a:txBody>
                    <a:bodyPr/>
                    <a:lstStyle/>
                    <a:p>
                      <a:pPr algn="ctr" fontAlgn="ctr">
                        <a:buNone/>
                      </a:pPr>
                      <a:r>
                        <a:rPr lang="es-MX" sz="1000" b="0" u="none" strike="noStrike" dirty="0">
                          <a:solidFill>
                            <a:schemeClr val="tx1"/>
                          </a:solidFill>
                          <a:effectLst/>
                        </a:rPr>
                        <a:t>21</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Estado de México Oriente</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Valle de Chalco</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250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Interior del Deportivo Luis Donaldo Colosio, Colonia San Miguel Xico II Sección, Valle de Chalco, Estado de México.</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800" b="0" u="none" strike="noStrike" kern="1200">
                          <a:solidFill>
                            <a:schemeClr val="tx1"/>
                          </a:solidFill>
                          <a:effectLst/>
                        </a:rPr>
                        <a:t>ACDO/AS2.HCT.251125/347.P.DA</a:t>
                      </a:r>
                      <a:endParaRPr lang="es-MX" sz="800" b="0" i="0" u="none" strike="noStrike" kern="1200">
                        <a:solidFill>
                          <a:schemeClr val="tx1"/>
                        </a:solidFill>
                        <a:effectLst/>
                        <a:latin typeface="Noto Sans"/>
                        <a:ea typeface="Noto Sans"/>
                        <a:cs typeface="Noto Sans"/>
                      </a:endParaRPr>
                    </a:p>
                  </a:txBody>
                  <a:tcPr marL="0" marR="0" marT="0" marB="0" anchor="ctr"/>
                </a:tc>
                <a:tc>
                  <a:txBody>
                    <a:bodyPr/>
                    <a:lstStyle/>
                    <a:p>
                      <a:pPr algn="ctr" fontAlgn="ctr">
                        <a:buNone/>
                      </a:pPr>
                      <a:r>
                        <a:rPr lang="es-MX" sz="800" b="0" u="none" strike="noStrike" dirty="0">
                          <a:solidFill>
                            <a:schemeClr val="tx1"/>
                          </a:solidFill>
                          <a:effectLst/>
                        </a:rPr>
                        <a:t>Escritura 18148 del 19/12/2025</a:t>
                      </a:r>
                      <a:endParaRPr lang="es-MX" sz="800" b="0" i="0" u="none" strike="noStrike" dirty="0">
                        <a:solidFill>
                          <a:schemeClr val="tx1"/>
                        </a:solidFill>
                        <a:effectLst/>
                        <a:latin typeface="Aptos"/>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44263494"/>
                  </a:ext>
                </a:extLst>
              </a:tr>
              <a:tr h="325120">
                <a:tc>
                  <a:txBody>
                    <a:bodyPr/>
                    <a:lstStyle/>
                    <a:p>
                      <a:pPr algn="ctr" fontAlgn="ctr">
                        <a:buNone/>
                      </a:pPr>
                      <a:r>
                        <a:rPr lang="es-MX" sz="1000" b="0" u="none" strike="noStrike">
                          <a:solidFill>
                            <a:schemeClr val="tx1"/>
                          </a:solidFill>
                          <a:effectLst/>
                        </a:rPr>
                        <a:t>22</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Jalisco</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Arandas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250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Calle Ocampo S/N, Fracc. Villa franca, 47182,  Arandas, Jalisco.</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ctr">
                        <a:buNone/>
                      </a:pPr>
                      <a:r>
                        <a:rPr lang="es-MX" sz="800" b="0" u="none" strike="noStrike" noProof="0">
                          <a:solidFill>
                            <a:schemeClr val="tx1"/>
                          </a:solidFill>
                          <a:effectLst/>
                          <a:highlight>
                            <a:srgbClr val="FFFFFF"/>
                          </a:highlight>
                        </a:rPr>
                        <a:t>ACDO.AS2.HCT.280426/101.P.DA</a:t>
                      </a:r>
                      <a:endParaRPr lang="es-ES" sz="800">
                        <a:solidFill>
                          <a:schemeClr val="tx1"/>
                        </a:solidFill>
                        <a:ea typeface="Noto Sans"/>
                        <a:cs typeface="Noto Sans"/>
                      </a:endParaRPr>
                    </a:p>
                  </a:txBody>
                  <a:tcPr marL="0" marR="0" marT="0" marB="0" anchor="ctr"/>
                </a:tc>
                <a:tc>
                  <a:txBody>
                    <a:bodyPr/>
                    <a:lstStyle/>
                    <a:p>
                      <a:pPr algn="ctr" fontAlgn="ctr">
                        <a:buNone/>
                      </a:pPr>
                      <a:r>
                        <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ctr"/>
                </a:tc>
                <a:extLst>
                  <a:ext uri="{0D108BD9-81ED-4DB2-BD59-A6C34878D82A}">
                    <a16:rowId xmlns:a16="http://schemas.microsoft.com/office/drawing/2014/main" val="3725142865"/>
                  </a:ext>
                </a:extLst>
              </a:tr>
              <a:tr h="152400">
                <a:tc>
                  <a:txBody>
                    <a:bodyPr/>
                    <a:lstStyle/>
                    <a:p>
                      <a:pPr algn="ctr" fontAlgn="ctr">
                        <a:buNone/>
                      </a:pPr>
                      <a:r>
                        <a:rPr lang="es-MX" sz="1000" b="0" u="none" strike="noStrike">
                          <a:solidFill>
                            <a:schemeClr val="tx1"/>
                          </a:solidFill>
                          <a:effectLst/>
                        </a:rPr>
                        <a:t>23</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Jalisco</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Ayutla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110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marL="0" algn="l" rtl="0" eaLnBrk="1" fontAlgn="ctr" latinLnBrk="0" hangingPunct="1">
                        <a:buNone/>
                      </a:pPr>
                      <a:r>
                        <a:rPr lang="es-MX" sz="1000" b="0" u="none" strike="noStrike" kern="1200">
                          <a:solidFill>
                            <a:schemeClr val="tx1"/>
                          </a:solidFill>
                          <a:effectLst/>
                        </a:rPr>
                        <a:t>Calle Santo Toribio romo No. 6 Fracc. Capilla del Rayo </a:t>
                      </a:r>
                      <a:endParaRPr lang="es-MX" sz="1000" b="0" i="0" u="none" strike="noStrike" kern="120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800" b="0" u="none" strike="noStrike" kern="1200" noProof="0">
                          <a:solidFill>
                            <a:schemeClr val="tx1"/>
                          </a:solidFill>
                          <a:effectLst/>
                        </a:rPr>
                        <a:t>ACDO.AS2.HCT.310326/71.P.DA</a:t>
                      </a:r>
                      <a:endParaRPr lang="es-ES" sz="800" b="0" i="0" u="none" strike="noStrike" kern="1200">
                        <a:solidFill>
                          <a:schemeClr val="tx1"/>
                        </a:solidFill>
                        <a:effectLst/>
                        <a:latin typeface="Noto San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144219780"/>
                  </a:ext>
                </a:extLst>
              </a:tr>
              <a:tr h="135802">
                <a:tc>
                  <a:txBody>
                    <a:bodyPr/>
                    <a:lstStyle/>
                    <a:p>
                      <a:pPr algn="ctr" fontAlgn="ctr">
                        <a:buNone/>
                      </a:pPr>
                      <a:r>
                        <a:rPr lang="es-MX" sz="1000" b="0" u="none" strike="noStrike">
                          <a:solidFill>
                            <a:schemeClr val="tx1"/>
                          </a:solidFill>
                          <a:effectLst/>
                        </a:rPr>
                        <a:t>24</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jalisco</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Sayula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110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Calle </a:t>
                      </a:r>
                      <a:r>
                        <a:rPr lang="es-MX" sz="1000" b="0" u="none" strike="noStrike" err="1">
                          <a:solidFill>
                            <a:schemeClr val="tx1"/>
                          </a:solidFill>
                          <a:effectLst/>
                        </a:rPr>
                        <a:t>Ogazon</a:t>
                      </a:r>
                      <a:r>
                        <a:rPr lang="es-MX" sz="1000" b="0" u="none" strike="noStrike">
                          <a:solidFill>
                            <a:schemeClr val="tx1"/>
                          </a:solidFill>
                          <a:effectLst/>
                        </a:rPr>
                        <a:t> No. 223, </a:t>
                      </a:r>
                      <a:r>
                        <a:rPr lang="es-MX" sz="1000" b="0" u="none" strike="noStrike" err="1">
                          <a:solidFill>
                            <a:schemeClr val="tx1"/>
                          </a:solidFill>
                          <a:effectLst/>
                        </a:rPr>
                        <a:t>Fracc</a:t>
                      </a:r>
                      <a:r>
                        <a:rPr lang="es-MX" sz="1000" b="0" u="none" strike="noStrike">
                          <a:solidFill>
                            <a:schemeClr val="tx1"/>
                          </a:solidFill>
                          <a:effectLst/>
                        </a:rPr>
                        <a:t>, Parques Aldama</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fontAlgn="ctr">
                        <a:buNone/>
                      </a:pPr>
                      <a:r>
                        <a:rPr lang="es-MX" sz="800" b="0" u="none" strike="noStrike">
                          <a:solidFill>
                            <a:schemeClr val="tx1"/>
                          </a:solidFill>
                          <a:effectLst/>
                        </a:rPr>
                        <a:t>A</a:t>
                      </a:r>
                      <a:r>
                        <a:rPr lang="es-MX" sz="800" b="0" u="none" strike="noStrike" kern="1200">
                          <a:solidFill>
                            <a:schemeClr val="tx1"/>
                          </a:solidFill>
                          <a:effectLst/>
                          <a:highlight>
                            <a:srgbClr val="FFFFFF"/>
                          </a:highlight>
                        </a:rPr>
                        <a:t>CDO.AS2.HCT.280426/102.P.DA.</a:t>
                      </a:r>
                      <a:endParaRPr lang="es-MX" sz="800" b="0" i="0" u="none" strike="noStrike" kern="1200">
                        <a:solidFill>
                          <a:schemeClr val="tx1"/>
                        </a:solidFill>
                        <a:effectLst/>
                        <a:highlight>
                          <a:srgbClr val="FFFFFF"/>
                        </a:highlight>
                        <a:latin typeface="Aptos Narrow"/>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1210201524"/>
                  </a:ext>
                </a:extLst>
              </a:tr>
              <a:tr h="144565">
                <a:tc>
                  <a:txBody>
                    <a:bodyPr/>
                    <a:lstStyle/>
                    <a:p>
                      <a:pPr algn="ctr" fontAlgn="ctr">
                        <a:buNone/>
                      </a:pPr>
                      <a:r>
                        <a:rPr lang="es-MX" sz="1000" b="0" u="none" strike="noStrike">
                          <a:solidFill>
                            <a:schemeClr val="tx1"/>
                          </a:solidFill>
                          <a:effectLst/>
                        </a:rPr>
                        <a:t>25</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Michoacán</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Jacona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Presa Solis No. 7, Fraccionamiento La Luz, C.P. 59833</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800" b="0" u="none" strike="noStrike" kern="1200">
                          <a:solidFill>
                            <a:schemeClr val="tx1"/>
                          </a:solidFill>
                          <a:effectLst/>
                        </a:rPr>
                        <a:t>ACDO.AS2.HCT.280426/107.P.DA</a:t>
                      </a:r>
                      <a:endParaRPr lang="es-MX" sz="800" b="0" i="0" u="none" strike="noStrike" kern="1200">
                        <a:solidFill>
                          <a:schemeClr val="tx1"/>
                        </a:solidFill>
                        <a:effectLst/>
                        <a:latin typeface="Noto San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1244720307"/>
                  </a:ext>
                </a:extLst>
              </a:tr>
              <a:tr h="271603">
                <a:tc>
                  <a:txBody>
                    <a:bodyPr/>
                    <a:lstStyle/>
                    <a:p>
                      <a:pPr algn="ctr" fontAlgn="ctr">
                        <a:buNone/>
                      </a:pPr>
                      <a:r>
                        <a:rPr lang="es-MX" sz="1000" b="0" u="none" strike="noStrike">
                          <a:solidFill>
                            <a:schemeClr val="tx1"/>
                          </a:solidFill>
                          <a:effectLst/>
                        </a:rPr>
                        <a:t>26</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Michoacán</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Zamora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250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Calle Labastida No. 1504, Colonia Real de Valencia, C.P.59717,</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marL="0" algn="ctr" defTabSz="914400" rtl="0" eaLnBrk="1" fontAlgn="ctr" latinLnBrk="0" hangingPunct="1">
                        <a:buNone/>
                      </a:pPr>
                      <a:r>
                        <a:rPr lang="es-MX" sz="800" b="0" u="none" strike="noStrike" kern="1200">
                          <a:solidFill>
                            <a:schemeClr val="tx1"/>
                          </a:solidFill>
                          <a:effectLst/>
                        </a:rPr>
                        <a:t>ACDO.AS2.HCT.310326/70.P.DA</a:t>
                      </a:r>
                      <a:endParaRPr lang="es-MX" sz="800" b="0" i="0" u="none" strike="noStrike" kern="1200">
                        <a:solidFill>
                          <a:schemeClr val="tx1"/>
                        </a:solidFill>
                        <a:effectLst/>
                        <a:latin typeface="Noto San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noProof="0" dirty="0">
                          <a:solidFill>
                            <a:schemeClr val="tx1"/>
                          </a:solidFill>
                          <a:effectLst/>
                          <a:latin typeface="+mn-lt"/>
                          <a:ea typeface="+mn-ea"/>
                          <a:cs typeface="+mn-cs"/>
                        </a:rPr>
                        <a:t>Contrato 16/04/2026</a:t>
                      </a:r>
                    </a:p>
                  </a:txBody>
                  <a:tcPr marL="0" marR="0" marT="0" marB="0" anchor="ctr"/>
                </a:tc>
                <a:extLst>
                  <a:ext uri="{0D108BD9-81ED-4DB2-BD59-A6C34878D82A}">
                    <a16:rowId xmlns:a16="http://schemas.microsoft.com/office/drawing/2014/main" val="2828683907"/>
                  </a:ext>
                </a:extLst>
              </a:tr>
              <a:tr h="144565">
                <a:tc>
                  <a:txBody>
                    <a:bodyPr/>
                    <a:lstStyle/>
                    <a:p>
                      <a:pPr algn="ctr" fontAlgn="ctr">
                        <a:buNone/>
                      </a:pPr>
                      <a:r>
                        <a:rPr lang="es-MX" sz="1000" b="0" u="none" strike="noStrike">
                          <a:solidFill>
                            <a:schemeClr val="tx1"/>
                          </a:solidFill>
                          <a:effectLst/>
                        </a:rPr>
                        <a:t>27</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Michoacán</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La Piedad</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150</a:t>
                      </a:r>
                      <a:endParaRPr lang="es-MX" sz="1000" b="0" i="0" u="none" strike="noStrike">
                        <a:solidFill>
                          <a:schemeClr val="tx1"/>
                        </a:solidFill>
                        <a:effectLst/>
                        <a:latin typeface="Arial" panose="020B0604020202020204" pitchFamily="34" charset="0"/>
                      </a:endParaRPr>
                    </a:p>
                  </a:txBody>
                  <a:tcPr marL="0" marR="0" marT="0" marB="0" anchor="ctr"/>
                </a:tc>
                <a:tc>
                  <a:txBody>
                    <a:bodyPr/>
                    <a:lstStyle/>
                    <a:p>
                      <a:pPr algn="l" fontAlgn="ctr">
                        <a:buNone/>
                      </a:pPr>
                      <a:r>
                        <a:rPr lang="es-MX" sz="1000" b="0" u="none" strike="noStrike">
                          <a:solidFill>
                            <a:schemeClr val="tx1"/>
                          </a:solidFill>
                          <a:effectLst/>
                        </a:rPr>
                        <a:t>Goldsmith y Descartes, Colonia </a:t>
                      </a:r>
                      <a:r>
                        <a:rPr lang="es-MX" sz="1000" b="0" u="none" strike="noStrike" err="1">
                          <a:solidFill>
                            <a:schemeClr val="tx1"/>
                          </a:solidFill>
                          <a:effectLst/>
                        </a:rPr>
                        <a:t>Cuitzillo</a:t>
                      </a:r>
                      <a:r>
                        <a:rPr lang="es-MX" sz="1000" b="0" u="none" strike="noStrike">
                          <a:solidFill>
                            <a:schemeClr val="tx1"/>
                          </a:solidFill>
                          <a:effectLst/>
                        </a:rPr>
                        <a:t>, C. P. 59363</a:t>
                      </a:r>
                      <a:endParaRPr lang="es-MX" sz="1000" b="0" i="0" u="none" strike="noStrike">
                        <a:solidFill>
                          <a:schemeClr val="tx1"/>
                        </a:solidFill>
                        <a:effectLst/>
                        <a:latin typeface="Arial"/>
                      </a:endParaRPr>
                    </a:p>
                  </a:txBody>
                  <a:tcPr marL="0" marR="0" marT="0" marB="0" anchor="ctr"/>
                </a:tc>
                <a:tc>
                  <a:txBody>
                    <a:bodyPr/>
                    <a:lstStyle/>
                    <a:p>
                      <a:pPr algn="ctr" fontAlgn="ctr">
                        <a:buNone/>
                      </a:pPr>
                      <a:r>
                        <a:rPr lang="es-MX" sz="800" b="0" u="none" strike="noStrike" kern="1200">
                          <a:solidFill>
                            <a:schemeClr val="tx1"/>
                          </a:solidFill>
                          <a:effectLst/>
                        </a:rPr>
                        <a:t>ACDO.AS2.HCT.280426/106.P.DA</a:t>
                      </a:r>
                      <a:endParaRPr lang="es-MX" sz="800" b="0" i="0" u="none" strike="noStrike" kern="1200">
                        <a:solidFill>
                          <a:schemeClr val="tx1"/>
                        </a:solidFill>
                        <a:effectLst/>
                        <a:latin typeface="Noto San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1463797186"/>
                  </a:ext>
                </a:extLst>
              </a:tr>
              <a:tr h="271603">
                <a:tc>
                  <a:txBody>
                    <a:bodyPr/>
                    <a:lstStyle/>
                    <a:p>
                      <a:pPr algn="ctr" fontAlgn="ctr">
                        <a:buNone/>
                      </a:pPr>
                      <a:r>
                        <a:rPr lang="es-MX" sz="1000" b="0" u="none" strike="noStrike">
                          <a:solidFill>
                            <a:schemeClr val="tx1"/>
                          </a:solidFill>
                          <a:effectLst/>
                        </a:rPr>
                        <a:t>28</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Morelos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Emiliano Zapata </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200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Prolongación Cumez Numero 1, en la Colonia Villa Morelos, Emiliano zapata </a:t>
                      </a:r>
                      <a:r>
                        <a:rPr lang="es-MX" sz="1000" b="0" u="none" strike="noStrike" err="1">
                          <a:solidFill>
                            <a:schemeClr val="tx1"/>
                          </a:solidFill>
                          <a:effectLst/>
                        </a:rPr>
                        <a:t>morelos</a:t>
                      </a:r>
                      <a:r>
                        <a:rPr lang="es-MX" sz="1000" b="0" u="none" strike="noStrike">
                          <a:solidFill>
                            <a:schemeClr val="tx1"/>
                          </a:solidFill>
                          <a:effectLst/>
                        </a:rPr>
                        <a:t> </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algn="ctr" defTabSz="914400" rtl="0" eaLnBrk="1" fontAlgn="ctr" latinLnBrk="0" hangingPunct="1">
                        <a:buNone/>
                      </a:pPr>
                      <a:r>
                        <a:rPr lang="es-MX" sz="800" b="0" u="none" strike="noStrike" kern="1200">
                          <a:solidFill>
                            <a:schemeClr val="tx1"/>
                          </a:solidFill>
                          <a:effectLst/>
                        </a:rPr>
                        <a:t>ACDO.AS2.HCT.310326/61.P.DA</a:t>
                      </a:r>
                      <a:endParaRPr lang="es-MX" sz="800" b="0" i="0" u="none" strike="noStrike" kern="1200">
                        <a:solidFill>
                          <a:schemeClr val="tx1"/>
                        </a:solidFill>
                        <a:effectLst/>
                        <a:latin typeface="Noto San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noProof="0" dirty="0">
                          <a:solidFill>
                            <a:schemeClr val="tx1"/>
                          </a:solidFill>
                          <a:effectLst/>
                          <a:latin typeface="+mn-lt"/>
                          <a:ea typeface="+mn-ea"/>
                          <a:cs typeface="+mn-cs"/>
                        </a:rPr>
                        <a:t>Escritura del 27/04/2026</a:t>
                      </a:r>
                    </a:p>
                  </a:txBody>
                  <a:tcPr marL="0" marR="0" marT="0" marB="0" anchor="ctr"/>
                </a:tc>
                <a:extLst>
                  <a:ext uri="{0D108BD9-81ED-4DB2-BD59-A6C34878D82A}">
                    <a16:rowId xmlns:a16="http://schemas.microsoft.com/office/drawing/2014/main" val="3261330989"/>
                  </a:ext>
                </a:extLst>
              </a:tr>
              <a:tr h="271603">
                <a:tc>
                  <a:txBody>
                    <a:bodyPr/>
                    <a:lstStyle/>
                    <a:p>
                      <a:pPr algn="ctr" fontAlgn="ctr">
                        <a:buNone/>
                      </a:pPr>
                      <a:r>
                        <a:rPr lang="es-MX" sz="1000" b="0" u="none" strike="noStrike">
                          <a:solidFill>
                            <a:schemeClr val="tx1"/>
                          </a:solidFill>
                          <a:effectLst/>
                        </a:rPr>
                        <a:t>29</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Morelos</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Miacatlán</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110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Calle Insurgentes #06 Colonia Centro del Municipio de Miacatlán, Morelos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marL="0" algn="ctr" defTabSz="914400" rtl="0" eaLnBrk="1" fontAlgn="ctr" latinLnBrk="0" hangingPunct="1">
                        <a:buNone/>
                      </a:pPr>
                      <a:r>
                        <a:rPr lang="es-MX" sz="800" b="0" u="none" strike="noStrike" kern="1200">
                          <a:solidFill>
                            <a:schemeClr val="tx1"/>
                          </a:solidFill>
                          <a:effectLst/>
                        </a:rPr>
                        <a:t>ACDO.AS2.HCT.310326/62.P.DA</a:t>
                      </a:r>
                      <a:endParaRPr lang="es-MX" sz="800" b="0" i="0" u="none" strike="noStrike" kern="1200">
                        <a:solidFill>
                          <a:schemeClr val="tx1"/>
                        </a:solidFill>
                        <a:effectLst/>
                        <a:latin typeface="Noto San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800" b="0" i="0" u="none" strike="noStrike" kern="1200" cap="none" spc="0" normalizeH="0" baseline="0" noProof="0">
                          <a:ln>
                            <a:noFill/>
                          </a:ln>
                          <a:solidFill>
                            <a:prstClr val="black"/>
                          </a:solidFill>
                          <a:effectLst/>
                          <a:uLnTx/>
                          <a:uFillTx/>
                          <a:latin typeface="Aptos"/>
                          <a:ea typeface="+mn-ea"/>
                          <a:cs typeface="+mn-cs"/>
                        </a:rPr>
                        <a:t>Escritura del 27/04/2026</a:t>
                      </a:r>
                      <a:endParaRPr kumimoji="0" lang="es-MX" sz="800" b="0" i="0" u="none" strike="noStrike" kern="1200" cap="none" spc="0" normalizeH="0" baseline="0" noProof="0" dirty="0">
                        <a:ln>
                          <a:noFill/>
                        </a:ln>
                        <a:solidFill>
                          <a:prstClr val="black"/>
                        </a:solidFill>
                        <a:effectLst/>
                        <a:uLnTx/>
                        <a:uFillTx/>
                        <a:latin typeface="Aptos"/>
                        <a:ea typeface="+mn-ea"/>
                        <a:cs typeface="+mn-cs"/>
                      </a:endParaRPr>
                    </a:p>
                  </a:txBody>
                  <a:tcPr marL="0" marR="0" marT="0" marB="0" anchor="ctr"/>
                </a:tc>
                <a:extLst>
                  <a:ext uri="{0D108BD9-81ED-4DB2-BD59-A6C34878D82A}">
                    <a16:rowId xmlns:a16="http://schemas.microsoft.com/office/drawing/2014/main" val="3957917563"/>
                  </a:ext>
                </a:extLst>
              </a:tr>
              <a:tr h="271603">
                <a:tc>
                  <a:txBody>
                    <a:bodyPr/>
                    <a:lstStyle/>
                    <a:p>
                      <a:pPr algn="ctr" fontAlgn="ctr">
                        <a:buNone/>
                      </a:pPr>
                      <a:r>
                        <a:rPr lang="es-MX" sz="1000" b="0" u="none" strike="noStrike">
                          <a:solidFill>
                            <a:schemeClr val="tx1"/>
                          </a:solidFill>
                          <a:effectLst/>
                        </a:rPr>
                        <a:t>30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Morelos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Tlaquiltenango</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200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Calle Tlahuica número 3 A, Colonia Centro, Tlaquiltenango, Morelos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marL="0" algn="ctr" defTabSz="914400" rtl="0" eaLnBrk="1" fontAlgn="ctr" latinLnBrk="0" hangingPunct="1">
                        <a:buNone/>
                      </a:pPr>
                      <a:r>
                        <a:rPr lang="es-MX" sz="800" b="0" u="none" strike="noStrike" kern="1200">
                          <a:solidFill>
                            <a:schemeClr val="tx1"/>
                          </a:solidFill>
                          <a:effectLst/>
                        </a:rPr>
                        <a:t>ACDO.AS2.HCT.310326/60.P.DA</a:t>
                      </a:r>
                      <a:endParaRPr lang="es-MX" sz="800" b="0" i="0" u="none" strike="noStrike" kern="1200">
                        <a:solidFill>
                          <a:schemeClr val="tx1"/>
                        </a:solidFill>
                        <a:effectLst/>
                        <a:latin typeface="Noto San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800" b="0" i="0" u="none" strike="noStrike" kern="1200" cap="none" spc="0" normalizeH="0" baseline="0" noProof="0" dirty="0">
                          <a:ln>
                            <a:noFill/>
                          </a:ln>
                          <a:solidFill>
                            <a:prstClr val="black"/>
                          </a:solidFill>
                          <a:effectLst/>
                          <a:uLnTx/>
                          <a:uFillTx/>
                          <a:latin typeface="Aptos"/>
                          <a:ea typeface="+mn-ea"/>
                          <a:cs typeface="+mn-cs"/>
                        </a:rPr>
                        <a:t>Escritura del 27/04/2026</a:t>
                      </a:r>
                    </a:p>
                  </a:txBody>
                  <a:tcPr marL="0" marR="0" marT="0" marB="0" anchor="ctr"/>
                </a:tc>
                <a:extLst>
                  <a:ext uri="{0D108BD9-81ED-4DB2-BD59-A6C34878D82A}">
                    <a16:rowId xmlns:a16="http://schemas.microsoft.com/office/drawing/2014/main" val="59159110"/>
                  </a:ext>
                </a:extLst>
              </a:tr>
              <a:tr h="271603">
                <a:tc>
                  <a:txBody>
                    <a:bodyPr/>
                    <a:lstStyle/>
                    <a:p>
                      <a:pPr algn="ctr" fontAlgn="ctr">
                        <a:buNone/>
                      </a:pPr>
                      <a:r>
                        <a:rPr lang="es-MX" sz="1000" b="0" u="none" strike="noStrike">
                          <a:solidFill>
                            <a:schemeClr val="tx1"/>
                          </a:solidFill>
                          <a:effectLst/>
                        </a:rPr>
                        <a:t>31</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Morelos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Tepalcingo</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dirty="0">
                          <a:solidFill>
                            <a:schemeClr val="tx1"/>
                          </a:solidFill>
                          <a:effectLst/>
                        </a:rPr>
                        <a:t>250</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Calle paseo Ribereño No. 5, campo de Tepalcingo, Municipio de Tepalcingo, Estado de Morelos</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800" b="0" u="none" strike="noStrike" kern="1200">
                          <a:solidFill>
                            <a:schemeClr val="tx1"/>
                          </a:solidFill>
                          <a:effectLst/>
                        </a:rPr>
                        <a:t>ACDO.AS2.HCT.280426/105.P.DA</a:t>
                      </a:r>
                      <a:endParaRPr lang="es-MX" sz="800" b="0" i="0" u="none" strike="noStrike" kern="1200">
                        <a:solidFill>
                          <a:schemeClr val="tx1"/>
                        </a:solidFill>
                        <a:effectLst/>
                        <a:latin typeface="Noto San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ctr"/>
                </a:tc>
                <a:extLst>
                  <a:ext uri="{0D108BD9-81ED-4DB2-BD59-A6C34878D82A}">
                    <a16:rowId xmlns:a16="http://schemas.microsoft.com/office/drawing/2014/main" val="1133268094"/>
                  </a:ext>
                </a:extLst>
              </a:tr>
              <a:tr h="135802">
                <a:tc>
                  <a:txBody>
                    <a:bodyPr/>
                    <a:lstStyle/>
                    <a:p>
                      <a:pPr algn="ctr" fontAlgn="ctr">
                        <a:buNone/>
                      </a:pPr>
                      <a:r>
                        <a:rPr lang="es-MX" sz="1000" b="0" u="none" strike="noStrike">
                          <a:solidFill>
                            <a:schemeClr val="tx1"/>
                          </a:solidFill>
                          <a:effectLst/>
                        </a:rPr>
                        <a:t>32</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Puebla</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San Martín Texmelucan</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fontAlgn="ctr">
                        <a:buNone/>
                      </a:pPr>
                      <a:r>
                        <a:rPr lang="es-MX" sz="1000" b="0" u="none" strike="noStrike">
                          <a:solidFill>
                            <a:schemeClr val="tx1"/>
                          </a:solidFill>
                          <a:effectLst/>
                        </a:rPr>
                        <a:t>110</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Privada Reforma 200, San Rafael Tlanalapan</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fontAlgn="ctr">
                        <a:buNone/>
                      </a:pPr>
                      <a:r>
                        <a:rPr lang="es-MX" sz="800" b="0" u="none" strike="noStrike" kern="1200">
                          <a:solidFill>
                            <a:schemeClr val="tx1"/>
                          </a:solidFill>
                          <a:effectLst/>
                        </a:rPr>
                        <a:t>ACDO.AS2.HCT.260226/29.P.DA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algn="ctr" fontAlgn="ctr">
                        <a:buNone/>
                      </a:pPr>
                      <a:r>
                        <a:rPr lang="es-MX" sz="800" b="0" u="none" strike="noStrike" kern="1200" dirty="0">
                          <a:solidFill>
                            <a:schemeClr val="tx1"/>
                          </a:solidFill>
                          <a:effectLst/>
                        </a:rPr>
                        <a:t>Escritura 8 del 16/04/2026</a:t>
                      </a:r>
                      <a:endParaRPr lang="es-MX" sz="800" b="0" i="0" u="none" strike="noStrike" kern="1200" dirty="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2164957033"/>
                  </a:ext>
                </a:extLst>
              </a:tr>
              <a:tr h="271603">
                <a:tc>
                  <a:txBody>
                    <a:bodyPr/>
                    <a:lstStyle/>
                    <a:p>
                      <a:pPr algn="ctr" fontAlgn="ctr">
                        <a:buNone/>
                      </a:pPr>
                      <a:r>
                        <a:rPr lang="es-MX" sz="1000" b="0" u="none" strike="noStrike">
                          <a:solidFill>
                            <a:schemeClr val="tx1"/>
                          </a:solidFill>
                          <a:effectLst/>
                        </a:rPr>
                        <a:t>33</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Durango </a:t>
                      </a:r>
                      <a:endParaRPr lang="es-MX" sz="1000" b="0" i="0" u="none" strike="noStrike" dirty="0">
                        <a:solidFill>
                          <a:schemeClr val="tx1"/>
                        </a:solidFill>
                        <a:effectLst/>
                        <a:latin typeface="Arial" panose="020B0604020202020204" pitchFamily="34" charset="0"/>
                      </a:endParaRPr>
                    </a:p>
                  </a:txBody>
                  <a:tcPr marL="0" marR="0" marT="0" marB="0" anchor="ctr"/>
                </a:tc>
                <a:tc>
                  <a:txBody>
                    <a:bodyPr/>
                    <a:lstStyle/>
                    <a:p>
                      <a:pPr algn="l" fontAlgn="ctr">
                        <a:buNone/>
                      </a:pPr>
                      <a:r>
                        <a:rPr lang="es-MX" sz="1000" b="0" u="none" strike="noStrike" dirty="0">
                          <a:solidFill>
                            <a:schemeClr val="tx1"/>
                          </a:solidFill>
                          <a:effectLst/>
                        </a:rPr>
                        <a:t>Santiago Papasquiaro</a:t>
                      </a:r>
                      <a:endParaRPr lang="es-MX" sz="1000" b="0" i="0" u="none" strike="noStrike" dirty="0">
                        <a:solidFill>
                          <a:schemeClr val="tx1"/>
                        </a:solidFill>
                        <a:effectLst/>
                        <a:latin typeface="Arial" panose="020B0604020202020204" pitchFamily="34" charset="0"/>
                      </a:endParaRPr>
                    </a:p>
                  </a:txBody>
                  <a:tcPr marL="0" marR="0" marT="0" marB="0" anchor="ctr"/>
                </a:tc>
                <a:tc>
                  <a:txBody>
                    <a:bodyPr/>
                    <a:lstStyle/>
                    <a:p>
                      <a:pPr algn="ctr" fontAlgn="ctr">
                        <a:buNone/>
                      </a:pPr>
                      <a:r>
                        <a:rPr lang="es-MX" sz="1000" b="0" u="none" strike="noStrike" dirty="0">
                          <a:solidFill>
                            <a:schemeClr val="tx1"/>
                          </a:solidFill>
                          <a:effectLst/>
                        </a:rPr>
                        <a:t>110</a:t>
                      </a:r>
                      <a:endParaRPr lang="es-MX" sz="1000" b="0" i="0" u="none" strike="noStrike" dirty="0">
                        <a:solidFill>
                          <a:schemeClr val="tx1"/>
                        </a:solidFill>
                        <a:effectLst/>
                        <a:latin typeface="Arial" panose="020B0604020202020204" pitchFamily="34" charset="0"/>
                      </a:endParaRPr>
                    </a:p>
                  </a:txBody>
                  <a:tcPr marL="0" marR="0" marT="0" marB="0" anchor="ctr"/>
                </a:tc>
                <a:tc>
                  <a:txBody>
                    <a:bodyPr/>
                    <a:lstStyle/>
                    <a:p>
                      <a:pPr algn="l" fontAlgn="ctr">
                        <a:buNone/>
                      </a:pPr>
                      <a:r>
                        <a:rPr lang="es-MX" sz="1000" b="0" u="none" strike="noStrike" dirty="0">
                          <a:solidFill>
                            <a:schemeClr val="tx1"/>
                          </a:solidFill>
                          <a:effectLst/>
                        </a:rPr>
                        <a:t>Calle San Isidro No. 117 Col. Real Campestre, Santiago Papasquiaro, Durango.</a:t>
                      </a:r>
                      <a:endParaRPr lang="es-MX" sz="1000" b="0" i="0" u="none" strike="noStrike" dirty="0">
                        <a:solidFill>
                          <a:schemeClr val="tx1"/>
                        </a:solidFill>
                        <a:effectLst/>
                        <a:latin typeface="Arial" panose="020B0604020202020204" pitchFamily="34" charset="0"/>
                      </a:endParaRPr>
                    </a:p>
                  </a:txBody>
                  <a:tcPr marL="0" marR="0" marT="0" marB="0" anchor="ctr"/>
                </a:tc>
                <a:tc>
                  <a:txBody>
                    <a:bodyPr/>
                    <a:lstStyle/>
                    <a:p>
                      <a:pPr algn="ctr" fontAlgn="ctr">
                        <a:buNone/>
                      </a:pPr>
                      <a:r>
                        <a:rPr lang="es-MX" sz="800" b="0" u="none" strike="noStrike">
                          <a:solidFill>
                            <a:schemeClr val="tx1"/>
                          </a:solidFill>
                          <a:effectLst/>
                        </a:rPr>
                        <a:t>ACDO.AS2.HCT.260526/133.P.DA</a:t>
                      </a:r>
                      <a:endParaRPr lang="es-MX" sz="800" b="0" i="0" u="none" strike="noStrike">
                        <a:solidFill>
                          <a:schemeClr val="tx1"/>
                        </a:solidFill>
                        <a:effectLst/>
                        <a:latin typeface="Apto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ctr"/>
                </a:tc>
                <a:extLst>
                  <a:ext uri="{0D108BD9-81ED-4DB2-BD59-A6C34878D82A}">
                    <a16:rowId xmlns:a16="http://schemas.microsoft.com/office/drawing/2014/main" val="1527820258"/>
                  </a:ext>
                </a:extLst>
              </a:tr>
              <a:tr h="407405">
                <a:tc>
                  <a:txBody>
                    <a:bodyPr/>
                    <a:lstStyle/>
                    <a:p>
                      <a:pPr algn="ctr" fontAlgn="ctr">
                        <a:buNone/>
                      </a:pPr>
                      <a:r>
                        <a:rPr lang="es-MX" sz="1000" b="0" u="none" strike="noStrike">
                          <a:solidFill>
                            <a:schemeClr val="tx1"/>
                          </a:solidFill>
                          <a:effectLst/>
                        </a:rPr>
                        <a:t>34</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dirty="0">
                          <a:solidFill>
                            <a:schemeClr val="tx1"/>
                          </a:solidFill>
                          <a:effectLst/>
                        </a:rPr>
                        <a:t>Estado de México Oriente</a:t>
                      </a:r>
                      <a:endParaRPr lang="es-MX" sz="1000" b="0" i="0" u="none" strike="noStrike" dirty="0">
                        <a:solidFill>
                          <a:schemeClr val="tx1"/>
                        </a:solidFill>
                        <a:effectLst/>
                        <a:latin typeface="Arial" panose="020B0604020202020204" pitchFamily="34" charset="0"/>
                      </a:endParaRPr>
                    </a:p>
                  </a:txBody>
                  <a:tcPr marL="0" marR="0" marT="0" marB="0" anchor="ctr"/>
                </a:tc>
                <a:tc>
                  <a:txBody>
                    <a:bodyPr/>
                    <a:lstStyle/>
                    <a:p>
                      <a:pPr algn="l" fontAlgn="ctr">
                        <a:buNone/>
                      </a:pPr>
                      <a:r>
                        <a:rPr lang="es-MX" sz="1000" b="0" u="none" strike="noStrike" dirty="0">
                          <a:solidFill>
                            <a:schemeClr val="tx1"/>
                          </a:solidFill>
                          <a:effectLst/>
                        </a:rPr>
                        <a:t>Chicoloapan.</a:t>
                      </a:r>
                      <a:endParaRPr lang="es-MX" sz="1000" b="0" i="0" u="none" strike="noStrike" dirty="0">
                        <a:solidFill>
                          <a:schemeClr val="tx1"/>
                        </a:solidFill>
                        <a:effectLst/>
                        <a:latin typeface="Arial" panose="020B0604020202020204" pitchFamily="34" charset="0"/>
                      </a:endParaRPr>
                    </a:p>
                  </a:txBody>
                  <a:tcPr marL="0" marR="0" marT="0" marB="0" anchor="ctr"/>
                </a:tc>
                <a:tc>
                  <a:txBody>
                    <a:bodyPr/>
                    <a:lstStyle/>
                    <a:p>
                      <a:pPr algn="ctr" fontAlgn="ctr">
                        <a:buNone/>
                      </a:pPr>
                      <a:r>
                        <a:rPr lang="es-MX" sz="1000" b="0" u="none" strike="noStrike" dirty="0">
                          <a:solidFill>
                            <a:schemeClr val="tx1"/>
                          </a:solidFill>
                          <a:effectLst/>
                        </a:rPr>
                        <a:t>250</a:t>
                      </a:r>
                      <a:endParaRPr lang="es-MX" sz="1000" b="0" i="0" u="none" strike="noStrike" dirty="0">
                        <a:solidFill>
                          <a:schemeClr val="tx1"/>
                        </a:solidFill>
                        <a:effectLst/>
                        <a:latin typeface="Arial" panose="020B0604020202020204" pitchFamily="34" charset="0"/>
                      </a:endParaRPr>
                    </a:p>
                  </a:txBody>
                  <a:tcPr marL="0" marR="0" marT="0" marB="0" anchor="ctr"/>
                </a:tc>
                <a:tc>
                  <a:txBody>
                    <a:bodyPr/>
                    <a:lstStyle/>
                    <a:p>
                      <a:pPr algn="l" fontAlgn="ctr">
                        <a:buNone/>
                      </a:pPr>
                      <a:r>
                        <a:rPr lang="es-MX" sz="1000" b="0" u="none" strike="noStrike" dirty="0">
                          <a:solidFill>
                            <a:schemeClr val="tx1"/>
                          </a:solidFill>
                          <a:effectLst/>
                        </a:rPr>
                        <a:t>Paseo Vía Láctea, Manzana 057, Unidad Habitacional Galaxia Los Reyes, C.P. 56383, Municipio de Chicoloapan, Estado de México.</a:t>
                      </a:r>
                      <a:endParaRPr lang="es-MX" sz="1000" b="0" i="0" u="none" strike="noStrike" dirty="0">
                        <a:solidFill>
                          <a:schemeClr val="tx1"/>
                        </a:solidFill>
                        <a:effectLst/>
                        <a:latin typeface="Arial" panose="020B0604020202020204" pitchFamily="34" charset="0"/>
                      </a:endParaRPr>
                    </a:p>
                  </a:txBody>
                  <a:tcPr marL="0" marR="0" marT="0" marB="0" anchor="ctr"/>
                </a:tc>
                <a:tc>
                  <a:txBody>
                    <a:bodyPr/>
                    <a:lstStyle/>
                    <a:p>
                      <a:pPr algn="ctr" fontAlgn="ctr">
                        <a:buNone/>
                      </a:pPr>
                      <a:r>
                        <a:rPr lang="es-MX" sz="800" b="0" u="none" strike="noStrike" kern="1200">
                          <a:solidFill>
                            <a:schemeClr val="tx1"/>
                          </a:solidFill>
                          <a:effectLst/>
                        </a:rPr>
                        <a:t>ACDO.AS2.HCT.260526/137.P.DA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dirty="0">
                          <a:solidFill>
                            <a:schemeClr val="tx1"/>
                          </a:solidFill>
                          <a:effectLst/>
                          <a:latin typeface="+mn-lt"/>
                          <a:ea typeface="+mn-ea"/>
                          <a:cs typeface="+mn-cs"/>
                        </a:rPr>
                        <a:t>Escritura del 11/06/2026</a:t>
                      </a:r>
                    </a:p>
                  </a:txBody>
                  <a:tcPr marL="0" marR="0" marT="0" marB="0" anchor="ctr"/>
                </a:tc>
                <a:extLst>
                  <a:ext uri="{0D108BD9-81ED-4DB2-BD59-A6C34878D82A}">
                    <a16:rowId xmlns:a16="http://schemas.microsoft.com/office/drawing/2014/main" val="4033788973"/>
                  </a:ext>
                </a:extLst>
              </a:tr>
              <a:tr h="271603">
                <a:tc>
                  <a:txBody>
                    <a:bodyPr/>
                    <a:lstStyle/>
                    <a:p>
                      <a:pPr algn="ctr" fontAlgn="ctr">
                        <a:buNone/>
                      </a:pPr>
                      <a:r>
                        <a:rPr lang="es-MX" sz="1000" b="0" u="none" strike="noStrike">
                          <a:solidFill>
                            <a:schemeClr val="tx1"/>
                          </a:solidFill>
                          <a:effectLst/>
                        </a:rPr>
                        <a:t>35</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chemeClr val="tx1"/>
                          </a:solidFill>
                          <a:effectLst/>
                        </a:rPr>
                        <a:t>Estado de México Oriente</a:t>
                      </a:r>
                      <a:endParaRPr lang="es-MX" sz="1000" b="0" i="0" u="none" strike="noStrike">
                        <a:solidFill>
                          <a:schemeClr val="tx1"/>
                        </a:solidFill>
                        <a:effectLst/>
                        <a:latin typeface="Noto Sans" panose="020B0502040504020204" pitchFamily="34" charset="0"/>
                      </a:endParaRPr>
                    </a:p>
                  </a:txBody>
                  <a:tcPr marL="0" marR="0" marT="0" marB="0" anchor="ctr"/>
                </a:tc>
                <a:tc>
                  <a:txBody>
                    <a:bodyPr/>
                    <a:lstStyle/>
                    <a:p>
                      <a:pPr algn="l" rtl="0" fontAlgn="ctr">
                        <a:buNone/>
                      </a:pPr>
                      <a:r>
                        <a:rPr lang="es-MX" sz="1000" b="0" u="none" strike="noStrike">
                          <a:solidFill>
                            <a:schemeClr val="tx1"/>
                          </a:solidFill>
                          <a:effectLst/>
                        </a:rPr>
                        <a:t>Ixtapaluca</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250</a:t>
                      </a:r>
                      <a:endParaRPr lang="es-MX" sz="1000" b="0" i="0" u="none" strike="noStrike" dirty="0">
                        <a:solidFill>
                          <a:schemeClr val="tx1"/>
                        </a:solidFill>
                        <a:effectLst/>
                        <a:latin typeface="Noto Sans" panose="020B0502040504020204" pitchFamily="34" charset="0"/>
                      </a:endParaRPr>
                    </a:p>
                  </a:txBody>
                  <a:tcPr marL="0" marR="0" marT="0" marB="0" anchor="ctr"/>
                </a:tc>
                <a:tc>
                  <a:txBody>
                    <a:bodyPr/>
                    <a:lstStyle/>
                    <a:p>
                      <a:pPr algn="just" rtl="0" fontAlgn="ctr">
                        <a:buNone/>
                      </a:pPr>
                      <a:r>
                        <a:rPr lang="es-MX" sz="1000" b="0" u="none" strike="noStrike" dirty="0">
                          <a:solidFill>
                            <a:schemeClr val="tx1"/>
                          </a:solidFill>
                          <a:effectLst/>
                        </a:rPr>
                        <a:t>Calle Ignacio Lopez Rayon Mz 4, Lt 5, Conjunto Urbano Los Heroes, Municipio de Ixtapaluca, Estado de México</a:t>
                      </a:r>
                      <a:endParaRPr lang="es-MX" sz="1000" b="0" i="0" u="none" strike="noStrike" dirty="0">
                        <a:solidFill>
                          <a:schemeClr val="tx1"/>
                        </a:solidFill>
                        <a:effectLst/>
                        <a:latin typeface="Noto Sans"/>
                      </a:endParaRPr>
                    </a:p>
                  </a:txBody>
                  <a:tcPr marL="0" marR="0" marT="0" marB="0" anchor="ctr"/>
                </a:tc>
                <a:tc>
                  <a:txBody>
                    <a:bodyPr/>
                    <a:lstStyle/>
                    <a:p>
                      <a:pPr lvl="0" algn="ctr">
                        <a:buNone/>
                      </a:pPr>
                      <a:r>
                        <a:rPr lang="es-MX" sz="800" b="0" u="none" strike="noStrike" noProof="0">
                          <a:solidFill>
                            <a:schemeClr val="tx1"/>
                          </a:solidFill>
                          <a:effectLst/>
                        </a:rPr>
                        <a:t>ACDO.AS2.HCT.260526/138.P.DA</a:t>
                      </a:r>
                      <a:endParaRPr lang="es-MX" sz="800" b="0" i="0" u="none" strike="noStrike" noProof="0">
                        <a:solidFill>
                          <a:schemeClr val="tx1"/>
                        </a:solidFill>
                        <a:effectLst/>
                        <a:latin typeface="Apto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dirty="0">
                          <a:solidFill>
                            <a:schemeClr val="tx1"/>
                          </a:solidFill>
                          <a:effectLst/>
                          <a:latin typeface="+mn-lt"/>
                          <a:ea typeface="+mn-ea"/>
                          <a:cs typeface="+mn-cs"/>
                        </a:rPr>
                        <a:t>Escritura del 11/06/2026</a:t>
                      </a:r>
                    </a:p>
                  </a:txBody>
                  <a:tcPr marL="0" marR="0" marT="0" marB="0" anchor="ctr"/>
                </a:tc>
                <a:extLst>
                  <a:ext uri="{0D108BD9-81ED-4DB2-BD59-A6C34878D82A}">
                    <a16:rowId xmlns:a16="http://schemas.microsoft.com/office/drawing/2014/main" val="4216047089"/>
                  </a:ext>
                </a:extLst>
              </a:tr>
              <a:tr h="144565">
                <a:tc>
                  <a:txBody>
                    <a:bodyPr/>
                    <a:lstStyle/>
                    <a:p>
                      <a:pPr algn="ctr" fontAlgn="ctr">
                        <a:buNone/>
                      </a:pPr>
                      <a:r>
                        <a:rPr lang="es-MX" sz="1000" b="0" u="none" strike="noStrike">
                          <a:solidFill>
                            <a:schemeClr val="tx1"/>
                          </a:solidFill>
                          <a:effectLst/>
                        </a:rPr>
                        <a:t>36</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dirty="0">
                          <a:solidFill>
                            <a:schemeClr val="tx1"/>
                          </a:solidFill>
                          <a:effectLst/>
                        </a:rPr>
                        <a:t>Michoacán</a:t>
                      </a:r>
                      <a:endParaRPr lang="es-MX" sz="1000" b="0" i="0" u="none" strike="noStrike" dirty="0">
                        <a:solidFill>
                          <a:schemeClr val="tx1"/>
                        </a:solidFill>
                        <a:effectLst/>
                        <a:latin typeface="Noto Sans" panose="020B0502040504020204" pitchFamily="34" charset="0"/>
                      </a:endParaRPr>
                    </a:p>
                  </a:txBody>
                  <a:tcPr marL="0" marR="0" marT="0" marB="0" anchor="ctr"/>
                </a:tc>
                <a:tc>
                  <a:txBody>
                    <a:bodyPr/>
                    <a:lstStyle/>
                    <a:p>
                      <a:pPr algn="l" rtl="0" fontAlgn="ctr">
                        <a:buNone/>
                      </a:pPr>
                      <a:r>
                        <a:rPr lang="es-MX" sz="1000" b="0" u="none" strike="noStrike" dirty="0">
                          <a:solidFill>
                            <a:schemeClr val="tx1"/>
                          </a:solidFill>
                          <a:effectLst/>
                        </a:rPr>
                        <a:t>Sahuayo</a:t>
                      </a:r>
                      <a:endParaRPr lang="es-MX" sz="1000" b="0" i="0" u="none" strike="noStrike" dirty="0">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1000" b="0" u="none" strike="noStrike" dirty="0">
                          <a:solidFill>
                            <a:schemeClr val="tx1"/>
                          </a:solidFill>
                          <a:effectLst/>
                        </a:rPr>
                        <a:t>150</a:t>
                      </a:r>
                      <a:endParaRPr lang="es-MX" sz="1000" b="0" i="0" u="none" strike="noStrike" dirty="0">
                        <a:solidFill>
                          <a:schemeClr val="tx1"/>
                        </a:solidFill>
                        <a:effectLst/>
                        <a:latin typeface="Noto Sans" panose="020B0502040504020204" pitchFamily="34" charset="0"/>
                      </a:endParaRPr>
                    </a:p>
                  </a:txBody>
                  <a:tcPr marL="0" marR="0" marT="0" marB="0" anchor="ctr"/>
                </a:tc>
                <a:tc>
                  <a:txBody>
                    <a:bodyPr/>
                    <a:lstStyle/>
                    <a:p>
                      <a:pPr algn="just" rtl="0" fontAlgn="ctr">
                        <a:buNone/>
                      </a:pPr>
                      <a:r>
                        <a:rPr lang="es-MX" sz="1000" b="0" u="none" strike="noStrike" dirty="0">
                          <a:solidFill>
                            <a:schemeClr val="tx1"/>
                          </a:solidFill>
                          <a:effectLst/>
                        </a:rPr>
                        <a:t>Calle Hospital General</a:t>
                      </a:r>
                      <a:endParaRPr lang="es-MX" sz="1000" b="0" i="0" u="none" strike="noStrike" dirty="0">
                        <a:solidFill>
                          <a:schemeClr val="tx1"/>
                        </a:solidFill>
                        <a:effectLst/>
                        <a:latin typeface="Noto Sans" panose="020B0502040504020204" pitchFamily="34" charset="0"/>
                      </a:endParaRPr>
                    </a:p>
                  </a:txBody>
                  <a:tcPr marL="0" marR="0" marT="0" marB="0" anchor="ctr"/>
                </a:tc>
                <a:tc>
                  <a:txBody>
                    <a:bodyPr/>
                    <a:lstStyle/>
                    <a:p>
                      <a:pPr algn="ctr" fontAlgn="ctr">
                        <a:buNone/>
                      </a:pPr>
                      <a:r>
                        <a:rPr lang="es-MX" sz="800" b="0" u="none" strike="noStrike" kern="1200">
                          <a:solidFill>
                            <a:schemeClr val="tx1"/>
                          </a:solidFill>
                          <a:effectLst/>
                        </a:rPr>
                        <a:t>ACDO.AS2.HCT.260526/136.P.DA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294694336"/>
                  </a:ext>
                </a:extLst>
              </a:tr>
              <a:tr h="271603">
                <a:tc>
                  <a:txBody>
                    <a:bodyPr/>
                    <a:lstStyle/>
                    <a:p>
                      <a:pPr algn="ctr" fontAlgn="ctr">
                        <a:buNone/>
                      </a:pPr>
                      <a:r>
                        <a:rPr lang="es-MX" sz="1000" b="0" u="none" strike="noStrike">
                          <a:solidFill>
                            <a:schemeClr val="tx1"/>
                          </a:solidFill>
                          <a:effectLst/>
                        </a:rPr>
                        <a:t>37</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dirty="0">
                          <a:solidFill>
                            <a:schemeClr val="tx1"/>
                          </a:solidFill>
                          <a:effectLst/>
                        </a:rPr>
                        <a:t>Sonora</a:t>
                      </a:r>
                      <a:endParaRPr lang="es-MX" sz="1000" b="0" i="0" u="none" strike="noStrike" dirty="0">
                        <a:solidFill>
                          <a:schemeClr val="tx1"/>
                        </a:solidFill>
                        <a:effectLst/>
                        <a:latin typeface="Noto Sans" panose="020B0502040504020204" pitchFamily="34" charset="0"/>
                      </a:endParaRPr>
                    </a:p>
                  </a:txBody>
                  <a:tcPr marL="0" marR="0" marT="0" marB="0" anchor="ctr"/>
                </a:tc>
                <a:tc>
                  <a:txBody>
                    <a:bodyPr/>
                    <a:lstStyle/>
                    <a:p>
                      <a:pPr algn="l" rtl="0" fontAlgn="ctr">
                        <a:buNone/>
                      </a:pPr>
                      <a:r>
                        <a:rPr lang="es-MX" sz="1000" b="0" u="none" strike="noStrike" dirty="0">
                          <a:solidFill>
                            <a:schemeClr val="tx1"/>
                          </a:solidFill>
                          <a:effectLst/>
                        </a:rPr>
                        <a:t>Nogales</a:t>
                      </a:r>
                      <a:endParaRPr lang="es-MX" sz="1000" b="0" i="0" u="none" strike="noStrike" dirty="0">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1000" b="0" u="none" strike="noStrike" dirty="0">
                          <a:solidFill>
                            <a:schemeClr val="tx1"/>
                          </a:solidFill>
                          <a:effectLst/>
                        </a:rPr>
                        <a:t>150</a:t>
                      </a:r>
                      <a:endParaRPr lang="es-MX" sz="1000" b="0" i="0" u="none" strike="noStrike" dirty="0">
                        <a:solidFill>
                          <a:schemeClr val="tx1"/>
                        </a:solidFill>
                        <a:effectLst/>
                        <a:latin typeface="Noto Sans" panose="020B0502040504020204" pitchFamily="34" charset="0"/>
                      </a:endParaRPr>
                    </a:p>
                  </a:txBody>
                  <a:tcPr marL="0" marR="0" marT="0" marB="0" anchor="ctr"/>
                </a:tc>
                <a:tc>
                  <a:txBody>
                    <a:bodyPr/>
                    <a:lstStyle/>
                    <a:p>
                      <a:pPr algn="just" rtl="0" fontAlgn="ctr">
                        <a:buNone/>
                      </a:pPr>
                      <a:r>
                        <a:rPr lang="es-MX" sz="1000" b="0" u="none" strike="noStrike">
                          <a:solidFill>
                            <a:schemeClr val="tx1"/>
                          </a:solidFill>
                          <a:effectLst/>
                        </a:rPr>
                        <a:t>Calle Sabino, Col Sabinos, a un costado de la Col. Lomas de Anza</a:t>
                      </a:r>
                      <a:endParaRPr lang="es-MX" sz="1000" b="0" i="0" u="none" strike="noStrike">
                        <a:solidFill>
                          <a:schemeClr val="tx1"/>
                        </a:solidFill>
                        <a:effectLst/>
                        <a:latin typeface="Noto Sans" panose="020B0502040504020204" pitchFamily="34" charset="0"/>
                      </a:endParaRPr>
                    </a:p>
                  </a:txBody>
                  <a:tcPr marL="0" marR="0" marT="0" marB="0" anchor="ctr"/>
                </a:tc>
                <a:tc>
                  <a:txBody>
                    <a:bodyPr/>
                    <a:lstStyle/>
                    <a:p>
                      <a:pPr lvl="0" algn="ctr">
                        <a:buNone/>
                      </a:pPr>
                      <a:r>
                        <a:rPr lang="es-MX" sz="800" b="0" u="none" strike="noStrike" noProof="0" dirty="0">
                          <a:solidFill>
                            <a:schemeClr val="tx1"/>
                          </a:solidFill>
                          <a:effectLst/>
                        </a:rPr>
                        <a:t>ACDO.AS2.HCT.260526/134.P.DA</a:t>
                      </a:r>
                      <a:endParaRPr lang="es-ES" dirty="0">
                        <a:solidFill>
                          <a:schemeClr val="tx1"/>
                        </a:solidFill>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255072984"/>
                  </a:ext>
                </a:extLst>
              </a:tr>
              <a:tr h="144565">
                <a:tc>
                  <a:txBody>
                    <a:bodyPr/>
                    <a:lstStyle/>
                    <a:p>
                      <a:pPr algn="ctr" fontAlgn="ctr">
                        <a:buNone/>
                      </a:pPr>
                      <a:r>
                        <a:rPr lang="es-MX" sz="1000" b="0" u="none" strike="noStrike">
                          <a:solidFill>
                            <a:schemeClr val="tx1"/>
                          </a:solidFill>
                          <a:effectLst/>
                        </a:rPr>
                        <a:t>38</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fontAlgn="ctr">
                        <a:buNone/>
                      </a:pPr>
                      <a:r>
                        <a:rPr lang="es-MX" sz="1000" b="0" u="none" strike="noStrike">
                          <a:solidFill>
                            <a:schemeClr val="tx1"/>
                          </a:solidFill>
                          <a:effectLst/>
                        </a:rPr>
                        <a:t>Morelos</a:t>
                      </a:r>
                      <a:endParaRPr lang="es-MX" sz="1000" b="0" i="0" u="none" strike="noStrike">
                        <a:solidFill>
                          <a:schemeClr val="tx1"/>
                        </a:solidFill>
                        <a:effectLst/>
                        <a:latin typeface="Arial" panose="020B0604020202020204" pitchFamily="34" charset="0"/>
                      </a:endParaRPr>
                    </a:p>
                  </a:txBody>
                  <a:tcPr marL="0" marR="0" marT="0" marB="0" anchor="ctr"/>
                </a:tc>
                <a:tc>
                  <a:txBody>
                    <a:bodyPr/>
                    <a:lstStyle/>
                    <a:p>
                      <a:pPr algn="l" fontAlgn="ctr">
                        <a:buNone/>
                      </a:pPr>
                      <a:r>
                        <a:rPr lang="es-MX" sz="1000" b="0" u="none" strike="noStrike" dirty="0">
                          <a:solidFill>
                            <a:schemeClr val="tx1"/>
                          </a:solidFill>
                          <a:effectLst/>
                        </a:rPr>
                        <a:t>Jojutla</a:t>
                      </a:r>
                      <a:endParaRPr lang="es-MX" sz="1000" b="0" i="0" u="none" strike="noStrike" dirty="0">
                        <a:solidFill>
                          <a:schemeClr val="tx1"/>
                        </a:solidFill>
                        <a:effectLst/>
                        <a:latin typeface="Arial" panose="020B0604020202020204" pitchFamily="34" charset="0"/>
                      </a:endParaRPr>
                    </a:p>
                  </a:txBody>
                  <a:tcPr marL="0" marR="0" marT="0" marB="0" anchor="ctr"/>
                </a:tc>
                <a:tc>
                  <a:txBody>
                    <a:bodyPr/>
                    <a:lstStyle/>
                    <a:p>
                      <a:pPr algn="ctr" fontAlgn="ctr">
                        <a:buNone/>
                      </a:pPr>
                      <a:r>
                        <a:rPr lang="es-MX" sz="1000" b="0" u="none" strike="noStrike" dirty="0">
                          <a:solidFill>
                            <a:schemeClr val="tx1"/>
                          </a:solidFill>
                          <a:effectLst/>
                        </a:rPr>
                        <a:t>110</a:t>
                      </a:r>
                      <a:endParaRPr lang="es-MX" sz="1000" b="0" i="0" u="none" strike="noStrike" dirty="0">
                        <a:solidFill>
                          <a:schemeClr val="tx1"/>
                        </a:solidFill>
                        <a:effectLst/>
                        <a:latin typeface="Arial" panose="020B0604020202020204" pitchFamily="34" charset="0"/>
                      </a:endParaRPr>
                    </a:p>
                  </a:txBody>
                  <a:tcPr marL="0" marR="0" marT="0" marB="0" anchor="ctr"/>
                </a:tc>
                <a:tc>
                  <a:txBody>
                    <a:bodyPr/>
                    <a:lstStyle/>
                    <a:p>
                      <a:pPr algn="l" fontAlgn="ctr">
                        <a:buNone/>
                      </a:pPr>
                      <a:r>
                        <a:rPr lang="es-MX" sz="1000" b="0" u="none" strike="noStrike">
                          <a:solidFill>
                            <a:schemeClr val="tx1"/>
                          </a:solidFill>
                          <a:effectLst/>
                        </a:rPr>
                        <a:t>Calle Crisantemos LT-02, Col. Santa María Tlatenchi</a:t>
                      </a:r>
                      <a:endParaRPr lang="es-MX" sz="1000" b="0" i="0" u="none" strike="noStrike">
                        <a:solidFill>
                          <a:schemeClr val="tx1"/>
                        </a:solidFill>
                        <a:effectLst/>
                        <a:latin typeface="Arial" panose="020B0604020202020204" pitchFamily="34" charset="0"/>
                      </a:endParaRPr>
                    </a:p>
                  </a:txBody>
                  <a:tcPr marL="0" marR="0" marT="0" marB="0" anchor="ctr"/>
                </a:tc>
                <a:tc>
                  <a:txBody>
                    <a:bodyPr/>
                    <a:lstStyle/>
                    <a:p>
                      <a:pPr algn="ctr" fontAlgn="ctr">
                        <a:buNone/>
                      </a:pPr>
                      <a:r>
                        <a:rPr lang="es-MX" sz="800" b="0" u="none" strike="noStrike" kern="1200">
                          <a:solidFill>
                            <a:schemeClr val="tx1"/>
                          </a:solidFill>
                          <a:effectLst/>
                        </a:rPr>
                        <a:t>ACDO.AS2.HCT.260526/135.P.DA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ctr"/>
                </a:tc>
                <a:extLst>
                  <a:ext uri="{0D108BD9-81ED-4DB2-BD59-A6C34878D82A}">
                    <a16:rowId xmlns:a16="http://schemas.microsoft.com/office/drawing/2014/main" val="2110943450"/>
                  </a:ext>
                </a:extLst>
              </a:tr>
            </a:tbl>
          </a:graphicData>
        </a:graphic>
      </p:graphicFrame>
    </p:spTree>
    <p:extLst>
      <p:ext uri="{BB962C8B-B14F-4D97-AF65-F5344CB8AC3E}">
        <p14:creationId xmlns:p14="http://schemas.microsoft.com/office/powerpoint/2010/main" val="3474525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6A871-F8C0-4F86-008A-6F29EE332E5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A2928A6-EB8A-26C5-1315-E4F9AB3400B1}"/>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pic>
        <p:nvPicPr>
          <p:cNvPr id="7" name="Imagen 6">
            <a:extLst>
              <a:ext uri="{FF2B5EF4-FFF2-40B4-BE49-F238E27FC236}">
                <a16:creationId xmlns:a16="http://schemas.microsoft.com/office/drawing/2014/main" id="{C69F1B7C-099A-2986-C589-61C2FFAD5B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7E9D5814-6A2E-65FC-3A9A-509F4DCE6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2C2CE8A9-4E06-DA13-19C9-5FB9EE844ECD}"/>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60% o más </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de avance</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3AD0DFB3-B1B5-16BD-6A36-CA63115FC831}"/>
              </a:ext>
            </a:extLst>
          </p:cNvPr>
          <p:cNvSpPr txBox="1"/>
          <p:nvPr/>
        </p:nvSpPr>
        <p:spPr>
          <a:xfrm>
            <a:off x="8812040" y="5825793"/>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
        <p:nvSpPr>
          <p:cNvPr id="6" name="Marcador de número de diapositiva 3">
            <a:extLst>
              <a:ext uri="{FF2B5EF4-FFF2-40B4-BE49-F238E27FC236}">
                <a16:creationId xmlns:a16="http://schemas.microsoft.com/office/drawing/2014/main" id="{D4401C54-0A63-0440-29DD-FCECB24F212B}"/>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45ABFF4D-F28A-69D4-B6BB-39F103F498F2}"/>
              </a:ext>
            </a:extLst>
          </p:cNvPr>
          <p:cNvGraphicFramePr>
            <a:graphicFrameLocks noGrp="1"/>
          </p:cNvGraphicFramePr>
          <p:nvPr/>
        </p:nvGraphicFramePr>
        <p:xfrm>
          <a:off x="236920" y="980872"/>
          <a:ext cx="11441933" cy="4108922"/>
        </p:xfrm>
        <a:graphic>
          <a:graphicData uri="http://schemas.openxmlformats.org/drawingml/2006/table">
            <a:tbl>
              <a:tblPr>
                <a:tableStyleId>{91EBBBCC-DAD2-459C-BE2E-F6DE35CF9A28}</a:tableStyleId>
              </a:tblPr>
              <a:tblGrid>
                <a:gridCol w="384487">
                  <a:extLst>
                    <a:ext uri="{9D8B030D-6E8A-4147-A177-3AD203B41FA5}">
                      <a16:colId xmlns:a16="http://schemas.microsoft.com/office/drawing/2014/main" val="3374830230"/>
                    </a:ext>
                  </a:extLst>
                </a:gridCol>
                <a:gridCol w="848578">
                  <a:extLst>
                    <a:ext uri="{9D8B030D-6E8A-4147-A177-3AD203B41FA5}">
                      <a16:colId xmlns:a16="http://schemas.microsoft.com/office/drawing/2014/main" val="2804685509"/>
                    </a:ext>
                  </a:extLst>
                </a:gridCol>
                <a:gridCol w="787078">
                  <a:extLst>
                    <a:ext uri="{9D8B030D-6E8A-4147-A177-3AD203B41FA5}">
                      <a16:colId xmlns:a16="http://schemas.microsoft.com/office/drawing/2014/main" val="3862539647"/>
                    </a:ext>
                  </a:extLst>
                </a:gridCol>
                <a:gridCol w="694481">
                  <a:extLst>
                    <a:ext uri="{9D8B030D-6E8A-4147-A177-3AD203B41FA5}">
                      <a16:colId xmlns:a16="http://schemas.microsoft.com/office/drawing/2014/main" val="2400572072"/>
                    </a:ext>
                  </a:extLst>
                </a:gridCol>
                <a:gridCol w="4375231">
                  <a:extLst>
                    <a:ext uri="{9D8B030D-6E8A-4147-A177-3AD203B41FA5}">
                      <a16:colId xmlns:a16="http://schemas.microsoft.com/office/drawing/2014/main" val="1159017882"/>
                    </a:ext>
                  </a:extLst>
                </a:gridCol>
                <a:gridCol w="902825">
                  <a:extLst>
                    <a:ext uri="{9D8B030D-6E8A-4147-A177-3AD203B41FA5}">
                      <a16:colId xmlns:a16="http://schemas.microsoft.com/office/drawing/2014/main" val="2959246329"/>
                    </a:ext>
                  </a:extLst>
                </a:gridCol>
                <a:gridCol w="717630">
                  <a:extLst>
                    <a:ext uri="{9D8B030D-6E8A-4147-A177-3AD203B41FA5}">
                      <a16:colId xmlns:a16="http://schemas.microsoft.com/office/drawing/2014/main" val="188627969"/>
                    </a:ext>
                  </a:extLst>
                </a:gridCol>
                <a:gridCol w="324092">
                  <a:extLst>
                    <a:ext uri="{9D8B030D-6E8A-4147-A177-3AD203B41FA5}">
                      <a16:colId xmlns:a16="http://schemas.microsoft.com/office/drawing/2014/main" val="669088352"/>
                    </a:ext>
                  </a:extLst>
                </a:gridCol>
                <a:gridCol w="428263">
                  <a:extLst>
                    <a:ext uri="{9D8B030D-6E8A-4147-A177-3AD203B41FA5}">
                      <a16:colId xmlns:a16="http://schemas.microsoft.com/office/drawing/2014/main" val="3573559244"/>
                    </a:ext>
                  </a:extLst>
                </a:gridCol>
                <a:gridCol w="509286">
                  <a:extLst>
                    <a:ext uri="{9D8B030D-6E8A-4147-A177-3AD203B41FA5}">
                      <a16:colId xmlns:a16="http://schemas.microsoft.com/office/drawing/2014/main" val="2228900288"/>
                    </a:ext>
                  </a:extLst>
                </a:gridCol>
                <a:gridCol w="393539">
                  <a:extLst>
                    <a:ext uri="{9D8B030D-6E8A-4147-A177-3AD203B41FA5}">
                      <a16:colId xmlns:a16="http://schemas.microsoft.com/office/drawing/2014/main" val="1290245480"/>
                    </a:ext>
                  </a:extLst>
                </a:gridCol>
                <a:gridCol w="1076443">
                  <a:extLst>
                    <a:ext uri="{9D8B030D-6E8A-4147-A177-3AD203B41FA5}">
                      <a16:colId xmlns:a16="http://schemas.microsoft.com/office/drawing/2014/main" val="107974259"/>
                    </a:ext>
                  </a:extLst>
                </a:gridCol>
              </a:tblGrid>
              <a:tr h="75840">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Lugares</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Dirección</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AYNº</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AC/DD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PLT</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956405869"/>
                  </a:ext>
                </a:extLst>
              </a:tr>
              <a:tr h="2891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Ecatepec</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just"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 Lázaro Cárdenas S/N, entre calles Superación y Fuerza, Colonia Ejército del Trabajo II, C.P. 55238</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93%</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727867580"/>
                  </a:ext>
                </a:extLst>
              </a:tr>
              <a:tr h="2891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Jalisco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Encarnación de Díaz</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just"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Hacienda Los Sauces, Fraccionamiento Real de Haciendas, Encarnación de Díaz, Jalisco.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90%</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extLst>
                  <a:ext uri="{0D108BD9-81ED-4DB2-BD59-A6C34878D82A}">
                    <a16:rowId xmlns:a16="http://schemas.microsoft.com/office/drawing/2014/main" val="639471619"/>
                  </a:ext>
                </a:extLst>
              </a:tr>
              <a:tr h="2891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Jalisco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Tala</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just" rtl="0" fontAlgn="ctr">
                        <a:buNone/>
                      </a:pPr>
                      <a:r>
                        <a:rPr lang="es-MX" sz="1000" b="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Arroyo Astilleros, esquina Arroyo el Edén, Col. Los Ruiseñores, C.P. 45314, Tala, Jalisco.</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90%</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1155725066"/>
                  </a:ext>
                </a:extLst>
              </a:tr>
              <a:tr h="2180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Coahuila</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Piedras Negras</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just" rtl="0" fontAlgn="ctr">
                        <a:buNone/>
                      </a:pPr>
                      <a:r>
                        <a:rPr lang="es-MX" sz="1000" b="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Blvd. De las Flores, Lote 8, entre las calles Canistel y Olmo, Colonia Ácoros, C.P. 26080</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90%</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extLst>
                  <a:ext uri="{0D108BD9-81ED-4DB2-BD59-A6C34878D82A}">
                    <a16:rowId xmlns:a16="http://schemas.microsoft.com/office/drawing/2014/main" val="2200210306"/>
                  </a:ext>
                </a:extLst>
              </a:tr>
              <a:tr h="2180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Zacapu</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just"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Claveles S/N, Colonia Jardines de Zacapu, Zacapu, Michoacán</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90%</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834251921"/>
                  </a:ext>
                </a:extLst>
              </a:tr>
              <a:tr h="2180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Mexicali</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Mango, número 1098, Colonia Huertas del Colorado, Código Postal 21384</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SI</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80%</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extLst>
                  <a:ext uri="{0D108BD9-81ED-4DB2-BD59-A6C34878D82A}">
                    <a16:rowId xmlns:a16="http://schemas.microsoft.com/office/drawing/2014/main" val="1395193861"/>
                  </a:ext>
                </a:extLst>
              </a:tr>
              <a:tr h="1469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Tamaulipas</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Nuevo Laredo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Ismael Villareal Peña (cerifo 525), Colonia El Progreso.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76%</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140851087"/>
                  </a:ext>
                </a:extLst>
              </a:tr>
              <a:tr h="2180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Chimalhuacán</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just"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Avenida Arenal 4143, Melchor Ocampo, 56334 Chimalhuacán, México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75%</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extLst>
                  <a:ext uri="{0D108BD9-81ED-4DB2-BD59-A6C34878D82A}">
                    <a16:rowId xmlns:a16="http://schemas.microsoft.com/office/drawing/2014/main" val="1085415124"/>
                  </a:ext>
                </a:extLst>
              </a:tr>
              <a:tr h="2180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Tamaulipas</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Nuevo Laredo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 Pradera esq. Suroriente, con calle Olmo , Colonia Fracc. Arboledas.</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71%</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2296622393"/>
                  </a:ext>
                </a:extLst>
              </a:tr>
              <a:tr h="2180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Jalisco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Ocotlán</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Topacio s/n, Fraccionamiento Solidaridad, C.P. 47862, Ocotlán, Jalisco.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71%</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extLst>
                  <a:ext uri="{0D108BD9-81ED-4DB2-BD59-A6C34878D82A}">
                    <a16:rowId xmlns:a16="http://schemas.microsoft.com/office/drawing/2014/main" val="1756090225"/>
                  </a:ext>
                </a:extLst>
              </a:tr>
              <a:tr h="2180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Tamaulipas</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Matamoros</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Profesor Pedro Astudillo Mier n. 56, Fraccionamiento Martha Rita Prince</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71%</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4236554323"/>
                  </a:ext>
                </a:extLst>
              </a:tr>
              <a:tr h="1469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Tamaulipas</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Victoria</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Integridad, Fracc. Integración Familiar.</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71%</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extLst>
                  <a:ext uri="{0D108BD9-81ED-4DB2-BD59-A6C34878D82A}">
                    <a16:rowId xmlns:a16="http://schemas.microsoft.com/office/drawing/2014/main" val="2206231281"/>
                  </a:ext>
                </a:extLst>
              </a:tr>
            </a:tbl>
          </a:graphicData>
        </a:graphic>
      </p:graphicFrame>
    </p:spTree>
    <p:extLst>
      <p:ext uri="{BB962C8B-B14F-4D97-AF65-F5344CB8AC3E}">
        <p14:creationId xmlns:p14="http://schemas.microsoft.com/office/powerpoint/2010/main" val="864597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BA247-47AD-EE3C-1A66-5835282143F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FF1D2C9-8F4F-265D-0880-9F26C92FB903}"/>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pic>
        <p:nvPicPr>
          <p:cNvPr id="7" name="Imagen 6">
            <a:extLst>
              <a:ext uri="{FF2B5EF4-FFF2-40B4-BE49-F238E27FC236}">
                <a16:creationId xmlns:a16="http://schemas.microsoft.com/office/drawing/2014/main" id="{8375FD95-6D17-4EAC-2B4D-5FF2CB90DD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8B0B3A4A-5ACF-522D-7540-903EBD31C7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C037F955-1254-3890-52CF-48D380746B00}"/>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60% o más </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de avance</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884CDCB5-A347-1A82-77BF-0B4351175124}"/>
              </a:ext>
            </a:extLst>
          </p:cNvPr>
          <p:cNvSpPr txBox="1"/>
          <p:nvPr/>
        </p:nvSpPr>
        <p:spPr>
          <a:xfrm>
            <a:off x="8812040" y="5825793"/>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
        <p:nvSpPr>
          <p:cNvPr id="6" name="Marcador de número de diapositiva 3">
            <a:extLst>
              <a:ext uri="{FF2B5EF4-FFF2-40B4-BE49-F238E27FC236}">
                <a16:creationId xmlns:a16="http://schemas.microsoft.com/office/drawing/2014/main" id="{657FF595-C402-1A7C-4734-21ABE10A5A5C}"/>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665BCAA4-4007-FC8B-8754-9D798F530B9D}"/>
              </a:ext>
            </a:extLst>
          </p:cNvPr>
          <p:cNvGraphicFramePr>
            <a:graphicFrameLocks noGrp="1"/>
          </p:cNvGraphicFramePr>
          <p:nvPr/>
        </p:nvGraphicFramePr>
        <p:xfrm>
          <a:off x="236920" y="980872"/>
          <a:ext cx="11441933" cy="2204281"/>
        </p:xfrm>
        <a:graphic>
          <a:graphicData uri="http://schemas.openxmlformats.org/drawingml/2006/table">
            <a:tbl>
              <a:tblPr>
                <a:tableStyleId>{91EBBBCC-DAD2-459C-BE2E-F6DE35CF9A28}</a:tableStyleId>
              </a:tblPr>
              <a:tblGrid>
                <a:gridCol w="384487">
                  <a:extLst>
                    <a:ext uri="{9D8B030D-6E8A-4147-A177-3AD203B41FA5}">
                      <a16:colId xmlns:a16="http://schemas.microsoft.com/office/drawing/2014/main" val="3374830230"/>
                    </a:ext>
                  </a:extLst>
                </a:gridCol>
                <a:gridCol w="837003">
                  <a:extLst>
                    <a:ext uri="{9D8B030D-6E8A-4147-A177-3AD203B41FA5}">
                      <a16:colId xmlns:a16="http://schemas.microsoft.com/office/drawing/2014/main" val="2804685509"/>
                    </a:ext>
                  </a:extLst>
                </a:gridCol>
                <a:gridCol w="1006998">
                  <a:extLst>
                    <a:ext uri="{9D8B030D-6E8A-4147-A177-3AD203B41FA5}">
                      <a16:colId xmlns:a16="http://schemas.microsoft.com/office/drawing/2014/main" val="3862539647"/>
                    </a:ext>
                  </a:extLst>
                </a:gridCol>
                <a:gridCol w="636607">
                  <a:extLst>
                    <a:ext uri="{9D8B030D-6E8A-4147-A177-3AD203B41FA5}">
                      <a16:colId xmlns:a16="http://schemas.microsoft.com/office/drawing/2014/main" val="2400572072"/>
                    </a:ext>
                  </a:extLst>
                </a:gridCol>
                <a:gridCol w="4224760">
                  <a:extLst>
                    <a:ext uri="{9D8B030D-6E8A-4147-A177-3AD203B41FA5}">
                      <a16:colId xmlns:a16="http://schemas.microsoft.com/office/drawing/2014/main" val="1159017882"/>
                    </a:ext>
                  </a:extLst>
                </a:gridCol>
                <a:gridCol w="902825">
                  <a:extLst>
                    <a:ext uri="{9D8B030D-6E8A-4147-A177-3AD203B41FA5}">
                      <a16:colId xmlns:a16="http://schemas.microsoft.com/office/drawing/2014/main" val="2959246329"/>
                    </a:ext>
                  </a:extLst>
                </a:gridCol>
                <a:gridCol w="717630">
                  <a:extLst>
                    <a:ext uri="{9D8B030D-6E8A-4147-A177-3AD203B41FA5}">
                      <a16:colId xmlns:a16="http://schemas.microsoft.com/office/drawing/2014/main" val="188627969"/>
                    </a:ext>
                  </a:extLst>
                </a:gridCol>
                <a:gridCol w="324092">
                  <a:extLst>
                    <a:ext uri="{9D8B030D-6E8A-4147-A177-3AD203B41FA5}">
                      <a16:colId xmlns:a16="http://schemas.microsoft.com/office/drawing/2014/main" val="669088352"/>
                    </a:ext>
                  </a:extLst>
                </a:gridCol>
                <a:gridCol w="428263">
                  <a:extLst>
                    <a:ext uri="{9D8B030D-6E8A-4147-A177-3AD203B41FA5}">
                      <a16:colId xmlns:a16="http://schemas.microsoft.com/office/drawing/2014/main" val="3573559244"/>
                    </a:ext>
                  </a:extLst>
                </a:gridCol>
                <a:gridCol w="509286">
                  <a:extLst>
                    <a:ext uri="{9D8B030D-6E8A-4147-A177-3AD203B41FA5}">
                      <a16:colId xmlns:a16="http://schemas.microsoft.com/office/drawing/2014/main" val="2228900288"/>
                    </a:ext>
                  </a:extLst>
                </a:gridCol>
                <a:gridCol w="393539">
                  <a:extLst>
                    <a:ext uri="{9D8B030D-6E8A-4147-A177-3AD203B41FA5}">
                      <a16:colId xmlns:a16="http://schemas.microsoft.com/office/drawing/2014/main" val="1290245480"/>
                    </a:ext>
                  </a:extLst>
                </a:gridCol>
                <a:gridCol w="1076443">
                  <a:extLst>
                    <a:ext uri="{9D8B030D-6E8A-4147-A177-3AD203B41FA5}">
                      <a16:colId xmlns:a16="http://schemas.microsoft.com/office/drawing/2014/main" val="107974259"/>
                    </a:ext>
                  </a:extLst>
                </a:gridCol>
              </a:tblGrid>
              <a:tr h="75840">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Lugares</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Dirección</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AYNº</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AC/DD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PLT</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rtl="0" fontAlgn="ctr">
                        <a:buNone/>
                      </a:pPr>
                      <a:r>
                        <a:rPr lang="es-MX" sz="1000" b="1"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956405869"/>
                  </a:ext>
                </a:extLst>
              </a:tr>
              <a:tr h="3602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Morelos</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Xochitepec</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just"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Xochicalco, Número 03, Manzana 121, Lote 06, Colonia Unidad Habitacional "José María Morelos y Pavón"  Primera Sección</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68%</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180214733"/>
                  </a:ext>
                </a:extLst>
              </a:tr>
              <a:tr h="2891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Veracruz Sur</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Cosamaloapan</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just"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Boulevard Miguel Alemán, Colonia Miguel Alemán, C.P. 95400 del Municipio de Cosamaloapan.</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67%</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extLst>
                  <a:ext uri="{0D108BD9-81ED-4DB2-BD59-A6C34878D82A}">
                    <a16:rowId xmlns:a16="http://schemas.microsoft.com/office/drawing/2014/main" val="1608796505"/>
                  </a:ext>
                </a:extLst>
              </a:tr>
              <a:tr h="1469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Jalisco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Jalostoltitlan</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Avenida San Angel No. 71, Fracc Lomas de la Cañada</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67%</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1831216363"/>
                  </a:ext>
                </a:extLst>
              </a:tr>
              <a:tr h="2891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Morelia</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Avenida Acueducto, Número 3610 Colonia Poblado Ocolusen, C.P. 58270 (Antiguo CERESO J MUGICA)</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Si</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62%</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extLst>
                  <a:ext uri="{0D108BD9-81ED-4DB2-BD59-A6C34878D82A}">
                    <a16:rowId xmlns:a16="http://schemas.microsoft.com/office/drawing/2014/main" val="3315187172"/>
                  </a:ext>
                </a:extLst>
              </a:tr>
              <a:tr h="21804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Jalisco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Lagos de Moreno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Col. Jardines de las Ceibas, C.P. 47443, Calle Prolongación Río Nazas, Lagos de Moreno, Jalisco.</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62%</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285144558"/>
                  </a:ext>
                </a:extLst>
              </a:tr>
              <a:tr h="284401">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Tijuana</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l"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Lomas de Sta. María esquina con calle Unión s/n, Colonia Mariano Matamoros, Tijuana, Baja California.</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0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tc>
                  <a:txBody>
                    <a:bodyPr/>
                    <a:lstStyle/>
                    <a:p>
                      <a:pPr algn="ctr" rtl="0" fontAlgn="ctr">
                        <a:buNone/>
                      </a:pPr>
                      <a:r>
                        <a:rPr lang="es-MX" sz="1100" b="1"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60%</a:t>
                      </a:r>
                      <a:endParaRPr lang="es-MX" sz="11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chemeClr val="bg1"/>
                    </a:solidFill>
                  </a:tcPr>
                </a:tc>
                <a:extLst>
                  <a:ext uri="{0D108BD9-81ED-4DB2-BD59-A6C34878D82A}">
                    <a16:rowId xmlns:a16="http://schemas.microsoft.com/office/drawing/2014/main" val="3431047693"/>
                  </a:ext>
                </a:extLst>
              </a:tr>
            </a:tbl>
          </a:graphicData>
        </a:graphic>
      </p:graphicFrame>
    </p:spTree>
    <p:extLst>
      <p:ext uri="{BB962C8B-B14F-4D97-AF65-F5344CB8AC3E}">
        <p14:creationId xmlns:p14="http://schemas.microsoft.com/office/powerpoint/2010/main" val="1491032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2D60D-6FA0-C9AE-03C4-ED064F78298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1410D17C-A19E-38BC-4E6E-5E84154BDA0D}"/>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FDD89D9C-A671-4558-F121-77D5B36B557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577625C2-CF05-CC28-C20D-D9ECEB450F06}"/>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sp>
        <p:nvSpPr>
          <p:cNvPr id="3" name="CuadroTexto 2">
            <a:extLst>
              <a:ext uri="{FF2B5EF4-FFF2-40B4-BE49-F238E27FC236}">
                <a16:creationId xmlns:a16="http://schemas.microsoft.com/office/drawing/2014/main" id="{886A83A5-5A30-DE9A-7411-B0E1A536F650}"/>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8106E6B5-FA7B-7A54-5721-957E3277D6F1}"/>
              </a:ext>
            </a:extLst>
          </p:cNvPr>
          <p:cNvGraphicFramePr>
            <a:graphicFrameLocks noGrp="1"/>
          </p:cNvGraphicFramePr>
          <p:nvPr>
            <p:extLst>
              <p:ext uri="{D42A27DB-BD31-4B8C-83A1-F6EECF244321}">
                <p14:modId xmlns:p14="http://schemas.microsoft.com/office/powerpoint/2010/main" val="2183445761"/>
              </p:ext>
            </p:extLst>
          </p:nvPr>
        </p:nvGraphicFramePr>
        <p:xfrm>
          <a:off x="228955" y="1027353"/>
          <a:ext cx="11540681" cy="4762500"/>
        </p:xfrm>
        <a:graphic>
          <a:graphicData uri="http://schemas.openxmlformats.org/drawingml/2006/table">
            <a:tbl>
              <a:tblPr/>
              <a:tblGrid>
                <a:gridCol w="407653">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983848">
                  <a:extLst>
                    <a:ext uri="{9D8B030D-6E8A-4147-A177-3AD203B41FA5}">
                      <a16:colId xmlns:a16="http://schemas.microsoft.com/office/drawing/2014/main" val="1201030546"/>
                    </a:ext>
                  </a:extLst>
                </a:gridCol>
                <a:gridCol w="636608">
                  <a:extLst>
                    <a:ext uri="{9D8B030D-6E8A-4147-A177-3AD203B41FA5}">
                      <a16:colId xmlns:a16="http://schemas.microsoft.com/office/drawing/2014/main" val="1610847150"/>
                    </a:ext>
                  </a:extLst>
                </a:gridCol>
                <a:gridCol w="4109013">
                  <a:extLst>
                    <a:ext uri="{9D8B030D-6E8A-4147-A177-3AD203B41FA5}">
                      <a16:colId xmlns:a16="http://schemas.microsoft.com/office/drawing/2014/main" val="1208619848"/>
                    </a:ext>
                  </a:extLst>
                </a:gridCol>
                <a:gridCol w="833377">
                  <a:extLst>
                    <a:ext uri="{9D8B030D-6E8A-4147-A177-3AD203B41FA5}">
                      <a16:colId xmlns:a16="http://schemas.microsoft.com/office/drawing/2014/main" val="1837391683"/>
                    </a:ext>
                  </a:extLst>
                </a:gridCol>
                <a:gridCol w="810228">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8">
                  <a:extLst>
                    <a:ext uri="{9D8B030D-6E8A-4147-A177-3AD203B41FA5}">
                      <a16:colId xmlns:a16="http://schemas.microsoft.com/office/drawing/2014/main" val="1648654690"/>
                    </a:ext>
                  </a:extLst>
                </a:gridCol>
                <a:gridCol w="405114">
                  <a:extLst>
                    <a:ext uri="{9D8B030D-6E8A-4147-A177-3AD203B41FA5}">
                      <a16:colId xmlns:a16="http://schemas.microsoft.com/office/drawing/2014/main" val="840380102"/>
                    </a:ext>
                  </a:extLst>
                </a:gridCol>
                <a:gridCol w="1225099">
                  <a:extLst>
                    <a:ext uri="{9D8B030D-6E8A-4147-A177-3AD203B41FA5}">
                      <a16:colId xmlns:a16="http://schemas.microsoft.com/office/drawing/2014/main" val="1302002376"/>
                    </a:ext>
                  </a:extLst>
                </a:gridCol>
              </a:tblGrid>
              <a:tr h="52864">
                <a:tc>
                  <a:txBody>
                    <a:bodyPr/>
                    <a:lstStyle/>
                    <a:p>
                      <a:pPr algn="ctr" rtl="0" fontAlgn="ctr">
                        <a:buNone/>
                      </a:pPr>
                      <a:r>
                        <a:rPr lang="es-MX" sz="1000" b="1" i="0" u="none" strike="noStrike" dirty="0">
                          <a:solidFill>
                            <a:srgbClr val="FFFFFF"/>
                          </a:solidFill>
                          <a:effectLst/>
                          <a:latin typeface="Noto Sans" panose="020B0502040504020204" pitchFamily="34" charset="0"/>
                        </a:rPr>
                        <a:t>No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Municipio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Lugares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Dirección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Escrito de ofrecimiento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Acredita propiedad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CLG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AYNº</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AC/DD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PLT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 Integración Expediente Inmobiliario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extLst>
                  <a:ext uri="{0D108BD9-81ED-4DB2-BD59-A6C34878D82A}">
                    <a16:rowId xmlns:a16="http://schemas.microsoft.com/office/drawing/2014/main" val="3901558528"/>
                  </a:ext>
                </a:extLst>
              </a:tr>
              <a:tr h="105727">
                <a:tc>
                  <a:txBody>
                    <a:bodyPr/>
                    <a:lstStyle/>
                    <a:p>
                      <a:pPr algn="ctr" rtl="0" fontAlgn="ctr">
                        <a:buNone/>
                      </a:pPr>
                      <a:r>
                        <a:rPr lang="es-MX" sz="1000" b="0" i="0" u="none" strike="noStrike">
                          <a:solidFill>
                            <a:srgbClr val="000000"/>
                          </a:solidFill>
                          <a:effectLst/>
                          <a:latin typeface="Noto Sans" panose="020B0502040504020204" pitchFamily="34" charset="0"/>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Veracruz Sur</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Mariano Escobedo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Av. Miguel A. </a:t>
                      </a:r>
                      <a:r>
                        <a:rPr lang="es-MX" sz="1000" b="0" i="0" u="none" strike="noStrike" dirty="0" err="1">
                          <a:solidFill>
                            <a:srgbClr val="000000"/>
                          </a:solidFill>
                          <a:effectLst/>
                          <a:latin typeface="Noto Sans" panose="020B0502040504020204" pitchFamily="34" charset="0"/>
                        </a:rPr>
                        <a:t>Arroniz</a:t>
                      </a:r>
                      <a:r>
                        <a:rPr lang="es-MX" sz="1000" b="0" i="0" u="none" strike="noStrike" dirty="0">
                          <a:solidFill>
                            <a:srgbClr val="000000"/>
                          </a:solidFill>
                          <a:effectLst/>
                          <a:latin typeface="Noto Sans" panose="020B0502040504020204" pitchFamily="34" charset="0"/>
                        </a:rPr>
                        <a:t> Salgado, </a:t>
                      </a:r>
                      <a:r>
                        <a:rPr lang="es-MX" sz="1000" b="0" i="0" u="none" strike="noStrike" dirty="0" err="1">
                          <a:solidFill>
                            <a:srgbClr val="000000"/>
                          </a:solidFill>
                          <a:effectLst/>
                          <a:latin typeface="Noto Sans" panose="020B0502040504020204" pitchFamily="34" charset="0"/>
                        </a:rPr>
                        <a:t>esq</a:t>
                      </a:r>
                      <a:r>
                        <a:rPr lang="es-MX" sz="1000" b="0" i="0" u="none" strike="noStrike" dirty="0">
                          <a:solidFill>
                            <a:srgbClr val="000000"/>
                          </a:solidFill>
                          <a:effectLst/>
                          <a:latin typeface="Noto Sans" panose="020B0502040504020204" pitchFamily="34" charset="0"/>
                        </a:rPr>
                        <a:t> Calle 8 s/n. Col 21 de Octubre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dirty="0">
                          <a:solidFill>
                            <a:srgbClr val="691831"/>
                          </a:solidFill>
                          <a:effectLst/>
                          <a:latin typeface="Noto Sans" panose="020B0502040504020204" pitchFamily="34" charset="0"/>
                        </a:rPr>
                        <a:t>53%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512442458"/>
                  </a:ext>
                </a:extLst>
              </a:tr>
              <a:tr h="102423">
                <a:tc>
                  <a:txBody>
                    <a:bodyPr/>
                    <a:lstStyle/>
                    <a:p>
                      <a:pPr algn="ctr" rtl="0" fontAlgn="b">
                        <a:buNone/>
                      </a:pPr>
                      <a:r>
                        <a:rPr lang="es-MX" sz="1000" b="0" i="0" u="none" strike="noStrike">
                          <a:solidFill>
                            <a:srgbClr val="000000"/>
                          </a:solidFill>
                          <a:effectLst/>
                          <a:latin typeface="Noto Sans" panose="020B0502040504020204" pitchFamily="34" charset="0"/>
                        </a:rPr>
                        <a:t>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Coahuila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Monclova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CEDIF SUR, Colonia Mezquital del Valle, C.P. 25790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52%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231704236"/>
                  </a:ext>
                </a:extLst>
              </a:tr>
              <a:tr h="102423">
                <a:tc>
                  <a:txBody>
                    <a:bodyPr/>
                    <a:lstStyle/>
                    <a:p>
                      <a:pPr algn="ctr" rtl="0" fontAlgn="b">
                        <a:buNone/>
                      </a:pPr>
                      <a:r>
                        <a:rPr lang="es-MX" sz="1000" b="0" i="0" u="none" strike="noStrike">
                          <a:solidFill>
                            <a:srgbClr val="000000"/>
                          </a:solidFill>
                          <a:effectLst/>
                          <a:latin typeface="Noto Sans" panose="020B0502040504020204" pitchFamily="34" charset="0"/>
                        </a:rPr>
                        <a:t>3</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Guerrero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Iguala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Calle Cd. Teloloapan Colonia Fracto. Ciudad Habitat C.P. 40036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52%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506152127"/>
                  </a:ext>
                </a:extLst>
              </a:tr>
              <a:tr h="102423">
                <a:tc>
                  <a:txBody>
                    <a:bodyPr/>
                    <a:lstStyle/>
                    <a:p>
                      <a:pPr algn="ctr" rtl="0" fontAlgn="ctr">
                        <a:buNone/>
                      </a:pPr>
                      <a:r>
                        <a:rPr lang="es-MX" sz="1000" b="0" i="0" u="none" strike="noStrike">
                          <a:solidFill>
                            <a:srgbClr val="000000"/>
                          </a:solidFill>
                          <a:effectLst/>
                          <a:latin typeface="Noto Sans" panose="020B0502040504020204" pitchFamily="34" charset="0"/>
                        </a:rPr>
                        <a:t>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Coahuila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Piedras Negras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Oliverio Martinez de Hoyos S/N, Colonia Lomas de las Villa, C.P. 26093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579735636"/>
                  </a:ext>
                </a:extLst>
              </a:tr>
              <a:tr h="102423">
                <a:tc>
                  <a:txBody>
                    <a:bodyPr/>
                    <a:lstStyle/>
                    <a:p>
                      <a:pPr algn="ctr" rtl="0" fontAlgn="b">
                        <a:buNone/>
                      </a:pPr>
                      <a:r>
                        <a:rPr lang="es-MX" sz="1000" b="0" i="0" u="none" strike="noStrike">
                          <a:solidFill>
                            <a:srgbClr val="000000"/>
                          </a:solidFill>
                          <a:effectLst/>
                          <a:latin typeface="Noto Sans" panose="020B0502040504020204" pitchFamily="34" charset="0"/>
                        </a:rPr>
                        <a:t>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Coahuila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Monclova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En el área de Casa Merced, Colonia Tierra y Libertad, C.P. 25770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48%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157162201"/>
                  </a:ext>
                </a:extLst>
              </a:tr>
              <a:tr h="102423">
                <a:tc>
                  <a:txBody>
                    <a:bodyPr/>
                    <a:lstStyle/>
                    <a:p>
                      <a:pPr algn="ctr" rtl="0" fontAlgn="b">
                        <a:buNone/>
                      </a:pPr>
                      <a:r>
                        <a:rPr lang="es-MX" sz="1000" b="0" i="0" u="none" strike="noStrike">
                          <a:solidFill>
                            <a:srgbClr val="000000"/>
                          </a:solidFill>
                          <a:effectLst/>
                          <a:latin typeface="Noto Sans" panose="020B0502040504020204" pitchFamily="34" charset="0"/>
                        </a:rPr>
                        <a:t>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Nuevo León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Escobedo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Circuito Río Moctezuma y avenida Mirasur Colonia Mirasur 1er Sect 1a Etapa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48%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720775920"/>
                  </a:ext>
                </a:extLst>
              </a:tr>
              <a:tr h="102423">
                <a:tc>
                  <a:txBody>
                    <a:bodyPr/>
                    <a:lstStyle/>
                    <a:p>
                      <a:pPr algn="ctr" rtl="0" fontAlgn="ctr">
                        <a:buNone/>
                      </a:pPr>
                      <a:r>
                        <a:rPr lang="es-MX" sz="1000" b="0" i="0" u="none" strike="noStrike">
                          <a:solidFill>
                            <a:srgbClr val="000000"/>
                          </a:solidFill>
                          <a:effectLst/>
                          <a:latin typeface="Noto Sans" panose="020B0502040504020204" pitchFamily="34" charset="0"/>
                        </a:rPr>
                        <a:t>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Nuevo León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Escobedo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San Benito entre San Antonio y San Pedro, Colonia San Miguel Residencial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48%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637954611"/>
                  </a:ext>
                </a:extLst>
              </a:tr>
              <a:tr h="151983">
                <a:tc>
                  <a:txBody>
                    <a:bodyPr/>
                    <a:lstStyle/>
                    <a:p>
                      <a:pPr algn="ctr" rtl="0" fontAlgn="b">
                        <a:buNone/>
                      </a:pPr>
                      <a:r>
                        <a:rPr lang="es-MX" sz="1000" b="0" i="0" u="none" strike="noStrike">
                          <a:solidFill>
                            <a:srgbClr val="000000"/>
                          </a:solidFill>
                          <a:effectLst/>
                          <a:latin typeface="Noto Sans" panose="020B0502040504020204" pitchFamily="34" charset="0"/>
                        </a:rPr>
                        <a:t>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Guerrero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Petatlan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Calle José M. Morelos y Pavón S/N, domicilio conocido, Colonia Vicente Guerrero, Petatlán, Guerrero.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NA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NA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46%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37383591"/>
                  </a:ext>
                </a:extLst>
              </a:tr>
              <a:tr h="151983">
                <a:tc>
                  <a:txBody>
                    <a:bodyPr/>
                    <a:lstStyle/>
                    <a:p>
                      <a:pPr algn="ctr" rtl="0" fontAlgn="b">
                        <a:buNone/>
                      </a:pPr>
                      <a:r>
                        <a:rPr lang="es-MX" sz="1000" b="0" i="0" u="none" strike="noStrike">
                          <a:solidFill>
                            <a:srgbClr val="000000"/>
                          </a:solidFill>
                          <a:effectLst/>
                          <a:latin typeface="Noto Sans" panose="020B0502040504020204" pitchFamily="34" charset="0"/>
                        </a:rPr>
                        <a:t>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Nayarit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Tepic</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Fracc. Vistas de la Cantera II, Domicilio: Av. Villas del Prado s/n C.P. 63173, Entre Av. Villa de Montalvo y Villa de León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43%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79597981"/>
                  </a:ext>
                </a:extLst>
              </a:tr>
              <a:tr h="102423">
                <a:tc>
                  <a:txBody>
                    <a:bodyPr/>
                    <a:lstStyle/>
                    <a:p>
                      <a:pPr algn="ctr" rtl="0" fontAlgn="ctr">
                        <a:buNone/>
                      </a:pPr>
                      <a:r>
                        <a:rPr lang="es-MX" sz="1000" b="0" i="0" u="none" strike="noStrike">
                          <a:solidFill>
                            <a:srgbClr val="000000"/>
                          </a:solidFill>
                          <a:effectLst/>
                          <a:latin typeface="Noto Sans" panose="020B0502040504020204" pitchFamily="34" charset="0"/>
                        </a:rPr>
                        <a:t>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Sonora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Hermosillo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Calle Dos, entre Avenida 12 y Avenida 10, Colonia </a:t>
                      </a:r>
                      <a:r>
                        <a:rPr lang="es-MX" sz="1000" b="0" i="0" u="none" strike="noStrike" dirty="0" err="1">
                          <a:solidFill>
                            <a:srgbClr val="000000"/>
                          </a:solidFill>
                          <a:effectLst/>
                          <a:latin typeface="Noto Sans" panose="020B0502040504020204" pitchFamily="34" charset="0"/>
                        </a:rPr>
                        <a:t>Bugambilias</a:t>
                      </a:r>
                      <a:r>
                        <a:rPr lang="es-MX" sz="1000" b="0" i="0" u="none" strike="noStrike" dirty="0">
                          <a:solidFill>
                            <a:srgbClr val="000000"/>
                          </a:solidFill>
                          <a:effectLst/>
                          <a:latin typeface="Noto Sans" panose="020B0502040504020204" pitchFamily="34" charset="0"/>
                        </a:rPr>
                        <a:t>, Hermosillo, Sonora.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40%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21245019"/>
                  </a:ext>
                </a:extLst>
              </a:tr>
              <a:tr h="151983">
                <a:tc>
                  <a:txBody>
                    <a:bodyPr/>
                    <a:lstStyle/>
                    <a:p>
                      <a:pPr algn="ctr" rtl="0" fontAlgn="b">
                        <a:buNone/>
                      </a:pPr>
                      <a:r>
                        <a:rPr lang="es-MX" sz="1000" b="0" i="0" u="none" strike="noStrike">
                          <a:solidFill>
                            <a:srgbClr val="000000"/>
                          </a:solidFill>
                          <a:effectLst/>
                          <a:latin typeface="Noto Sans" panose="020B0502040504020204" pitchFamily="34" charset="0"/>
                        </a:rPr>
                        <a:t>11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Baja California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Mexicali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Calle Mango, número 1098, Colonia Huertas del Colorado, Código Postal 21384 (Dación en pago)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40%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81740542"/>
                  </a:ext>
                </a:extLst>
              </a:tr>
              <a:tr h="102423">
                <a:tc>
                  <a:txBody>
                    <a:bodyPr/>
                    <a:lstStyle/>
                    <a:p>
                      <a:pPr algn="ctr" rtl="0" fontAlgn="b">
                        <a:buNone/>
                      </a:pPr>
                      <a:r>
                        <a:rPr lang="es-MX" sz="1000" b="0" i="0" u="none" strike="noStrike">
                          <a:solidFill>
                            <a:srgbClr val="000000"/>
                          </a:solidFill>
                          <a:effectLst/>
                          <a:latin typeface="Noto Sans" panose="020B0502040504020204" pitchFamily="34" charset="0"/>
                        </a:rPr>
                        <a:t>12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Nuevo León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Zuazua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Avenida Santa Elena, Colonia Valle de Santa Elena, Zuazua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38%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886173979"/>
                  </a:ext>
                </a:extLst>
              </a:tr>
              <a:tr h="151983">
                <a:tc>
                  <a:txBody>
                    <a:bodyPr/>
                    <a:lstStyle/>
                    <a:p>
                      <a:pPr algn="ctr" rtl="0" fontAlgn="ctr">
                        <a:buNone/>
                      </a:pPr>
                      <a:r>
                        <a:rPr lang="es-MX" sz="1000" b="0" i="0" u="none" strike="noStrike">
                          <a:solidFill>
                            <a:srgbClr val="000000"/>
                          </a:solidFill>
                          <a:effectLst/>
                          <a:latin typeface="Noto Sans" panose="020B0502040504020204" pitchFamily="34" charset="0"/>
                        </a:rPr>
                        <a:t>13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Chiapas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Tapachula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Avenida Cuauhtémoc entre calle 24 de junio y 6 de marzo, Colonia Nuevo milenio, C.P.. 30796.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35%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406503108"/>
                  </a:ext>
                </a:extLst>
              </a:tr>
              <a:tr h="102423">
                <a:tc>
                  <a:txBody>
                    <a:bodyPr/>
                    <a:lstStyle/>
                    <a:p>
                      <a:pPr algn="ctr" rtl="0" fontAlgn="b">
                        <a:buNone/>
                      </a:pPr>
                      <a:r>
                        <a:rPr lang="es-MX" sz="1000" b="0" i="0" u="none" strike="noStrike">
                          <a:solidFill>
                            <a:srgbClr val="000000"/>
                          </a:solidFill>
                          <a:effectLst/>
                          <a:latin typeface="Noto Sans" panose="020B0502040504020204" pitchFamily="34" charset="0"/>
                        </a:rPr>
                        <a:t>14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Nuevo León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Escobedo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Mario Quintanilla y Jesús Garza </a:t>
                      </a:r>
                      <a:r>
                        <a:rPr lang="es-MX" sz="1000" b="0" i="0" u="none" strike="noStrike" dirty="0" err="1">
                          <a:solidFill>
                            <a:srgbClr val="000000"/>
                          </a:solidFill>
                          <a:effectLst/>
                          <a:latin typeface="Noto Sans" panose="020B0502040504020204" pitchFamily="34" charset="0"/>
                        </a:rPr>
                        <a:t>Hernandez</a:t>
                      </a:r>
                      <a:r>
                        <a:rPr lang="es-MX" sz="1000" b="0" i="0" u="none" strike="noStrike" dirty="0">
                          <a:solidFill>
                            <a:srgbClr val="000000"/>
                          </a:solidFill>
                          <a:effectLst/>
                          <a:latin typeface="Noto Sans" panose="020B0502040504020204" pitchFamily="34" charset="0"/>
                        </a:rPr>
                        <a:t> Colonia San Marcos Sector Pioneros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29%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902722639"/>
                  </a:ext>
                </a:extLst>
              </a:tr>
              <a:tr h="204847">
                <a:tc>
                  <a:txBody>
                    <a:bodyPr/>
                    <a:lstStyle/>
                    <a:p>
                      <a:pPr algn="ctr" rtl="0" fontAlgn="b">
                        <a:buNone/>
                      </a:pPr>
                      <a:r>
                        <a:rPr lang="es-MX" sz="1000" b="0" i="0" u="none" strike="noStrike" dirty="0">
                          <a:solidFill>
                            <a:srgbClr val="000000"/>
                          </a:solidFill>
                          <a:effectLst/>
                          <a:latin typeface="Noto Sans" panose="020B0502040504020204" pitchFamily="34" charset="0"/>
                        </a:rPr>
                        <a:t>15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Quintana Roo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Benito Juárez</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SM. 249, MZA. 18 LT. 02, dentro del Fraccionamiento Villas del Mar Plus, Municipio de Benito Juárez, Estado de Quintana Roo, Código Postal 77517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dirty="0">
                          <a:solidFill>
                            <a:srgbClr val="691831"/>
                          </a:solidFill>
                          <a:effectLst/>
                          <a:latin typeface="Noto Sans" panose="020B0502040504020204" pitchFamily="34" charset="0"/>
                        </a:rPr>
                        <a:t>28%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860809970"/>
                  </a:ext>
                </a:extLst>
              </a:tr>
              <a:tr h="56168">
                <a:tc>
                  <a:txBody>
                    <a:bodyPr/>
                    <a:lstStyle/>
                    <a:p>
                      <a:pPr algn="ctr" rtl="0" fontAlgn="ctr">
                        <a:buNone/>
                      </a:pPr>
                      <a:r>
                        <a:rPr lang="es-MX" sz="1000" b="0" i="0" u="none" strike="noStrike" dirty="0">
                          <a:solidFill>
                            <a:srgbClr val="000000"/>
                          </a:solidFill>
                          <a:effectLst/>
                          <a:latin typeface="Noto Sans" panose="020B0502040504020204" pitchFamily="34" charset="0"/>
                        </a:rPr>
                        <a:t>16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Guerrero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Chilpancingo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Calle Honestidad S/N Fracc. La amistad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dirty="0">
                          <a:solidFill>
                            <a:srgbClr val="691831"/>
                          </a:solidFill>
                          <a:effectLst/>
                          <a:latin typeface="Noto Sans" panose="020B0502040504020204" pitchFamily="34" charset="0"/>
                        </a:rPr>
                        <a:t>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181440229"/>
                  </a:ext>
                </a:extLst>
              </a:tr>
            </a:tbl>
          </a:graphicData>
        </a:graphic>
      </p:graphicFrame>
    </p:spTree>
    <p:extLst>
      <p:ext uri="{BB962C8B-B14F-4D97-AF65-F5344CB8AC3E}">
        <p14:creationId xmlns:p14="http://schemas.microsoft.com/office/powerpoint/2010/main" val="34562286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C2C62-5413-EB9F-7572-F91D5A378B79}"/>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9C88C151-6CC4-CF17-7DAC-26B25BEEEC67}"/>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64A35A2A-8767-D983-EE7F-016F2A64704B}"/>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866EDB55-1FE2-4E74-B4B2-1B4A59C9A596}"/>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sp>
        <p:nvSpPr>
          <p:cNvPr id="3" name="CuadroTexto 2">
            <a:extLst>
              <a:ext uri="{FF2B5EF4-FFF2-40B4-BE49-F238E27FC236}">
                <a16:creationId xmlns:a16="http://schemas.microsoft.com/office/drawing/2014/main" id="{4911ADC2-1096-3ED8-E974-942F10F6B617}"/>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86B43565-CA0F-5672-88E4-A02E8AC7D11C}"/>
              </a:ext>
            </a:extLst>
          </p:cNvPr>
          <p:cNvGraphicFramePr>
            <a:graphicFrameLocks noGrp="1"/>
          </p:cNvGraphicFramePr>
          <p:nvPr>
            <p:extLst>
              <p:ext uri="{D42A27DB-BD31-4B8C-83A1-F6EECF244321}">
                <p14:modId xmlns:p14="http://schemas.microsoft.com/office/powerpoint/2010/main" val="2680056197"/>
              </p:ext>
            </p:extLst>
          </p:nvPr>
        </p:nvGraphicFramePr>
        <p:xfrm>
          <a:off x="228955" y="772791"/>
          <a:ext cx="11540679" cy="5083261"/>
        </p:xfrm>
        <a:graphic>
          <a:graphicData uri="http://schemas.openxmlformats.org/drawingml/2006/table">
            <a:tbl>
              <a:tblPr/>
              <a:tblGrid>
                <a:gridCol w="407652">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983849">
                  <a:extLst>
                    <a:ext uri="{9D8B030D-6E8A-4147-A177-3AD203B41FA5}">
                      <a16:colId xmlns:a16="http://schemas.microsoft.com/office/drawing/2014/main" val="1201030546"/>
                    </a:ext>
                  </a:extLst>
                </a:gridCol>
                <a:gridCol w="636608">
                  <a:extLst>
                    <a:ext uri="{9D8B030D-6E8A-4147-A177-3AD203B41FA5}">
                      <a16:colId xmlns:a16="http://schemas.microsoft.com/office/drawing/2014/main" val="1610847150"/>
                    </a:ext>
                  </a:extLst>
                </a:gridCol>
                <a:gridCol w="4109015">
                  <a:extLst>
                    <a:ext uri="{9D8B030D-6E8A-4147-A177-3AD203B41FA5}">
                      <a16:colId xmlns:a16="http://schemas.microsoft.com/office/drawing/2014/main" val="1208619848"/>
                    </a:ext>
                  </a:extLst>
                </a:gridCol>
                <a:gridCol w="833376">
                  <a:extLst>
                    <a:ext uri="{9D8B030D-6E8A-4147-A177-3AD203B41FA5}">
                      <a16:colId xmlns:a16="http://schemas.microsoft.com/office/drawing/2014/main" val="1837391683"/>
                    </a:ext>
                  </a:extLst>
                </a:gridCol>
                <a:gridCol w="810227">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7">
                  <a:extLst>
                    <a:ext uri="{9D8B030D-6E8A-4147-A177-3AD203B41FA5}">
                      <a16:colId xmlns:a16="http://schemas.microsoft.com/office/drawing/2014/main" val="1648654690"/>
                    </a:ext>
                  </a:extLst>
                </a:gridCol>
                <a:gridCol w="405113">
                  <a:extLst>
                    <a:ext uri="{9D8B030D-6E8A-4147-A177-3AD203B41FA5}">
                      <a16:colId xmlns:a16="http://schemas.microsoft.com/office/drawing/2014/main" val="840380102"/>
                    </a:ext>
                  </a:extLst>
                </a:gridCol>
                <a:gridCol w="1225099">
                  <a:extLst>
                    <a:ext uri="{9D8B030D-6E8A-4147-A177-3AD203B41FA5}">
                      <a16:colId xmlns:a16="http://schemas.microsoft.com/office/drawing/2014/main" val="1302002376"/>
                    </a:ext>
                  </a:extLst>
                </a:gridCol>
              </a:tblGrid>
              <a:tr h="487992">
                <a:tc>
                  <a:txBody>
                    <a:bodyPr/>
                    <a:lstStyle/>
                    <a:p>
                      <a:pPr algn="ctr" rtl="0" fontAlgn="ctr">
                        <a:buNone/>
                      </a:pPr>
                      <a:r>
                        <a:rPr lang="es-MX" sz="1000" b="1" i="0" u="none" strike="noStrike" dirty="0">
                          <a:solidFill>
                            <a:srgbClr val="FFFFFF"/>
                          </a:solidFill>
                          <a:effectLst/>
                          <a:latin typeface="Noto Sans" panose="020B0502040504020204" pitchFamily="34" charset="0"/>
                        </a:rPr>
                        <a:t>No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Municipio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Lugares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Dirección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Escrito de ofrecimiento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Acredita propiedad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CLG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err="1">
                          <a:solidFill>
                            <a:srgbClr val="FFFFFF"/>
                          </a:solidFill>
                          <a:effectLst/>
                          <a:latin typeface="Noto Sans" panose="020B0502040504020204" pitchFamily="34" charset="0"/>
                        </a:rPr>
                        <a:t>AYNº</a:t>
                      </a:r>
                      <a:endParaRPr lang="es-MX" sz="1000" b="1" i="0" u="none" strike="noStrike" dirty="0">
                        <a:solidFill>
                          <a:srgbClr val="FFFFFF"/>
                        </a:solidFill>
                        <a:effectLst/>
                        <a:latin typeface="Noto Sans" panose="020B0502040504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AC/DD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PLT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 Integración Expediente Inmobiliario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extLst>
                  <a:ext uri="{0D108BD9-81ED-4DB2-BD59-A6C34878D82A}">
                    <a16:rowId xmlns:a16="http://schemas.microsoft.com/office/drawing/2014/main" val="3901558528"/>
                  </a:ext>
                </a:extLst>
              </a:tr>
              <a:tr h="487992">
                <a:tc>
                  <a:txBody>
                    <a:bodyPr/>
                    <a:lstStyle/>
                    <a:p>
                      <a:pPr algn="ctr" rtl="0" fontAlgn="b">
                        <a:buNone/>
                      </a:pPr>
                      <a:r>
                        <a:rPr lang="es-MX" sz="1000" b="0" i="0" u="none" strike="noStrike" dirty="0">
                          <a:solidFill>
                            <a:srgbClr val="000000"/>
                          </a:solidFill>
                          <a:effectLst/>
                          <a:latin typeface="Noto Sans" panose="020B0502040504020204" pitchFamily="34" charset="0"/>
                        </a:rPr>
                        <a:t>17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Estado de México Poniente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Mexicaltzingo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Prolongación Narciso Mendoza, sin número, Colonia Arboledas, Municipio Mexicaltzingo, Estado de México, Código Postal 52183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924903479"/>
                  </a:ext>
                </a:extLst>
              </a:tr>
              <a:tr h="325329">
                <a:tc>
                  <a:txBody>
                    <a:bodyPr/>
                    <a:lstStyle/>
                    <a:p>
                      <a:pPr algn="ctr" rtl="0" fontAlgn="b">
                        <a:buNone/>
                      </a:pPr>
                      <a:r>
                        <a:rPr lang="es-MX" sz="1000" b="0" i="0" u="none" strike="noStrike">
                          <a:solidFill>
                            <a:srgbClr val="000000"/>
                          </a:solidFill>
                          <a:effectLst/>
                          <a:latin typeface="Noto Sans" panose="020B0502040504020204" pitchFamily="34" charset="0"/>
                        </a:rPr>
                        <a:t>18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Quintana Roo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Cozumel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Colonia Emiliano Zapata entre calle 8 norte y calle 18 norte, Municipio de Cozumel, Estado de Quintana Roo, Código Postal 77620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95771134"/>
                  </a:ext>
                </a:extLst>
              </a:tr>
              <a:tr h="325329">
                <a:tc>
                  <a:txBody>
                    <a:bodyPr/>
                    <a:lstStyle/>
                    <a:p>
                      <a:pPr algn="ctr" rtl="0" fontAlgn="ctr">
                        <a:buNone/>
                      </a:pPr>
                      <a:r>
                        <a:rPr lang="es-MX" sz="1000" b="0" i="0" u="none" strike="noStrike">
                          <a:solidFill>
                            <a:srgbClr val="000000"/>
                          </a:solidFill>
                          <a:effectLst/>
                          <a:latin typeface="Noto Sans" panose="020B0502040504020204" pitchFamily="34" charset="0"/>
                        </a:rPr>
                        <a:t>19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Sinaloa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Mazatlán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Ejido las Higueras. Camino d e la </a:t>
                      </a:r>
                      <a:r>
                        <a:rPr lang="es-MX" sz="1000" b="0" i="0" u="none" strike="noStrike" dirty="0" err="1">
                          <a:solidFill>
                            <a:srgbClr val="000000"/>
                          </a:solidFill>
                          <a:effectLst/>
                          <a:latin typeface="Noto Sans" panose="020B0502040504020204" pitchFamily="34" charset="0"/>
                        </a:rPr>
                        <a:t>Piedrera</a:t>
                      </a:r>
                      <a:r>
                        <a:rPr lang="es-MX" sz="1000" b="0" i="0" u="none" strike="noStrike" dirty="0">
                          <a:solidFill>
                            <a:srgbClr val="000000"/>
                          </a:solidFill>
                          <a:effectLst/>
                          <a:latin typeface="Noto Sans" panose="020B0502040504020204" pitchFamily="34" charset="0"/>
                        </a:rPr>
                        <a:t>, Colonia Ejido Las Higueras, C.P. 81379,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N/A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725975632"/>
                  </a:ext>
                </a:extLst>
              </a:tr>
              <a:tr h="325329">
                <a:tc>
                  <a:txBody>
                    <a:bodyPr/>
                    <a:lstStyle/>
                    <a:p>
                      <a:pPr algn="ctr" rtl="0" fontAlgn="b">
                        <a:buNone/>
                      </a:pPr>
                      <a:r>
                        <a:rPr lang="es-MX" sz="1000" b="0" i="0" u="none" strike="noStrike">
                          <a:solidFill>
                            <a:srgbClr val="000000"/>
                          </a:solidFill>
                          <a:effectLst/>
                          <a:latin typeface="Noto Sans" panose="020B0502040504020204" pitchFamily="34" charset="0"/>
                        </a:rPr>
                        <a:t>20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Guanajuato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San José Iturbide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Calle Paseo de las Flores, Fraccionamiento Prados  del Rosario, cuarta sección, C.P. 37983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178598796"/>
                  </a:ext>
                </a:extLst>
              </a:tr>
              <a:tr h="170798">
                <a:tc>
                  <a:txBody>
                    <a:bodyPr/>
                    <a:lstStyle/>
                    <a:p>
                      <a:pPr algn="ctr" rtl="0" fontAlgn="b">
                        <a:buNone/>
                      </a:pPr>
                      <a:r>
                        <a:rPr lang="es-MX" sz="1000" b="0" i="0" u="none" strike="noStrike">
                          <a:solidFill>
                            <a:srgbClr val="000000"/>
                          </a:solidFill>
                          <a:effectLst/>
                          <a:latin typeface="Noto Sans" panose="020B0502040504020204" pitchFamily="34" charset="0"/>
                        </a:rPr>
                        <a:t>21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Guerrero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Pungarabato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Calle Unidad Deportiva No. 121 Colonia Lomas del Valle C.Р. 40664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19%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01072494"/>
                  </a:ext>
                </a:extLst>
              </a:tr>
              <a:tr h="325329">
                <a:tc>
                  <a:txBody>
                    <a:bodyPr/>
                    <a:lstStyle/>
                    <a:p>
                      <a:pPr algn="ctr" rtl="0" fontAlgn="ctr">
                        <a:buNone/>
                      </a:pPr>
                      <a:r>
                        <a:rPr lang="es-MX" sz="1000" b="0" i="0" u="none" strike="noStrike">
                          <a:solidFill>
                            <a:srgbClr val="000000"/>
                          </a:solidFill>
                          <a:effectLst/>
                          <a:latin typeface="Noto Sans" panose="020B0502040504020204" pitchFamily="34" charset="0"/>
                        </a:rPr>
                        <a:t>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Hidalgo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Tepeji del Río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Calle las Flores s/n Colonia Tlaxinacalpan, C.P. 42855, entre calle del Bosque y calle las Flores, Tepeji del Río, Hidalgo.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19%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443462130"/>
                  </a:ext>
                </a:extLst>
              </a:tr>
              <a:tr h="487992">
                <a:tc>
                  <a:txBody>
                    <a:bodyPr/>
                    <a:lstStyle/>
                    <a:p>
                      <a:pPr algn="ctr" rtl="0" fontAlgn="b">
                        <a:buNone/>
                      </a:pPr>
                      <a:r>
                        <a:rPr lang="es-MX" sz="1000" b="0" i="0" u="none" strike="noStrike">
                          <a:solidFill>
                            <a:srgbClr val="000000"/>
                          </a:solidFill>
                          <a:effectLst/>
                          <a:latin typeface="Noto Sans" panose="020B0502040504020204" pitchFamily="34" charset="0"/>
                        </a:rPr>
                        <a:t>23</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Quintana Roo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Playa del Carmen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Avenida Flor de Ciruelo y Calle Rascones, en el Fraccionamiento Las Palmas, Colonia Las Palmas I, Municipio de Playa del Carmen, Estado de Quintana Roo, Código Postal 77723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17%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458641566"/>
                  </a:ext>
                </a:extLst>
              </a:tr>
              <a:tr h="325329">
                <a:tc>
                  <a:txBody>
                    <a:bodyPr/>
                    <a:lstStyle/>
                    <a:p>
                      <a:pPr algn="ctr" rtl="0" fontAlgn="b">
                        <a:buNone/>
                      </a:pPr>
                      <a:r>
                        <a:rPr lang="es-MX" sz="1000" b="0" i="0" u="none" strike="noStrike">
                          <a:solidFill>
                            <a:srgbClr val="000000"/>
                          </a:solidFill>
                          <a:effectLst/>
                          <a:latin typeface="Noto Sans" panose="020B0502040504020204" pitchFamily="34" charset="0"/>
                        </a:rPr>
                        <a:t>24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Estado de México Oriente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La Paz</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San Agustin Manzana 007, Colonia El Pino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15%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751551549"/>
                  </a:ext>
                </a:extLst>
              </a:tr>
              <a:tr h="170798">
                <a:tc>
                  <a:txBody>
                    <a:bodyPr/>
                    <a:lstStyle/>
                    <a:p>
                      <a:pPr algn="ctr" rtl="0" fontAlgn="ctr">
                        <a:buNone/>
                      </a:pPr>
                      <a:r>
                        <a:rPr lang="es-MX" sz="1000" b="0" i="0" u="none" strike="noStrike">
                          <a:solidFill>
                            <a:srgbClr val="000000"/>
                          </a:solidFill>
                          <a:effectLst/>
                          <a:latin typeface="Noto Sans" panose="020B0502040504020204" pitchFamily="34" charset="0"/>
                        </a:rPr>
                        <a:t>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Yucatán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Kanasín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Calle 76 No. 105 x 63 y 82-B Col. San Haroldo, Kanasín, Yucatán.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buNone/>
                      </a:pPr>
                      <a:r>
                        <a:rPr lang="es-MX" sz="1050" b="1" i="0" u="none" strike="noStrike">
                          <a:solidFill>
                            <a:srgbClr val="691831"/>
                          </a:solidFill>
                          <a:effectLst/>
                          <a:latin typeface="Noto Sans" panose="020B0502040504020204" pitchFamily="34" charset="0"/>
                        </a:rPr>
                        <a:t>14%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032490855"/>
                  </a:ext>
                </a:extLst>
              </a:tr>
              <a:tr h="325329">
                <a:tc>
                  <a:txBody>
                    <a:bodyPr/>
                    <a:lstStyle/>
                    <a:p>
                      <a:pPr algn="ctr" rtl="0" fontAlgn="b">
                        <a:buNone/>
                      </a:pPr>
                      <a:r>
                        <a:rPr lang="es-MX" sz="1000" b="0" i="0" u="none" strike="noStrike">
                          <a:solidFill>
                            <a:srgbClr val="000000"/>
                          </a:solidFill>
                          <a:effectLst/>
                          <a:latin typeface="Noto Sans" panose="020B0502040504020204" pitchFamily="34" charset="0"/>
                        </a:rPr>
                        <a:t>26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Nayarit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Bahía de banderas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Mar de Arabia 469 M-78 L - 01, Fraccionamiento Altavel, Bahía de Banderas, Nayarit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14%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817468618"/>
                  </a:ext>
                </a:extLst>
              </a:tr>
              <a:tr h="487992">
                <a:tc>
                  <a:txBody>
                    <a:bodyPr/>
                    <a:lstStyle/>
                    <a:p>
                      <a:pPr algn="ctr" rtl="0" fontAlgn="b">
                        <a:buNone/>
                      </a:pPr>
                      <a:r>
                        <a:rPr lang="es-MX" sz="1000" b="0" i="0" u="none" strike="noStrike">
                          <a:solidFill>
                            <a:srgbClr val="000000"/>
                          </a:solidFill>
                          <a:effectLst/>
                          <a:latin typeface="Noto Sans" panose="020B0502040504020204" pitchFamily="34" charset="0"/>
                        </a:rPr>
                        <a:t>27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Querétaro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Tequisquiapan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Avenida Chihuahua No. 17, Colonia Ampliación Adolfo López Mateos, en el Municipio de Tequisquiapan, Estado de Querétaro, Código Postal 76775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991153002"/>
                  </a:ext>
                </a:extLst>
              </a:tr>
              <a:tr h="170798">
                <a:tc>
                  <a:txBody>
                    <a:bodyPr/>
                    <a:lstStyle/>
                    <a:p>
                      <a:pPr algn="ctr" rtl="0" fontAlgn="ctr">
                        <a:buNone/>
                      </a:pPr>
                      <a:r>
                        <a:rPr lang="es-MX" sz="1000" b="0" i="0" u="none" strike="noStrike">
                          <a:solidFill>
                            <a:srgbClr val="000000"/>
                          </a:solidFill>
                          <a:effectLst/>
                          <a:latin typeface="Noto Sans" panose="020B0502040504020204" pitchFamily="34" charset="0"/>
                        </a:rPr>
                        <a:t>28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Yucatán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Tzucacab</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Calle 30 Tzucacab, Yucatán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749916182"/>
                  </a:ext>
                </a:extLst>
              </a:tr>
              <a:tr h="325329">
                <a:tc>
                  <a:txBody>
                    <a:bodyPr/>
                    <a:lstStyle/>
                    <a:p>
                      <a:pPr algn="ctr" rtl="0" fontAlgn="b">
                        <a:buNone/>
                      </a:pPr>
                      <a:r>
                        <a:rPr lang="es-MX" sz="1000" b="0" i="0" u="none" strike="noStrike">
                          <a:solidFill>
                            <a:srgbClr val="000000"/>
                          </a:solidFill>
                          <a:effectLst/>
                          <a:latin typeface="Noto Sans" panose="020B0502040504020204" pitchFamily="34" charset="0"/>
                        </a:rPr>
                        <a:t>29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Jalisco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Ocotlán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ctr">
                        <a:buNone/>
                      </a:pPr>
                      <a:r>
                        <a:rPr lang="es-MX" sz="1000" b="0" i="0" u="none" strike="noStrike">
                          <a:solidFill>
                            <a:srgbClr val="000000"/>
                          </a:solidFill>
                          <a:effectLst/>
                          <a:latin typeface="Noto Sans" panose="020B0502040504020204" pitchFamily="34" charset="0"/>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Calle Tabachín, esquina Las Calmas s/n, Col. La Primavera, C.P. 47829, Ocotlán, Jalisco.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a:solidFill>
                            <a:srgbClr val="691831"/>
                          </a:solidFill>
                          <a:effectLst/>
                          <a:latin typeface="Noto Sans" panose="020B0502040504020204" pitchFamily="34" charset="0"/>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594399261"/>
                  </a:ext>
                </a:extLst>
              </a:tr>
              <a:tr h="170798">
                <a:tc>
                  <a:txBody>
                    <a:bodyPr/>
                    <a:lstStyle/>
                    <a:p>
                      <a:pPr algn="ctr" rtl="0" fontAlgn="b">
                        <a:buNone/>
                      </a:pPr>
                      <a:r>
                        <a:rPr lang="es-MX" sz="1000" b="0" i="0" u="none" strike="noStrike" dirty="0">
                          <a:solidFill>
                            <a:srgbClr val="000000"/>
                          </a:solidFill>
                          <a:effectLst/>
                          <a:latin typeface="Noto Sans" panose="020B0502040504020204" pitchFamily="34" charset="0"/>
                        </a:rPr>
                        <a:t>30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Michoacán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Ciudad Hidalgo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Las Palmitas, Barranca de arena y el Capulín, CP 61180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dirty="0">
                          <a:solidFill>
                            <a:srgbClr val="691831"/>
                          </a:solidFill>
                          <a:effectLst/>
                          <a:latin typeface="Noto Sans" panose="020B0502040504020204" pitchFamily="34" charset="0"/>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967067610"/>
                  </a:ext>
                </a:extLst>
              </a:tr>
              <a:tr h="170798">
                <a:tc>
                  <a:txBody>
                    <a:bodyPr/>
                    <a:lstStyle/>
                    <a:p>
                      <a:pPr algn="ctr" rtl="0" fontAlgn="ctr">
                        <a:buNone/>
                      </a:pPr>
                      <a:r>
                        <a:rPr lang="es-MX" sz="1000" b="0" i="0" u="none" strike="noStrike" dirty="0">
                          <a:solidFill>
                            <a:srgbClr val="000000"/>
                          </a:solidFill>
                          <a:effectLst/>
                          <a:latin typeface="Noto Sans" panose="020B0502040504020204" pitchFamily="34" charset="0"/>
                        </a:rPr>
                        <a:t>31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Michoacán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err="1">
                          <a:solidFill>
                            <a:srgbClr val="000000"/>
                          </a:solidFill>
                          <a:effectLst/>
                          <a:latin typeface="Noto Sans"/>
                        </a:rPr>
                        <a:t>Taretán</a:t>
                      </a:r>
                      <a:endParaRPr lang="es-MX" sz="1000" b="0" i="0" u="none" strike="noStrike" dirty="0">
                        <a:solidFill>
                          <a:srgbClr val="000000"/>
                        </a:solidFill>
                        <a:effectLst/>
                        <a:latin typeface="Noto Sans"/>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Colonia Sección II, CP 61710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dirty="0">
                          <a:solidFill>
                            <a:srgbClr val="691831"/>
                          </a:solidFill>
                          <a:effectLst/>
                          <a:latin typeface="Noto Sans" panose="020B0502040504020204" pitchFamily="34" charset="0"/>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158592268"/>
                  </a:ext>
                </a:extLst>
              </a:tr>
            </a:tbl>
          </a:graphicData>
        </a:graphic>
      </p:graphicFrame>
    </p:spTree>
    <p:extLst>
      <p:ext uri="{BB962C8B-B14F-4D97-AF65-F5344CB8AC3E}">
        <p14:creationId xmlns:p14="http://schemas.microsoft.com/office/powerpoint/2010/main" val="3173901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66531-CA0E-428F-2B66-85CB193F52D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21741DAE-40EF-F7A6-6BDF-7A3E597060A0}"/>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45C2CAFF-BB86-9D3A-8DC9-0E4BF15AAA29}"/>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CDE5FD84-50D7-0193-B5F6-ABBA098CF09E}"/>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sp>
        <p:nvSpPr>
          <p:cNvPr id="3" name="CuadroTexto 2">
            <a:extLst>
              <a:ext uri="{FF2B5EF4-FFF2-40B4-BE49-F238E27FC236}">
                <a16:creationId xmlns:a16="http://schemas.microsoft.com/office/drawing/2014/main" id="{1B7A3FC5-720D-A176-BF18-4489CCDC524A}"/>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E914DAB5-BE24-2152-2D07-9846D7BAE487}"/>
              </a:ext>
            </a:extLst>
          </p:cNvPr>
          <p:cNvGraphicFramePr>
            <a:graphicFrameLocks noGrp="1"/>
          </p:cNvGraphicFramePr>
          <p:nvPr>
            <p:extLst>
              <p:ext uri="{D42A27DB-BD31-4B8C-83A1-F6EECF244321}">
                <p14:modId xmlns:p14="http://schemas.microsoft.com/office/powerpoint/2010/main" val="882706041"/>
              </p:ext>
            </p:extLst>
          </p:nvPr>
        </p:nvGraphicFramePr>
        <p:xfrm>
          <a:off x="228955" y="772791"/>
          <a:ext cx="11540679" cy="2277300"/>
        </p:xfrm>
        <a:graphic>
          <a:graphicData uri="http://schemas.openxmlformats.org/drawingml/2006/table">
            <a:tbl>
              <a:tblPr/>
              <a:tblGrid>
                <a:gridCol w="407652">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983849">
                  <a:extLst>
                    <a:ext uri="{9D8B030D-6E8A-4147-A177-3AD203B41FA5}">
                      <a16:colId xmlns:a16="http://schemas.microsoft.com/office/drawing/2014/main" val="1201030546"/>
                    </a:ext>
                  </a:extLst>
                </a:gridCol>
                <a:gridCol w="636608">
                  <a:extLst>
                    <a:ext uri="{9D8B030D-6E8A-4147-A177-3AD203B41FA5}">
                      <a16:colId xmlns:a16="http://schemas.microsoft.com/office/drawing/2014/main" val="1610847150"/>
                    </a:ext>
                  </a:extLst>
                </a:gridCol>
                <a:gridCol w="4109015">
                  <a:extLst>
                    <a:ext uri="{9D8B030D-6E8A-4147-A177-3AD203B41FA5}">
                      <a16:colId xmlns:a16="http://schemas.microsoft.com/office/drawing/2014/main" val="1208619848"/>
                    </a:ext>
                  </a:extLst>
                </a:gridCol>
                <a:gridCol w="833376">
                  <a:extLst>
                    <a:ext uri="{9D8B030D-6E8A-4147-A177-3AD203B41FA5}">
                      <a16:colId xmlns:a16="http://schemas.microsoft.com/office/drawing/2014/main" val="1837391683"/>
                    </a:ext>
                  </a:extLst>
                </a:gridCol>
                <a:gridCol w="810227">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7">
                  <a:extLst>
                    <a:ext uri="{9D8B030D-6E8A-4147-A177-3AD203B41FA5}">
                      <a16:colId xmlns:a16="http://schemas.microsoft.com/office/drawing/2014/main" val="1648654690"/>
                    </a:ext>
                  </a:extLst>
                </a:gridCol>
                <a:gridCol w="405113">
                  <a:extLst>
                    <a:ext uri="{9D8B030D-6E8A-4147-A177-3AD203B41FA5}">
                      <a16:colId xmlns:a16="http://schemas.microsoft.com/office/drawing/2014/main" val="840380102"/>
                    </a:ext>
                  </a:extLst>
                </a:gridCol>
                <a:gridCol w="1225099">
                  <a:extLst>
                    <a:ext uri="{9D8B030D-6E8A-4147-A177-3AD203B41FA5}">
                      <a16:colId xmlns:a16="http://schemas.microsoft.com/office/drawing/2014/main" val="1302002376"/>
                    </a:ext>
                  </a:extLst>
                </a:gridCol>
              </a:tblGrid>
              <a:tr h="487992">
                <a:tc>
                  <a:txBody>
                    <a:bodyPr/>
                    <a:lstStyle/>
                    <a:p>
                      <a:pPr algn="ctr" rtl="0" fontAlgn="ctr">
                        <a:buNone/>
                      </a:pPr>
                      <a:r>
                        <a:rPr lang="es-MX" sz="1000" b="1" i="0" u="none" strike="noStrike" dirty="0">
                          <a:solidFill>
                            <a:srgbClr val="FFFFFF"/>
                          </a:solidFill>
                          <a:effectLst/>
                          <a:latin typeface="Noto Sans" panose="020B0502040504020204" pitchFamily="34" charset="0"/>
                        </a:rPr>
                        <a:t>No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Municipio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Lugares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Dirección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Escrito de ofrecimiento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Acredita propiedad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CLG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err="1">
                          <a:solidFill>
                            <a:srgbClr val="FFFFFF"/>
                          </a:solidFill>
                          <a:effectLst/>
                          <a:latin typeface="Noto Sans" panose="020B0502040504020204" pitchFamily="34" charset="0"/>
                        </a:rPr>
                        <a:t>AYNº</a:t>
                      </a:r>
                      <a:endParaRPr lang="es-MX" sz="1000" b="1" i="0" u="none" strike="noStrike" dirty="0">
                        <a:solidFill>
                          <a:srgbClr val="FFFFFF"/>
                        </a:solidFill>
                        <a:effectLst/>
                        <a:latin typeface="Noto Sans" panose="020B0502040504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AC/DD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PLT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 Integración Expediente Inmobiliario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5B4F"/>
                    </a:solidFill>
                  </a:tcPr>
                </a:tc>
                <a:extLst>
                  <a:ext uri="{0D108BD9-81ED-4DB2-BD59-A6C34878D82A}">
                    <a16:rowId xmlns:a16="http://schemas.microsoft.com/office/drawing/2014/main" val="3901558528"/>
                  </a:ext>
                </a:extLst>
              </a:tr>
              <a:tr h="487992">
                <a:tc>
                  <a:txBody>
                    <a:bodyPr/>
                    <a:lstStyle/>
                    <a:p>
                      <a:pPr algn="ctr" rtl="0" fontAlgn="b">
                        <a:buNone/>
                      </a:pPr>
                      <a:r>
                        <a:rPr lang="es-MX" sz="1000" b="0" i="0" u="none" strike="noStrike" dirty="0">
                          <a:solidFill>
                            <a:srgbClr val="000000"/>
                          </a:solidFill>
                          <a:effectLst/>
                          <a:latin typeface="Noto Sans" panose="020B0502040504020204" pitchFamily="34" charset="0"/>
                        </a:rPr>
                        <a:t>32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Baja California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San Quintin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Calle Ostiones S/N, Colonia Nueva Era, En El Municipio De San Quintin, Bc</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dirty="0">
                          <a:solidFill>
                            <a:srgbClr val="691831"/>
                          </a:solidFill>
                          <a:effectLst/>
                          <a:latin typeface="Noto Sans" panose="020B0502040504020204" pitchFamily="34" charset="0"/>
                        </a:rPr>
                        <a:t>19%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924903479"/>
                  </a:ext>
                </a:extLst>
              </a:tr>
              <a:tr h="325329">
                <a:tc>
                  <a:txBody>
                    <a:bodyPr/>
                    <a:lstStyle/>
                    <a:p>
                      <a:pPr algn="ctr" rtl="0" fontAlgn="b">
                        <a:buNone/>
                      </a:pPr>
                      <a:r>
                        <a:rPr lang="es-MX" sz="1000" b="0" i="0" u="none" strike="noStrike" dirty="0">
                          <a:solidFill>
                            <a:srgbClr val="000000"/>
                          </a:solidFill>
                          <a:effectLst/>
                          <a:latin typeface="Noto Sans" panose="020B0502040504020204" pitchFamily="34" charset="0"/>
                        </a:rPr>
                        <a:t>33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Puebla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Puebla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200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ctr">
                        <a:buNone/>
                      </a:pPr>
                      <a:r>
                        <a:rPr lang="es-MX" sz="1000" b="0" i="0" u="none" strike="noStrike">
                          <a:solidFill>
                            <a:srgbClr val="000000"/>
                          </a:solidFill>
                          <a:effectLst/>
                          <a:latin typeface="Arial" panose="020B0604020202020204" pitchFamily="34" charset="0"/>
                        </a:rPr>
                        <a:t>Avenida 22 poniente no 105. Col Vista del Valle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dirty="0">
                          <a:solidFill>
                            <a:srgbClr val="691831"/>
                          </a:solidFill>
                          <a:effectLst/>
                          <a:latin typeface="Noto Sans" panose="020B0502040504020204" pitchFamily="34" charset="0"/>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95771134"/>
                  </a:ext>
                </a:extLst>
              </a:tr>
              <a:tr h="325329">
                <a:tc>
                  <a:txBody>
                    <a:bodyPr/>
                    <a:lstStyle/>
                    <a:p>
                      <a:pPr algn="ctr" rtl="0" fontAlgn="ctr">
                        <a:buNone/>
                      </a:pPr>
                      <a:r>
                        <a:rPr lang="es-MX" sz="1000" b="0" i="0" u="none" strike="noStrike" dirty="0">
                          <a:solidFill>
                            <a:srgbClr val="000000"/>
                          </a:solidFill>
                          <a:effectLst/>
                          <a:latin typeface="Noto Sans" panose="020B0502040504020204" pitchFamily="34" charset="0"/>
                        </a:rPr>
                        <a:t>34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Puebla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San Andres Cholula</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ctr">
                        <a:buNone/>
                      </a:pPr>
                      <a:r>
                        <a:rPr lang="es-MX" sz="1000" b="0" i="0" u="none" strike="noStrike">
                          <a:solidFill>
                            <a:srgbClr val="000000"/>
                          </a:solidFill>
                          <a:effectLst/>
                          <a:latin typeface="Arial" panose="020B0604020202020204" pitchFamily="34" charset="0"/>
                        </a:rPr>
                        <a:t>150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t">
                        <a:buNone/>
                      </a:pPr>
                      <a:r>
                        <a:rPr lang="es-MX" sz="1000" b="0" i="0" u="none" strike="noStrike" dirty="0">
                          <a:solidFill>
                            <a:srgbClr val="000000"/>
                          </a:solidFill>
                          <a:effectLst/>
                          <a:latin typeface="Noto Sans" panose="020B0502040504020204" pitchFamily="34" charset="0"/>
                        </a:rPr>
                        <a:t>Camino Real a Santa Clara s/n, Colonia Gobernadores de Puebla, reserva territorial Atlixcáyotl, San Andrés Cholula, Puebla.</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dirty="0">
                          <a:solidFill>
                            <a:srgbClr val="691831"/>
                          </a:solidFill>
                          <a:effectLst/>
                          <a:latin typeface="Noto Sans" panose="020B0502040504020204" pitchFamily="34" charset="0"/>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725975632"/>
                  </a:ext>
                </a:extLst>
              </a:tr>
              <a:tr h="325329">
                <a:tc>
                  <a:txBody>
                    <a:bodyPr/>
                    <a:lstStyle/>
                    <a:p>
                      <a:pPr algn="ctr" rtl="0" fontAlgn="b">
                        <a:buNone/>
                      </a:pPr>
                      <a:r>
                        <a:rPr lang="es-MX" sz="1000" b="0" i="0" u="none" strike="noStrike" dirty="0">
                          <a:solidFill>
                            <a:srgbClr val="000000"/>
                          </a:solidFill>
                          <a:effectLst/>
                          <a:latin typeface="Noto Sans" panose="020B0502040504020204" pitchFamily="34" charset="0"/>
                        </a:rPr>
                        <a:t>35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Zacatecas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Sombrerete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ctr">
                        <a:buNone/>
                      </a:pPr>
                      <a:r>
                        <a:rPr lang="es-MX" sz="1000" b="0" i="0" u="none" strike="noStrike" dirty="0">
                          <a:solidFill>
                            <a:srgbClr val="000000"/>
                          </a:solidFill>
                          <a:effectLst/>
                          <a:latin typeface="Arial" panose="020B0604020202020204" pitchFamily="34" charset="0"/>
                        </a:rPr>
                        <a:t>110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ctr">
                        <a:buNone/>
                      </a:pPr>
                      <a:r>
                        <a:rPr lang="es-MX" sz="1000" b="0" i="0" u="none" strike="noStrike" dirty="0">
                          <a:solidFill>
                            <a:srgbClr val="000000"/>
                          </a:solidFill>
                          <a:effectLst/>
                          <a:latin typeface="Arial" panose="020B0604020202020204" pitchFamily="34" charset="0"/>
                        </a:rPr>
                        <a:t>Calle Patriotismo con calle Guerrero CP 99102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dirty="0">
                          <a:solidFill>
                            <a:srgbClr val="691831"/>
                          </a:solidFill>
                          <a:effectLst/>
                          <a:latin typeface="Noto Sans" panose="020B0502040504020204" pitchFamily="34" charset="0"/>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178598796"/>
                  </a:ext>
                </a:extLst>
              </a:tr>
              <a:tr h="325329">
                <a:tc>
                  <a:txBody>
                    <a:bodyPr/>
                    <a:lstStyle/>
                    <a:p>
                      <a:pPr algn="ctr" rtl="0" fontAlgn="b">
                        <a:buNone/>
                      </a:pPr>
                      <a:r>
                        <a:rPr lang="es-MX" sz="1000" b="0" i="0" u="none" strike="noStrike" dirty="0">
                          <a:solidFill>
                            <a:srgbClr val="000000"/>
                          </a:solidFill>
                          <a:effectLst/>
                          <a:latin typeface="Noto Sans" panose="020B0502040504020204" pitchFamily="34" charset="0"/>
                        </a:rPr>
                        <a:t>36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Jalisco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t">
                        <a:buNone/>
                      </a:pPr>
                      <a:r>
                        <a:rPr lang="es-MX" sz="1000" b="0" i="0" u="none" strike="noStrike" dirty="0">
                          <a:solidFill>
                            <a:srgbClr val="000000"/>
                          </a:solidFill>
                          <a:effectLst/>
                          <a:latin typeface="Arial" panose="020B0604020202020204" pitchFamily="34" charset="0"/>
                        </a:rPr>
                        <a:t>Tlajomulco de Zúñiga</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ctr">
                        <a:buNone/>
                      </a:pPr>
                      <a:r>
                        <a:rPr lang="es-MX" sz="1000" b="0" i="0" u="none" strike="noStrike">
                          <a:solidFill>
                            <a:srgbClr val="000000"/>
                          </a:solidFill>
                          <a:effectLst/>
                          <a:latin typeface="Noto Sans" panose="020B0502040504020204" pitchFamily="34" charset="0"/>
                        </a:rPr>
                        <a:t>150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just" fontAlgn="t">
                        <a:buNone/>
                      </a:pPr>
                      <a:r>
                        <a:rPr lang="es-MX" sz="1000" b="0" i="0" u="none" strike="noStrike" dirty="0">
                          <a:solidFill>
                            <a:srgbClr val="000000"/>
                          </a:solidFill>
                          <a:effectLst/>
                          <a:latin typeface="Noto Sans" panose="020B0502040504020204" pitchFamily="34" charset="0"/>
                        </a:rPr>
                        <a:t>Paseo de las Magnolias S/N entre Bugabilias y Violeta, Fraccionamiento Jardines de San Sebastián</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1050" b="1" i="0" u="none" strike="noStrike" dirty="0">
                          <a:solidFill>
                            <a:srgbClr val="691831"/>
                          </a:solidFill>
                          <a:effectLst/>
                          <a:latin typeface="Noto Sans" panose="020B0502040504020204" pitchFamily="34" charset="0"/>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331384104"/>
                  </a:ext>
                </a:extLst>
              </a:tr>
            </a:tbl>
          </a:graphicData>
        </a:graphic>
      </p:graphicFrame>
    </p:spTree>
    <p:extLst>
      <p:ext uri="{BB962C8B-B14F-4D97-AF65-F5344CB8AC3E}">
        <p14:creationId xmlns:p14="http://schemas.microsoft.com/office/powerpoint/2010/main" val="7440143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BB82F-76EE-2301-7E4E-819DD9273E5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92FD913-A66C-CB84-ABCA-86E06F7ECD81}"/>
              </a:ext>
            </a:extLst>
          </p:cNvPr>
          <p:cNvSpPr txBox="1"/>
          <p:nvPr/>
        </p:nvSpPr>
        <p:spPr>
          <a:xfrm>
            <a:off x="111967" y="155525"/>
            <a:ext cx="8416214"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a:rPr>
              <a:t>Detalle validación de </a:t>
            </a:r>
            <a:r>
              <a:rPr lang="es-MX" sz="2000" b="1" dirty="0">
                <a:solidFill>
                  <a:srgbClr val="691C32"/>
                </a:solidFill>
                <a:latin typeface="Patria"/>
              </a:rPr>
              <a:t>d</a:t>
            </a:r>
            <a:r>
              <a:rPr kumimoji="0" lang="es-MX" sz="2000" b="1" i="0" u="none" strike="noStrike" kern="1200" cap="none" spc="0" normalizeH="0" baseline="0" noProof="0" dirty="0" err="1">
                <a:ln>
                  <a:noFill/>
                </a:ln>
                <a:solidFill>
                  <a:srgbClr val="691C32"/>
                </a:solidFill>
                <a:effectLst/>
                <a:uLnTx/>
                <a:uFillTx/>
                <a:latin typeface="Patria"/>
              </a:rPr>
              <a:t>onaciones</a:t>
            </a:r>
            <a:r>
              <a:rPr kumimoji="0" lang="es-MX" sz="2000" b="1" i="0" u="none" strike="noStrike" kern="1200" cap="none" spc="0" normalizeH="0" baseline="0" noProof="0" dirty="0">
                <a:ln>
                  <a:noFill/>
                </a:ln>
                <a:solidFill>
                  <a:srgbClr val="691C32"/>
                </a:solidFill>
                <a:effectLst/>
                <a:uLnTx/>
                <a:uFillTx/>
                <a:latin typeface="Patria"/>
              </a:rPr>
              <a:t> </a:t>
            </a:r>
            <a:r>
              <a:rPr lang="es-MX" sz="2000" b="1" dirty="0">
                <a:solidFill>
                  <a:srgbClr val="691C32"/>
                </a:solidFill>
                <a:latin typeface="Patria"/>
              </a:rPr>
              <a:t>i</a:t>
            </a:r>
            <a:r>
              <a:rPr kumimoji="0" lang="es-MX" sz="2000" b="1" i="0" u="none" strike="noStrike" kern="1200" cap="none" spc="0" normalizeH="0" baseline="0" noProof="0" dirty="0" err="1">
                <a:ln>
                  <a:noFill/>
                </a:ln>
                <a:solidFill>
                  <a:srgbClr val="691C32"/>
                </a:solidFill>
                <a:effectLst/>
                <a:uLnTx/>
                <a:uFillTx/>
                <a:latin typeface="Patria"/>
              </a:rPr>
              <a:t>nmobiliarias</a:t>
            </a:r>
            <a:r>
              <a:rPr kumimoji="0" lang="es-MX" sz="2000" b="1" i="0" u="none" strike="noStrike" kern="1200" cap="none" spc="0" normalizeH="0" baseline="0" noProof="0" dirty="0">
                <a:ln>
                  <a:noFill/>
                </a:ln>
                <a:solidFill>
                  <a:srgbClr val="691C32"/>
                </a:solidFill>
                <a:effectLst/>
                <a:uLnTx/>
                <a:uFillTx/>
                <a:latin typeface="Patria"/>
              </a:rPr>
              <a:t> para </a:t>
            </a:r>
            <a:r>
              <a:rPr lang="es-MX" sz="2000" b="1" dirty="0">
                <a:solidFill>
                  <a:srgbClr val="691C32"/>
                </a:solidFill>
                <a:latin typeface="Patria"/>
              </a:rPr>
              <a:t>UMF PLUS</a:t>
            </a:r>
            <a:endParaRPr kumimoji="0" lang="es-MX" sz="2000" b="1" i="0" u="none" strike="noStrike" kern="1200" cap="none" spc="0" normalizeH="0" baseline="0" noProof="0" dirty="0">
              <a:ln>
                <a:noFill/>
              </a:ln>
              <a:solidFill>
                <a:srgbClr val="691C32"/>
              </a:solidFill>
              <a:effectLst/>
              <a:uLnTx/>
              <a:uFillTx/>
              <a:latin typeface="Patria"/>
            </a:endParaRPr>
          </a:p>
        </p:txBody>
      </p:sp>
      <p:pic>
        <p:nvPicPr>
          <p:cNvPr id="7" name="Imagen 6">
            <a:extLst>
              <a:ext uri="{FF2B5EF4-FFF2-40B4-BE49-F238E27FC236}">
                <a16:creationId xmlns:a16="http://schemas.microsoft.com/office/drawing/2014/main" id="{DAE66053-D909-AFFB-0FA6-6FCB4EC387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6D58704F-476B-AFA9-2BFC-E537853922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891BE8E1-2C36-23AD-5E48-FBA46E706569}"/>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Autorizado por el H. Consejo Técnico </a:t>
            </a:r>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a Mayo</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2026</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Marcador de número de diapositiva 3">
            <a:extLst>
              <a:ext uri="{FF2B5EF4-FFF2-40B4-BE49-F238E27FC236}">
                <a16:creationId xmlns:a16="http://schemas.microsoft.com/office/drawing/2014/main" id="{779F0B9A-297F-9174-2A8F-F98F0A4CC42A}"/>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39</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86640EBB-5021-AAB2-82B4-0126BFCB6C68}"/>
              </a:ext>
            </a:extLst>
          </p:cNvPr>
          <p:cNvGraphicFramePr>
            <a:graphicFrameLocks noGrp="1"/>
          </p:cNvGraphicFramePr>
          <p:nvPr>
            <p:extLst>
              <p:ext uri="{D42A27DB-BD31-4B8C-83A1-F6EECF244321}">
                <p14:modId xmlns:p14="http://schemas.microsoft.com/office/powerpoint/2010/main" val="865507621"/>
              </p:ext>
            </p:extLst>
          </p:nvPr>
        </p:nvGraphicFramePr>
        <p:xfrm>
          <a:off x="243069" y="905335"/>
          <a:ext cx="10680454" cy="2651760"/>
        </p:xfrm>
        <a:graphic>
          <a:graphicData uri="http://schemas.openxmlformats.org/drawingml/2006/table">
            <a:tbl>
              <a:tblPr firstRow="1" bandRow="1">
                <a:tableStyleId>{F5AB1C69-6EDB-4FF4-983F-18BD219EF322}</a:tableStyleId>
              </a:tblPr>
              <a:tblGrid>
                <a:gridCol w="650240">
                  <a:extLst>
                    <a:ext uri="{9D8B030D-6E8A-4147-A177-3AD203B41FA5}">
                      <a16:colId xmlns:a16="http://schemas.microsoft.com/office/drawing/2014/main" val="1688489806"/>
                    </a:ext>
                  </a:extLst>
                </a:gridCol>
                <a:gridCol w="1523998">
                  <a:extLst>
                    <a:ext uri="{9D8B030D-6E8A-4147-A177-3AD203B41FA5}">
                      <a16:colId xmlns:a16="http://schemas.microsoft.com/office/drawing/2014/main" val="329607940"/>
                    </a:ext>
                  </a:extLst>
                </a:gridCol>
                <a:gridCol w="1774657">
                  <a:extLst>
                    <a:ext uri="{9D8B030D-6E8A-4147-A177-3AD203B41FA5}">
                      <a16:colId xmlns:a16="http://schemas.microsoft.com/office/drawing/2014/main" val="1039058617"/>
                    </a:ext>
                  </a:extLst>
                </a:gridCol>
                <a:gridCol w="3890210">
                  <a:extLst>
                    <a:ext uri="{9D8B030D-6E8A-4147-A177-3AD203B41FA5}">
                      <a16:colId xmlns:a16="http://schemas.microsoft.com/office/drawing/2014/main" val="4093696866"/>
                    </a:ext>
                  </a:extLst>
                </a:gridCol>
                <a:gridCol w="1574131">
                  <a:extLst>
                    <a:ext uri="{9D8B030D-6E8A-4147-A177-3AD203B41FA5}">
                      <a16:colId xmlns:a16="http://schemas.microsoft.com/office/drawing/2014/main" val="322256887"/>
                    </a:ext>
                  </a:extLst>
                </a:gridCol>
                <a:gridCol w="1267218">
                  <a:extLst>
                    <a:ext uri="{9D8B030D-6E8A-4147-A177-3AD203B41FA5}">
                      <a16:colId xmlns:a16="http://schemas.microsoft.com/office/drawing/2014/main" val="1683561751"/>
                    </a:ext>
                  </a:extLst>
                </a:gridCol>
              </a:tblGrid>
              <a:tr h="247736">
                <a:tc>
                  <a:txBody>
                    <a:bodyPr/>
                    <a:lstStyle/>
                    <a:p>
                      <a:pPr algn="ctr" fontAlgn="ctr">
                        <a:buNone/>
                      </a:pPr>
                      <a:r>
                        <a:rPr lang="es-MX" sz="1000" b="1" u="none" strike="noStrike" dirty="0" err="1">
                          <a:solidFill>
                            <a:schemeClr val="bg1"/>
                          </a:solidFill>
                          <a:effectLst/>
                        </a:rPr>
                        <a:t>Nº</a:t>
                      </a:r>
                      <a:endParaRPr lang="es-MX" sz="1000" b="1" i="0" u="none" strike="noStrike" dirty="0">
                        <a:solidFill>
                          <a:schemeClr val="bg1"/>
                        </a:solidFill>
                        <a:effectLst/>
                        <a:latin typeface="Noto Sans"/>
                        <a:ea typeface="Noto Sans"/>
                        <a:cs typeface="Noto Sans"/>
                      </a:endParaRPr>
                    </a:p>
                  </a:txBody>
                  <a:tcPr marL="0" marR="0" marT="0" marB="0" anchor="ctr">
                    <a:solidFill>
                      <a:srgbClr val="275317"/>
                    </a:solidFill>
                  </a:tcPr>
                </a:tc>
                <a:tc>
                  <a:txBody>
                    <a:bodyPr/>
                    <a:lstStyle/>
                    <a:p>
                      <a:pPr algn="ctr" fontAlgn="ctr">
                        <a:buNone/>
                      </a:pPr>
                      <a:r>
                        <a:rPr lang="es-MX" sz="1000" b="1" u="none" strike="noStrike" dirty="0">
                          <a:solidFill>
                            <a:schemeClr val="bg1"/>
                          </a:solidFill>
                          <a:effectLst/>
                        </a:rPr>
                        <a:t>OOAD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chemeClr val="bg1"/>
                          </a:solidFill>
                          <a:effectLst/>
                        </a:rPr>
                        <a:t>MUNICIPIO</a:t>
                      </a:r>
                      <a:endParaRPr lang="es-MX" sz="10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chemeClr val="bg1"/>
                          </a:solidFill>
                          <a:effectLst/>
                        </a:rPr>
                        <a:t>DIRECCIÓN</a:t>
                      </a:r>
                      <a:endParaRPr lang="es-MX" sz="10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dirty="0">
                          <a:solidFill>
                            <a:schemeClr val="bg1"/>
                          </a:solidFill>
                          <a:effectLst/>
                        </a:rPr>
                        <a:t>ACUERDO HCT</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dirty="0">
                          <a:solidFill>
                            <a:schemeClr val="bg1"/>
                          </a:solidFill>
                          <a:effectLst/>
                        </a:rPr>
                        <a:t>FECHA ESCRITURA A FAVOR DEL IMSS</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089482238"/>
                  </a:ext>
                </a:extLst>
              </a:tr>
              <a:tr h="297283">
                <a:tc>
                  <a:txBody>
                    <a:bodyPr/>
                    <a:lstStyle/>
                    <a:p>
                      <a:pPr algn="ctr" fontAlgn="ctr">
                        <a:buNone/>
                      </a:pPr>
                      <a:r>
                        <a:rPr lang="es-MX" sz="1000" b="0" u="none" strike="noStrike" dirty="0">
                          <a:solidFill>
                            <a:schemeClr val="tx1"/>
                          </a:solidFill>
                          <a:effectLst/>
                        </a:rPr>
                        <a:t>1</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dirty="0">
                          <a:solidFill>
                            <a:schemeClr val="tx1"/>
                          </a:solidFill>
                          <a:effectLst/>
                        </a:rPr>
                        <a:t>Baja California</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a:buNone/>
                      </a:pPr>
                      <a:r>
                        <a:rPr lang="es-MX" sz="1000" b="0" u="none" strike="noStrike" dirty="0">
                          <a:solidFill>
                            <a:schemeClr val="tx1"/>
                          </a:solidFill>
                          <a:effectLst/>
                        </a:rPr>
                        <a:t>Mexicali</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a:buNone/>
                      </a:pPr>
                      <a:r>
                        <a:rPr lang="es-MX" sz="1000" b="0" u="none" strike="noStrike" kern="1200" noProof="0" dirty="0">
                          <a:solidFill>
                            <a:schemeClr val="tx1"/>
                          </a:solidFill>
                          <a:effectLst/>
                          <a:latin typeface="+mn-lt"/>
                          <a:ea typeface="+mn-ea"/>
                          <a:cs typeface="+mn-cs"/>
                        </a:rPr>
                        <a:t>Lote 1, 2,3 y 4 de la manzana 49 y Lote 1 de la manzana 43, en el Fraccionamiento Sevilla </a:t>
                      </a:r>
                      <a:r>
                        <a:rPr lang="es-MX" sz="1000" b="0" u="none" strike="noStrike" kern="1200" noProof="0" dirty="0" err="1">
                          <a:solidFill>
                            <a:schemeClr val="tx1"/>
                          </a:solidFill>
                          <a:effectLst/>
                          <a:latin typeface="+mn-lt"/>
                          <a:ea typeface="+mn-ea"/>
                          <a:cs typeface="+mn-cs"/>
                        </a:rPr>
                        <a:t>Ridencial</a:t>
                      </a:r>
                      <a:r>
                        <a:rPr lang="es-MX" sz="1000" b="0" u="none" strike="noStrike" kern="1200" noProof="0" dirty="0">
                          <a:solidFill>
                            <a:schemeClr val="tx1"/>
                          </a:solidFill>
                          <a:effectLst/>
                          <a:latin typeface="+mn-lt"/>
                          <a:ea typeface="+mn-ea"/>
                          <a:cs typeface="+mn-cs"/>
                        </a:rPr>
                        <a:t> Segunda Sección, Municipio de Mexicali, Baja California.</a:t>
                      </a:r>
                      <a:endParaRPr lang="es-ES" sz="1000" b="0" u="none" strike="noStrike" kern="1200" dirty="0">
                        <a:solidFill>
                          <a:schemeClr val="tx1"/>
                        </a:solidFill>
                        <a:effectLst/>
                        <a:latin typeface="+mn-lt"/>
                        <a:ea typeface="+mn-ea"/>
                        <a:cs typeface="+mn-cs"/>
                      </a:endParaRPr>
                    </a:p>
                  </a:txBody>
                  <a:tcPr marL="0" marR="0" marT="0" marB="0" anchor="ctr"/>
                </a:tc>
                <a:tc>
                  <a:txBody>
                    <a:bodyPr/>
                    <a:lstStyle/>
                    <a:p>
                      <a:pPr lvl="0" algn="ctr" defTabSz="914400">
                        <a:buNone/>
                      </a:pPr>
                      <a:r>
                        <a:rPr lang="es-MX" sz="800" b="0" u="none" strike="noStrike" kern="1200" noProof="0" dirty="0">
                          <a:solidFill>
                            <a:schemeClr val="tx1"/>
                          </a:solidFill>
                          <a:effectLst/>
                          <a:latin typeface="+mn-lt"/>
                          <a:ea typeface="+mn-ea"/>
                          <a:cs typeface="+mn-cs"/>
                        </a:rPr>
                        <a:t>ACDO.AS2.HCT.151225/384.P.DA</a:t>
                      </a:r>
                      <a:endParaRPr lang="es-ES" sz="800" b="0" u="none" strike="noStrike" kern="1200" dirty="0">
                        <a:solidFill>
                          <a:schemeClr val="tx1"/>
                        </a:solidFill>
                        <a:effectLst/>
                        <a:latin typeface="+mn-lt"/>
                        <a:ea typeface="+mn-ea"/>
                        <a:cs typeface="+mn-cs"/>
                      </a:endParaRPr>
                    </a:p>
                  </a:txBody>
                  <a:tcPr marL="0" marR="0" marT="0" marB="0" anchor="ctr"/>
                </a:tc>
                <a:tc>
                  <a:txBody>
                    <a:bodyPr/>
                    <a:lstStyle/>
                    <a:p>
                      <a:pPr lvl="0" algn="ctr">
                        <a:buNone/>
                      </a:pPr>
                      <a:r>
                        <a:rPr lang="es-MX" sz="800" b="0" u="none" strike="noStrike" kern="1200" noProof="0" dirty="0">
                          <a:solidFill>
                            <a:schemeClr val="tx1"/>
                          </a:solidFill>
                          <a:effectLst/>
                          <a:latin typeface="+mn-lt"/>
                          <a:ea typeface="+mn-ea"/>
                          <a:cs typeface="+mn-cs"/>
                        </a:rPr>
                        <a:t>OM-DBP-1 MSS-01/2026, superficie de 10,905.220 m2 del 12/02/2026</a:t>
                      </a:r>
                      <a:r>
                        <a:rPr lang="es-MX" sz="800" b="0" u="none" strike="noStrike" kern="1200" dirty="0">
                          <a:solidFill>
                            <a:schemeClr val="tx1"/>
                          </a:solidFill>
                          <a:effectLst/>
                          <a:latin typeface="+mn-lt"/>
                          <a:ea typeface="+mn-ea"/>
                          <a:cs typeface="+mn-cs"/>
                        </a:rPr>
                        <a:t>-</a:t>
                      </a:r>
                      <a:endParaRPr lang="es-ES" dirty="0">
                        <a:solidFill>
                          <a:schemeClr val="tx1"/>
                        </a:solidFill>
                      </a:endParaRPr>
                    </a:p>
                  </a:txBody>
                  <a:tcPr marL="0" marR="0" marT="0" marB="0" anchor="ctr"/>
                </a:tc>
                <a:extLst>
                  <a:ext uri="{0D108BD9-81ED-4DB2-BD59-A6C34878D82A}">
                    <a16:rowId xmlns:a16="http://schemas.microsoft.com/office/drawing/2014/main" val="44263494"/>
                  </a:ext>
                </a:extLst>
              </a:tr>
              <a:tr h="198189">
                <a:tc>
                  <a:txBody>
                    <a:bodyPr/>
                    <a:lstStyle/>
                    <a:p>
                      <a:pPr algn="ctr" fontAlgn="ctr">
                        <a:buNone/>
                      </a:pPr>
                      <a:r>
                        <a:rPr lang="es-MX" sz="1000" b="0" u="none" strike="noStrike" dirty="0">
                          <a:solidFill>
                            <a:schemeClr val="tx1"/>
                          </a:solidFill>
                          <a:effectLst/>
                        </a:rPr>
                        <a:t>2</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dirty="0">
                          <a:solidFill>
                            <a:schemeClr val="tx1"/>
                          </a:solidFill>
                          <a:effectLst/>
                        </a:rPr>
                        <a:t>Coahuila </a:t>
                      </a:r>
                      <a:endParaRPr lang="es-ES" dirty="0">
                        <a:solidFill>
                          <a:schemeClr val="tx1"/>
                        </a:solidFill>
                      </a:endParaRPr>
                    </a:p>
                  </a:txBody>
                  <a:tcPr marL="0" marR="0" marT="0" marB="0" anchor="ctr"/>
                </a:tc>
                <a:tc>
                  <a:txBody>
                    <a:bodyPr/>
                    <a:lstStyle/>
                    <a:p>
                      <a:pPr lvl="0" algn="l">
                        <a:buNone/>
                      </a:pPr>
                      <a:r>
                        <a:rPr lang="es-MX" sz="1000" b="0" u="none" strike="noStrike" kern="1200" dirty="0">
                          <a:solidFill>
                            <a:schemeClr val="tx1"/>
                          </a:solidFill>
                          <a:effectLst/>
                          <a:latin typeface="+mn-lt"/>
                          <a:ea typeface="+mn-ea"/>
                          <a:cs typeface="+mn-cs"/>
                        </a:rPr>
                        <a:t>Saltillo </a:t>
                      </a:r>
                      <a:endParaRPr lang="es-ES" dirty="0">
                        <a:solidFill>
                          <a:schemeClr val="tx1"/>
                        </a:solidFill>
                      </a:endParaRPr>
                    </a:p>
                  </a:txBody>
                  <a:tcPr marL="0" marR="0" marT="0" marB="0" anchor="ctr"/>
                </a:tc>
                <a:tc>
                  <a:txBody>
                    <a:bodyPr/>
                    <a:lstStyle/>
                    <a:p>
                      <a:pPr lvl="0" algn="l">
                        <a:buNone/>
                      </a:pPr>
                      <a:r>
                        <a:rPr lang="es-MX" sz="1000" b="0" u="none" strike="noStrike" kern="1200" noProof="0" dirty="0">
                          <a:solidFill>
                            <a:schemeClr val="tx1"/>
                          </a:solidFill>
                          <a:effectLst/>
                          <a:latin typeface="+mn-lt"/>
                          <a:ea typeface="+mn-ea"/>
                          <a:cs typeface="+mn-cs"/>
                        </a:rPr>
                        <a:t>Calle Lienzo No. 129, lote 1, de la manzana 23, del Fraccionamiento Urbano denominado “Hacienda El Cortijo” en la Ciudad de Saltillo.</a:t>
                      </a:r>
                      <a:endParaRPr lang="es-ES" sz="1000" b="0" u="none" strike="noStrike" kern="1200" dirty="0">
                        <a:solidFill>
                          <a:schemeClr val="tx1"/>
                        </a:solidFill>
                        <a:effectLst/>
                        <a:latin typeface="+mn-lt"/>
                        <a:ea typeface="+mn-ea"/>
                        <a:cs typeface="+mn-cs"/>
                      </a:endParaRPr>
                    </a:p>
                  </a:txBody>
                  <a:tcPr marL="0" marR="0" marT="0" marB="0" anchor="ctr"/>
                </a:tc>
                <a:tc>
                  <a:txBody>
                    <a:bodyPr/>
                    <a:lstStyle/>
                    <a:p>
                      <a:pPr lvl="0" algn="ctr" defTabSz="914400">
                        <a:buNone/>
                      </a:pPr>
                      <a:r>
                        <a:rPr lang="es-MX" sz="800" b="0" u="none" strike="noStrike" kern="1200" noProof="0" dirty="0">
                          <a:solidFill>
                            <a:schemeClr val="tx1"/>
                          </a:solidFill>
                          <a:effectLst/>
                          <a:latin typeface="+mn-lt"/>
                          <a:ea typeface="+mn-ea"/>
                          <a:cs typeface="+mn-cs"/>
                        </a:rPr>
                        <a:t>ACDO.AS2.HCT.150823/203.P.DA</a:t>
                      </a:r>
                      <a:endParaRPr lang="es-ES" sz="800" b="0" u="none" strike="noStrike" kern="1200" dirty="0">
                        <a:solidFill>
                          <a:schemeClr val="tx1"/>
                        </a:solidFill>
                        <a:effectLst/>
                        <a:latin typeface="+mn-lt"/>
                        <a:ea typeface="+mn-ea"/>
                        <a:cs typeface="+mn-cs"/>
                      </a:endParaRPr>
                    </a:p>
                  </a:txBody>
                  <a:tcPr marL="0" marR="0" marT="0" marB="0" anchor="ctr"/>
                </a:tc>
                <a:tc>
                  <a:txBody>
                    <a:bodyPr/>
                    <a:lstStyle/>
                    <a:p>
                      <a:pPr lvl="0" algn="ctr">
                        <a:buNone/>
                      </a:pPr>
                      <a:r>
                        <a:rPr lang="es-MX" sz="800" b="0" u="none" strike="noStrike" kern="1200" noProof="0" dirty="0">
                          <a:solidFill>
                            <a:schemeClr val="tx1"/>
                          </a:solidFill>
                          <a:effectLst/>
                          <a:latin typeface="+mn-lt"/>
                          <a:ea typeface="+mn-ea"/>
                          <a:cs typeface="+mn-cs"/>
                        </a:rPr>
                        <a:t>Escritura No. 4 del 20/09/2023.</a:t>
                      </a:r>
                      <a:endParaRPr lang="es-ES" sz="800" b="0" u="none" strike="noStrike" kern="1200" dirty="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3725142865"/>
                  </a:ext>
                </a:extLst>
              </a:tr>
              <a:tr h="198189">
                <a:tc>
                  <a:txBody>
                    <a:bodyPr/>
                    <a:lstStyle/>
                    <a:p>
                      <a:pPr algn="ctr" fontAlgn="ctr">
                        <a:buNone/>
                      </a:pPr>
                      <a:r>
                        <a:rPr lang="es-MX" sz="1000" b="0" u="none" strike="noStrike" dirty="0">
                          <a:solidFill>
                            <a:schemeClr val="tx1"/>
                          </a:solidFill>
                          <a:effectLst/>
                        </a:rPr>
                        <a:t>3</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dirty="0">
                          <a:solidFill>
                            <a:schemeClr val="tx1"/>
                          </a:solidFill>
                          <a:effectLst/>
                        </a:rPr>
                        <a:t>Coahuila </a:t>
                      </a:r>
                      <a:endParaRPr lang="es-ES" dirty="0">
                        <a:solidFill>
                          <a:schemeClr val="tx1"/>
                        </a:solidFill>
                      </a:endParaRPr>
                    </a:p>
                  </a:txBody>
                  <a:tcPr marL="0" marR="0" marT="0" marB="0" anchor="ctr"/>
                </a:tc>
                <a:tc>
                  <a:txBody>
                    <a:bodyPr/>
                    <a:lstStyle/>
                    <a:p>
                      <a:pPr lvl="0" algn="l">
                        <a:buNone/>
                      </a:pPr>
                      <a:r>
                        <a:rPr lang="es-MX" sz="1000" b="0" u="none" strike="noStrike" kern="1200">
                          <a:solidFill>
                            <a:schemeClr val="tx1"/>
                          </a:solidFill>
                          <a:effectLst/>
                          <a:latin typeface="+mn-lt"/>
                          <a:ea typeface="+mn-ea"/>
                          <a:cs typeface="+mn-cs"/>
                        </a:rPr>
                        <a:t>Saltillo </a:t>
                      </a:r>
                      <a:endParaRPr lang="es-ES">
                        <a:solidFill>
                          <a:schemeClr val="tx1"/>
                        </a:solidFill>
                      </a:endParaRPr>
                    </a:p>
                  </a:txBody>
                  <a:tcPr marL="0" marR="0" marT="0" marB="0" anchor="ctr"/>
                </a:tc>
                <a:tc>
                  <a:txBody>
                    <a:bodyPr/>
                    <a:lstStyle/>
                    <a:p>
                      <a:pPr lvl="0" algn="l">
                        <a:buNone/>
                      </a:pPr>
                      <a:r>
                        <a:rPr lang="es-MX" sz="1000" b="0" u="none" strike="noStrike" kern="1200" noProof="0" dirty="0">
                          <a:solidFill>
                            <a:schemeClr val="tx1"/>
                          </a:solidFill>
                          <a:effectLst/>
                          <a:latin typeface="+mn-lt"/>
                          <a:ea typeface="+mn-ea"/>
                          <a:cs typeface="+mn-cs"/>
                        </a:rPr>
                        <a:t>Calle Santa Patricia número 290, manzana 10, Fraccionamiento Santa Bárbara, municipio de Saltillo, Coahuila.</a:t>
                      </a:r>
                      <a:endParaRPr lang="es-ES" sz="1000" b="0" u="none" strike="noStrike" kern="1200" dirty="0">
                        <a:solidFill>
                          <a:schemeClr val="tx1"/>
                        </a:solidFill>
                        <a:effectLst/>
                        <a:latin typeface="+mn-lt"/>
                        <a:ea typeface="+mn-ea"/>
                        <a:cs typeface="+mn-cs"/>
                      </a:endParaRPr>
                    </a:p>
                  </a:txBody>
                  <a:tcPr marL="0" marR="0" marT="0" marB="0" anchor="ctr"/>
                </a:tc>
                <a:tc>
                  <a:txBody>
                    <a:bodyPr/>
                    <a:lstStyle/>
                    <a:p>
                      <a:pPr lvl="0" algn="ctr" defTabSz="914400">
                        <a:buNone/>
                      </a:pPr>
                      <a:r>
                        <a:rPr lang="es-MX" sz="800" b="0" u="none" strike="noStrike" kern="1200" noProof="0">
                          <a:solidFill>
                            <a:schemeClr val="tx1"/>
                          </a:solidFill>
                          <a:effectLst/>
                          <a:latin typeface="+mn-lt"/>
                          <a:ea typeface="+mn-ea"/>
                          <a:cs typeface="+mn-cs"/>
                        </a:rPr>
                        <a:t>ACDO.AS2.HCT.150823/204.P.DA</a:t>
                      </a:r>
                      <a:endParaRPr lang="es-ES" sz="800" b="0" u="none" strike="noStrike" kern="1200">
                        <a:solidFill>
                          <a:schemeClr val="tx1"/>
                        </a:solidFill>
                        <a:effectLst/>
                        <a:latin typeface="+mn-lt"/>
                        <a:ea typeface="+mn-ea"/>
                        <a:cs typeface="+mn-cs"/>
                      </a:endParaRPr>
                    </a:p>
                  </a:txBody>
                  <a:tcPr marL="0" marR="0" marT="0" marB="0" anchor="ctr"/>
                </a:tc>
                <a:tc>
                  <a:txBody>
                    <a:bodyPr/>
                    <a:lstStyle/>
                    <a:p>
                      <a:pPr lvl="0" algn="ctr">
                        <a:buNone/>
                      </a:pPr>
                      <a:r>
                        <a:rPr lang="es-MX" sz="800" b="0" u="none" strike="noStrike" kern="1200" noProof="0" dirty="0">
                          <a:solidFill>
                            <a:schemeClr val="tx1"/>
                          </a:solidFill>
                          <a:effectLst/>
                          <a:latin typeface="+mn-lt"/>
                          <a:ea typeface="+mn-ea"/>
                          <a:cs typeface="+mn-cs"/>
                        </a:rPr>
                        <a:t>Escritura No. 5 del 27/09/2023.</a:t>
                      </a:r>
                      <a:endParaRPr lang="es-ES" sz="800" b="0" u="none" strike="noStrike" kern="1200" dirty="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144219780"/>
                  </a:ext>
                </a:extLst>
              </a:tr>
              <a:tr h="198189">
                <a:tc>
                  <a:txBody>
                    <a:bodyPr/>
                    <a:lstStyle/>
                    <a:p>
                      <a:pPr algn="ctr" fontAlgn="ctr">
                        <a:buNone/>
                      </a:pPr>
                      <a:r>
                        <a:rPr lang="es-MX" sz="1000" b="0" u="none" strike="noStrike" dirty="0">
                          <a:solidFill>
                            <a:schemeClr val="tx1"/>
                          </a:solidFill>
                          <a:effectLst/>
                        </a:rPr>
                        <a:t>4</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kern="1200" dirty="0">
                          <a:solidFill>
                            <a:schemeClr val="tx1"/>
                          </a:solidFill>
                          <a:effectLst/>
                          <a:latin typeface="+mn-lt"/>
                          <a:ea typeface="+mn-ea"/>
                          <a:cs typeface="+mn-cs"/>
                        </a:rPr>
                        <a:t>Jalisco </a:t>
                      </a:r>
                      <a:endParaRPr lang="es-ES" dirty="0">
                        <a:solidFill>
                          <a:schemeClr val="tx1"/>
                        </a:solidFill>
                      </a:endParaRPr>
                    </a:p>
                  </a:txBody>
                  <a:tcPr marL="0" marR="0" marT="0" marB="0" anchor="ctr"/>
                </a:tc>
                <a:tc>
                  <a:txBody>
                    <a:bodyPr/>
                    <a:lstStyle/>
                    <a:p>
                      <a:pPr lvl="0" algn="l">
                        <a:buNone/>
                      </a:pPr>
                      <a:r>
                        <a:rPr lang="es-MX" sz="1000" b="0" u="none" strike="noStrike" kern="1200">
                          <a:solidFill>
                            <a:schemeClr val="tx1"/>
                          </a:solidFill>
                          <a:effectLst/>
                          <a:latin typeface="+mn-lt"/>
                          <a:ea typeface="+mn-ea"/>
                          <a:cs typeface="+mn-cs"/>
                        </a:rPr>
                        <a:t>San  Juan De Los Lagos </a:t>
                      </a:r>
                      <a:endParaRPr lang="es-ES">
                        <a:solidFill>
                          <a:schemeClr val="tx1"/>
                        </a:solidFill>
                      </a:endParaRPr>
                    </a:p>
                  </a:txBody>
                  <a:tcPr marL="0" marR="0" marT="0" marB="0" anchor="ctr"/>
                </a:tc>
                <a:tc>
                  <a:txBody>
                    <a:bodyPr/>
                    <a:lstStyle/>
                    <a:p>
                      <a:pPr lvl="0" algn="l">
                        <a:buNone/>
                      </a:pPr>
                      <a:r>
                        <a:rPr lang="es-MX" sz="1000" b="0" u="none" strike="noStrike" kern="1200" noProof="0">
                          <a:solidFill>
                            <a:schemeClr val="tx1"/>
                          </a:solidFill>
                          <a:effectLst/>
                          <a:latin typeface="+mn-lt"/>
                          <a:ea typeface="+mn-ea"/>
                          <a:cs typeface="+mn-cs"/>
                        </a:rPr>
                        <a:t>Av. Santa Cecilia Número 130, Esq. Con Libramiento San Juan, Colonia Santa Cecilia, San Juan de Los Lagos</a:t>
                      </a:r>
                      <a:endParaRPr lang="es-ES" sz="1000" b="0" u="none" strike="noStrike" kern="1200">
                        <a:solidFill>
                          <a:schemeClr val="tx1"/>
                        </a:solidFill>
                        <a:effectLst/>
                        <a:latin typeface="+mn-lt"/>
                        <a:ea typeface="+mn-ea"/>
                        <a:cs typeface="+mn-cs"/>
                      </a:endParaRPr>
                    </a:p>
                  </a:txBody>
                  <a:tcPr marL="0" marR="0" marT="0" marB="0" anchor="ctr"/>
                </a:tc>
                <a:tc>
                  <a:txBody>
                    <a:bodyPr/>
                    <a:lstStyle/>
                    <a:p>
                      <a:pPr marL="0" lvl="0" algn="ctr" defTabSz="914400">
                        <a:buNone/>
                      </a:pPr>
                      <a:r>
                        <a:rPr lang="es-MX" sz="800" b="0" u="none" strike="noStrike" kern="1200" noProof="0">
                          <a:solidFill>
                            <a:schemeClr val="tx1"/>
                          </a:solidFill>
                          <a:effectLst/>
                          <a:latin typeface="+mn-lt"/>
                          <a:ea typeface="+mn-ea"/>
                          <a:cs typeface="+mn-cs"/>
                        </a:rPr>
                        <a:t>ACDO.AS2.HCT.280426/110.P.DA</a:t>
                      </a:r>
                      <a:endParaRPr lang="es-ES" sz="800" b="0" u="none" strike="noStrike" kern="1200">
                        <a:solidFill>
                          <a:schemeClr val="tx1"/>
                        </a:solidFill>
                        <a:effectLst/>
                        <a:latin typeface="+mn-lt"/>
                        <a:ea typeface="+mn-ea"/>
                        <a:cs typeface="+mn-cs"/>
                      </a:endParaRPr>
                    </a:p>
                  </a:txBody>
                  <a:tcPr marL="0" marR="0" marT="0" marB="0" anchor="ctr"/>
                </a:tc>
                <a:tc>
                  <a:txBody>
                    <a:bodyPr/>
                    <a:lstStyle/>
                    <a:p>
                      <a:pPr marL="0" lvl="0" algn="ctr" defTabSz="914400" rtl="0">
                        <a:buNone/>
                        <a:tabLst/>
                        <a:defRPr/>
                      </a:pPr>
                      <a:endParaRPr lang="es-MX" sz="1000" b="0" u="none" strike="noStrike" kern="1200" noProof="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1210201524"/>
                  </a:ext>
                </a:extLst>
              </a:tr>
              <a:tr h="198189">
                <a:tc>
                  <a:txBody>
                    <a:bodyPr/>
                    <a:lstStyle/>
                    <a:p>
                      <a:pPr algn="ctr" fontAlgn="ctr">
                        <a:buNone/>
                      </a:pPr>
                      <a:r>
                        <a:rPr lang="es-MX" sz="1000" b="0" u="none" strike="noStrike" dirty="0">
                          <a:solidFill>
                            <a:schemeClr val="tx1"/>
                          </a:solidFill>
                          <a:effectLst/>
                        </a:rPr>
                        <a:t>5</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kern="1200" dirty="0">
                          <a:solidFill>
                            <a:schemeClr val="tx1"/>
                          </a:solidFill>
                          <a:effectLst/>
                          <a:latin typeface="+mn-lt"/>
                          <a:ea typeface="+mn-ea"/>
                          <a:cs typeface="+mn-cs"/>
                        </a:rPr>
                        <a:t>Jalisco </a:t>
                      </a:r>
                      <a:endParaRPr lang="es-ES" dirty="0">
                        <a:solidFill>
                          <a:schemeClr val="tx1"/>
                        </a:solidFill>
                      </a:endParaRPr>
                    </a:p>
                  </a:txBody>
                  <a:tcPr marL="0" marR="0" marT="0" marB="0" anchor="ctr"/>
                </a:tc>
                <a:tc>
                  <a:txBody>
                    <a:bodyPr/>
                    <a:lstStyle/>
                    <a:p>
                      <a:pPr lvl="0" algn="l">
                        <a:buNone/>
                      </a:pPr>
                      <a:r>
                        <a:rPr lang="es-MX" sz="1000" b="0" u="none" strike="noStrike" kern="1200" noProof="0" dirty="0">
                          <a:solidFill>
                            <a:schemeClr val="tx1"/>
                          </a:solidFill>
                          <a:effectLst/>
                          <a:latin typeface="+mn-lt"/>
                          <a:ea typeface="+mn-ea"/>
                          <a:cs typeface="+mn-cs"/>
                        </a:rPr>
                        <a:t>Zapotlán El Grande, Jalisco</a:t>
                      </a:r>
                      <a:endParaRPr lang="es-ES" sz="1000" b="0" u="none" strike="noStrike" kern="1200" dirty="0">
                        <a:solidFill>
                          <a:schemeClr val="tx1"/>
                        </a:solidFill>
                        <a:effectLst/>
                        <a:latin typeface="+mn-lt"/>
                        <a:ea typeface="+mn-ea"/>
                        <a:cs typeface="+mn-cs"/>
                      </a:endParaRPr>
                    </a:p>
                  </a:txBody>
                  <a:tcPr marL="0" marR="0" marT="0" marB="0" anchor="ctr"/>
                </a:tc>
                <a:tc>
                  <a:txBody>
                    <a:bodyPr/>
                    <a:lstStyle/>
                    <a:p>
                      <a:pPr lvl="0" algn="l">
                        <a:buNone/>
                      </a:pPr>
                      <a:r>
                        <a:rPr lang="es-MX" sz="800" b="0" u="none" strike="noStrike" kern="1200" noProof="0">
                          <a:solidFill>
                            <a:schemeClr val="tx1"/>
                          </a:solidFill>
                          <a:effectLst/>
                          <a:latin typeface="+mn-lt"/>
                          <a:ea typeface="+mn-ea"/>
                          <a:cs typeface="+mn-cs"/>
                        </a:rPr>
                        <a:t>Avenida José María González de Hermosillo número 321, Colonia Centro en la Población de Ciudad Guzmán, municipio de Zapotlán el Grande, Estado de Jalisco, Código Postal 49000.</a:t>
                      </a:r>
                      <a:endParaRPr lang="es-ES" sz="800" b="0" u="none" strike="noStrike" kern="1200">
                        <a:solidFill>
                          <a:schemeClr val="tx1"/>
                        </a:solidFill>
                        <a:effectLst/>
                        <a:latin typeface="+mn-lt"/>
                        <a:ea typeface="+mn-ea"/>
                        <a:cs typeface="+mn-cs"/>
                      </a:endParaRPr>
                    </a:p>
                  </a:txBody>
                  <a:tcPr marL="0" marR="0" marT="0" marB="0" anchor="ctr"/>
                </a:tc>
                <a:tc>
                  <a:txBody>
                    <a:bodyPr/>
                    <a:lstStyle/>
                    <a:p>
                      <a:pPr marL="0" lvl="0" algn="ctr">
                        <a:buNone/>
                      </a:pPr>
                      <a:r>
                        <a:rPr lang="es-MX" sz="800" b="0" u="none" strike="noStrike" kern="1200" noProof="0">
                          <a:solidFill>
                            <a:schemeClr val="tx1"/>
                          </a:solidFill>
                          <a:effectLst/>
                          <a:latin typeface="+mn-lt"/>
                          <a:ea typeface="+mn-ea"/>
                          <a:cs typeface="+mn-cs"/>
                        </a:rPr>
                        <a:t>ACDO.AS2.HCT.251125/349.P.DA </a:t>
                      </a:r>
                      <a:endParaRPr lang="es-ES" sz="800" b="0" u="none" strike="noStrike" kern="1200">
                        <a:solidFill>
                          <a:schemeClr val="tx1"/>
                        </a:solidFill>
                        <a:effectLst/>
                        <a:latin typeface="+mn-lt"/>
                        <a:ea typeface="+mn-ea"/>
                        <a:cs typeface="+mn-cs"/>
                      </a:endParaRPr>
                    </a:p>
                  </a:txBody>
                  <a:tcPr marL="0" marR="0" marT="0" marB="0" anchor="ctr"/>
                </a:tc>
                <a:tc>
                  <a:txBody>
                    <a:bodyPr/>
                    <a:lstStyle/>
                    <a:p>
                      <a:pPr marL="0" lvl="0" algn="ctr" rtl="0">
                        <a:buNone/>
                      </a:pPr>
                      <a:r>
                        <a:rPr lang="es-MX" sz="800" b="0" u="none" strike="noStrike" kern="1200" noProof="0">
                          <a:solidFill>
                            <a:schemeClr val="tx1"/>
                          </a:solidFill>
                          <a:effectLst/>
                          <a:latin typeface="+mn-lt"/>
                          <a:ea typeface="+mn-ea"/>
                          <a:cs typeface="+mn-cs"/>
                        </a:rPr>
                        <a:t>Escritura Pública No. 32 del 10 de marzo de 2026</a:t>
                      </a:r>
                      <a:endParaRPr lang="es-ES" sz="800" b="0" u="none" strike="noStrike" kern="120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1244720307"/>
                  </a:ext>
                </a:extLst>
              </a:tr>
              <a:tr h="198189">
                <a:tc>
                  <a:txBody>
                    <a:bodyPr/>
                    <a:lstStyle/>
                    <a:p>
                      <a:pPr algn="ctr" fontAlgn="ctr">
                        <a:buNone/>
                      </a:pPr>
                      <a:r>
                        <a:rPr lang="es-MX" sz="1000" b="0" u="none" strike="noStrike" dirty="0">
                          <a:solidFill>
                            <a:schemeClr val="tx1"/>
                          </a:solidFill>
                          <a:effectLst/>
                        </a:rPr>
                        <a:t>6</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dirty="0">
                          <a:solidFill>
                            <a:schemeClr val="tx1"/>
                          </a:solidFill>
                          <a:effectLst/>
                        </a:rPr>
                        <a:t>Estado de México Oriente</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a:buNone/>
                      </a:pPr>
                      <a:r>
                        <a:rPr lang="es-MX" sz="1000" b="0" u="none" strike="noStrike" dirty="0">
                          <a:solidFill>
                            <a:schemeClr val="tx1"/>
                          </a:solidFill>
                          <a:effectLst/>
                        </a:rPr>
                        <a:t>Chalco</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a:buNone/>
                      </a:pPr>
                      <a:r>
                        <a:rPr lang="es-MX" sz="1000" b="0" u="none" strike="noStrike" dirty="0">
                          <a:solidFill>
                            <a:schemeClr val="tx1"/>
                          </a:solidFill>
                          <a:effectLst/>
                        </a:rPr>
                        <a:t>Av. República No. 401 Lote 1-B de la Manzana 4, Conjunto Urbano Villas de San Martín, Municipio de Chalco, Estado de México.</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defTabSz="914400">
                        <a:buNone/>
                      </a:pPr>
                      <a:r>
                        <a:rPr lang="es-MX" sz="800" b="0" u="none" strike="noStrike" kern="1200">
                          <a:solidFill>
                            <a:schemeClr val="tx1"/>
                          </a:solidFill>
                          <a:effectLst/>
                        </a:rPr>
                        <a:t>ACDO.AS2.HCT.280426/108.P.DA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lvl="0" algn="ctr">
                        <a:buNone/>
                      </a:pPr>
                      <a:r>
                        <a:rPr lang="es-MX" sz="800" b="0" u="none" strike="noStrike" kern="1200">
                          <a:solidFill>
                            <a:schemeClr val="tx1"/>
                          </a:solidFill>
                          <a:effectLst/>
                        </a:rPr>
                        <a:t>Escritura 18218 de 22/05/2026</a:t>
                      </a:r>
                      <a:endParaRPr lang="es-MX"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2828683907"/>
                  </a:ext>
                </a:extLst>
              </a:tr>
              <a:tr h="198189">
                <a:tc>
                  <a:txBody>
                    <a:bodyPr/>
                    <a:lstStyle/>
                    <a:p>
                      <a:pPr algn="ctr" fontAlgn="ctr">
                        <a:buNone/>
                      </a:pPr>
                      <a:r>
                        <a:rPr lang="es-MX" sz="1000" b="0" u="none" strike="noStrike" dirty="0">
                          <a:solidFill>
                            <a:schemeClr val="tx1"/>
                          </a:solidFill>
                          <a:effectLst/>
                        </a:rPr>
                        <a:t>7</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dirty="0">
                          <a:solidFill>
                            <a:schemeClr val="tx1"/>
                          </a:solidFill>
                          <a:effectLst/>
                        </a:rPr>
                        <a:t>Michoacán</a:t>
                      </a:r>
                    </a:p>
                  </a:txBody>
                  <a:tcPr marL="0" marR="0" marT="0" marB="0" anchor="ctr"/>
                </a:tc>
                <a:tc>
                  <a:txBody>
                    <a:bodyPr/>
                    <a:lstStyle/>
                    <a:p>
                      <a:pPr lvl="0" algn="l">
                        <a:buNone/>
                      </a:pPr>
                      <a:r>
                        <a:rPr lang="es-MX" sz="1000" b="0" u="none" strike="noStrike" kern="1200" dirty="0">
                          <a:solidFill>
                            <a:schemeClr val="tx1"/>
                          </a:solidFill>
                          <a:effectLst/>
                          <a:latin typeface="+mn-lt"/>
                          <a:ea typeface="+mn-ea"/>
                          <a:cs typeface="+mn-cs"/>
                        </a:rPr>
                        <a:t>Jacona</a:t>
                      </a:r>
                    </a:p>
                  </a:txBody>
                  <a:tcPr marL="0" marR="0" marT="0" marB="0" anchor="ctr"/>
                </a:tc>
                <a:tc>
                  <a:txBody>
                    <a:bodyPr/>
                    <a:lstStyle/>
                    <a:p>
                      <a:pPr lvl="0" algn="l">
                        <a:buNone/>
                      </a:pPr>
                      <a:r>
                        <a:rPr lang="es-MX" sz="1000" b="0" u="none" strike="noStrike" kern="1200" noProof="0" dirty="0">
                          <a:solidFill>
                            <a:schemeClr val="tx1"/>
                          </a:solidFill>
                          <a:effectLst/>
                          <a:latin typeface="+mn-lt"/>
                          <a:ea typeface="+mn-ea"/>
                          <a:cs typeface="+mn-cs"/>
                        </a:rPr>
                        <a:t>Calle Ecuador esq. Argentina Número 302, Colonia Buenos Aires, en el Municipio de Jacona, Michoacán</a:t>
                      </a:r>
                      <a:endParaRPr lang="es-ES" sz="1000" b="0" u="none" strike="noStrike" kern="1200" dirty="0">
                        <a:solidFill>
                          <a:schemeClr val="tx1"/>
                        </a:solidFill>
                        <a:effectLst/>
                        <a:latin typeface="+mn-lt"/>
                        <a:ea typeface="+mn-ea"/>
                        <a:cs typeface="+mn-cs"/>
                      </a:endParaRPr>
                    </a:p>
                  </a:txBody>
                  <a:tcPr marL="0" marR="0" marT="0" marB="0" anchor="ctr"/>
                </a:tc>
                <a:tc>
                  <a:txBody>
                    <a:bodyPr/>
                    <a:lstStyle/>
                    <a:p>
                      <a:pPr lvl="0" algn="ctr" defTabSz="914400">
                        <a:buNone/>
                      </a:pPr>
                      <a:r>
                        <a:rPr lang="es-MX" sz="800" b="0" i="0" u="none" strike="noStrike" kern="1200" noProof="0" dirty="0">
                          <a:solidFill>
                            <a:schemeClr val="tx1"/>
                          </a:solidFill>
                          <a:effectLst/>
                          <a:highlight>
                            <a:srgbClr val="FFFFFF"/>
                          </a:highlight>
                          <a:latin typeface="Aptos"/>
                        </a:rPr>
                        <a:t>ACDO.AS2.HCT.280426/109.P.DA</a:t>
                      </a:r>
                      <a:endParaRPr lang="es-ES" dirty="0">
                        <a:solidFill>
                          <a:schemeClr val="tx1"/>
                        </a:solidFill>
                      </a:endParaRPr>
                    </a:p>
                  </a:txBody>
                  <a:tcPr marL="0" marR="0" marT="0" marB="0" anchor="ctr"/>
                </a:tc>
                <a:tc>
                  <a:txBody>
                    <a:bodyPr/>
                    <a:lstStyle/>
                    <a:p>
                      <a:pPr lvl="0" algn="ctr">
                        <a:buNone/>
                      </a:pPr>
                      <a:r>
                        <a:rPr lang="es-MX" sz="800" b="0" u="none" strike="noStrike" kern="1200" dirty="0">
                          <a:solidFill>
                            <a:schemeClr val="tx1"/>
                          </a:solidFill>
                          <a:effectLst/>
                        </a:rPr>
                        <a:t>-</a:t>
                      </a:r>
                    </a:p>
                  </a:txBody>
                  <a:tcPr marL="0" marR="0" marT="0" marB="0" anchor="ctr"/>
                </a:tc>
                <a:extLst>
                  <a:ext uri="{0D108BD9-81ED-4DB2-BD59-A6C34878D82A}">
                    <a16:rowId xmlns:a16="http://schemas.microsoft.com/office/drawing/2014/main" val="1463797186"/>
                  </a:ext>
                </a:extLst>
              </a:tr>
            </a:tbl>
          </a:graphicData>
        </a:graphic>
      </p:graphicFrame>
    </p:spTree>
    <p:extLst>
      <p:ext uri="{BB962C8B-B14F-4D97-AF65-F5344CB8AC3E}">
        <p14:creationId xmlns:p14="http://schemas.microsoft.com/office/powerpoint/2010/main" val="31946662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60F71-FE3B-1A51-3457-8BC4899384B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2B4D052-9B79-5A4C-6997-56DA6E84332E}"/>
              </a:ext>
            </a:extLst>
          </p:cNvPr>
          <p:cNvSpPr txBox="1"/>
          <p:nvPr/>
        </p:nvSpPr>
        <p:spPr>
          <a:xfrm>
            <a:off x="111967" y="155525"/>
            <a:ext cx="8416214"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a:rPr>
              <a:t>Detalle validación de </a:t>
            </a:r>
            <a:r>
              <a:rPr lang="es-MX" sz="2000" b="1" dirty="0">
                <a:solidFill>
                  <a:srgbClr val="691C32"/>
                </a:solidFill>
                <a:latin typeface="Patria"/>
              </a:rPr>
              <a:t>d</a:t>
            </a:r>
            <a:r>
              <a:rPr kumimoji="0" lang="es-MX" sz="2000" b="1" i="0" u="none" strike="noStrike" kern="1200" cap="none" spc="0" normalizeH="0" baseline="0" noProof="0" dirty="0" err="1">
                <a:ln>
                  <a:noFill/>
                </a:ln>
                <a:solidFill>
                  <a:srgbClr val="691C32"/>
                </a:solidFill>
                <a:effectLst/>
                <a:uLnTx/>
                <a:uFillTx/>
                <a:latin typeface="Patria"/>
              </a:rPr>
              <a:t>onaciones</a:t>
            </a:r>
            <a:r>
              <a:rPr kumimoji="0" lang="es-MX" sz="2000" b="1" i="0" u="none" strike="noStrike" kern="1200" cap="none" spc="0" normalizeH="0" baseline="0" noProof="0" dirty="0">
                <a:ln>
                  <a:noFill/>
                </a:ln>
                <a:solidFill>
                  <a:srgbClr val="691C32"/>
                </a:solidFill>
                <a:effectLst/>
                <a:uLnTx/>
                <a:uFillTx/>
                <a:latin typeface="Patria"/>
              </a:rPr>
              <a:t> </a:t>
            </a:r>
            <a:r>
              <a:rPr lang="es-MX" sz="2000" b="1" dirty="0">
                <a:solidFill>
                  <a:srgbClr val="691C32"/>
                </a:solidFill>
                <a:latin typeface="Patria"/>
              </a:rPr>
              <a:t>i</a:t>
            </a:r>
            <a:r>
              <a:rPr kumimoji="0" lang="es-MX" sz="2000" b="1" i="0" u="none" strike="noStrike" kern="1200" cap="none" spc="0" normalizeH="0" baseline="0" noProof="0" dirty="0" err="1">
                <a:ln>
                  <a:noFill/>
                </a:ln>
                <a:solidFill>
                  <a:srgbClr val="691C32"/>
                </a:solidFill>
                <a:effectLst/>
                <a:uLnTx/>
                <a:uFillTx/>
                <a:latin typeface="Patria"/>
              </a:rPr>
              <a:t>nmobiliarias</a:t>
            </a:r>
            <a:r>
              <a:rPr kumimoji="0" lang="es-MX" sz="2000" b="1" i="0" u="none" strike="noStrike" kern="1200" cap="none" spc="0" normalizeH="0" baseline="0" noProof="0" dirty="0">
                <a:ln>
                  <a:noFill/>
                </a:ln>
                <a:solidFill>
                  <a:srgbClr val="691C32"/>
                </a:solidFill>
                <a:effectLst/>
                <a:uLnTx/>
                <a:uFillTx/>
                <a:latin typeface="Patria"/>
              </a:rPr>
              <a:t> para </a:t>
            </a:r>
            <a:r>
              <a:rPr lang="es-MX" sz="2000" b="1" dirty="0">
                <a:solidFill>
                  <a:srgbClr val="691C32"/>
                </a:solidFill>
                <a:latin typeface="Patria"/>
              </a:rPr>
              <a:t>UMF PLUS</a:t>
            </a:r>
            <a:endPar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endParaRPr>
          </a:p>
        </p:txBody>
      </p:sp>
      <p:pic>
        <p:nvPicPr>
          <p:cNvPr id="7" name="Imagen 6">
            <a:extLst>
              <a:ext uri="{FF2B5EF4-FFF2-40B4-BE49-F238E27FC236}">
                <a16:creationId xmlns:a16="http://schemas.microsoft.com/office/drawing/2014/main" id="{6F8777EC-5FF5-EC0E-9BF4-DE86A399F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21660B8C-0AB0-8EC8-F3E2-B53A99A55D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5A7CEE17-60A7-641A-D541-C0216B612F28}"/>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60% o más </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de avance</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518E3B18-EE62-A5FC-A5AB-328ABF5B42C3}"/>
              </a:ext>
            </a:extLst>
          </p:cNvPr>
          <p:cNvSpPr txBox="1"/>
          <p:nvPr/>
        </p:nvSpPr>
        <p:spPr>
          <a:xfrm>
            <a:off x="8812040" y="5825793"/>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
        <p:nvSpPr>
          <p:cNvPr id="6" name="Marcador de número de diapositiva 3">
            <a:extLst>
              <a:ext uri="{FF2B5EF4-FFF2-40B4-BE49-F238E27FC236}">
                <a16:creationId xmlns:a16="http://schemas.microsoft.com/office/drawing/2014/main" id="{1E7F3D87-C3B9-BB1A-9074-7CD85DA855FD}"/>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40</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687CCF46-C6CA-282F-6892-DB02DBC5EA8A}"/>
              </a:ext>
            </a:extLst>
          </p:cNvPr>
          <p:cNvGraphicFramePr>
            <a:graphicFrameLocks noGrp="1"/>
          </p:cNvGraphicFramePr>
          <p:nvPr>
            <p:extLst>
              <p:ext uri="{D42A27DB-BD31-4B8C-83A1-F6EECF244321}">
                <p14:modId xmlns:p14="http://schemas.microsoft.com/office/powerpoint/2010/main" val="981000855"/>
              </p:ext>
            </p:extLst>
          </p:nvPr>
        </p:nvGraphicFramePr>
        <p:xfrm>
          <a:off x="236920" y="980872"/>
          <a:ext cx="10747442" cy="2504573"/>
        </p:xfrm>
        <a:graphic>
          <a:graphicData uri="http://schemas.openxmlformats.org/drawingml/2006/table">
            <a:tbl>
              <a:tblPr>
                <a:tableStyleId>{91EBBBCC-DAD2-459C-BE2E-F6DE35CF9A28}</a:tableStyleId>
              </a:tblPr>
              <a:tblGrid>
                <a:gridCol w="384487">
                  <a:extLst>
                    <a:ext uri="{9D8B030D-6E8A-4147-A177-3AD203B41FA5}">
                      <a16:colId xmlns:a16="http://schemas.microsoft.com/office/drawing/2014/main" val="3374830230"/>
                    </a:ext>
                  </a:extLst>
                </a:gridCol>
                <a:gridCol w="904874">
                  <a:extLst>
                    <a:ext uri="{9D8B030D-6E8A-4147-A177-3AD203B41FA5}">
                      <a16:colId xmlns:a16="http://schemas.microsoft.com/office/drawing/2014/main" val="2804685509"/>
                    </a:ext>
                  </a:extLst>
                </a:gridCol>
                <a:gridCol w="730781">
                  <a:extLst>
                    <a:ext uri="{9D8B030D-6E8A-4147-A177-3AD203B41FA5}">
                      <a16:colId xmlns:a16="http://schemas.microsoft.com/office/drawing/2014/main" val="3862539647"/>
                    </a:ext>
                  </a:extLst>
                </a:gridCol>
                <a:gridCol w="4375231">
                  <a:extLst>
                    <a:ext uri="{9D8B030D-6E8A-4147-A177-3AD203B41FA5}">
                      <a16:colId xmlns:a16="http://schemas.microsoft.com/office/drawing/2014/main" val="1159017882"/>
                    </a:ext>
                  </a:extLst>
                </a:gridCol>
                <a:gridCol w="902823">
                  <a:extLst>
                    <a:ext uri="{9D8B030D-6E8A-4147-A177-3AD203B41FA5}">
                      <a16:colId xmlns:a16="http://schemas.microsoft.com/office/drawing/2014/main" val="2959246329"/>
                    </a:ext>
                  </a:extLst>
                </a:gridCol>
                <a:gridCol w="717629">
                  <a:extLst>
                    <a:ext uri="{9D8B030D-6E8A-4147-A177-3AD203B41FA5}">
                      <a16:colId xmlns:a16="http://schemas.microsoft.com/office/drawing/2014/main" val="188627969"/>
                    </a:ext>
                  </a:extLst>
                </a:gridCol>
                <a:gridCol w="250657">
                  <a:extLst>
                    <a:ext uri="{9D8B030D-6E8A-4147-A177-3AD203B41FA5}">
                      <a16:colId xmlns:a16="http://schemas.microsoft.com/office/drawing/2014/main" val="669088352"/>
                    </a:ext>
                  </a:extLst>
                </a:gridCol>
                <a:gridCol w="501696">
                  <a:extLst>
                    <a:ext uri="{9D8B030D-6E8A-4147-A177-3AD203B41FA5}">
                      <a16:colId xmlns:a16="http://schemas.microsoft.com/office/drawing/2014/main" val="3573559244"/>
                    </a:ext>
                  </a:extLst>
                </a:gridCol>
                <a:gridCol w="509286">
                  <a:extLst>
                    <a:ext uri="{9D8B030D-6E8A-4147-A177-3AD203B41FA5}">
                      <a16:colId xmlns:a16="http://schemas.microsoft.com/office/drawing/2014/main" val="2228900288"/>
                    </a:ext>
                  </a:extLst>
                </a:gridCol>
                <a:gridCol w="393537">
                  <a:extLst>
                    <a:ext uri="{9D8B030D-6E8A-4147-A177-3AD203B41FA5}">
                      <a16:colId xmlns:a16="http://schemas.microsoft.com/office/drawing/2014/main" val="1290245480"/>
                    </a:ext>
                  </a:extLst>
                </a:gridCol>
                <a:gridCol w="1076441">
                  <a:extLst>
                    <a:ext uri="{9D8B030D-6E8A-4147-A177-3AD203B41FA5}">
                      <a16:colId xmlns:a16="http://schemas.microsoft.com/office/drawing/2014/main" val="107974259"/>
                    </a:ext>
                  </a:extLst>
                </a:gridCol>
              </a:tblGrid>
              <a:tr h="75840">
                <a:tc>
                  <a:txBody>
                    <a:bodyPr/>
                    <a:lstStyle/>
                    <a:p>
                      <a:pPr algn="ctr" rtl="0" fontAlgn="ctr">
                        <a:buNone/>
                      </a:pPr>
                      <a:r>
                        <a:rPr lang="es-MX" sz="1000" b="1"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Dirección</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75317"/>
                    </a:solidFill>
                  </a:tcPr>
                </a:tc>
                <a:tc>
                  <a:txBody>
                    <a:bodyPr/>
                    <a:lstStyle/>
                    <a:p>
                      <a:pPr algn="ctr" rtl="0" fontAlgn="ctr">
                        <a:buNone/>
                      </a:pPr>
                      <a:r>
                        <a:rPr lang="es-MX" sz="1000" b="1" u="none" strike="noStrike" err="1">
                          <a:solidFill>
                            <a:srgbClr val="FFFFFF"/>
                          </a:solidFill>
                          <a:effectLst/>
                          <a:latin typeface="Noto Sans"/>
                          <a:ea typeface="Noto Sans"/>
                          <a:cs typeface="Noto Sans"/>
                        </a:rPr>
                        <a:t>AYNº</a:t>
                      </a:r>
                      <a:endParaRPr lang="es-MX" sz="1000" b="1" i="0" u="none" strike="noStrike" err="1">
                        <a:solidFill>
                          <a:srgbClr val="FFFFFF"/>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AC/DD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PLT</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75317"/>
                    </a:solidFill>
                  </a:tcPr>
                </a:tc>
                <a:tc>
                  <a:txBody>
                    <a:bodyPr/>
                    <a:lstStyle/>
                    <a:p>
                      <a:pPr algn="ctr" rtl="0" fontAlgn="ctr">
                        <a:buNone/>
                      </a:pPr>
                      <a:r>
                        <a:rPr lang="es-MX" sz="10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75317"/>
                    </a:solidFill>
                  </a:tcPr>
                </a:tc>
                <a:extLst>
                  <a:ext uri="{0D108BD9-81ED-4DB2-BD59-A6C34878D82A}">
                    <a16:rowId xmlns:a16="http://schemas.microsoft.com/office/drawing/2014/main" val="3956405869"/>
                  </a:ext>
                </a:extLst>
              </a:tr>
              <a:tr h="289140">
                <a:tc>
                  <a:txBody>
                    <a:bodyPr/>
                    <a:lstStyle/>
                    <a:p>
                      <a:pPr lvl="0" algn="ctr">
                        <a:buNone/>
                      </a:pPr>
                      <a:r>
                        <a:rPr lang="es-MX" sz="1000" b="0" u="none" strike="noStrike" dirty="0">
                          <a:solidFill>
                            <a:schemeClr val="tx1"/>
                          </a:solidFill>
                          <a:effectLst/>
                          <a:latin typeface="Noto Sans"/>
                          <a:ea typeface="Noto Sans"/>
                          <a:cs typeface="Noto Sans"/>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lnSpc>
                          <a:spcPct val="100000"/>
                        </a:lnSpc>
                        <a:spcBef>
                          <a:spcPts val="0"/>
                        </a:spcBef>
                        <a:spcAft>
                          <a:spcPts val="0"/>
                        </a:spcAft>
                        <a:buNone/>
                      </a:pPr>
                      <a:endParaRPr lang="es-MX" sz="1000" b="0" u="none" strike="noStrike" kern="1200" noProof="0" dirty="0">
                        <a:solidFill>
                          <a:schemeClr val="tx1"/>
                        </a:solidFill>
                        <a:effectLst/>
                        <a:latin typeface="Noto Sans"/>
                        <a:ea typeface="Noto Sans"/>
                        <a:cs typeface="Noto Sans"/>
                      </a:endParaRPr>
                    </a:p>
                    <a:p>
                      <a:pPr lvl="0" algn="l">
                        <a:lnSpc>
                          <a:spcPct val="100000"/>
                        </a:lnSpc>
                        <a:spcBef>
                          <a:spcPts val="0"/>
                        </a:spcBef>
                        <a:spcAft>
                          <a:spcPts val="0"/>
                        </a:spcAft>
                        <a:buNone/>
                      </a:pPr>
                      <a:r>
                        <a:rPr lang="es-MX" sz="1000" b="0" u="none" strike="noStrike" kern="1200" noProof="0" dirty="0">
                          <a:solidFill>
                            <a:schemeClr val="tx1"/>
                          </a:solidFill>
                          <a:effectLst/>
                          <a:latin typeface="Noto Sans"/>
                          <a:ea typeface="Noto Sans"/>
                          <a:cs typeface="Noto Sans"/>
                        </a:rPr>
                        <a:t>Baja California</a:t>
                      </a:r>
                    </a:p>
                    <a:p>
                      <a:pPr lvl="0" algn="l">
                        <a:buNone/>
                      </a:pPr>
                      <a:endParaRPr lang="es-MX" sz="1000" b="0" u="none" strike="noStrike" kern="1200"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u="none" strike="noStrike" kern="1200" noProof="0" dirty="0">
                          <a:solidFill>
                            <a:schemeClr val="tx1"/>
                          </a:solidFill>
                          <a:effectLst/>
                          <a:latin typeface="Noto Sans"/>
                          <a:ea typeface="Noto Sans"/>
                          <a:cs typeface="Noto Sans"/>
                        </a:rPr>
                        <a:t>Los Cabos </a:t>
                      </a:r>
                      <a:endParaRPr lang="es-ES" sz="1000" b="0" u="none" strike="noStrike" kern="1200"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s" sz="1000" b="0" i="0" u="none" strike="noStrike" noProof="0" dirty="0">
                          <a:solidFill>
                            <a:schemeClr val="tx1"/>
                          </a:solidFill>
                          <a:effectLst/>
                          <a:highlight>
                            <a:srgbClr val="E7EBE8"/>
                          </a:highlight>
                          <a:latin typeface="Noto Sans"/>
                          <a:ea typeface="Noto Sans"/>
                          <a:cs typeface="Noto Sans"/>
                        </a:rPr>
                        <a:t>Ampliación Vista Hermosa, Supermanzana 8vp, Manzana M-A, Lote 1, San José Del Cabo En El Municipio De Los Cabos, Baja California Sur</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dirty="0">
                          <a:solidFill>
                            <a:schemeClr val="tx1"/>
                          </a:solidFill>
                          <a:effectLst/>
                          <a:latin typeface="Noto Sans"/>
                          <a:ea typeface="Noto Sans"/>
                          <a:cs typeface="Noto Sans"/>
                        </a:rPr>
                        <a:t>Sí</a:t>
                      </a:r>
                      <a:endParaRPr lang="es-MX" sz="1000" b="0" i="0" u="none" strike="noStrike"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dirty="0">
                          <a:solidFill>
                            <a:schemeClr val="tx1"/>
                          </a:solidFill>
                          <a:effectLst/>
                          <a:latin typeface="Noto Sans"/>
                          <a:ea typeface="Noto Sans"/>
                          <a:cs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dirty="0">
                          <a:solidFill>
                            <a:schemeClr val="tx1"/>
                          </a:solidFill>
                          <a:effectLst/>
                          <a:latin typeface="Noto Sans"/>
                          <a:ea typeface="Noto Sans"/>
                          <a:cs typeface="Noto Sans"/>
                        </a:rPr>
                        <a:t>Sí</a:t>
                      </a:r>
                      <a:endParaRPr lang="es-MX" sz="1000" b="0" i="0" u="none" strike="noStrike"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dirty="0">
                          <a:solidFill>
                            <a:schemeClr val="tx1"/>
                          </a:solidFill>
                          <a:effectLst/>
                          <a:latin typeface="Noto Sans"/>
                          <a:ea typeface="Noto Sans"/>
                          <a:cs typeface="Noto Sans"/>
                        </a:rPr>
                        <a:t>Sí</a:t>
                      </a:r>
                      <a:endParaRPr lang="es-MX" sz="1000" b="0" i="0" u="none" strike="noStrike"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dirty="0">
                          <a:solidFill>
                            <a:schemeClr val="tx1"/>
                          </a:solidFill>
                          <a:effectLst/>
                          <a:latin typeface="Noto Sans"/>
                          <a:ea typeface="Noto Sans"/>
                          <a:cs typeface="Noto Sans"/>
                        </a:rPr>
                        <a:t>-</a:t>
                      </a:r>
                      <a:endParaRPr lang="es-MX" sz="1000" b="0" i="0" u="none" strike="noStrike"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dirty="0">
                          <a:solidFill>
                            <a:schemeClr val="tx1"/>
                          </a:solidFill>
                          <a:effectLst/>
                          <a:latin typeface="Noto Sans"/>
                          <a:ea typeface="Noto Sans"/>
                          <a:cs typeface="Noto Sans"/>
                        </a:rPr>
                        <a:t>Sí</a:t>
                      </a:r>
                      <a:endParaRPr lang="es-MX" sz="1000" b="0" i="0" u="none" strike="noStrike"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100" b="1" u="none" strike="noStrike" dirty="0">
                          <a:solidFill>
                            <a:schemeClr val="tx1"/>
                          </a:solidFill>
                          <a:effectLst/>
                          <a:latin typeface="Noto Sans"/>
                          <a:ea typeface="Noto Sans"/>
                          <a:cs typeface="Noto Sans"/>
                        </a:rPr>
                        <a:t>80%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44201231"/>
                  </a:ext>
                </a:extLst>
              </a:tr>
              <a:tr h="146941">
                <a:tc>
                  <a:txBody>
                    <a:bodyPr/>
                    <a:lstStyle/>
                    <a:p>
                      <a:pPr lvl="0" algn="ctr">
                        <a:buNone/>
                      </a:pPr>
                      <a:r>
                        <a:rPr lang="es-MX" sz="1000" b="0" u="none" strike="noStrike">
                          <a:solidFill>
                            <a:schemeClr val="tx1"/>
                          </a:solidFill>
                          <a:effectLst/>
                          <a:latin typeface="Noto Sans"/>
                          <a:ea typeface="Noto Sans"/>
                          <a:cs typeface="Noto Sans"/>
                        </a:rPr>
                        <a:t>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rtl="0">
                        <a:buNone/>
                      </a:pPr>
                      <a:r>
                        <a:rPr lang="es-MX" sz="1000" b="0" u="none" strike="noStrike">
                          <a:solidFill>
                            <a:schemeClr val="tx1"/>
                          </a:solidFill>
                          <a:effectLst/>
                          <a:latin typeface="Noto Sans"/>
                          <a:ea typeface="Noto Sans"/>
                          <a:cs typeface="Noto Sans"/>
                        </a:rPr>
                        <a:t>Michoacán</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rtl="0">
                        <a:buNone/>
                      </a:pPr>
                      <a:r>
                        <a:rPr lang="es-MX" sz="1000" b="0" u="none" strike="noStrike" kern="1200" dirty="0">
                          <a:solidFill>
                            <a:schemeClr val="tx1"/>
                          </a:solidFill>
                          <a:effectLst/>
                          <a:latin typeface="Noto Sans"/>
                          <a:ea typeface="Noto Sans"/>
                          <a:cs typeface="Noto Sans"/>
                        </a:rPr>
                        <a:t>La Piedad</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s-MX" sz="1000" b="0" u="none" strike="noStrike" kern="1200" noProof="0" dirty="0">
                          <a:solidFill>
                            <a:schemeClr val="tx1"/>
                          </a:solidFill>
                          <a:effectLst/>
                          <a:latin typeface="Noto Sans"/>
                          <a:ea typeface="Noto Sans"/>
                          <a:cs typeface="Noto Sans"/>
                        </a:rPr>
                        <a:t>Calle Enrique García Arciga, No 42, Colonia Rancho Los Ayala, Municipio de La Piedad</a:t>
                      </a:r>
                      <a:endParaRPr lang="es-ES" sz="1000" b="0" u="none" strike="noStrike" kern="1200"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lnSpc>
                          <a:spcPct val="100000"/>
                        </a:lnSpc>
                        <a:spcBef>
                          <a:spcPts val="0"/>
                        </a:spcBef>
                        <a:spcAft>
                          <a:spcPts val="0"/>
                        </a:spcAft>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p>
                      <a:pPr lvl="0" algn="ctr">
                        <a:buNone/>
                      </a:pPr>
                      <a:endParaRPr lang="es-MX" sz="1000" b="0" u="none" strike="noStrike">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lnSpc>
                          <a:spcPct val="100000"/>
                        </a:lnSpc>
                        <a:spcBef>
                          <a:spcPts val="0"/>
                        </a:spcBef>
                        <a:spcAft>
                          <a:spcPts val="0"/>
                        </a:spcAft>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p>
                      <a:pPr lvl="0" algn="ctr">
                        <a:buNone/>
                      </a:pPr>
                      <a:endParaRPr lang="es-MX" sz="1000" b="0" u="none" strike="noStrike">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lnSpc>
                          <a:spcPct val="100000"/>
                        </a:lnSpc>
                        <a:spcBef>
                          <a:spcPts val="0"/>
                        </a:spcBef>
                        <a:spcAft>
                          <a:spcPts val="0"/>
                        </a:spcAft>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p>
                      <a:pPr lvl="0" algn="ctr">
                        <a:buNone/>
                      </a:pPr>
                      <a:endParaRPr lang="es-MX" sz="1000" b="0" u="none" strike="noStrike">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lnSpc>
                          <a:spcPct val="100000"/>
                        </a:lnSpc>
                        <a:spcBef>
                          <a:spcPts val="0"/>
                        </a:spcBef>
                        <a:spcAft>
                          <a:spcPts val="0"/>
                        </a:spcAft>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p>
                      <a:pPr lvl="0" algn="ctr">
                        <a:buNone/>
                      </a:pPr>
                      <a:endParaRPr lang="es-MX" sz="1000" b="0" u="none" strike="noStrike">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a:solidFill>
                            <a:schemeClr val="tx1"/>
                          </a:solidFill>
                          <a:effectLst/>
                          <a:latin typeface="Noto Sans"/>
                          <a:ea typeface="Noto Sans"/>
                          <a:cs typeface="Noto Sans"/>
                        </a:rPr>
                        <a:t>-</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lnSpc>
                          <a:spcPct val="100000"/>
                        </a:lnSpc>
                        <a:spcBef>
                          <a:spcPts val="0"/>
                        </a:spcBef>
                        <a:spcAft>
                          <a:spcPts val="0"/>
                        </a:spcAft>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p>
                      <a:pPr lvl="0" algn="ctr">
                        <a:buNone/>
                      </a:pPr>
                      <a:endParaRPr lang="es-MX" sz="1000" b="0" u="none" strike="noStrike">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100" b="1" u="none" strike="noStrike" dirty="0">
                          <a:solidFill>
                            <a:schemeClr val="tx1"/>
                          </a:solidFill>
                          <a:effectLst/>
                          <a:latin typeface="Noto Sans"/>
                          <a:ea typeface="Noto Sans"/>
                          <a:cs typeface="Noto Sans"/>
                        </a:rPr>
                        <a:t>95</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0851087"/>
                  </a:ext>
                </a:extLst>
              </a:tr>
              <a:tr h="218041">
                <a:tc>
                  <a:txBody>
                    <a:bodyPr/>
                    <a:lstStyle/>
                    <a:p>
                      <a:pPr lvl="0" algn="ctr">
                        <a:buNone/>
                      </a:pPr>
                      <a:r>
                        <a:rPr lang="es-MX" sz="1000" b="0" u="none" strike="noStrike">
                          <a:solidFill>
                            <a:schemeClr val="tx1"/>
                          </a:solidFill>
                          <a:effectLst/>
                          <a:latin typeface="Noto Sans"/>
                          <a:ea typeface="Noto Sans"/>
                          <a:cs typeface="Noto Sans"/>
                        </a:rPr>
                        <a:t>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noProof="0">
                          <a:solidFill>
                            <a:schemeClr val="tx1"/>
                          </a:solidFill>
                          <a:effectLst/>
                          <a:latin typeface="Noto Sans"/>
                          <a:ea typeface="Noto Sans"/>
                          <a:cs typeface="Noto Sans"/>
                        </a:rPr>
                        <a:t>Michoacán</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rtl="0">
                        <a:buNone/>
                      </a:pPr>
                      <a:r>
                        <a:rPr lang="es-MX" sz="1000" b="0" u="none" strike="noStrike" dirty="0">
                          <a:solidFill>
                            <a:schemeClr val="tx1"/>
                          </a:solidFill>
                          <a:effectLst/>
                          <a:latin typeface="Noto Sans"/>
                          <a:ea typeface="Noto Sans"/>
                          <a:cs typeface="Noto Sans"/>
                        </a:rPr>
                        <a:t>Zacapu</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rtl="0">
                        <a:buNone/>
                      </a:pPr>
                      <a:r>
                        <a:rPr lang="es-MX" sz="1000" b="0" u="none" strike="noStrike" dirty="0">
                          <a:solidFill>
                            <a:schemeClr val="tx1"/>
                          </a:solidFill>
                          <a:effectLst/>
                          <a:latin typeface="Noto Sans"/>
                          <a:ea typeface="Noto Sans"/>
                          <a:cs typeface="Noto Sans"/>
                        </a:rPr>
                        <a:t>Calle Alamo número 431, Colonia Jardines de Zacapu, C.P. 58670, Zacapu , Michoacán </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dirty="0">
                          <a:solidFill>
                            <a:schemeClr val="tx1"/>
                          </a:solidFill>
                          <a:effectLst/>
                          <a:latin typeface="Noto Sans"/>
                          <a:ea typeface="Noto Sans"/>
                          <a:cs typeface="Noto Sans"/>
                        </a:rPr>
                        <a:t>Si</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a:solidFill>
                            <a:schemeClr val="tx1"/>
                          </a:solidFill>
                          <a:effectLst/>
                          <a:latin typeface="Noto Sans"/>
                          <a:ea typeface="Noto Sans"/>
                          <a:cs typeface="Noto Sans"/>
                        </a:rPr>
                        <a:t>Si</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a:solidFill>
                            <a:schemeClr val="tx1"/>
                          </a:solidFill>
                          <a:effectLst/>
                          <a:latin typeface="Noto Sans"/>
                          <a:ea typeface="Noto Sans"/>
                          <a:cs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a:solidFill>
                            <a:schemeClr val="tx1"/>
                          </a:solidFill>
                          <a:effectLst/>
                          <a:latin typeface="Noto Sans"/>
                          <a:ea typeface="Noto Sans"/>
                          <a:cs typeface="Noto Sans"/>
                        </a:rPr>
                        <a:t>Sí</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a:solidFill>
                            <a:schemeClr val="tx1"/>
                          </a:solidFill>
                          <a:effectLst/>
                          <a:latin typeface="Noto Sans"/>
                          <a:ea typeface="Noto Sans"/>
                          <a:cs typeface="Noto Sans"/>
                        </a:rPr>
                        <a:t>-</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a:solidFill>
                            <a:schemeClr val="tx1"/>
                          </a:solidFill>
                          <a:effectLst/>
                          <a:latin typeface="Noto Sans"/>
                          <a:ea typeface="Noto Sans"/>
                          <a:cs typeface="Noto Sans"/>
                        </a:rPr>
                        <a:t>Sí</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100" b="1" u="none" strike="noStrike" dirty="0">
                          <a:solidFill>
                            <a:schemeClr val="tx1"/>
                          </a:solidFill>
                          <a:effectLst/>
                          <a:latin typeface="Noto Sans"/>
                          <a:ea typeface="Noto Sans"/>
                          <a:cs typeface="Noto Sans"/>
                        </a:rPr>
                        <a:t>90</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96622393"/>
                  </a:ext>
                </a:extLst>
              </a:tr>
              <a:tr h="218041">
                <a:tc>
                  <a:txBody>
                    <a:bodyPr/>
                    <a:lstStyle/>
                    <a:p>
                      <a:pPr algn="ctr" rtl="0" fontAlgn="ctr">
                        <a:buNone/>
                      </a:pPr>
                      <a:r>
                        <a:rPr lang="es-MX" sz="1000" b="0" u="none" strike="noStrike">
                          <a:solidFill>
                            <a:schemeClr val="tx1"/>
                          </a:solidFill>
                          <a:effectLst/>
                          <a:latin typeface="Noto Sans"/>
                          <a:ea typeface="Noto Sans"/>
                          <a:cs typeface="Noto Sans"/>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u="none" strike="noStrike">
                          <a:solidFill>
                            <a:schemeClr val="tx1"/>
                          </a:solidFill>
                          <a:effectLst/>
                          <a:latin typeface="Noto Sans"/>
                          <a:ea typeface="Noto Sans"/>
                          <a:cs typeface="Noto Sans"/>
                        </a:rPr>
                        <a:t>Michoacán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defTabSz="914400" rtl="0" eaLnBrk="1" fontAlgn="ctr" latinLnBrk="0" hangingPunct="1">
                        <a:buNone/>
                      </a:pPr>
                      <a:r>
                        <a:rPr lang="es-MX" sz="1000" b="0" u="none" strike="noStrike" kern="1200">
                          <a:solidFill>
                            <a:schemeClr val="tx1"/>
                          </a:solidFill>
                          <a:effectLst/>
                          <a:latin typeface="Noto Sans"/>
                          <a:ea typeface="Noto Sans"/>
                          <a:cs typeface="Noto Sans"/>
                        </a:rPr>
                        <a:t>Lázaro Cardenas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defTabSz="914400" rtl="0" eaLnBrk="1" latinLnBrk="0" hangingPunct="1">
                        <a:buNone/>
                      </a:pPr>
                      <a:r>
                        <a:rPr lang="es-MX" sz="1000" b="0" u="none" strike="noStrike" kern="1200" noProof="0" dirty="0">
                          <a:solidFill>
                            <a:schemeClr val="tx1"/>
                          </a:solidFill>
                          <a:effectLst/>
                          <a:latin typeface="Noto Sans"/>
                          <a:ea typeface="Noto Sans"/>
                          <a:cs typeface="Noto Sans"/>
                        </a:rPr>
                        <a:t>Calle </a:t>
                      </a:r>
                      <a:r>
                        <a:rPr lang="es-MX" sz="1000" b="0" u="none" strike="noStrike" kern="1200" noProof="0" dirty="0" err="1">
                          <a:solidFill>
                            <a:schemeClr val="tx1"/>
                          </a:solidFill>
                          <a:effectLst/>
                          <a:latin typeface="Noto Sans"/>
                          <a:ea typeface="Noto Sans"/>
                          <a:cs typeface="Noto Sans"/>
                        </a:rPr>
                        <a:t>Sicartsa</a:t>
                      </a:r>
                      <a:r>
                        <a:rPr lang="es-MX" sz="1000" b="0" u="none" strike="noStrike" kern="1200" noProof="0" dirty="0">
                          <a:solidFill>
                            <a:schemeClr val="tx1"/>
                          </a:solidFill>
                          <a:effectLst/>
                          <a:latin typeface="Noto Sans"/>
                          <a:ea typeface="Noto Sans"/>
                          <a:cs typeface="Noto Sans"/>
                        </a:rPr>
                        <a:t> no. 118, Fraccionamiento Napoleón Gómez Sada, C.P. 60955, Municipio de Lázaro Cárdenas.</a:t>
                      </a:r>
                      <a:endParaRPr lang="es-ES" sz="1000" b="0" u="none" strike="noStrike" kern="1200"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u="none" strike="noStrike">
                          <a:solidFill>
                            <a:schemeClr val="tx1"/>
                          </a:solidFill>
                          <a:effectLst/>
                          <a:latin typeface="Noto Sans"/>
                          <a:ea typeface="Noto Sans"/>
                          <a:cs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100" b="1" u="none" strike="noStrike" dirty="0">
                          <a:solidFill>
                            <a:schemeClr val="tx1"/>
                          </a:solidFill>
                          <a:effectLst/>
                          <a:latin typeface="Noto Sans"/>
                          <a:ea typeface="Noto Sans"/>
                          <a:cs typeface="Noto Sans"/>
                        </a:rPr>
                        <a:t>100</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56090225"/>
                  </a:ext>
                </a:extLst>
              </a:tr>
              <a:tr h="370973">
                <a:tc>
                  <a:txBody>
                    <a:bodyPr/>
                    <a:lstStyle/>
                    <a:p>
                      <a:pPr algn="ctr" rtl="0" fontAlgn="ctr">
                        <a:buNone/>
                      </a:pPr>
                      <a:r>
                        <a:rPr lang="es-MX" sz="1000" b="0" u="none" strike="noStrike">
                          <a:solidFill>
                            <a:schemeClr val="tx1"/>
                          </a:solidFill>
                          <a:effectLst/>
                          <a:latin typeface="Noto Sans"/>
                          <a:ea typeface="Noto Sans"/>
                          <a:cs typeface="Noto Sans"/>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u="none" strike="noStrike">
                          <a:solidFill>
                            <a:schemeClr val="tx1"/>
                          </a:solidFill>
                          <a:effectLst/>
                          <a:latin typeface="Noto Sans"/>
                          <a:ea typeface="Noto Sans"/>
                          <a:cs typeface="Noto Sans"/>
                        </a:rPr>
                        <a:t>Michoacán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defTabSz="914400" rtl="0" eaLnBrk="1" fontAlgn="ctr" latinLnBrk="0" hangingPunct="1">
                        <a:buNone/>
                      </a:pPr>
                      <a:r>
                        <a:rPr lang="es-MX" sz="1000" b="0" u="none" strike="noStrike" kern="1200" noProof="0">
                          <a:solidFill>
                            <a:schemeClr val="tx1"/>
                          </a:solidFill>
                          <a:effectLst/>
                          <a:latin typeface="Noto Sans"/>
                          <a:ea typeface="Noto Sans"/>
                          <a:cs typeface="Noto Sans"/>
                        </a:rPr>
                        <a:t>Lázaro Cardenas</a:t>
                      </a:r>
                      <a:endParaRPr lang="es-ES" sz="1000" b="0" u="none" strike="noStrike" kern="120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1000" b="0" i="0" u="none" strike="noStrike" kern="1200" noProof="0" dirty="0">
                          <a:solidFill>
                            <a:schemeClr val="tx1"/>
                          </a:solidFill>
                          <a:effectLst/>
                          <a:latin typeface="Noto Sans"/>
                          <a:ea typeface="Noto Sans"/>
                          <a:cs typeface="Noto Sans"/>
                        </a:rPr>
                        <a:t>Calle </a:t>
                      </a:r>
                      <a:r>
                        <a:rPr lang="es-MX" sz="1000" b="0" i="0" u="none" strike="noStrike" kern="1200" noProof="0" dirty="0" err="1">
                          <a:solidFill>
                            <a:schemeClr val="tx1"/>
                          </a:solidFill>
                          <a:effectLst/>
                          <a:latin typeface="Noto Sans"/>
                          <a:ea typeface="Noto Sans"/>
                          <a:cs typeface="Noto Sans"/>
                        </a:rPr>
                        <a:t>Sicartsa</a:t>
                      </a:r>
                      <a:r>
                        <a:rPr lang="es-MX" sz="1000" b="0" i="0" u="none" strike="noStrike" kern="1200" noProof="0" dirty="0">
                          <a:solidFill>
                            <a:schemeClr val="tx1"/>
                          </a:solidFill>
                          <a:effectLst/>
                          <a:latin typeface="Noto Sans"/>
                          <a:ea typeface="Noto Sans"/>
                          <a:cs typeface="Noto Sans"/>
                        </a:rPr>
                        <a:t> no. 162, Fraccionamiento Napoleón Gómez Sada, C.P. 60955, Municipio de Lázaro Cárdenas.</a:t>
                      </a:r>
                      <a:endParaRPr lang="es-ES" i="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dirty="0">
                          <a:solidFill>
                            <a:schemeClr val="tx1"/>
                          </a:solidFill>
                          <a:effectLst/>
                          <a:latin typeface="Noto Sans"/>
                          <a:ea typeface="Noto Sans"/>
                          <a:cs typeface="Noto Sans"/>
                        </a:rPr>
                        <a:t>Sí</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u="none" strike="noStrike">
                          <a:solidFill>
                            <a:schemeClr val="tx1"/>
                          </a:solidFill>
                          <a:effectLst/>
                          <a:latin typeface="Noto Sans"/>
                          <a:ea typeface="Noto Sans"/>
                          <a:cs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a:solidFill>
                            <a:schemeClr val="tx1"/>
                          </a:solidFill>
                          <a:effectLst/>
                          <a:latin typeface="Noto Sans"/>
                          <a:ea typeface="Noto Sans"/>
                          <a:cs typeface="Noto Sans"/>
                        </a:rPr>
                        <a:t>Sí</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100" b="1" u="none" strike="noStrike" dirty="0">
                          <a:solidFill>
                            <a:schemeClr val="tx1"/>
                          </a:solidFill>
                          <a:effectLst/>
                          <a:latin typeface="Noto Sans"/>
                          <a:ea typeface="Noto Sans"/>
                          <a:cs typeface="Noto Sans"/>
                        </a:rPr>
                        <a:t>100</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36554323"/>
                  </a:ext>
                </a:extLst>
              </a:tr>
              <a:tr h="280736">
                <a:tc>
                  <a:txBody>
                    <a:bodyPr/>
                    <a:lstStyle/>
                    <a:p>
                      <a:pPr algn="ctr" rtl="0" fontAlgn="ctr">
                        <a:buNone/>
                      </a:pPr>
                      <a:r>
                        <a:rPr lang="es-MX" sz="1000" b="0" u="none" strike="noStrike">
                          <a:solidFill>
                            <a:schemeClr val="tx1"/>
                          </a:solidFill>
                          <a:effectLst/>
                          <a:latin typeface="Noto Sans"/>
                          <a:ea typeface="Noto Sans"/>
                          <a:cs typeface="Noto Sans"/>
                        </a:rPr>
                        <a:t>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u="none" strike="noStrike">
                          <a:solidFill>
                            <a:schemeClr val="tx1"/>
                          </a:solidFill>
                          <a:effectLst/>
                          <a:latin typeface="Noto Sans"/>
                          <a:ea typeface="Noto Sans"/>
                          <a:cs typeface="Noto Sans"/>
                        </a:rPr>
                        <a:t>Michoacán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defTabSz="914400" rtl="0" eaLnBrk="1" fontAlgn="ctr" latinLnBrk="0" hangingPunct="1">
                        <a:buNone/>
                      </a:pPr>
                      <a:r>
                        <a:rPr lang="es-MX" sz="1000" b="0" u="none" strike="noStrike" kern="1200">
                          <a:solidFill>
                            <a:schemeClr val="tx1"/>
                          </a:solidFill>
                          <a:effectLst/>
                          <a:latin typeface="Noto Sans"/>
                          <a:ea typeface="Noto Sans"/>
                          <a:cs typeface="Noto Sans"/>
                        </a:rPr>
                        <a:t>Jacona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defTabSz="914400" rtl="0" eaLnBrk="1" fontAlgn="ctr" latinLnBrk="0" hangingPunct="1">
                        <a:buNone/>
                      </a:pPr>
                      <a:r>
                        <a:rPr lang="es-MX" sz="1000" b="0" u="none" strike="noStrike" kern="1200" noProof="0" dirty="0">
                          <a:solidFill>
                            <a:schemeClr val="tx1"/>
                          </a:solidFill>
                          <a:effectLst/>
                          <a:latin typeface="Noto Sans"/>
                          <a:ea typeface="Noto Sans"/>
                          <a:cs typeface="Noto Sans"/>
                        </a:rPr>
                        <a:t>Calle Ecuador esq. Argentina no. 304, Colonia Buenos Aires, Municipio de Jacona.</a:t>
                      </a:r>
                      <a:endParaRPr lang="es-ES" sz="1000" b="0" u="none" strike="noStrike" kern="1200"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dirty="0">
                          <a:solidFill>
                            <a:schemeClr val="tx1"/>
                          </a:solidFill>
                          <a:effectLst/>
                          <a:latin typeface="Noto Sans"/>
                          <a:ea typeface="Noto Sans"/>
                          <a:cs typeface="Noto Sans"/>
                        </a:rPr>
                        <a:t>Sí</a:t>
                      </a:r>
                      <a:endParaRPr lang="es-MX" sz="1000" b="0" u="none" strike="noStrike"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dirty="0">
                          <a:solidFill>
                            <a:schemeClr val="tx1"/>
                          </a:solidFill>
                          <a:effectLst/>
                          <a:latin typeface="Noto Sans"/>
                          <a:ea typeface="Noto Sans"/>
                          <a:cs typeface="Noto Sans"/>
                        </a:rPr>
                        <a:t>Sí</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dirty="0">
                          <a:solidFill>
                            <a:schemeClr val="tx1"/>
                          </a:solidFill>
                          <a:effectLst/>
                          <a:latin typeface="Noto Sans"/>
                          <a:ea typeface="Noto Sans"/>
                          <a:cs typeface="Noto Sans"/>
                        </a:rPr>
                        <a:t>Sí</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dirty="0">
                          <a:solidFill>
                            <a:schemeClr val="tx1"/>
                          </a:solidFill>
                          <a:effectLst/>
                          <a:latin typeface="Noto Sans"/>
                          <a:ea typeface="Noto Sans"/>
                          <a:cs typeface="Noto Sans"/>
                        </a:rPr>
                        <a:t>Sí</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u="none" strike="noStrike" dirty="0">
                          <a:solidFill>
                            <a:schemeClr val="tx1"/>
                          </a:solidFill>
                          <a:effectLst/>
                          <a:latin typeface="Noto Sans"/>
                          <a:ea typeface="Noto Sans"/>
                          <a:cs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noProof="0" dirty="0">
                          <a:solidFill>
                            <a:schemeClr val="tx1"/>
                          </a:solidFill>
                          <a:effectLst/>
                          <a:latin typeface="Noto Sans"/>
                          <a:ea typeface="Noto Sans"/>
                          <a:cs typeface="Noto Sans"/>
                        </a:rPr>
                        <a:t>Sí</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100" b="1" u="none" strike="noStrike" dirty="0">
                          <a:solidFill>
                            <a:schemeClr val="tx1"/>
                          </a:solidFill>
                          <a:effectLst/>
                          <a:latin typeface="Noto Sans"/>
                          <a:ea typeface="Noto Sans"/>
                          <a:cs typeface="Noto Sans"/>
                        </a:rPr>
                        <a:t>85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06231281"/>
                  </a:ext>
                </a:extLst>
              </a:tr>
            </a:tbl>
          </a:graphicData>
        </a:graphic>
      </p:graphicFrame>
    </p:spTree>
    <p:extLst>
      <p:ext uri="{BB962C8B-B14F-4D97-AF65-F5344CB8AC3E}">
        <p14:creationId xmlns:p14="http://schemas.microsoft.com/office/powerpoint/2010/main" val="31590962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C141C-F186-4485-BE21-D6EA20072AF4}"/>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71880832-B8EA-1ED7-EFD9-2A8AF7A9A6F0}"/>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B5AB61EE-3640-FD14-02FE-8791916AE14E}"/>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41</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CD9D8AD7-7BD2-AED0-0C5E-0E5F988F0F87}"/>
              </a:ext>
            </a:extLst>
          </p:cNvPr>
          <p:cNvSpPr txBox="1"/>
          <p:nvPr/>
        </p:nvSpPr>
        <p:spPr>
          <a:xfrm>
            <a:off x="111967" y="155525"/>
            <a:ext cx="8416214"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a:rPr>
              <a:t>Detalle validación de </a:t>
            </a:r>
            <a:r>
              <a:rPr lang="es-MX" sz="2000" b="1" dirty="0">
                <a:solidFill>
                  <a:srgbClr val="691C32"/>
                </a:solidFill>
                <a:latin typeface="Patria"/>
              </a:rPr>
              <a:t>d</a:t>
            </a:r>
            <a:r>
              <a:rPr kumimoji="0" lang="es-MX" sz="2000" b="1" i="0" u="none" strike="noStrike" kern="1200" cap="none" spc="0" normalizeH="0" baseline="0" noProof="0" dirty="0" err="1">
                <a:ln>
                  <a:noFill/>
                </a:ln>
                <a:solidFill>
                  <a:srgbClr val="691C32"/>
                </a:solidFill>
                <a:effectLst/>
                <a:uLnTx/>
                <a:uFillTx/>
                <a:latin typeface="Patria"/>
              </a:rPr>
              <a:t>onaciones</a:t>
            </a:r>
            <a:r>
              <a:rPr kumimoji="0" lang="es-MX" sz="2000" b="1" i="0" u="none" strike="noStrike" kern="1200" cap="none" spc="0" normalizeH="0" baseline="0" noProof="0" dirty="0">
                <a:ln>
                  <a:noFill/>
                </a:ln>
                <a:solidFill>
                  <a:srgbClr val="691C32"/>
                </a:solidFill>
                <a:effectLst/>
                <a:uLnTx/>
                <a:uFillTx/>
                <a:latin typeface="Patria"/>
              </a:rPr>
              <a:t> </a:t>
            </a:r>
            <a:r>
              <a:rPr lang="es-MX" sz="2000" b="1" dirty="0">
                <a:solidFill>
                  <a:srgbClr val="691C32"/>
                </a:solidFill>
                <a:latin typeface="Patria"/>
              </a:rPr>
              <a:t>i</a:t>
            </a:r>
            <a:r>
              <a:rPr kumimoji="0" lang="es-MX" sz="2000" b="1" i="0" u="none" strike="noStrike" kern="1200" cap="none" spc="0" normalizeH="0" baseline="0" noProof="0" dirty="0" err="1">
                <a:ln>
                  <a:noFill/>
                </a:ln>
                <a:solidFill>
                  <a:srgbClr val="691C32"/>
                </a:solidFill>
                <a:effectLst/>
                <a:uLnTx/>
                <a:uFillTx/>
                <a:latin typeface="Patria"/>
              </a:rPr>
              <a:t>nmobiliarias</a:t>
            </a:r>
            <a:r>
              <a:rPr kumimoji="0" lang="es-MX" sz="2000" b="1" i="0" u="none" strike="noStrike" kern="1200" cap="none" spc="0" normalizeH="0" baseline="0" noProof="0" dirty="0">
                <a:ln>
                  <a:noFill/>
                </a:ln>
                <a:solidFill>
                  <a:srgbClr val="691C32"/>
                </a:solidFill>
                <a:effectLst/>
                <a:uLnTx/>
                <a:uFillTx/>
                <a:latin typeface="Patria"/>
              </a:rPr>
              <a:t> para </a:t>
            </a:r>
            <a:r>
              <a:rPr lang="es-MX" sz="2000" b="1" dirty="0">
                <a:solidFill>
                  <a:srgbClr val="691C32"/>
                </a:solidFill>
                <a:latin typeface="Patria"/>
              </a:rPr>
              <a:t>UMF PLUS</a:t>
            </a:r>
            <a:endParaRPr kumimoji="0" lang="es-MX" sz="2000" b="1" i="0" u="none" strike="noStrike" kern="1200" cap="none" spc="0" normalizeH="0" baseline="0" noProof="0" dirty="0">
              <a:ln>
                <a:noFill/>
              </a:ln>
              <a:solidFill>
                <a:srgbClr val="691C32"/>
              </a:solidFill>
              <a:effectLst/>
              <a:uLnTx/>
              <a:uFillTx/>
              <a:latin typeface="Patria"/>
            </a:endParaRPr>
          </a:p>
        </p:txBody>
      </p:sp>
      <p:sp>
        <p:nvSpPr>
          <p:cNvPr id="3" name="CuadroTexto 2">
            <a:extLst>
              <a:ext uri="{FF2B5EF4-FFF2-40B4-BE49-F238E27FC236}">
                <a16:creationId xmlns:a16="http://schemas.microsoft.com/office/drawing/2014/main" id="{852E9386-F6FF-9B13-5518-7318E6EB15BB}"/>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596F0489-A34F-D82F-5CE1-FDB1571C934D}"/>
              </a:ext>
            </a:extLst>
          </p:cNvPr>
          <p:cNvGraphicFramePr>
            <a:graphicFrameLocks noGrp="1"/>
          </p:cNvGraphicFramePr>
          <p:nvPr>
            <p:extLst>
              <p:ext uri="{D42A27DB-BD31-4B8C-83A1-F6EECF244321}">
                <p14:modId xmlns:p14="http://schemas.microsoft.com/office/powerpoint/2010/main" val="3106047913"/>
              </p:ext>
            </p:extLst>
          </p:nvPr>
        </p:nvGraphicFramePr>
        <p:xfrm>
          <a:off x="228955" y="1027353"/>
          <a:ext cx="10904073" cy="3459480"/>
        </p:xfrm>
        <a:graphic>
          <a:graphicData uri="http://schemas.openxmlformats.org/drawingml/2006/table">
            <a:tbl>
              <a:tblPr/>
              <a:tblGrid>
                <a:gridCol w="407653">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983848">
                  <a:extLst>
                    <a:ext uri="{9D8B030D-6E8A-4147-A177-3AD203B41FA5}">
                      <a16:colId xmlns:a16="http://schemas.microsoft.com/office/drawing/2014/main" val="1201030546"/>
                    </a:ext>
                  </a:extLst>
                </a:gridCol>
                <a:gridCol w="4109013">
                  <a:extLst>
                    <a:ext uri="{9D8B030D-6E8A-4147-A177-3AD203B41FA5}">
                      <a16:colId xmlns:a16="http://schemas.microsoft.com/office/drawing/2014/main" val="1208619848"/>
                    </a:ext>
                  </a:extLst>
                </a:gridCol>
                <a:gridCol w="833377">
                  <a:extLst>
                    <a:ext uri="{9D8B030D-6E8A-4147-A177-3AD203B41FA5}">
                      <a16:colId xmlns:a16="http://schemas.microsoft.com/office/drawing/2014/main" val="1837391683"/>
                    </a:ext>
                  </a:extLst>
                </a:gridCol>
                <a:gridCol w="810228">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8">
                  <a:extLst>
                    <a:ext uri="{9D8B030D-6E8A-4147-A177-3AD203B41FA5}">
                      <a16:colId xmlns:a16="http://schemas.microsoft.com/office/drawing/2014/main" val="1648654690"/>
                    </a:ext>
                  </a:extLst>
                </a:gridCol>
                <a:gridCol w="405114">
                  <a:extLst>
                    <a:ext uri="{9D8B030D-6E8A-4147-A177-3AD203B41FA5}">
                      <a16:colId xmlns:a16="http://schemas.microsoft.com/office/drawing/2014/main" val="840380102"/>
                    </a:ext>
                  </a:extLst>
                </a:gridCol>
                <a:gridCol w="1225099">
                  <a:extLst>
                    <a:ext uri="{9D8B030D-6E8A-4147-A177-3AD203B41FA5}">
                      <a16:colId xmlns:a16="http://schemas.microsoft.com/office/drawing/2014/main" val="1302002376"/>
                    </a:ext>
                  </a:extLst>
                </a:gridCol>
              </a:tblGrid>
              <a:tr h="52864">
                <a:tc>
                  <a:txBody>
                    <a:bodyPr/>
                    <a:lstStyle/>
                    <a:p>
                      <a:pPr algn="ctr" rtl="0" fontAlgn="ctr">
                        <a:buNone/>
                      </a:pPr>
                      <a:r>
                        <a:rPr lang="es-MX" sz="1000" b="1" i="0" u="none" strike="noStrike">
                          <a:solidFill>
                            <a:srgbClr val="FFFFFF"/>
                          </a:solidFill>
                          <a:effectLst/>
                          <a:latin typeface="Noto Sans" panose="020B0502040504020204" pitchFamily="34" charset="0"/>
                        </a:rPr>
                        <a:t>No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OOAD</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Municipio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Dirección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Escrito de ofrecimiento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Acredita propiedad</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CLG</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a:rPr>
                        <a:t>AYNº</a:t>
                      </a:r>
                      <a:endParaRPr lang="es-MX" sz="1000" b="1" i="0" u="none" strike="noStrike" err="1">
                        <a:solidFill>
                          <a:srgbClr val="FFFFFF"/>
                        </a:solidFill>
                        <a:effectLst/>
                        <a:latin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AC/DD</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PLT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 Integración Expediente Inmobiliario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extLst>
                  <a:ext uri="{0D108BD9-81ED-4DB2-BD59-A6C34878D82A}">
                    <a16:rowId xmlns:a16="http://schemas.microsoft.com/office/drawing/2014/main" val="3901558528"/>
                  </a:ext>
                </a:extLst>
              </a:tr>
              <a:tr h="151983">
                <a:tc>
                  <a:txBody>
                    <a:bodyPr/>
                    <a:lstStyle/>
                    <a:p>
                      <a:pPr algn="ctr" rtl="0" fontAlgn="b">
                        <a:buNone/>
                      </a:pPr>
                      <a:r>
                        <a:rPr lang="es-MX" sz="1000" b="0" i="0" u="none" strike="noStrike" dirty="0">
                          <a:solidFill>
                            <a:schemeClr val="tx1"/>
                          </a:solidFill>
                          <a:effectLst/>
                          <a:latin typeface="Noto Sans"/>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chemeClr val="tx1"/>
                          </a:solidFill>
                          <a:effectLst/>
                          <a:latin typeface="Noto Sans"/>
                        </a:rPr>
                        <a:t>Estado de México Poniente</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chemeClr val="tx1"/>
                          </a:solidFill>
                          <a:effectLst/>
                          <a:latin typeface="Noto Sans"/>
                        </a:rPr>
                        <a:t>Mexicaltzingo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n-US" sz="900" b="0" i="0" u="none" strike="noStrike" noProof="0" dirty="0">
                          <a:solidFill>
                            <a:schemeClr val="tx1"/>
                          </a:solidFill>
                          <a:effectLst/>
                        </a:rPr>
                        <a:t>C</a:t>
                      </a:r>
                      <a:r>
                        <a:rPr lang="en-US" sz="900" b="0" i="0" u="none" strike="noStrike" kern="1200" noProof="0" dirty="0">
                          <a:solidFill>
                            <a:schemeClr val="tx1"/>
                          </a:solidFill>
                          <a:effectLst/>
                          <a:latin typeface="Noto Sans"/>
                          <a:ea typeface="Noto Sans"/>
                          <a:cs typeface="Noto Sans"/>
                        </a:rPr>
                        <a:t>alle Carretera Santiago </a:t>
                      </a:r>
                      <a:r>
                        <a:rPr lang="en-US" sz="900" b="0" i="0" u="none" strike="noStrike" kern="1200" noProof="0" dirty="0" err="1">
                          <a:solidFill>
                            <a:schemeClr val="tx1"/>
                          </a:solidFill>
                          <a:effectLst/>
                          <a:latin typeface="Noto Sans"/>
                          <a:ea typeface="Noto Sans"/>
                          <a:cs typeface="Noto Sans"/>
                        </a:rPr>
                        <a:t>Tianguistengo-Mexicaltzingo</a:t>
                      </a:r>
                      <a:r>
                        <a:rPr lang="en-US" sz="900" b="0" i="0" u="none" strike="noStrike" kern="1200" noProof="0" dirty="0">
                          <a:solidFill>
                            <a:schemeClr val="tx1"/>
                          </a:solidFill>
                          <a:effectLst/>
                          <a:latin typeface="Noto Sans"/>
                          <a:ea typeface="Noto Sans"/>
                          <a:cs typeface="Noto Sans"/>
                        </a:rPr>
                        <a:t> No. 300, Colonia El Calvario </a:t>
                      </a:r>
                      <a:r>
                        <a:rPr lang="en-US" sz="900" b="0" i="0" u="none" strike="noStrike" kern="1200" noProof="0" dirty="0" err="1">
                          <a:solidFill>
                            <a:schemeClr val="tx1"/>
                          </a:solidFill>
                          <a:effectLst/>
                          <a:latin typeface="Noto Sans"/>
                          <a:ea typeface="Noto Sans"/>
                          <a:cs typeface="Noto Sans"/>
                        </a:rPr>
                        <a:t>Tepanuya</a:t>
                      </a:r>
                      <a:r>
                        <a:rPr lang="en-US" sz="900" b="0" i="0" u="none" strike="noStrike" kern="1200" noProof="0" dirty="0">
                          <a:solidFill>
                            <a:schemeClr val="tx1"/>
                          </a:solidFill>
                          <a:effectLst/>
                          <a:latin typeface="Noto Sans"/>
                          <a:ea typeface="Noto Sans"/>
                          <a:cs typeface="Noto Sans"/>
                        </a:rPr>
                        <a:t>, Municipio de </a:t>
                      </a:r>
                      <a:r>
                        <a:rPr lang="en-US" sz="900" b="0" i="0" u="none" strike="noStrike" kern="1200" noProof="0" dirty="0" err="1">
                          <a:solidFill>
                            <a:schemeClr val="tx1"/>
                          </a:solidFill>
                          <a:effectLst/>
                          <a:latin typeface="Noto Sans"/>
                          <a:ea typeface="Noto Sans"/>
                          <a:cs typeface="Noto Sans"/>
                        </a:rPr>
                        <a:t>Mexicaltzingo</a:t>
                      </a:r>
                      <a:r>
                        <a:rPr lang="en-US" sz="900" b="0" i="0" u="none" strike="noStrike" kern="1200" noProof="0" dirty="0">
                          <a:solidFill>
                            <a:schemeClr val="tx1"/>
                          </a:solidFill>
                          <a:effectLst/>
                          <a:latin typeface="Noto Sans"/>
                          <a:ea typeface="Noto Sans"/>
                          <a:cs typeface="Noto Sans"/>
                        </a:rPr>
                        <a:t>, Estado de México</a:t>
                      </a:r>
                      <a:endParaRPr lang="en-US" sz="900" b="0" i="0" u="none" strike="noStrike" kern="1200"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50" b="1" i="0" u="none" strike="noStrike" dirty="0">
                          <a:solidFill>
                            <a:schemeClr val="tx1"/>
                          </a:solidFill>
                          <a:effectLst/>
                          <a:latin typeface="Noto Sans"/>
                        </a:rPr>
                        <a:t>25%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924903479"/>
                  </a:ext>
                </a:extLst>
              </a:tr>
              <a:tr h="151983">
                <a:tc>
                  <a:txBody>
                    <a:bodyPr/>
                    <a:lstStyle/>
                    <a:p>
                      <a:pPr lvl="0" algn="ctr">
                        <a:buNone/>
                      </a:pPr>
                      <a:r>
                        <a:rPr lang="es-MX" sz="1000" b="0" i="0" u="none" strike="noStrike" dirty="0">
                          <a:solidFill>
                            <a:schemeClr val="tx1"/>
                          </a:solidFill>
                          <a:effectLst/>
                          <a:latin typeface="Noto Sans"/>
                        </a:rPr>
                        <a:t>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a:solidFill>
                            <a:schemeClr val="tx1"/>
                          </a:solidFill>
                          <a:effectLst/>
                          <a:latin typeface="Noto Sans"/>
                        </a:rPr>
                        <a:t>Estado de México Oriente</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Ixtapaluca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n-US" sz="900" b="0" i="0" u="none" strike="noStrike" noProof="0" dirty="0">
                          <a:solidFill>
                            <a:schemeClr val="tx1"/>
                          </a:solidFill>
                          <a:effectLst/>
                          <a:latin typeface="Noto Sans"/>
                          <a:ea typeface="Noto Sans"/>
                          <a:cs typeface="Noto Sans"/>
                        </a:rPr>
                        <a:t>Av. Hacienda La Escondida S/N, Manzana XII, Lote 48, Colonia Conjunto Urbano </a:t>
                      </a:r>
                      <a:r>
                        <a:rPr lang="en-US" sz="900" b="0" i="0" u="none" strike="noStrike" noProof="0" dirty="0" err="1">
                          <a:solidFill>
                            <a:schemeClr val="tx1"/>
                          </a:solidFill>
                          <a:effectLst/>
                          <a:latin typeface="Noto Sans"/>
                          <a:ea typeface="Noto Sans"/>
                          <a:cs typeface="Noto Sans"/>
                        </a:rPr>
                        <a:t>Geovillas</a:t>
                      </a:r>
                      <a:r>
                        <a:rPr lang="en-US" sz="900" b="0" i="0" u="none" strike="noStrike" noProof="0" dirty="0">
                          <a:solidFill>
                            <a:schemeClr val="tx1"/>
                          </a:solidFill>
                          <a:effectLst/>
                          <a:latin typeface="Noto Sans"/>
                          <a:ea typeface="Noto Sans"/>
                          <a:cs typeface="Noto Sans"/>
                        </a:rPr>
                        <a:t> de Santa Bárbara, Municipio de </a:t>
                      </a:r>
                      <a:r>
                        <a:rPr lang="en-US" sz="900" b="0" i="0" u="none" strike="noStrike" noProof="0" dirty="0" err="1">
                          <a:solidFill>
                            <a:schemeClr val="tx1"/>
                          </a:solidFill>
                          <a:effectLst/>
                          <a:latin typeface="Noto Sans"/>
                          <a:ea typeface="Noto Sans"/>
                          <a:cs typeface="Noto Sans"/>
                        </a:rPr>
                        <a:t>Ixtapaluca</a:t>
                      </a:r>
                      <a:r>
                        <a:rPr lang="en-US" sz="900" b="0" i="0" u="none" strike="noStrike" noProof="0" dirty="0">
                          <a:solidFill>
                            <a:schemeClr val="tx1"/>
                          </a:solidFill>
                          <a:effectLst/>
                          <a:latin typeface="Noto Sans"/>
                          <a:ea typeface="Noto Sans"/>
                          <a:cs typeface="Noto Sans"/>
                        </a:rPr>
                        <a:t>, Estado de México C.P. 56535</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Si</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25%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48987103"/>
                  </a:ext>
                </a:extLst>
              </a:tr>
              <a:tr h="102423">
                <a:tc>
                  <a:txBody>
                    <a:bodyPr/>
                    <a:lstStyle/>
                    <a:p>
                      <a:pPr algn="ctr" rtl="0" fontAlgn="b">
                        <a:buNone/>
                      </a:pPr>
                      <a:r>
                        <a:rPr lang="es-MX" sz="1000" b="0" i="0" u="none" strike="noStrike" dirty="0">
                          <a:solidFill>
                            <a:schemeClr val="tx1"/>
                          </a:solidFill>
                          <a:effectLst/>
                          <a:latin typeface="Noto Sans"/>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chemeClr val="tx1"/>
                          </a:solidFill>
                          <a:effectLst/>
                          <a:latin typeface="Noto Sans"/>
                        </a:rPr>
                        <a:t>Estado de México Oriente</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chemeClr val="tx1"/>
                          </a:solidFill>
                          <a:effectLst/>
                          <a:latin typeface="Noto Sans"/>
                        </a:rPr>
                        <a:t>La Paz</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chemeClr val="tx1"/>
                          </a:solidFill>
                          <a:effectLst/>
                          <a:latin typeface="Noto Sans"/>
                        </a:rPr>
                        <a:t>Calle Pasaje San Isidro Sin número, Colonia El Pino, San Isidro, Municipio La Paz, Estado de México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50" b="1" i="0" u="none" strike="noStrike" dirty="0">
                          <a:solidFill>
                            <a:schemeClr val="tx1"/>
                          </a:solidFill>
                          <a:effectLst/>
                          <a:latin typeface="Noto Sans"/>
                        </a:rPr>
                        <a:t>15%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36249345"/>
                  </a:ext>
                </a:extLst>
              </a:tr>
              <a:tr h="102423">
                <a:tc>
                  <a:txBody>
                    <a:bodyPr/>
                    <a:lstStyle/>
                    <a:p>
                      <a:pPr algn="ctr" rtl="0" fontAlgn="b">
                        <a:buNone/>
                      </a:pPr>
                      <a:r>
                        <a:rPr lang="es-MX" sz="1000" b="0" i="0" u="none" strike="noStrike" dirty="0">
                          <a:solidFill>
                            <a:schemeClr val="tx1"/>
                          </a:solidFill>
                          <a:effectLst/>
                          <a:latin typeface="Noto Sans"/>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chemeClr val="tx1"/>
                          </a:solidFill>
                          <a:effectLst/>
                          <a:latin typeface="Noto Sans"/>
                        </a:rPr>
                        <a:t>Guanajuato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chemeClr val="tx1"/>
                          </a:solidFill>
                          <a:effectLst/>
                          <a:latin typeface="Noto Sans"/>
                        </a:rPr>
                        <a:t>Irapuato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chemeClr val="tx1"/>
                          </a:solidFill>
                          <a:effectLst/>
                          <a:latin typeface="Noto Sans"/>
                        </a:rPr>
                        <a:t>Fracción A del predio rústico ubicado en el Poblado de Las Malvas No. 166 y Fracción C de la Fracción I, de las Fracciones del Predio rústico denominado Las Ánimas y El Retoño, actualmente El Relincho No. 368.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50" b="1" i="0" u="none" strike="noStrike" dirty="0">
                          <a:solidFill>
                            <a:schemeClr val="tx1"/>
                          </a:solidFill>
                          <a:effectLst/>
                          <a:latin typeface="Noto Sans"/>
                        </a:rPr>
                        <a:t>57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201072494"/>
                  </a:ext>
                </a:extLst>
              </a:tr>
              <a:tr h="102423">
                <a:tc>
                  <a:txBody>
                    <a:bodyPr/>
                    <a:lstStyle/>
                    <a:p>
                      <a:pPr algn="ctr" rtl="0" fontAlgn="ctr">
                        <a:buNone/>
                      </a:pPr>
                      <a:r>
                        <a:rPr lang="es-MX" sz="1000" b="0" i="0" u="none" strike="noStrike" dirty="0">
                          <a:solidFill>
                            <a:schemeClr val="tx1"/>
                          </a:solidFill>
                          <a:effectLst/>
                          <a:latin typeface="Noto Sans"/>
                        </a:rPr>
                        <a:t>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chemeClr val="tx1"/>
                          </a:solidFill>
                          <a:effectLst/>
                          <a:latin typeface="Noto Sans"/>
                        </a:rPr>
                        <a:t>Morelos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chemeClr val="tx1"/>
                          </a:solidFill>
                          <a:effectLst/>
                          <a:latin typeface="Noto Sans"/>
                        </a:rPr>
                        <a:t>Emiliano Zapata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s-MX" sz="1000" b="0" i="0" u="none" strike="noStrike" noProof="0" dirty="0">
                          <a:solidFill>
                            <a:schemeClr val="tx1"/>
                          </a:solidFill>
                          <a:effectLst/>
                          <a:latin typeface="Noto Sans"/>
                          <a:ea typeface="Noto Sans"/>
                          <a:cs typeface="Noto Sans"/>
                        </a:rPr>
                        <a:t>Colonia Villa Morelos, Municipio de  Emiliano Zapata, Morelos.</a:t>
                      </a:r>
                    </a:p>
                    <a:p>
                      <a:pPr lvl="0" algn="l">
                        <a:buNone/>
                      </a:pPr>
                      <a:endParaRPr lang="es-MX" sz="1000" b="0" i="0" u="none" strike="noStrike" dirty="0">
                        <a:solidFill>
                          <a:schemeClr val="tx1"/>
                        </a:solidFill>
                        <a:effectLst/>
                        <a:latin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a:rPr>
                        <a:t>Si</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a:rPr>
                        <a:t>No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a:rPr>
                        <a:t>No</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a:rPr>
                        <a:t>No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b">
                        <a:buNone/>
                      </a:pPr>
                      <a:r>
                        <a:rPr lang="es-MX" sz="1050" b="1" i="0" u="none" strike="noStrike" dirty="0">
                          <a:solidFill>
                            <a:schemeClr val="tx1"/>
                          </a:solidFill>
                          <a:effectLst/>
                          <a:latin typeface="Noto Sans"/>
                        </a:rPr>
                        <a:t>10%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032490855"/>
                  </a:ext>
                </a:extLst>
              </a:tr>
              <a:tr h="151983">
                <a:tc>
                  <a:txBody>
                    <a:bodyPr/>
                    <a:lstStyle/>
                    <a:p>
                      <a:pPr algn="ctr" rtl="0" fontAlgn="b">
                        <a:buNone/>
                      </a:pPr>
                      <a:r>
                        <a:rPr lang="es-MX" sz="1000" b="0" i="0" u="none" strike="noStrike" dirty="0">
                          <a:solidFill>
                            <a:schemeClr val="tx1"/>
                          </a:solidFill>
                          <a:effectLst/>
                          <a:latin typeface="Noto Sans" panose="020B0502040504020204" pitchFamily="34" charset="0"/>
                        </a:rPr>
                        <a:t>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chemeClr val="tx1"/>
                          </a:solidFill>
                          <a:effectLst/>
                          <a:latin typeface="Noto Sans" panose="020B0502040504020204" pitchFamily="34" charset="0"/>
                        </a:rPr>
                        <a:t>Nayarit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chemeClr val="tx1"/>
                          </a:solidFill>
                          <a:effectLst/>
                          <a:latin typeface="Noto Sans"/>
                        </a:rPr>
                        <a:t>Bahía de banderas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chemeClr val="tx1"/>
                          </a:solidFill>
                          <a:effectLst/>
                          <a:latin typeface="Noto Sans"/>
                        </a:rPr>
                        <a:t>Mar de Arabia 469 M-78 L - 01, Fraccionamiento </a:t>
                      </a:r>
                      <a:r>
                        <a:rPr lang="es-MX" sz="1000" b="0" i="0" u="none" strike="noStrike" dirty="0" err="1">
                          <a:solidFill>
                            <a:schemeClr val="tx1"/>
                          </a:solidFill>
                          <a:effectLst/>
                          <a:latin typeface="Noto Sans"/>
                        </a:rPr>
                        <a:t>Altavel</a:t>
                      </a:r>
                      <a:r>
                        <a:rPr lang="es-MX" sz="1000" b="0" i="0" u="none" strike="noStrike" dirty="0">
                          <a:solidFill>
                            <a:schemeClr val="tx1"/>
                          </a:solidFill>
                          <a:effectLst/>
                          <a:latin typeface="Noto Sans"/>
                        </a:rPr>
                        <a:t>, Bahía de Banderas, Nayarit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50" b="1" i="0" u="none" strike="noStrike" dirty="0">
                          <a:solidFill>
                            <a:schemeClr val="tx1"/>
                          </a:solidFill>
                          <a:effectLst/>
                          <a:latin typeface="Noto Sans" panose="020B0502040504020204" pitchFamily="34" charset="0"/>
                        </a:rPr>
                        <a:t>14%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817468618"/>
                  </a:ext>
                </a:extLst>
              </a:tr>
              <a:tr h="201542">
                <a:tc>
                  <a:txBody>
                    <a:bodyPr/>
                    <a:lstStyle/>
                    <a:p>
                      <a:pPr lvl="0" algn="ctr">
                        <a:buNone/>
                      </a:pPr>
                      <a:r>
                        <a:rPr lang="es-MX" sz="1000" b="0" i="0" u="none" strike="noStrike" dirty="0">
                          <a:solidFill>
                            <a:schemeClr val="tx1"/>
                          </a:solidFill>
                          <a:effectLst/>
                          <a:latin typeface="Noto Sans"/>
                        </a:rPr>
                        <a:t>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Nuevo León </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a:solidFill>
                            <a:schemeClr val="tx1"/>
                          </a:solidFill>
                          <a:effectLst/>
                          <a:latin typeface="Noto Sans"/>
                        </a:rPr>
                        <a:t>Apodaca </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kern="1200" noProof="0" dirty="0">
                          <a:solidFill>
                            <a:schemeClr val="tx1"/>
                          </a:solidFill>
                          <a:effectLst/>
                          <a:latin typeface="Noto Sans"/>
                          <a:ea typeface="Noto Sans"/>
                          <a:cs typeface="Noto Sans"/>
                        </a:rPr>
                        <a:t>Av. Río Nilo S/N, Entre Calles Río Fujiyama Y Río Usumacinta, Colonia Pueblo Nuevo, C.P. 66646</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SÍ</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14%</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49400298"/>
                  </a:ext>
                </a:extLst>
              </a:tr>
              <a:tr h="201542">
                <a:tc>
                  <a:txBody>
                    <a:bodyPr/>
                    <a:lstStyle/>
                    <a:p>
                      <a:pPr lvl="0" algn="ctr">
                        <a:buNone/>
                      </a:pPr>
                      <a:r>
                        <a:rPr lang="es-MX" sz="1000" b="0" i="0" u="none" strike="noStrike" dirty="0">
                          <a:solidFill>
                            <a:schemeClr val="tx1"/>
                          </a:solidFill>
                          <a:effectLst/>
                          <a:latin typeface="Noto Sans"/>
                        </a:rPr>
                        <a:t>9</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Nuevo León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García </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kern="1200" noProof="0" dirty="0">
                          <a:solidFill>
                            <a:schemeClr val="tx1"/>
                          </a:solidFill>
                          <a:effectLst/>
                          <a:latin typeface="Noto Sans"/>
                          <a:ea typeface="Noto Sans"/>
                          <a:cs typeface="Noto Sans"/>
                        </a:rPr>
                        <a:t>Av. Mineros S/N, Entre Av. Praderas Y Calle Amapola, Fraccionamiento Paraje San José, </a:t>
                      </a:r>
                      <a:r>
                        <a:rPr lang="es-MX" sz="1000" b="0" i="0" u="none" strike="noStrike" kern="1200" noProof="0" dirty="0" err="1">
                          <a:solidFill>
                            <a:schemeClr val="tx1"/>
                          </a:solidFill>
                          <a:effectLst/>
                          <a:latin typeface="Noto Sans"/>
                          <a:ea typeface="Noto Sans"/>
                          <a:cs typeface="Noto Sans"/>
                        </a:rPr>
                        <a:t>Sectos</a:t>
                      </a:r>
                      <a:r>
                        <a:rPr lang="es-MX" sz="1000" b="0" i="0" u="none" strike="noStrike" kern="1200" noProof="0" dirty="0">
                          <a:solidFill>
                            <a:schemeClr val="tx1"/>
                          </a:solidFill>
                          <a:effectLst/>
                          <a:latin typeface="Noto Sans"/>
                          <a:ea typeface="Noto Sans"/>
                          <a:cs typeface="Noto Sans"/>
                        </a:rPr>
                        <a:t> Valles, C.P. 66005</a:t>
                      </a:r>
                      <a:r>
                        <a:rPr lang="es" sz="1000" b="0" i="0" u="none" strike="noStrike" kern="1200" noProof="0" dirty="0">
                          <a:solidFill>
                            <a:schemeClr val="tx1"/>
                          </a:solidFill>
                          <a:effectLst/>
                          <a:latin typeface="Noto Sans"/>
                          <a:ea typeface="Noto Sans"/>
                          <a:cs typeface="Noto Sans"/>
                        </a:rPr>
                        <a:t> </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10%</a:t>
                      </a:r>
                      <a:endParaRPr lang="es-E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014600520"/>
                  </a:ext>
                </a:extLst>
              </a:tr>
            </a:tbl>
          </a:graphicData>
        </a:graphic>
      </p:graphicFrame>
    </p:spTree>
    <p:extLst>
      <p:ext uri="{BB962C8B-B14F-4D97-AF65-F5344CB8AC3E}">
        <p14:creationId xmlns:p14="http://schemas.microsoft.com/office/powerpoint/2010/main" val="5801871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F8956-04AB-A4BF-E9A9-FD3B2FCFA9C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424F41C-B7FB-1584-15B2-9B360D8B68BA}"/>
              </a:ext>
            </a:extLst>
          </p:cNvPr>
          <p:cNvSpPr txBox="1"/>
          <p:nvPr/>
        </p:nvSpPr>
        <p:spPr>
          <a:xfrm>
            <a:off x="111967" y="155525"/>
            <a:ext cx="9251659"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pitchFamily="2" charset="0"/>
              <a:ea typeface="+mn-ea"/>
              <a:cs typeface="+mn-cs"/>
            </a:endParaRPr>
          </a:p>
        </p:txBody>
      </p:sp>
      <p:pic>
        <p:nvPicPr>
          <p:cNvPr id="7" name="Imagen 6">
            <a:extLst>
              <a:ext uri="{FF2B5EF4-FFF2-40B4-BE49-F238E27FC236}">
                <a16:creationId xmlns:a16="http://schemas.microsoft.com/office/drawing/2014/main" id="{82AAC9C9-6310-4435-5EFE-E8AC099BD2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529FD216-4DF7-99EA-4B76-6F7245D54E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D1FBD92E-6C05-5C69-EF9E-E30B8AB2E46B}"/>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Autorizado por el H. Consejo Técnico </a:t>
            </a:r>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a Mayo</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2026</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Marcador de número de diapositiva 3">
            <a:extLst>
              <a:ext uri="{FF2B5EF4-FFF2-40B4-BE49-F238E27FC236}">
                <a16:creationId xmlns:a16="http://schemas.microsoft.com/office/drawing/2014/main" id="{7B06DA23-5EE0-D98B-8A37-B4A46DA16C3F}"/>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42</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C6E1BE0A-9FE7-28F6-C257-43158A4F99E5}"/>
              </a:ext>
            </a:extLst>
          </p:cNvPr>
          <p:cNvGraphicFramePr>
            <a:graphicFrameLocks noGrp="1"/>
          </p:cNvGraphicFramePr>
          <p:nvPr>
            <p:extLst>
              <p:ext uri="{D42A27DB-BD31-4B8C-83A1-F6EECF244321}">
                <p14:modId xmlns:p14="http://schemas.microsoft.com/office/powerpoint/2010/main" val="4143701704"/>
              </p:ext>
            </p:extLst>
          </p:nvPr>
        </p:nvGraphicFramePr>
        <p:xfrm>
          <a:off x="243069" y="905335"/>
          <a:ext cx="11526556" cy="4027256"/>
        </p:xfrm>
        <a:graphic>
          <a:graphicData uri="http://schemas.openxmlformats.org/drawingml/2006/table">
            <a:tbl>
              <a:tblPr firstRow="1" bandRow="1">
                <a:tableStyleId>{F5AB1C69-6EDB-4FF4-983F-18BD219EF322}</a:tableStyleId>
              </a:tblPr>
              <a:tblGrid>
                <a:gridCol w="600853">
                  <a:extLst>
                    <a:ext uri="{9D8B030D-6E8A-4147-A177-3AD203B41FA5}">
                      <a16:colId xmlns:a16="http://schemas.microsoft.com/office/drawing/2014/main" val="1688489806"/>
                    </a:ext>
                  </a:extLst>
                </a:gridCol>
                <a:gridCol w="1032708">
                  <a:extLst>
                    <a:ext uri="{9D8B030D-6E8A-4147-A177-3AD203B41FA5}">
                      <a16:colId xmlns:a16="http://schemas.microsoft.com/office/drawing/2014/main" val="329607940"/>
                    </a:ext>
                  </a:extLst>
                </a:gridCol>
                <a:gridCol w="1132972">
                  <a:extLst>
                    <a:ext uri="{9D8B030D-6E8A-4147-A177-3AD203B41FA5}">
                      <a16:colId xmlns:a16="http://schemas.microsoft.com/office/drawing/2014/main" val="1039058617"/>
                    </a:ext>
                  </a:extLst>
                </a:gridCol>
                <a:gridCol w="2089331">
                  <a:extLst>
                    <a:ext uri="{9D8B030D-6E8A-4147-A177-3AD203B41FA5}">
                      <a16:colId xmlns:a16="http://schemas.microsoft.com/office/drawing/2014/main" val="514053586"/>
                    </a:ext>
                  </a:extLst>
                </a:gridCol>
                <a:gridCol w="3727739">
                  <a:extLst>
                    <a:ext uri="{9D8B030D-6E8A-4147-A177-3AD203B41FA5}">
                      <a16:colId xmlns:a16="http://schemas.microsoft.com/office/drawing/2014/main" val="4093696866"/>
                    </a:ext>
                  </a:extLst>
                </a:gridCol>
                <a:gridCol w="1598111">
                  <a:extLst>
                    <a:ext uri="{9D8B030D-6E8A-4147-A177-3AD203B41FA5}">
                      <a16:colId xmlns:a16="http://schemas.microsoft.com/office/drawing/2014/main" val="322256887"/>
                    </a:ext>
                  </a:extLst>
                </a:gridCol>
                <a:gridCol w="1344842">
                  <a:extLst>
                    <a:ext uri="{9D8B030D-6E8A-4147-A177-3AD203B41FA5}">
                      <a16:colId xmlns:a16="http://schemas.microsoft.com/office/drawing/2014/main" val="1683561751"/>
                    </a:ext>
                  </a:extLst>
                </a:gridCol>
              </a:tblGrid>
              <a:tr h="247736">
                <a:tc>
                  <a:txBody>
                    <a:bodyPr/>
                    <a:lstStyle/>
                    <a:p>
                      <a:pPr algn="ctr" fontAlgn="ctr">
                        <a:buNone/>
                      </a:pPr>
                      <a:r>
                        <a:rPr lang="es-MX" sz="1000" b="1" u="none" strike="noStrike" err="1">
                          <a:solidFill>
                            <a:srgbClr val="FFFFFF"/>
                          </a:solidFill>
                          <a:effectLst/>
                        </a:rPr>
                        <a:t>Nº</a:t>
                      </a:r>
                      <a:endParaRPr lang="es-MX" sz="1000" b="1" i="0" u="none" strike="noStrike" err="1">
                        <a:solidFill>
                          <a:srgbClr val="FFFFFF"/>
                        </a:solidFill>
                        <a:effectLst/>
                        <a:latin typeface="Noto Sans"/>
                        <a:ea typeface="Noto Sans"/>
                        <a:cs typeface="Noto Sans"/>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OOAD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MUNICIPIO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SERVICIO</a:t>
                      </a: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ACUERDO HCT</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FECHA ESCRITURA A FAVOR DEL IMSS</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089482238"/>
                  </a:ext>
                </a:extLst>
              </a:tr>
              <a:tr h="247736">
                <a:tc>
                  <a:txBody>
                    <a:bodyPr/>
                    <a:lstStyle/>
                    <a:p>
                      <a:pPr marL="0" algn="ctr" defTabSz="914400" rtl="0" eaLnBrk="1" fontAlgn="ctr" latinLnBrk="0" hangingPunct="1">
                        <a:buNone/>
                      </a:pPr>
                      <a:r>
                        <a:rPr lang="es-MX" sz="1000" b="0" u="none" strike="noStrike" kern="1200" dirty="0">
                          <a:solidFill>
                            <a:schemeClr val="tx1"/>
                          </a:solidFill>
                          <a:effectLst/>
                          <a:latin typeface="+mn-lt"/>
                          <a:ea typeface="+mn-ea"/>
                          <a:cs typeface="+mn-cs"/>
                        </a:rPr>
                        <a:t>1</a:t>
                      </a:r>
                    </a:p>
                  </a:txBody>
                  <a:tcPr marL="0" marR="0" marT="0" marB="0" anchor="ctr"/>
                </a:tc>
                <a:tc>
                  <a:txBody>
                    <a:bodyPr/>
                    <a:lstStyle/>
                    <a:p>
                      <a:pPr marL="0" algn="l" defTabSz="914400" rtl="0" eaLnBrk="1" fontAlgn="ctr" latinLnBrk="0" hangingPunct="1">
                        <a:buNone/>
                      </a:pPr>
                      <a:r>
                        <a:rPr lang="es-MX" sz="1000" b="0" u="none" strike="noStrike" kern="1200" dirty="0">
                          <a:solidFill>
                            <a:schemeClr val="tx1"/>
                          </a:solidFill>
                          <a:effectLst/>
                          <a:latin typeface="+mn-lt"/>
                          <a:ea typeface="+mn-ea"/>
                          <a:cs typeface="+mn-cs"/>
                        </a:rPr>
                        <a:t>Baja California</a:t>
                      </a:r>
                    </a:p>
                  </a:txBody>
                  <a:tcPr marL="0" marR="0" marT="0" marB="0" anchor="ctr"/>
                </a:tc>
                <a:tc>
                  <a:txBody>
                    <a:bodyPr/>
                    <a:lstStyle/>
                    <a:p>
                      <a:pPr marL="0" algn="l" defTabSz="914400" rtl="0" eaLnBrk="1" fontAlgn="ctr" latinLnBrk="0" hangingPunct="1">
                        <a:buNone/>
                      </a:pPr>
                      <a:r>
                        <a:rPr lang="es-MX" sz="1000" b="0" u="none" strike="noStrike" kern="1200">
                          <a:solidFill>
                            <a:schemeClr val="tx1"/>
                          </a:solidFill>
                          <a:effectLst/>
                          <a:latin typeface="+mn-lt"/>
                          <a:ea typeface="+mn-ea"/>
                          <a:cs typeface="+mn-cs"/>
                        </a:rPr>
                        <a:t>Tijuana</a:t>
                      </a:r>
                    </a:p>
                  </a:txBody>
                  <a:tcPr marL="0" marR="0" marT="0" marB="0" anchor="ctr"/>
                </a:tc>
                <a:tc>
                  <a:txBody>
                    <a:bodyPr/>
                    <a:lstStyle/>
                    <a:p>
                      <a:pPr marL="0" lvl="0" algn="ctr" defTabSz="914400" rtl="0" eaLnBrk="1" fontAlgn="ctr" latinLnBrk="0" hangingPunct="1">
                        <a:buNone/>
                      </a:pPr>
                      <a:r>
                        <a:rPr lang="es-MX" sz="1000" b="0" u="none" strike="noStrike" kern="1200" noProof="0" dirty="0">
                          <a:solidFill>
                            <a:schemeClr val="tx1"/>
                          </a:solidFill>
                          <a:effectLst/>
                          <a:latin typeface="+mn-lt"/>
                          <a:ea typeface="+mn-ea"/>
                          <a:cs typeface="+mn-cs"/>
                        </a:rPr>
                        <a:t>Construcción de una Unidad de Medicina Familiar de 20+10 consultorios.</a:t>
                      </a:r>
                    </a:p>
                  </a:txBody>
                  <a:tcPr marL="0" marR="0" marT="0" marB="0" anchor="ctr"/>
                </a:tc>
                <a:tc>
                  <a:txBody>
                    <a:bodyPr/>
                    <a:lstStyle/>
                    <a:p>
                      <a:pPr marL="0" lvl="0" algn="l" defTabSz="914400" rtl="0" eaLnBrk="1" fontAlgn="ctr" latinLnBrk="0" hangingPunct="1">
                        <a:buNone/>
                      </a:pPr>
                      <a:r>
                        <a:rPr lang="es-MX" sz="1000" b="0" u="none" strike="noStrike" kern="1200" noProof="0" dirty="0">
                          <a:solidFill>
                            <a:schemeClr val="tx1"/>
                          </a:solidFill>
                          <a:effectLst/>
                          <a:latin typeface="+mn-lt"/>
                          <a:ea typeface="+mn-ea"/>
                          <a:cs typeface="+mn-cs"/>
                        </a:rPr>
                        <a:t>Boulevard Carretera Libre Antiguo Camino Tijuana número 24350, Colonia Fideicomiso El Florido, Fracción 4F1C-B, lote número 4F1C, Manzana 655, clave Zona catastral FD-655-091, en Tijuana, Baja California</a:t>
                      </a:r>
                      <a:endParaRPr lang="es-ES" sz="1000" b="0" u="none" strike="noStrike" kern="1200" dirty="0">
                        <a:solidFill>
                          <a:schemeClr val="tx1"/>
                        </a:solidFill>
                        <a:effectLst/>
                        <a:latin typeface="+mn-lt"/>
                        <a:ea typeface="+mn-ea"/>
                        <a:cs typeface="+mn-cs"/>
                      </a:endParaRPr>
                    </a:p>
                  </a:txBody>
                  <a:tcPr marL="0" marR="0" marT="0" marB="0" anchor="ctr"/>
                </a:tc>
                <a:tc>
                  <a:txBody>
                    <a:bodyPr/>
                    <a:lstStyle/>
                    <a:p>
                      <a:pPr marL="0" lvl="0" algn="ctr" defTabSz="914400" rtl="0" eaLnBrk="1" fontAlgn="ctr" latinLnBrk="0" hangingPunct="1">
                        <a:buNone/>
                      </a:pPr>
                      <a:r>
                        <a:rPr lang="es-MX" sz="800" b="0" u="none" strike="noStrike" kern="1200" noProof="0">
                          <a:solidFill>
                            <a:schemeClr val="tx1"/>
                          </a:solidFill>
                          <a:effectLst/>
                          <a:latin typeface="+mn-lt"/>
                          <a:ea typeface="+mn-ea"/>
                          <a:cs typeface="+mn-cs"/>
                        </a:rPr>
                        <a:t>ACDO.AS2.HCT.300925/287.P.DA </a:t>
                      </a:r>
                      <a:endParaRPr lang="es-ES" sz="800" b="0" u="none" strike="noStrike" kern="1200">
                        <a:solidFill>
                          <a:schemeClr val="tx1"/>
                        </a:solidFill>
                        <a:effectLst/>
                        <a:latin typeface="+mn-lt"/>
                        <a:ea typeface="+mn-ea"/>
                        <a:cs typeface="+mn-cs"/>
                      </a:endParaRPr>
                    </a:p>
                  </a:txBody>
                  <a:tcPr marL="0" marR="0" marT="0" marB="0" anchor="ctr"/>
                </a:tc>
                <a:tc>
                  <a:txBody>
                    <a:bodyPr/>
                    <a:lstStyle/>
                    <a:p>
                      <a:pPr marL="0" lvl="0" algn="ctr" defTabSz="914400" rtl="0" eaLnBrk="1" fontAlgn="ctr" latinLnBrk="0" hangingPunct="1">
                        <a:buNone/>
                      </a:pPr>
                      <a:r>
                        <a:rPr lang="es-MX" sz="800" b="0" u="none" strike="noStrike" kern="1200" noProof="0" dirty="0">
                          <a:solidFill>
                            <a:schemeClr val="tx1"/>
                          </a:solidFill>
                          <a:effectLst/>
                          <a:latin typeface="+mn-lt"/>
                          <a:ea typeface="+mn-ea"/>
                          <a:cs typeface="+mn-cs"/>
                        </a:rPr>
                        <a:t>Escritura Pública 25,917 del 20 de enero de 2026</a:t>
                      </a:r>
                      <a:endParaRPr lang="es-ES" sz="800" b="0" u="none" strike="noStrike" kern="1200" dirty="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3261330989"/>
                  </a:ext>
                </a:extLst>
              </a:tr>
              <a:tr h="123867">
                <a:tc>
                  <a:txBody>
                    <a:bodyPr/>
                    <a:lstStyle/>
                    <a:p>
                      <a:pPr lvl="0" algn="ctr">
                        <a:buNone/>
                      </a:pPr>
                      <a:r>
                        <a:rPr lang="es-MX" sz="1000" b="0" u="none" strike="noStrike">
                          <a:solidFill>
                            <a:schemeClr val="tx1"/>
                          </a:solidFill>
                          <a:effectLst/>
                        </a:rPr>
                        <a:t>2</a:t>
                      </a:r>
                    </a:p>
                  </a:txBody>
                  <a:tcPr marL="0" marR="0" marT="0" marB="0" anchor="ctr"/>
                </a:tc>
                <a:tc>
                  <a:txBody>
                    <a:bodyPr/>
                    <a:lstStyle/>
                    <a:p>
                      <a:pPr lvl="0" algn="l">
                        <a:buNone/>
                      </a:pPr>
                      <a:r>
                        <a:rPr lang="es-MX" sz="1000" b="0" u="none" strike="noStrike" dirty="0">
                          <a:solidFill>
                            <a:schemeClr val="tx1"/>
                          </a:solidFill>
                          <a:effectLst/>
                        </a:rPr>
                        <a:t>Chiapas</a:t>
                      </a:r>
                    </a:p>
                  </a:txBody>
                  <a:tcPr marL="0" marR="0" marT="0" marB="0" anchor="ctr"/>
                </a:tc>
                <a:tc>
                  <a:txBody>
                    <a:bodyPr/>
                    <a:lstStyle/>
                    <a:p>
                      <a:pPr lvl="0" algn="l">
                        <a:buNone/>
                      </a:pPr>
                      <a:r>
                        <a:rPr lang="es-MX" sz="1000" b="0" u="none" strike="noStrike">
                          <a:solidFill>
                            <a:schemeClr val="tx1"/>
                          </a:solidFill>
                          <a:effectLst/>
                        </a:rPr>
                        <a:t>Bochil</a:t>
                      </a:r>
                      <a:endParaRPr lang="es-MX" sz="1000" b="0" u="none" strike="noStrike" err="1">
                        <a:solidFill>
                          <a:schemeClr val="tx1"/>
                        </a:solidFill>
                        <a:effectLst/>
                      </a:endParaRPr>
                    </a:p>
                  </a:txBody>
                  <a:tcPr marL="0" marR="0" marT="0" marB="0" anchor="ctr"/>
                </a:tc>
                <a:tc>
                  <a:txBody>
                    <a:bodyPr/>
                    <a:lstStyle/>
                    <a:p>
                      <a:pPr lvl="0" algn="ctr">
                        <a:buNone/>
                      </a:pPr>
                      <a:r>
                        <a:rPr lang="es-MX" sz="1000" b="0" u="none" strike="noStrike" dirty="0">
                          <a:solidFill>
                            <a:schemeClr val="tx1"/>
                          </a:solidFill>
                          <a:effectLst/>
                        </a:rPr>
                        <a:t>Hospital Rural</a:t>
                      </a:r>
                    </a:p>
                  </a:txBody>
                  <a:tcPr marL="0" marR="0" marT="0" marB="0" anchor="ctr"/>
                </a:tc>
                <a:tc>
                  <a:txBody>
                    <a:bodyPr/>
                    <a:lstStyle/>
                    <a:p>
                      <a:pPr lvl="0" algn="l">
                        <a:buNone/>
                      </a:pPr>
                      <a:r>
                        <a:rPr lang="en-US" sz="1000" b="0" u="none" strike="noStrike" kern="1200" noProof="0">
                          <a:solidFill>
                            <a:schemeClr val="tx1"/>
                          </a:solidFill>
                          <a:effectLst/>
                          <a:latin typeface="+mn-lt"/>
                          <a:ea typeface="+mn-ea"/>
                          <a:cs typeface="+mn-cs"/>
                        </a:rPr>
                        <a:t>Callejón El Naranjo Sur Poniente número 7, Colonia Albores Guillen, Bochil Chiapas</a:t>
                      </a:r>
                      <a:endParaRPr lang="en-US" sz="1000" b="0" u="none" strike="noStrike" kern="1200">
                        <a:solidFill>
                          <a:schemeClr val="tx1"/>
                        </a:solidFill>
                        <a:effectLst/>
                        <a:latin typeface="+mn-lt"/>
                        <a:ea typeface="+mn-ea"/>
                        <a:cs typeface="+mn-cs"/>
                      </a:endParaRPr>
                    </a:p>
                  </a:txBody>
                  <a:tcPr marL="0" marR="0" marT="0" marB="0" anchor="ctr"/>
                </a:tc>
                <a:tc>
                  <a:txBody>
                    <a:bodyPr/>
                    <a:lstStyle/>
                    <a:p>
                      <a:pPr lvl="0" algn="ctr">
                        <a:buNone/>
                      </a:pPr>
                      <a:r>
                        <a:rPr lang="es-MX" sz="800" b="0" i="0" u="none" strike="noStrike" noProof="0" dirty="0">
                          <a:solidFill>
                            <a:schemeClr val="tx1"/>
                          </a:solidFill>
                          <a:effectLst/>
                          <a:latin typeface="Aptos"/>
                        </a:rPr>
                        <a:t>ACDO.AS2.HCT.260526/140.P.DA </a:t>
                      </a:r>
                      <a:endParaRPr lang="en-US" dirty="0">
                        <a:solidFill>
                          <a:schemeClr val="tx1"/>
                        </a:solidFill>
                      </a:endParaRPr>
                    </a:p>
                  </a:txBody>
                  <a:tcPr marL="0" marR="0" marT="0" marB="0" anchor="ctr"/>
                </a:tc>
                <a:tc>
                  <a:txBody>
                    <a:bodyPr/>
                    <a:lstStyle/>
                    <a:p>
                      <a:pPr lvl="0" algn="ctr">
                        <a:buNone/>
                      </a:pPr>
                      <a:r>
                        <a:rPr lang="es-MX" sz="800" b="0" u="none" strike="noStrike" kern="1200" noProof="0" dirty="0">
                          <a:solidFill>
                            <a:schemeClr val="tx1"/>
                          </a:solidFill>
                          <a:effectLst/>
                          <a:latin typeface="+mn-lt"/>
                          <a:ea typeface="+mn-ea"/>
                          <a:cs typeface="+mn-cs"/>
                        </a:rPr>
                        <a:t>En proceso</a:t>
                      </a:r>
                    </a:p>
                  </a:txBody>
                  <a:tcPr marL="0" marR="0" marT="0" marB="0" anchor="ctr"/>
                </a:tc>
                <a:extLst>
                  <a:ext uri="{0D108BD9-81ED-4DB2-BD59-A6C34878D82A}">
                    <a16:rowId xmlns:a16="http://schemas.microsoft.com/office/drawing/2014/main" val="462768650"/>
                  </a:ext>
                </a:extLst>
              </a:tr>
              <a:tr h="247736">
                <a:tc>
                  <a:txBody>
                    <a:bodyPr/>
                    <a:lstStyle/>
                    <a:p>
                      <a:pPr marL="0" lvl="0" algn="ctr" rtl="0">
                        <a:buNone/>
                      </a:pPr>
                      <a:r>
                        <a:rPr lang="es-MX" sz="1000" b="0" u="none" strike="noStrike" kern="1200" dirty="0">
                          <a:solidFill>
                            <a:schemeClr val="tx1"/>
                          </a:solidFill>
                          <a:effectLst/>
                          <a:latin typeface="+mn-lt"/>
                          <a:ea typeface="+mn-ea"/>
                          <a:cs typeface="+mn-cs"/>
                        </a:rPr>
                        <a:t>3</a:t>
                      </a:r>
                    </a:p>
                  </a:txBody>
                  <a:tcPr marL="0" marR="0" marT="0" marB="0" anchor="ctr"/>
                </a:tc>
                <a:tc>
                  <a:txBody>
                    <a:bodyPr/>
                    <a:lstStyle/>
                    <a:p>
                      <a:pPr marL="0" lvl="0" algn="l" defTabSz="914400" rtl="0">
                        <a:buNone/>
                      </a:pPr>
                      <a:r>
                        <a:rPr lang="es-MX" sz="1000" b="0" u="none" strike="noStrike" kern="1200" dirty="0">
                          <a:solidFill>
                            <a:schemeClr val="tx1"/>
                          </a:solidFill>
                          <a:effectLst/>
                          <a:latin typeface="+mn-lt"/>
                          <a:ea typeface="+mn-ea"/>
                          <a:cs typeface="+mn-cs"/>
                        </a:rPr>
                        <a:t>Colima</a:t>
                      </a:r>
                      <a:endParaRPr lang="en-US" dirty="0">
                        <a:solidFill>
                          <a:schemeClr val="tx1"/>
                        </a:solidFill>
                      </a:endParaRPr>
                    </a:p>
                  </a:txBody>
                  <a:tcPr marL="0" marR="0" marT="0" marB="0" anchor="ctr"/>
                </a:tc>
                <a:tc>
                  <a:txBody>
                    <a:bodyPr/>
                    <a:lstStyle/>
                    <a:p>
                      <a:pPr marL="0" lvl="0" algn="l" defTabSz="914400" rtl="0">
                        <a:buNone/>
                      </a:pPr>
                      <a:r>
                        <a:rPr lang="es-MX" sz="1000" b="0" u="none" strike="noStrike" kern="1200">
                          <a:solidFill>
                            <a:schemeClr val="tx1"/>
                          </a:solidFill>
                          <a:effectLst/>
                          <a:latin typeface="+mn-lt"/>
                          <a:ea typeface="+mn-ea"/>
                          <a:cs typeface="+mn-cs"/>
                        </a:rPr>
                        <a:t>Tecomán</a:t>
                      </a:r>
                      <a:endParaRPr lang="en-US">
                        <a:solidFill>
                          <a:schemeClr val="tx1"/>
                        </a:solidFill>
                      </a:endParaRPr>
                    </a:p>
                  </a:txBody>
                  <a:tcPr marL="0" marR="0" marT="0" marB="0" anchor="ctr"/>
                </a:tc>
                <a:tc>
                  <a:txBody>
                    <a:bodyPr/>
                    <a:lstStyle/>
                    <a:p>
                      <a:pPr marL="0" lvl="0" algn="ctr" rtl="0">
                        <a:buNone/>
                      </a:pPr>
                      <a:r>
                        <a:rPr lang="es-MX" sz="1000" b="0" u="none" strike="noStrike" kern="1200" dirty="0">
                          <a:solidFill>
                            <a:schemeClr val="tx1"/>
                          </a:solidFill>
                          <a:effectLst/>
                          <a:latin typeface="+mn-lt"/>
                          <a:ea typeface="+mn-ea"/>
                          <a:cs typeface="+mn-cs"/>
                        </a:rPr>
                        <a:t>HGZ 72 Camas en sustitución del HGS con Medicina Familiar No. 4 y un Centro de Educación u Cuidado infantil para 150 lugares</a:t>
                      </a:r>
                      <a:endParaRPr lang="en-US" dirty="0">
                        <a:solidFill>
                          <a:schemeClr val="tx1"/>
                        </a:solidFill>
                      </a:endParaRPr>
                    </a:p>
                  </a:txBody>
                  <a:tcPr marL="0" marR="0" marT="0" marB="0" anchor="ctr"/>
                </a:tc>
                <a:tc>
                  <a:txBody>
                    <a:bodyPr/>
                    <a:lstStyle/>
                    <a:p>
                      <a:pPr marL="0" lvl="0" algn="l" rtl="0">
                        <a:buNone/>
                      </a:pPr>
                      <a:r>
                        <a:rPr lang="es-MX" sz="1000" b="0" u="none" strike="noStrike" kern="1200">
                          <a:solidFill>
                            <a:schemeClr val="tx1"/>
                          </a:solidFill>
                          <a:effectLst/>
                          <a:latin typeface="+mn-lt"/>
                          <a:ea typeface="+mn-ea"/>
                          <a:cs typeface="+mn-cs"/>
                        </a:rPr>
                        <a:t>Fracción San Antonio, mpio. Tecoman, Colima</a:t>
                      </a:r>
                      <a:endParaRPr lang="en-US">
                        <a:solidFill>
                          <a:schemeClr val="tx1"/>
                        </a:solidFill>
                      </a:endParaRPr>
                    </a:p>
                  </a:txBody>
                  <a:tcPr marL="0" marR="0" marT="0" marB="0" anchor="ctr"/>
                </a:tc>
                <a:tc>
                  <a:txBody>
                    <a:bodyPr/>
                    <a:lstStyle/>
                    <a:p>
                      <a:pPr marL="0" lvl="0" algn="ctr" defTabSz="914400" rtl="0">
                        <a:buNone/>
                      </a:pPr>
                      <a:r>
                        <a:rPr lang="es-MX" sz="800" b="0" i="0" u="none" strike="noStrike" kern="1200" dirty="0">
                          <a:solidFill>
                            <a:schemeClr val="tx1"/>
                          </a:solidFill>
                          <a:effectLst/>
                          <a:latin typeface="Aptos"/>
                          <a:ea typeface="+mn-ea"/>
                          <a:cs typeface="+mn-cs"/>
                        </a:rPr>
                        <a:t>ACDO.AS2.HCT.151225/383.P.DA</a:t>
                      </a:r>
                      <a:endParaRPr lang="en-US" sz="800" b="0" i="0" u="none" strike="noStrike" kern="1200" dirty="0">
                        <a:solidFill>
                          <a:schemeClr val="tx1"/>
                        </a:solidFill>
                        <a:effectLst/>
                        <a:latin typeface="Aptos"/>
                        <a:ea typeface="+mn-ea"/>
                        <a:cs typeface="+mn-cs"/>
                      </a:endParaRPr>
                    </a:p>
                  </a:txBody>
                  <a:tcPr marL="0" marR="0" marT="0" marB="0" anchor="ctr"/>
                </a:tc>
                <a:tc>
                  <a:txBody>
                    <a:bodyPr/>
                    <a:lstStyle/>
                    <a:p>
                      <a:pPr marL="0" marR="0" lvl="0" indent="0" algn="ctr" rtl="0">
                        <a:lnSpc>
                          <a:spcPct val="100000"/>
                        </a:lnSpc>
                        <a:spcBef>
                          <a:spcPts val="0"/>
                        </a:spcBef>
                        <a:spcAft>
                          <a:spcPts val="0"/>
                        </a:spcAft>
                        <a:buClrTx/>
                        <a:buSzTx/>
                        <a:buFontTx/>
                        <a:buNone/>
                      </a:pPr>
                      <a:r>
                        <a:rPr lang="es-MX" sz="800" b="0" u="none" strike="noStrike" kern="1200" dirty="0">
                          <a:solidFill>
                            <a:schemeClr val="tx1"/>
                          </a:solidFill>
                          <a:effectLst/>
                          <a:latin typeface="+mn-lt"/>
                          <a:ea typeface="+mn-ea"/>
                          <a:cs typeface="+mn-cs"/>
                        </a:rPr>
                        <a:t>En proceso</a:t>
                      </a:r>
                      <a:endParaRPr lang="en-US" sz="800" b="0" u="none" strike="noStrike" kern="1200" dirty="0">
                        <a:solidFill>
                          <a:schemeClr val="tx1"/>
                        </a:solidFill>
                        <a:effectLst/>
                        <a:latin typeface="+mn-lt"/>
                        <a:ea typeface="+mn-ea"/>
                        <a:cs typeface="+mn-cs"/>
                      </a:endParaRPr>
                    </a:p>
                    <a:p>
                      <a:pPr marL="0" marR="0" lvl="0" indent="0" algn="ctr" defTabSz="914400" rtl="0">
                        <a:lnSpc>
                          <a:spcPct val="100000"/>
                        </a:lnSpc>
                        <a:spcBef>
                          <a:spcPts val="0"/>
                        </a:spcBef>
                        <a:spcAft>
                          <a:spcPts val="0"/>
                        </a:spcAft>
                        <a:buClrTx/>
                        <a:buSzTx/>
                        <a:buFontTx/>
                        <a:buNone/>
                      </a:pPr>
                      <a:endParaRPr lang="es-MX" sz="800" b="0" u="none" strike="noStrike" kern="1200" noProof="0" dirty="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2913317758"/>
                  </a:ext>
                </a:extLst>
              </a:tr>
              <a:tr h="247736">
                <a:tc>
                  <a:txBody>
                    <a:bodyPr/>
                    <a:lstStyle/>
                    <a:p>
                      <a:pPr algn="ctr" fontAlgn="ctr">
                        <a:buNone/>
                      </a:pPr>
                      <a:r>
                        <a:rPr lang="es-MX" sz="1000" b="0" u="none" strike="noStrike">
                          <a:solidFill>
                            <a:schemeClr val="tx1"/>
                          </a:solidFill>
                          <a:effectLst/>
                        </a:rPr>
                        <a:t>4</a:t>
                      </a:r>
                    </a:p>
                  </a:txBody>
                  <a:tcPr marL="0" marR="0" marT="0" marB="0" anchor="ctr"/>
                </a:tc>
                <a:tc>
                  <a:txBody>
                    <a:bodyPr/>
                    <a:lstStyle/>
                    <a:p>
                      <a:pPr marL="0" algn="l" defTabSz="914400" rtl="0" eaLnBrk="1" fontAlgn="ctr" latinLnBrk="0" hangingPunct="1">
                        <a:buNone/>
                      </a:pPr>
                      <a:r>
                        <a:rPr lang="es-MX" sz="800" b="0" u="none" strike="noStrike" kern="1200" dirty="0">
                          <a:solidFill>
                            <a:schemeClr val="tx1"/>
                          </a:solidFill>
                          <a:effectLst/>
                          <a:latin typeface="+mn-lt"/>
                          <a:ea typeface="+mn-ea"/>
                          <a:cs typeface="+mn-cs"/>
                        </a:rPr>
                        <a:t>Durango</a:t>
                      </a:r>
                    </a:p>
                  </a:txBody>
                  <a:tcPr marL="0" marR="0" marT="0" marB="0" anchor="ctr"/>
                </a:tc>
                <a:tc>
                  <a:txBody>
                    <a:bodyPr/>
                    <a:lstStyle/>
                    <a:p>
                      <a:pPr marL="0" algn="l" defTabSz="914400" rtl="0" eaLnBrk="1" fontAlgn="ctr" latinLnBrk="0" hangingPunct="1">
                        <a:buNone/>
                      </a:pPr>
                      <a:r>
                        <a:rPr lang="es-MX" sz="800" b="0" u="none" strike="noStrike" kern="1200">
                          <a:solidFill>
                            <a:schemeClr val="tx1"/>
                          </a:solidFill>
                          <a:effectLst/>
                          <a:latin typeface="+mn-lt"/>
                          <a:ea typeface="+mn-ea"/>
                          <a:cs typeface="+mn-cs"/>
                        </a:rPr>
                        <a:t>Lerdo</a:t>
                      </a:r>
                    </a:p>
                  </a:txBody>
                  <a:tcPr marL="0" marR="0" marT="0" marB="0" anchor="ctr"/>
                </a:tc>
                <a:tc>
                  <a:txBody>
                    <a:bodyPr/>
                    <a:lstStyle/>
                    <a:p>
                      <a:pPr marL="0" lvl="0" algn="ctr" defTabSz="914400" rtl="0" eaLnBrk="1" fontAlgn="ctr" latinLnBrk="0" hangingPunct="1">
                        <a:buNone/>
                      </a:pPr>
                      <a:r>
                        <a:rPr lang="es-MX" sz="800" b="0" u="none" strike="noStrike" kern="1200" noProof="0">
                          <a:solidFill>
                            <a:schemeClr val="tx1"/>
                          </a:solidFill>
                          <a:effectLst/>
                          <a:latin typeface="+mn-lt"/>
                          <a:ea typeface="+mn-ea"/>
                          <a:cs typeface="+mn-cs"/>
                        </a:rPr>
                        <a:t>Construcción de un Hospital General de Zona de 180 camas</a:t>
                      </a:r>
                      <a:endParaRPr lang="es-ES" sz="800" b="0" u="none" strike="noStrike" kern="1200">
                        <a:solidFill>
                          <a:schemeClr val="tx1"/>
                        </a:solidFill>
                        <a:effectLst/>
                        <a:latin typeface="+mn-lt"/>
                        <a:ea typeface="+mn-ea"/>
                        <a:cs typeface="+mn-cs"/>
                      </a:endParaRPr>
                    </a:p>
                  </a:txBody>
                  <a:tcPr marL="0" marR="0" marT="0" marB="0" anchor="ctr"/>
                </a:tc>
                <a:tc>
                  <a:txBody>
                    <a:bodyPr/>
                    <a:lstStyle/>
                    <a:p>
                      <a:pPr marL="0" lvl="0" algn="l" defTabSz="914400" rtl="0" eaLnBrk="1" fontAlgn="ctr" latinLnBrk="0" hangingPunct="1">
                        <a:buNone/>
                      </a:pPr>
                      <a:r>
                        <a:rPr lang="es-MX" sz="800" b="0" u="none" strike="noStrike" kern="1200" noProof="0">
                          <a:solidFill>
                            <a:schemeClr val="tx1"/>
                          </a:solidFill>
                          <a:effectLst/>
                          <a:latin typeface="+mn-lt"/>
                          <a:ea typeface="+mn-ea"/>
                          <a:cs typeface="+mn-cs"/>
                        </a:rPr>
                        <a:t>Fracción A de la Parcela 174, P1/1, Z-1, ubicada en Calzada Hermila Galindo 310, Colonia Ex Ejido Lerdo de Ciudad Lerdo, Estado de Durango</a:t>
                      </a:r>
                      <a:endParaRPr lang="es-ES" sz="800" b="0" u="none" strike="noStrike" kern="1200">
                        <a:solidFill>
                          <a:schemeClr val="tx1"/>
                        </a:solidFill>
                        <a:effectLst/>
                        <a:latin typeface="+mn-lt"/>
                        <a:ea typeface="+mn-ea"/>
                        <a:cs typeface="+mn-cs"/>
                      </a:endParaRPr>
                    </a:p>
                  </a:txBody>
                  <a:tcPr marL="0" marR="0" marT="0" marB="0" anchor="ctr"/>
                </a:tc>
                <a:tc>
                  <a:txBody>
                    <a:bodyPr/>
                    <a:lstStyle/>
                    <a:p>
                      <a:pPr marL="0" lvl="0" algn="ctr" defTabSz="914400" rtl="0" eaLnBrk="1" fontAlgn="ctr" latinLnBrk="0" hangingPunct="1">
                        <a:buNone/>
                      </a:pPr>
                      <a:r>
                        <a:rPr lang="es-MX" sz="800" b="0" i="0" u="none" strike="noStrike" kern="1200" noProof="0" dirty="0">
                          <a:solidFill>
                            <a:schemeClr val="tx1"/>
                          </a:solidFill>
                          <a:effectLst/>
                          <a:latin typeface="Aptos"/>
                          <a:ea typeface="+mn-ea"/>
                          <a:cs typeface="+mn-cs"/>
                        </a:rPr>
                        <a:t>ACDO.AS2.HCT.281025/311.P.DA </a:t>
                      </a:r>
                      <a:endParaRPr lang="es-ES" sz="800" b="0" i="0" u="none" strike="noStrike" kern="1200" dirty="0">
                        <a:solidFill>
                          <a:schemeClr val="tx1"/>
                        </a:solidFill>
                        <a:effectLst/>
                        <a:latin typeface="Aptos"/>
                        <a:ea typeface="+mn-ea"/>
                        <a:cs typeface="+mn-cs"/>
                      </a:endParaRPr>
                    </a:p>
                  </a:txBody>
                  <a:tcPr marL="0" marR="0" marT="0" marB="0" anchor="ctr"/>
                </a:tc>
                <a:tc>
                  <a:txBody>
                    <a:bodyPr/>
                    <a:lstStyle/>
                    <a:p>
                      <a:pPr marL="0" lvl="0" algn="ctr" defTabSz="914400" rtl="0" eaLnBrk="1" fontAlgn="ctr" latinLnBrk="0" hangingPunct="1">
                        <a:buNone/>
                      </a:pPr>
                      <a:r>
                        <a:rPr lang="es-MX" sz="800" b="0" u="none" strike="noStrike" kern="1200" noProof="0" dirty="0">
                          <a:solidFill>
                            <a:schemeClr val="tx1"/>
                          </a:solidFill>
                          <a:effectLst/>
                          <a:latin typeface="+mn-lt"/>
                          <a:ea typeface="+mn-ea"/>
                          <a:cs typeface="+mn-cs"/>
                        </a:rPr>
                        <a:t>Escritura Pública 31 del 23/01/2026</a:t>
                      </a:r>
                      <a:endParaRPr lang="es-ES" sz="800" b="0" u="none" strike="noStrike" kern="1200" dirty="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3294694336"/>
                  </a:ext>
                </a:extLst>
              </a:tr>
              <a:tr h="247736">
                <a:tc>
                  <a:txBody>
                    <a:bodyPr/>
                    <a:lstStyle/>
                    <a:p>
                      <a:pPr algn="ctr" fontAlgn="ctr">
                        <a:buNone/>
                      </a:pPr>
                      <a:r>
                        <a:rPr lang="es-MX" sz="1000" b="0" u="none" strike="noStrike">
                          <a:solidFill>
                            <a:schemeClr val="tx1"/>
                          </a:solidFill>
                          <a:effectLst/>
                        </a:rPr>
                        <a:t>5</a:t>
                      </a:r>
                    </a:p>
                  </a:txBody>
                  <a:tcPr marL="0" marR="0" marT="0" marB="0" anchor="ctr"/>
                </a:tc>
                <a:tc>
                  <a:txBody>
                    <a:bodyPr/>
                    <a:lstStyle/>
                    <a:p>
                      <a:pPr algn="l" fontAlgn="ctr">
                        <a:buNone/>
                      </a:pPr>
                      <a:r>
                        <a:rPr lang="es-MX" sz="1000" b="0" u="none" strike="noStrike" dirty="0">
                          <a:solidFill>
                            <a:schemeClr val="tx1"/>
                          </a:solidFill>
                          <a:effectLst/>
                        </a:rPr>
                        <a:t>Estado de México Oriente</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l" fontAlgn="ctr">
                        <a:buNone/>
                      </a:pPr>
                      <a:r>
                        <a:rPr lang="es-MX" sz="1000" b="0" u="none" strike="noStrike" dirty="0">
                          <a:solidFill>
                            <a:schemeClr val="tx1"/>
                          </a:solidFill>
                          <a:effectLst/>
                        </a:rPr>
                        <a:t>Chimalhuacán</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a:buNone/>
                      </a:pPr>
                      <a:r>
                        <a:rPr lang="en-US" sz="1000" b="0" u="none" strike="noStrike" kern="1200" noProof="0" dirty="0">
                          <a:solidFill>
                            <a:schemeClr val="tx1"/>
                          </a:solidFill>
                          <a:effectLst/>
                          <a:latin typeface="+mn-lt"/>
                          <a:ea typeface="+mn-ea"/>
                          <a:cs typeface="+mn-cs"/>
                        </a:rPr>
                        <a:t>Hospital General Regional</a:t>
                      </a:r>
                    </a:p>
                  </a:txBody>
                  <a:tcPr marL="0" marR="0" marT="0" marB="0" anchor="ctr"/>
                </a:tc>
                <a:tc>
                  <a:txBody>
                    <a:bodyPr/>
                    <a:lstStyle/>
                    <a:p>
                      <a:pPr algn="l" fontAlgn="ctr">
                        <a:buNone/>
                      </a:pPr>
                      <a:r>
                        <a:rPr lang="es-MX" sz="1000" b="0" u="none" strike="noStrike">
                          <a:solidFill>
                            <a:schemeClr val="tx1"/>
                          </a:solidFill>
                          <a:effectLst/>
                        </a:rPr>
                        <a:t>Av. Nezahualcóyotl No. 111 y Calle Prolongación Sauces sin número, Barrio de Santa María Nativitas, Municipio de Chimalhuacán, Estado de México.</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fontAlgn="ctr">
                        <a:buNone/>
                      </a:pPr>
                      <a:r>
                        <a:rPr lang="es-MX" sz="800" b="0" u="none" strike="noStrike" kern="1200">
                          <a:solidFill>
                            <a:schemeClr val="tx1"/>
                          </a:solidFill>
                          <a:effectLst/>
                        </a:rPr>
                        <a:t>ACDO.AS2.HCT.280125/4.P.DA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algn="ctr" fontAlgn="ctr">
                        <a:buNone/>
                      </a:pPr>
                      <a:r>
                        <a:rPr lang="es-MX" sz="800" b="0" u="none" strike="noStrike" kern="1200" dirty="0">
                          <a:solidFill>
                            <a:schemeClr val="tx1"/>
                          </a:solidFill>
                          <a:effectLst/>
                          <a:latin typeface="+mn-lt"/>
                          <a:ea typeface="+mn-ea"/>
                          <a:cs typeface="+mn-cs"/>
                        </a:rPr>
                        <a:t>Escritura 18116 de 25/08/2025</a:t>
                      </a:r>
                    </a:p>
                  </a:txBody>
                  <a:tcPr marL="0" marR="0" marT="0" marB="0" anchor="ctr"/>
                </a:tc>
                <a:extLst>
                  <a:ext uri="{0D108BD9-81ED-4DB2-BD59-A6C34878D82A}">
                    <a16:rowId xmlns:a16="http://schemas.microsoft.com/office/drawing/2014/main" val="255072984"/>
                  </a:ext>
                </a:extLst>
              </a:tr>
              <a:tr h="247736">
                <a:tc>
                  <a:txBody>
                    <a:bodyPr/>
                    <a:lstStyle/>
                    <a:p>
                      <a:pPr lvl="0" algn="ctr">
                        <a:buNone/>
                      </a:pPr>
                      <a:r>
                        <a:rPr lang="es-MX" sz="1000" b="0" u="none" strike="noStrike" dirty="0">
                          <a:solidFill>
                            <a:schemeClr val="tx1"/>
                          </a:solidFill>
                          <a:effectLst/>
                        </a:rPr>
                        <a:t>6</a:t>
                      </a:r>
                    </a:p>
                  </a:txBody>
                  <a:tcPr marL="0" marR="0" marT="0" marB="0" anchor="ctr"/>
                </a:tc>
                <a:tc>
                  <a:txBody>
                    <a:bodyPr/>
                    <a:lstStyle/>
                    <a:p>
                      <a:pPr lvl="0" algn="l">
                        <a:buNone/>
                      </a:pPr>
                      <a:r>
                        <a:rPr lang="es-MX" sz="1000" b="0" u="none" strike="noStrike" dirty="0">
                          <a:solidFill>
                            <a:schemeClr val="tx1"/>
                          </a:solidFill>
                          <a:effectLst/>
                        </a:rPr>
                        <a:t>Estado de México Oriente</a:t>
                      </a:r>
                      <a:endParaRPr lang="en-US" dirty="0">
                        <a:solidFill>
                          <a:schemeClr val="tx1"/>
                        </a:solidFill>
                      </a:endParaRPr>
                    </a:p>
                  </a:txBody>
                  <a:tcPr marL="0" marR="0" marT="0" marB="0" anchor="ctr"/>
                </a:tc>
                <a:tc>
                  <a:txBody>
                    <a:bodyPr/>
                    <a:lstStyle/>
                    <a:p>
                      <a:pPr lvl="0" algn="l">
                        <a:buNone/>
                      </a:pPr>
                      <a:r>
                        <a:rPr lang="es-MX" sz="1000" b="0" u="none" strike="noStrike" dirty="0">
                          <a:solidFill>
                            <a:schemeClr val="tx1"/>
                          </a:solidFill>
                          <a:effectLst/>
                        </a:rPr>
                        <a:t>Chicoloapan</a:t>
                      </a:r>
                      <a:endParaRPr lang="en-US" dirty="0">
                        <a:solidFill>
                          <a:schemeClr val="tx1"/>
                        </a:solidFill>
                      </a:endParaRPr>
                    </a:p>
                  </a:txBody>
                  <a:tcPr marL="0" marR="0" marT="0" marB="0" anchor="ctr"/>
                </a:tc>
                <a:tc>
                  <a:txBody>
                    <a:bodyPr/>
                    <a:lstStyle/>
                    <a:p>
                      <a:pPr lvl="0" algn="ctr">
                        <a:buNone/>
                      </a:pPr>
                      <a:r>
                        <a:rPr lang="es-MX" sz="1000" b="0" u="none" strike="noStrike" dirty="0">
                          <a:solidFill>
                            <a:schemeClr val="tx1"/>
                          </a:solidFill>
                          <a:effectLst/>
                        </a:rPr>
                        <a:t>Se destine a la terminación y operación de un Hospital</a:t>
                      </a:r>
                      <a:endParaRPr lang="en-US" dirty="0">
                        <a:solidFill>
                          <a:schemeClr val="tx1"/>
                        </a:solidFill>
                      </a:endParaRPr>
                    </a:p>
                  </a:txBody>
                  <a:tcPr marL="0" marR="0" marT="0" marB="0" anchor="ctr"/>
                </a:tc>
                <a:tc>
                  <a:txBody>
                    <a:bodyPr/>
                    <a:lstStyle/>
                    <a:p>
                      <a:pPr lvl="0" algn="l">
                        <a:buNone/>
                      </a:pPr>
                      <a:r>
                        <a:rPr lang="en-US" sz="1000" b="0" u="none" strike="noStrike" kern="1200" noProof="0" dirty="0">
                          <a:solidFill>
                            <a:schemeClr val="tx1"/>
                          </a:solidFill>
                          <a:effectLst/>
                          <a:latin typeface="+mn-lt"/>
                          <a:ea typeface="+mn-ea"/>
                          <a:cs typeface="+mn-cs"/>
                        </a:rPr>
                        <a:t>Avenida México sin </a:t>
                      </a:r>
                      <a:r>
                        <a:rPr lang="en-US" sz="1000" b="0" u="none" strike="noStrike" kern="1200" noProof="0" dirty="0" err="1">
                          <a:solidFill>
                            <a:schemeClr val="tx1"/>
                          </a:solidFill>
                          <a:effectLst/>
                          <a:latin typeface="+mn-lt"/>
                          <a:ea typeface="+mn-ea"/>
                          <a:cs typeface="+mn-cs"/>
                        </a:rPr>
                        <a:t>número</a:t>
                      </a:r>
                      <a:r>
                        <a:rPr lang="en-US" sz="1000" b="0" u="none" strike="noStrike" kern="1200" noProof="0" dirty="0">
                          <a:solidFill>
                            <a:schemeClr val="tx1"/>
                          </a:solidFill>
                          <a:effectLst/>
                          <a:latin typeface="+mn-lt"/>
                          <a:ea typeface="+mn-ea"/>
                          <a:cs typeface="+mn-cs"/>
                        </a:rPr>
                        <a:t>, Lote 1, de la Manzana XVI, del Conjunto Urbano "Bonito San Vicente", municipio de </a:t>
                      </a:r>
                      <a:r>
                        <a:rPr lang="en-US" sz="1000" b="0" u="none" strike="noStrike" kern="1200" noProof="0" dirty="0" err="1">
                          <a:solidFill>
                            <a:schemeClr val="tx1"/>
                          </a:solidFill>
                          <a:effectLst/>
                          <a:latin typeface="+mn-lt"/>
                          <a:ea typeface="+mn-ea"/>
                          <a:cs typeface="+mn-cs"/>
                        </a:rPr>
                        <a:t>Chicoloapan</a:t>
                      </a:r>
                      <a:r>
                        <a:rPr lang="en-US" sz="1000" b="0" u="none" strike="noStrike" kern="1200" noProof="0" dirty="0">
                          <a:solidFill>
                            <a:schemeClr val="tx1"/>
                          </a:solidFill>
                          <a:effectLst/>
                          <a:latin typeface="+mn-lt"/>
                          <a:ea typeface="+mn-ea"/>
                          <a:cs typeface="+mn-cs"/>
                        </a:rPr>
                        <a:t>, Estado de México.</a:t>
                      </a:r>
                      <a:endParaRPr lang="en-US" sz="1000" b="0" u="none" strike="noStrike" kern="1200" dirty="0">
                        <a:solidFill>
                          <a:schemeClr val="tx1"/>
                        </a:solidFill>
                        <a:effectLst/>
                        <a:latin typeface="+mn-lt"/>
                        <a:ea typeface="+mn-ea"/>
                        <a:cs typeface="+mn-cs"/>
                      </a:endParaRPr>
                    </a:p>
                  </a:txBody>
                  <a:tcPr marL="0" marR="0" marT="0" marB="0" anchor="ctr"/>
                </a:tc>
                <a:tc>
                  <a:txBody>
                    <a:bodyPr/>
                    <a:lstStyle/>
                    <a:p>
                      <a:pPr lvl="0" algn="ctr">
                        <a:buNone/>
                      </a:pPr>
                      <a:r>
                        <a:rPr lang="es-MX" sz="800" b="0" i="0" u="none" strike="noStrike" kern="1200" noProof="0" dirty="0">
                          <a:solidFill>
                            <a:schemeClr val="tx1"/>
                          </a:solidFill>
                          <a:effectLst/>
                          <a:highlight>
                            <a:srgbClr val="E7EBE8"/>
                          </a:highlight>
                          <a:latin typeface="Aptos"/>
                        </a:rPr>
                        <a:t>ACDO.AS2.HCT.240625/115.P.DA</a:t>
                      </a:r>
                      <a:endParaRPr lang="en-US" dirty="0">
                        <a:solidFill>
                          <a:schemeClr val="tx1"/>
                        </a:solidFill>
                      </a:endParaRPr>
                    </a:p>
                  </a:txBody>
                  <a:tcPr marL="0" marR="0" marT="0" marB="0" anchor="ctr"/>
                </a:tc>
                <a:tc>
                  <a:txBody>
                    <a:bodyPr/>
                    <a:lstStyle/>
                    <a:p>
                      <a:pPr marL="0" marR="0" lvl="0" indent="0" algn="ctr">
                        <a:lnSpc>
                          <a:spcPct val="100000"/>
                        </a:lnSpc>
                        <a:spcBef>
                          <a:spcPts val="0"/>
                        </a:spcBef>
                        <a:spcAft>
                          <a:spcPts val="0"/>
                        </a:spcAft>
                        <a:buNone/>
                      </a:pPr>
                      <a:r>
                        <a:rPr lang="en-US" sz="800" b="0" u="none" strike="noStrike" kern="1200" noProof="0" dirty="0">
                          <a:solidFill>
                            <a:schemeClr val="tx1"/>
                          </a:solidFill>
                          <a:effectLst/>
                          <a:latin typeface="+mn-lt"/>
                          <a:ea typeface="+mn-ea"/>
                          <a:cs typeface="+mn-cs"/>
                        </a:rPr>
                        <a:t>Escritura Pública No. 18127  del 28  de </a:t>
                      </a:r>
                      <a:r>
                        <a:rPr lang="en-US" sz="800" b="0" u="none" strike="noStrike" kern="1200" noProof="0" dirty="0" err="1">
                          <a:solidFill>
                            <a:schemeClr val="tx1"/>
                          </a:solidFill>
                          <a:effectLst/>
                          <a:latin typeface="+mn-lt"/>
                          <a:ea typeface="+mn-ea"/>
                          <a:cs typeface="+mn-cs"/>
                        </a:rPr>
                        <a:t>octubre</a:t>
                      </a:r>
                      <a:r>
                        <a:rPr lang="en-US" sz="800" b="0" u="none" strike="noStrike" kern="1200" noProof="0" dirty="0">
                          <a:solidFill>
                            <a:schemeClr val="tx1"/>
                          </a:solidFill>
                          <a:effectLst/>
                          <a:latin typeface="+mn-lt"/>
                          <a:ea typeface="+mn-ea"/>
                          <a:cs typeface="+mn-cs"/>
                        </a:rPr>
                        <a:t> de 2025</a:t>
                      </a:r>
                      <a:endParaRPr lang="en-US" sz="800" b="0" u="none" strike="noStrike" kern="1200" dirty="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4233758265"/>
                  </a:ext>
                </a:extLst>
              </a:tr>
              <a:tr h="247736">
                <a:tc>
                  <a:txBody>
                    <a:bodyPr/>
                    <a:lstStyle/>
                    <a:p>
                      <a:pPr algn="ctr" fontAlgn="ctr">
                        <a:buNone/>
                      </a:pPr>
                      <a:r>
                        <a:rPr lang="es-MX" sz="1000" b="0" u="none" strike="noStrike" dirty="0">
                          <a:solidFill>
                            <a:schemeClr val="tx1"/>
                          </a:solidFill>
                          <a:effectLst/>
                        </a:rPr>
                        <a:t>7</a:t>
                      </a:r>
                    </a:p>
                  </a:txBody>
                  <a:tcPr marL="0" marR="0" marT="0" marB="0" anchor="ctr"/>
                </a:tc>
                <a:tc>
                  <a:txBody>
                    <a:bodyPr/>
                    <a:lstStyle/>
                    <a:p>
                      <a:pPr algn="l" fontAlgn="ctr">
                        <a:buNone/>
                      </a:pPr>
                      <a:r>
                        <a:rPr lang="es-MX" sz="1000" b="0" u="none" strike="noStrike" kern="1200" dirty="0">
                          <a:solidFill>
                            <a:schemeClr val="tx1"/>
                          </a:solidFill>
                          <a:effectLst/>
                          <a:latin typeface="+mn-lt"/>
                          <a:ea typeface="+mn-ea"/>
                          <a:cs typeface="+mn-cs"/>
                        </a:rPr>
                        <a:t>Jalisco</a:t>
                      </a:r>
                    </a:p>
                  </a:txBody>
                  <a:tcPr marL="0" marR="0" marT="0" marB="0" anchor="ctr"/>
                </a:tc>
                <a:tc>
                  <a:txBody>
                    <a:bodyPr/>
                    <a:lstStyle/>
                    <a:p>
                      <a:pPr algn="l" fontAlgn="ctr">
                        <a:buNone/>
                      </a:pPr>
                      <a:r>
                        <a:rPr lang="es-MX" sz="1000" b="0" u="none" strike="noStrike" kern="1200" dirty="0">
                          <a:solidFill>
                            <a:schemeClr val="tx1"/>
                          </a:solidFill>
                          <a:effectLst/>
                          <a:latin typeface="+mn-lt"/>
                          <a:ea typeface="+mn-ea"/>
                          <a:cs typeface="+mn-cs"/>
                        </a:rPr>
                        <a:t>Chapala</a:t>
                      </a:r>
                    </a:p>
                  </a:txBody>
                  <a:tcPr marL="0" marR="0" marT="0" marB="0" anchor="ctr"/>
                </a:tc>
                <a:tc>
                  <a:txBody>
                    <a:bodyPr/>
                    <a:lstStyle/>
                    <a:p>
                      <a:pPr lvl="0" algn="ctr">
                        <a:buNone/>
                      </a:pPr>
                      <a:r>
                        <a:rPr lang="es-MX" sz="1000" b="0" u="none" strike="noStrike" kern="1200" noProof="0" dirty="0">
                          <a:solidFill>
                            <a:schemeClr val="tx1"/>
                          </a:solidFill>
                          <a:effectLst/>
                          <a:latin typeface="+mn-lt"/>
                          <a:ea typeface="+mn-ea"/>
                          <a:cs typeface="+mn-cs"/>
                        </a:rPr>
                        <a:t>Unidad de Medicina Familiar de 5+ 2 consultorios con Atención Médica Continua</a:t>
                      </a:r>
                      <a:endParaRPr lang="es-ES" sz="1000" b="0" u="none" strike="noStrike" kern="1200" dirty="0">
                        <a:solidFill>
                          <a:schemeClr val="tx1"/>
                        </a:solidFill>
                        <a:effectLst/>
                        <a:latin typeface="+mn-lt"/>
                        <a:ea typeface="+mn-ea"/>
                        <a:cs typeface="+mn-cs"/>
                      </a:endParaRPr>
                    </a:p>
                  </a:txBody>
                  <a:tcPr marL="0" marR="0" marT="0" marB="0" anchor="ctr"/>
                </a:tc>
                <a:tc>
                  <a:txBody>
                    <a:bodyPr/>
                    <a:lstStyle/>
                    <a:p>
                      <a:pPr marL="0" lvl="0" algn="ctr" defTabSz="914400" rtl="0" eaLnBrk="1" fontAlgn="ctr" latinLnBrk="0" hangingPunct="1">
                        <a:buNone/>
                      </a:pPr>
                      <a:r>
                        <a:rPr lang="es-MX" sz="900" b="0" u="none" strike="noStrike" kern="1200" noProof="0" dirty="0">
                          <a:solidFill>
                            <a:schemeClr val="tx1"/>
                          </a:solidFill>
                          <a:effectLst/>
                          <a:latin typeface="+mn-lt"/>
                          <a:ea typeface="+mn-ea"/>
                          <a:cs typeface="+mn-cs"/>
                        </a:rPr>
                        <a:t>Calle Isla del Presidio No. 18, Colonia Colinas del Lago, en el Municipio de Chapala, Jalisco</a:t>
                      </a:r>
                      <a:endParaRPr lang="es-ES" sz="900" b="0" u="none" strike="noStrike" kern="1200" dirty="0">
                        <a:solidFill>
                          <a:schemeClr val="tx1"/>
                        </a:solidFill>
                        <a:effectLst/>
                        <a:latin typeface="+mn-lt"/>
                        <a:ea typeface="+mn-ea"/>
                        <a:cs typeface="+mn-cs"/>
                      </a:endParaRPr>
                    </a:p>
                  </a:txBody>
                  <a:tcPr marL="0" marR="0" marT="0" marB="0" anchor="ctr"/>
                </a:tc>
                <a:tc>
                  <a:txBody>
                    <a:bodyPr/>
                    <a:lstStyle/>
                    <a:p>
                      <a:pPr marL="0" lvl="0" algn="ctr" defTabSz="914400" rtl="0" eaLnBrk="1" fontAlgn="ctr" latinLnBrk="0" hangingPunct="1">
                        <a:buNone/>
                      </a:pPr>
                      <a:r>
                        <a:rPr lang="es-MX" sz="800" b="0" u="none" strike="noStrike" kern="1200" noProof="0">
                          <a:solidFill>
                            <a:schemeClr val="tx1"/>
                          </a:solidFill>
                          <a:effectLst/>
                          <a:latin typeface="+mn-lt"/>
                          <a:ea typeface="+mn-ea"/>
                          <a:cs typeface="+mn-cs"/>
                        </a:rPr>
                        <a:t>ACDO.AS2.HCT.151225/381.P.DA </a:t>
                      </a:r>
                      <a:endParaRPr lang="es-ES" sz="800" b="0" u="none" strike="noStrike" kern="1200">
                        <a:solidFill>
                          <a:schemeClr val="tx1"/>
                        </a:solidFill>
                        <a:effectLst/>
                        <a:latin typeface="+mn-lt"/>
                        <a:ea typeface="+mn-ea"/>
                        <a:cs typeface="+mn-cs"/>
                      </a:endParaRPr>
                    </a:p>
                  </a:txBody>
                  <a:tcPr marL="0" marR="0" marT="0" marB="0" anchor="ctr"/>
                </a:tc>
                <a:tc>
                  <a:txBody>
                    <a:bodyPr/>
                    <a:lstStyle/>
                    <a:p>
                      <a:pPr algn="ctr" fontAlgn="ctr">
                        <a:buNone/>
                      </a:pPr>
                      <a:r>
                        <a:rPr lang="es-MX" sz="800" b="0" u="none" strike="noStrike" kern="1200" dirty="0">
                          <a:solidFill>
                            <a:schemeClr val="tx1"/>
                          </a:solidFill>
                          <a:effectLst/>
                          <a:latin typeface="+mn-lt"/>
                          <a:ea typeface="+mn-ea"/>
                          <a:cs typeface="+mn-cs"/>
                        </a:rPr>
                        <a:t>En proceso</a:t>
                      </a:r>
                    </a:p>
                  </a:txBody>
                  <a:tcPr marL="0" marR="0" marT="0" marB="0" anchor="ctr"/>
                </a:tc>
                <a:extLst>
                  <a:ext uri="{0D108BD9-81ED-4DB2-BD59-A6C34878D82A}">
                    <a16:rowId xmlns:a16="http://schemas.microsoft.com/office/drawing/2014/main" val="126782568"/>
                  </a:ext>
                </a:extLst>
              </a:tr>
              <a:tr h="247736">
                <a:tc>
                  <a:txBody>
                    <a:bodyPr/>
                    <a:lstStyle/>
                    <a:p>
                      <a:pPr algn="ctr" fontAlgn="ctr">
                        <a:buNone/>
                      </a:pPr>
                      <a:r>
                        <a:rPr lang="es-MX" sz="1000" b="0" u="none" strike="noStrike" dirty="0">
                          <a:solidFill>
                            <a:schemeClr val="tx1"/>
                          </a:solidFill>
                          <a:effectLst/>
                        </a:rPr>
                        <a:t>8</a:t>
                      </a:r>
                    </a:p>
                  </a:txBody>
                  <a:tcPr marL="0" marR="0" marT="0" marB="0" anchor="ctr"/>
                </a:tc>
                <a:tc>
                  <a:txBody>
                    <a:bodyPr/>
                    <a:lstStyle/>
                    <a:p>
                      <a:pPr algn="l" fontAlgn="ctr">
                        <a:buNone/>
                      </a:pPr>
                      <a:r>
                        <a:rPr lang="es-MX" sz="1000" b="0" u="none" strike="noStrike" dirty="0">
                          <a:solidFill>
                            <a:schemeClr val="tx1"/>
                          </a:solidFill>
                          <a:effectLst/>
                        </a:rPr>
                        <a:t>Jalisco</a:t>
                      </a:r>
                    </a:p>
                  </a:txBody>
                  <a:tcPr marL="0" marR="0" marT="0" marB="0" anchor="ctr"/>
                </a:tc>
                <a:tc>
                  <a:txBody>
                    <a:bodyPr/>
                    <a:lstStyle/>
                    <a:p>
                      <a:pPr algn="l" fontAlgn="ctr">
                        <a:buNone/>
                      </a:pPr>
                      <a:r>
                        <a:rPr lang="es-MX" sz="1000" b="0" u="none" strike="noStrike" dirty="0">
                          <a:solidFill>
                            <a:schemeClr val="tx1"/>
                          </a:solidFill>
                          <a:effectLst/>
                        </a:rPr>
                        <a:t>Autlán</a:t>
                      </a:r>
                    </a:p>
                  </a:txBody>
                  <a:tcPr marL="0" marR="0" marT="0" marB="0" anchor="ctr"/>
                </a:tc>
                <a:tc>
                  <a:txBody>
                    <a:bodyPr/>
                    <a:lstStyle/>
                    <a:p>
                      <a:pPr algn="ctr" fontAlgn="ctr">
                        <a:buNone/>
                      </a:pPr>
                      <a:r>
                        <a:rPr lang="es-MX" sz="900" b="0" u="none" strike="noStrike" kern="1200" dirty="0">
                          <a:solidFill>
                            <a:schemeClr val="tx1"/>
                          </a:solidFill>
                          <a:effectLst/>
                          <a:latin typeface="+mn-lt"/>
                          <a:ea typeface="+mn-ea"/>
                          <a:cs typeface="+mn-cs"/>
                        </a:rPr>
                        <a:t>Unidad de Medicina Familiar</a:t>
                      </a:r>
                    </a:p>
                  </a:txBody>
                  <a:tcPr marL="0" marR="0" marT="0" marB="0" anchor="ctr"/>
                </a:tc>
                <a:tc>
                  <a:txBody>
                    <a:bodyPr/>
                    <a:lstStyle/>
                    <a:p>
                      <a:pPr marL="0" lvl="0" algn="l">
                        <a:buNone/>
                      </a:pPr>
                      <a:r>
                        <a:rPr lang="es-MX" sz="900" b="0" u="none" strike="noStrike" kern="1200" noProof="0" dirty="0">
                          <a:solidFill>
                            <a:schemeClr val="tx1"/>
                          </a:solidFill>
                          <a:effectLst/>
                          <a:latin typeface="+mn-lt"/>
                          <a:ea typeface="+mn-ea"/>
                          <a:cs typeface="+mn-cs"/>
                        </a:rPr>
                        <a:t>Calle Valle del Vergel número 63, Colonia Valle del Vergel, C.P. 48903, </a:t>
                      </a:r>
                      <a:r>
                        <a:rPr lang="es-MX" sz="900" b="0" u="none" strike="noStrike" kern="1200" noProof="0" dirty="0" err="1">
                          <a:solidFill>
                            <a:schemeClr val="tx1"/>
                          </a:solidFill>
                          <a:effectLst/>
                          <a:latin typeface="+mn-lt"/>
                          <a:ea typeface="+mn-ea"/>
                          <a:cs typeface="+mn-cs"/>
                        </a:rPr>
                        <a:t>Autlan</a:t>
                      </a:r>
                      <a:r>
                        <a:rPr lang="es-MX" sz="900" b="0" u="none" strike="noStrike" kern="1200" noProof="0" dirty="0">
                          <a:solidFill>
                            <a:schemeClr val="tx1"/>
                          </a:solidFill>
                          <a:effectLst/>
                          <a:latin typeface="+mn-lt"/>
                          <a:ea typeface="+mn-ea"/>
                          <a:cs typeface="+mn-cs"/>
                        </a:rPr>
                        <a:t> de Navarro, Jalisco</a:t>
                      </a:r>
                      <a:endParaRPr lang="es-ES" sz="900" b="0" u="none" strike="noStrike" kern="1200" dirty="0">
                        <a:solidFill>
                          <a:schemeClr val="tx1"/>
                        </a:solidFill>
                        <a:effectLst/>
                        <a:latin typeface="+mn-lt"/>
                        <a:ea typeface="+mn-ea"/>
                        <a:cs typeface="+mn-cs"/>
                      </a:endParaRPr>
                    </a:p>
                  </a:txBody>
                  <a:tcPr marL="0" marR="0" marT="0" marB="0" anchor="ctr"/>
                </a:tc>
                <a:tc>
                  <a:txBody>
                    <a:bodyPr/>
                    <a:lstStyle/>
                    <a:p>
                      <a:pPr marL="0" lvl="0" algn="ctr" defTabSz="914400">
                        <a:buNone/>
                      </a:pPr>
                      <a:r>
                        <a:rPr lang="es-MX" sz="800" b="0" u="none" strike="noStrike" kern="1200" noProof="0" dirty="0">
                          <a:solidFill>
                            <a:schemeClr val="tx1"/>
                          </a:solidFill>
                          <a:effectLst/>
                          <a:latin typeface="+mn-lt"/>
                          <a:ea typeface="+mn-ea"/>
                          <a:cs typeface="+mn-cs"/>
                        </a:rPr>
                        <a:t>ACDO.AS2.HCT.260526/139,P.DA</a:t>
                      </a:r>
                      <a:endParaRPr lang="es-ES" sz="800" b="0" u="none" strike="noStrike" kern="1200" dirty="0">
                        <a:solidFill>
                          <a:schemeClr val="tx1"/>
                        </a:solidFill>
                        <a:effectLst/>
                        <a:latin typeface="+mn-lt"/>
                        <a:ea typeface="+mn-ea"/>
                        <a:cs typeface="+mn-cs"/>
                      </a:endParaRPr>
                    </a:p>
                  </a:txBody>
                  <a:tcPr marL="0" marR="0" marT="0" marB="0" anchor="ctr"/>
                </a:tc>
                <a:tc>
                  <a:txBody>
                    <a:bodyPr/>
                    <a:lstStyle/>
                    <a:p>
                      <a:pPr lvl="0" algn="ctr">
                        <a:lnSpc>
                          <a:spcPct val="100000"/>
                        </a:lnSpc>
                        <a:spcBef>
                          <a:spcPts val="0"/>
                        </a:spcBef>
                        <a:spcAft>
                          <a:spcPts val="0"/>
                        </a:spcAft>
                        <a:buNone/>
                      </a:pPr>
                      <a:r>
                        <a:rPr lang="es-MX" sz="800" b="0" u="none" strike="noStrike" kern="1200" noProof="0" dirty="0">
                          <a:solidFill>
                            <a:schemeClr val="tx1"/>
                          </a:solidFill>
                          <a:effectLst/>
                          <a:latin typeface="+mn-lt"/>
                          <a:ea typeface="+mn-ea"/>
                          <a:cs typeface="+mn-cs"/>
                        </a:rPr>
                        <a:t>En proceso</a:t>
                      </a:r>
                    </a:p>
                  </a:txBody>
                  <a:tcPr marL="0" marR="0" marT="0" marB="0" anchor="ctr"/>
                </a:tc>
                <a:extLst>
                  <a:ext uri="{0D108BD9-81ED-4DB2-BD59-A6C34878D82A}">
                    <a16:rowId xmlns:a16="http://schemas.microsoft.com/office/drawing/2014/main" val="3916311618"/>
                  </a:ext>
                </a:extLst>
              </a:tr>
              <a:tr h="247736">
                <a:tc>
                  <a:txBody>
                    <a:bodyPr/>
                    <a:lstStyle/>
                    <a:p>
                      <a:pPr lvl="0" algn="ctr">
                        <a:buNone/>
                      </a:pPr>
                      <a:r>
                        <a:rPr lang="es-MX" sz="1000" b="0" u="none" strike="noStrike" dirty="0">
                          <a:solidFill>
                            <a:schemeClr val="tx1"/>
                          </a:solidFill>
                          <a:effectLst/>
                        </a:rPr>
                        <a:t>9</a:t>
                      </a:r>
                    </a:p>
                  </a:txBody>
                  <a:tcPr marL="0" marR="0" marT="0" marB="0" anchor="ctr"/>
                </a:tc>
                <a:tc>
                  <a:txBody>
                    <a:bodyPr/>
                    <a:lstStyle/>
                    <a:p>
                      <a:pPr marL="0" algn="l" defTabSz="914400" rtl="0" eaLnBrk="1" fontAlgn="ctr" latinLnBrk="0" hangingPunct="1">
                        <a:buNone/>
                      </a:pPr>
                      <a:r>
                        <a:rPr lang="es-MX" sz="1000" b="0" u="none" strike="noStrike" kern="1200" dirty="0">
                          <a:solidFill>
                            <a:schemeClr val="tx1"/>
                          </a:solidFill>
                          <a:effectLst/>
                          <a:latin typeface="+mn-lt"/>
                          <a:ea typeface="+mn-ea"/>
                          <a:cs typeface="+mn-cs"/>
                        </a:rPr>
                        <a:t>Michoacán</a:t>
                      </a:r>
                    </a:p>
                  </a:txBody>
                  <a:tcPr marL="0" marR="0" marT="0" marB="0" anchor="ctr"/>
                </a:tc>
                <a:tc>
                  <a:txBody>
                    <a:bodyPr/>
                    <a:lstStyle/>
                    <a:p>
                      <a:pPr marL="0" algn="l" defTabSz="914400" rtl="0" eaLnBrk="1" fontAlgn="ctr" latinLnBrk="0" hangingPunct="1">
                        <a:buNone/>
                      </a:pPr>
                      <a:r>
                        <a:rPr lang="es-MX" sz="1000" b="0" u="none" strike="noStrike" kern="1200" dirty="0">
                          <a:solidFill>
                            <a:schemeClr val="tx1"/>
                          </a:solidFill>
                          <a:effectLst/>
                          <a:latin typeface="+mn-lt"/>
                          <a:ea typeface="+mn-ea"/>
                          <a:cs typeface="+mn-cs"/>
                        </a:rPr>
                        <a:t>Nuevo San Juan Parangaricutiro</a:t>
                      </a:r>
                    </a:p>
                  </a:txBody>
                  <a:tcPr marL="0" marR="0" marT="0" marB="0" anchor="ctr"/>
                </a:tc>
                <a:tc>
                  <a:txBody>
                    <a:bodyPr/>
                    <a:lstStyle/>
                    <a:p>
                      <a:pPr marL="0" algn="ctr" defTabSz="914400" rtl="0" eaLnBrk="1" fontAlgn="ctr" latinLnBrk="0" hangingPunct="1">
                        <a:buNone/>
                      </a:pPr>
                      <a:r>
                        <a:rPr lang="es-MX" sz="900" b="0" u="none" strike="noStrike" kern="1200" dirty="0">
                          <a:solidFill>
                            <a:schemeClr val="tx1"/>
                          </a:solidFill>
                          <a:effectLst/>
                          <a:latin typeface="+mn-lt"/>
                          <a:ea typeface="+mn-ea"/>
                          <a:cs typeface="+mn-cs"/>
                        </a:rPr>
                        <a:t>UMF 2+1 con AMC</a:t>
                      </a:r>
                    </a:p>
                  </a:txBody>
                  <a:tcPr marL="0" marR="0" marT="0" marB="0" anchor="ctr"/>
                </a:tc>
                <a:tc>
                  <a:txBody>
                    <a:bodyPr/>
                    <a:lstStyle/>
                    <a:p>
                      <a:pPr marL="0" algn="l" defTabSz="914400" rtl="0" eaLnBrk="1" fontAlgn="ctr" latinLnBrk="0" hangingPunct="1">
                        <a:buNone/>
                      </a:pPr>
                      <a:r>
                        <a:rPr lang="es-MX" sz="900" b="0" u="none" strike="noStrike" kern="1200" dirty="0">
                          <a:solidFill>
                            <a:schemeClr val="tx1"/>
                          </a:solidFill>
                          <a:effectLst/>
                          <a:latin typeface="+mn-lt"/>
                          <a:ea typeface="+mn-ea"/>
                          <a:cs typeface="+mn-cs"/>
                        </a:rPr>
                        <a:t>Calle </a:t>
                      </a:r>
                      <a:r>
                        <a:rPr lang="es-MX" sz="900" b="0" u="none" strike="noStrike" kern="1200" dirty="0" err="1">
                          <a:solidFill>
                            <a:schemeClr val="tx1"/>
                          </a:solidFill>
                          <a:effectLst/>
                          <a:latin typeface="+mn-lt"/>
                          <a:ea typeface="+mn-ea"/>
                          <a:cs typeface="+mn-cs"/>
                        </a:rPr>
                        <a:t>Equingare</a:t>
                      </a:r>
                      <a:r>
                        <a:rPr lang="es-MX" sz="900" b="0" u="none" strike="noStrike" kern="1200" dirty="0">
                          <a:solidFill>
                            <a:schemeClr val="tx1"/>
                          </a:solidFill>
                          <a:effectLst/>
                          <a:latin typeface="+mn-lt"/>
                          <a:ea typeface="+mn-ea"/>
                          <a:cs typeface="+mn-cs"/>
                        </a:rPr>
                        <a:t> </a:t>
                      </a:r>
                      <a:r>
                        <a:rPr lang="es-MX" sz="900" b="0" u="none" strike="noStrike" kern="1200" dirty="0" err="1">
                          <a:solidFill>
                            <a:schemeClr val="tx1"/>
                          </a:solidFill>
                          <a:effectLst/>
                          <a:latin typeface="+mn-lt"/>
                          <a:ea typeface="+mn-ea"/>
                          <a:cs typeface="+mn-cs"/>
                        </a:rPr>
                        <a:t>núemro</a:t>
                      </a:r>
                      <a:r>
                        <a:rPr lang="es-MX" sz="900" b="0" u="none" strike="noStrike" kern="1200" dirty="0">
                          <a:solidFill>
                            <a:schemeClr val="tx1"/>
                          </a:solidFill>
                          <a:effectLst/>
                          <a:latin typeface="+mn-lt"/>
                          <a:ea typeface="+mn-ea"/>
                          <a:cs typeface="+mn-cs"/>
                        </a:rPr>
                        <a:t> 3, Fraccionamiento </a:t>
                      </a:r>
                      <a:r>
                        <a:rPr lang="es-MX" sz="900" b="0" u="none" strike="noStrike" kern="1200" dirty="0" err="1">
                          <a:solidFill>
                            <a:schemeClr val="tx1"/>
                          </a:solidFill>
                          <a:effectLst/>
                          <a:latin typeface="+mn-lt"/>
                          <a:ea typeface="+mn-ea"/>
                          <a:cs typeface="+mn-cs"/>
                        </a:rPr>
                        <a:t>Féliz</a:t>
                      </a:r>
                      <a:r>
                        <a:rPr lang="es-MX" sz="900" b="0" u="none" strike="noStrike" kern="1200" dirty="0">
                          <a:solidFill>
                            <a:schemeClr val="tx1"/>
                          </a:solidFill>
                          <a:effectLst/>
                          <a:latin typeface="+mn-lt"/>
                          <a:ea typeface="+mn-ea"/>
                          <a:cs typeface="+mn-cs"/>
                        </a:rPr>
                        <a:t> Ireta, en la Localidad de Nuevo San Juan Parangaricutiro</a:t>
                      </a:r>
                    </a:p>
                  </a:txBody>
                  <a:tcPr marL="0" marR="0" marT="0" marB="0" anchor="ctr"/>
                </a:tc>
                <a:tc>
                  <a:txBody>
                    <a:bodyPr/>
                    <a:lstStyle/>
                    <a:p>
                      <a:pPr marL="0" lvl="0" algn="ctr" defTabSz="914400" rtl="0" eaLnBrk="1" fontAlgn="ctr" latinLnBrk="0" hangingPunct="1">
                        <a:buNone/>
                      </a:pPr>
                      <a:r>
                        <a:rPr lang="es-MX" sz="800" b="0" u="none" strike="noStrike" kern="1200" dirty="0">
                          <a:solidFill>
                            <a:schemeClr val="tx1"/>
                          </a:solidFill>
                          <a:effectLst/>
                          <a:latin typeface="+mn-lt"/>
                          <a:ea typeface="+mn-ea"/>
                          <a:cs typeface="+mn-cs"/>
                        </a:rPr>
                        <a:t>ACDO.AS2.HCT.151225/382.P.DA</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dirty="0">
                          <a:solidFill>
                            <a:schemeClr val="tx1"/>
                          </a:solidFill>
                          <a:effectLst/>
                          <a:latin typeface="+mn-lt"/>
                          <a:ea typeface="+mn-ea"/>
                          <a:cs typeface="+mn-cs"/>
                        </a:rPr>
                        <a:t>4,523 del 10 de febrero de 2026</a:t>
                      </a:r>
                      <a:endParaRPr lang="es-MX" sz="800" b="0" u="none" strike="noStrike" kern="1200" noProof="0" dirty="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461146958"/>
                  </a:ext>
                </a:extLst>
              </a:tr>
            </a:tbl>
          </a:graphicData>
        </a:graphic>
      </p:graphicFrame>
    </p:spTree>
    <p:extLst>
      <p:ext uri="{BB962C8B-B14F-4D97-AF65-F5344CB8AC3E}">
        <p14:creationId xmlns:p14="http://schemas.microsoft.com/office/powerpoint/2010/main" val="20557546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B1569-1FF8-93CB-244C-02F8E12E6FE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8A4D3E9-2ADA-24B0-3944-8CD68CA35967}"/>
              </a:ext>
            </a:extLst>
          </p:cNvPr>
          <p:cNvSpPr txBox="1"/>
          <p:nvPr/>
        </p:nvSpPr>
        <p:spPr>
          <a:xfrm>
            <a:off x="111967" y="155525"/>
            <a:ext cx="9527081"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pitchFamily="2" charset="0"/>
              <a:ea typeface="+mn-ea"/>
              <a:cs typeface="+mn-cs"/>
            </a:endParaRPr>
          </a:p>
        </p:txBody>
      </p:sp>
      <p:pic>
        <p:nvPicPr>
          <p:cNvPr id="7" name="Imagen 6">
            <a:extLst>
              <a:ext uri="{FF2B5EF4-FFF2-40B4-BE49-F238E27FC236}">
                <a16:creationId xmlns:a16="http://schemas.microsoft.com/office/drawing/2014/main" id="{8511C4F6-2211-39AB-78DB-B16010D292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1F8E9BF-05DA-A9AE-5A26-9AA04D8BFB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9C24F7A2-54FE-CD98-9359-6D8FCBA0EF2C}"/>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Autorizado por el H. Consejo Técnico </a:t>
            </a:r>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a Mayo</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2026</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Marcador de número de diapositiva 3">
            <a:extLst>
              <a:ext uri="{FF2B5EF4-FFF2-40B4-BE49-F238E27FC236}">
                <a16:creationId xmlns:a16="http://schemas.microsoft.com/office/drawing/2014/main" id="{C5967269-4746-908F-0100-A70A06884EE8}"/>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43</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2486C97E-42F9-CB2E-8B51-BE6EC476777E}"/>
              </a:ext>
            </a:extLst>
          </p:cNvPr>
          <p:cNvGraphicFramePr>
            <a:graphicFrameLocks noGrp="1"/>
          </p:cNvGraphicFramePr>
          <p:nvPr>
            <p:extLst>
              <p:ext uri="{D42A27DB-BD31-4B8C-83A1-F6EECF244321}">
                <p14:modId xmlns:p14="http://schemas.microsoft.com/office/powerpoint/2010/main" val="2738151050"/>
              </p:ext>
            </p:extLst>
          </p:nvPr>
        </p:nvGraphicFramePr>
        <p:xfrm>
          <a:off x="196771" y="905335"/>
          <a:ext cx="11472419" cy="3075763"/>
        </p:xfrm>
        <a:graphic>
          <a:graphicData uri="http://schemas.openxmlformats.org/drawingml/2006/table">
            <a:tbl>
              <a:tblPr firstRow="1" bandRow="1">
                <a:tableStyleId>{F5AB1C69-6EDB-4FF4-983F-18BD219EF322}</a:tableStyleId>
              </a:tblPr>
              <a:tblGrid>
                <a:gridCol w="609600">
                  <a:extLst>
                    <a:ext uri="{9D8B030D-6E8A-4147-A177-3AD203B41FA5}">
                      <a16:colId xmlns:a16="http://schemas.microsoft.com/office/drawing/2014/main" val="1688489806"/>
                    </a:ext>
                  </a:extLst>
                </a:gridCol>
                <a:gridCol w="1071272">
                  <a:extLst>
                    <a:ext uri="{9D8B030D-6E8A-4147-A177-3AD203B41FA5}">
                      <a16:colId xmlns:a16="http://schemas.microsoft.com/office/drawing/2014/main" val="329607940"/>
                    </a:ext>
                  </a:extLst>
                </a:gridCol>
                <a:gridCol w="1092866">
                  <a:extLst>
                    <a:ext uri="{9D8B030D-6E8A-4147-A177-3AD203B41FA5}">
                      <a16:colId xmlns:a16="http://schemas.microsoft.com/office/drawing/2014/main" val="1039058617"/>
                    </a:ext>
                  </a:extLst>
                </a:gridCol>
                <a:gridCol w="2059321">
                  <a:extLst>
                    <a:ext uri="{9D8B030D-6E8A-4147-A177-3AD203B41FA5}">
                      <a16:colId xmlns:a16="http://schemas.microsoft.com/office/drawing/2014/main" val="514053586"/>
                    </a:ext>
                  </a:extLst>
                </a:gridCol>
                <a:gridCol w="3754123">
                  <a:extLst>
                    <a:ext uri="{9D8B030D-6E8A-4147-A177-3AD203B41FA5}">
                      <a16:colId xmlns:a16="http://schemas.microsoft.com/office/drawing/2014/main" val="4093696866"/>
                    </a:ext>
                  </a:extLst>
                </a:gridCol>
                <a:gridCol w="1638299">
                  <a:extLst>
                    <a:ext uri="{9D8B030D-6E8A-4147-A177-3AD203B41FA5}">
                      <a16:colId xmlns:a16="http://schemas.microsoft.com/office/drawing/2014/main" val="322256887"/>
                    </a:ext>
                  </a:extLst>
                </a:gridCol>
                <a:gridCol w="1246938">
                  <a:extLst>
                    <a:ext uri="{9D8B030D-6E8A-4147-A177-3AD203B41FA5}">
                      <a16:colId xmlns:a16="http://schemas.microsoft.com/office/drawing/2014/main" val="1683561751"/>
                    </a:ext>
                  </a:extLst>
                </a:gridCol>
              </a:tblGrid>
              <a:tr h="271603">
                <a:tc>
                  <a:txBody>
                    <a:bodyPr/>
                    <a:lstStyle/>
                    <a:p>
                      <a:pPr algn="ctr" fontAlgn="ctr">
                        <a:buNone/>
                      </a:pPr>
                      <a:r>
                        <a:rPr lang="es-MX" sz="1000" b="1" u="none" strike="noStrike" err="1">
                          <a:solidFill>
                            <a:srgbClr val="FFFFFF"/>
                          </a:solidFill>
                          <a:effectLst/>
                        </a:rPr>
                        <a:t>Nº</a:t>
                      </a:r>
                      <a:endParaRPr lang="es-MX" sz="1000" b="1" i="0" u="none" strike="noStrike" err="1">
                        <a:solidFill>
                          <a:srgbClr val="FFFFFF"/>
                        </a:solidFill>
                        <a:effectLst/>
                        <a:latin typeface="Noto Sans"/>
                        <a:ea typeface="Noto Sans"/>
                        <a:cs typeface="Noto Sans"/>
                      </a:endParaRPr>
                    </a:p>
                  </a:txBody>
                  <a:tcPr marL="0" marR="0" marT="0" marB="0" anchor="ctr">
                    <a:solidFill>
                      <a:srgbClr val="275317"/>
                    </a:solidFill>
                  </a:tcPr>
                </a:tc>
                <a:tc>
                  <a:txBody>
                    <a:bodyPr/>
                    <a:lstStyle/>
                    <a:p>
                      <a:pPr algn="ctr" fontAlgn="ctr">
                        <a:buNone/>
                      </a:pPr>
                      <a:r>
                        <a:rPr lang="es-MX" sz="1000" b="1" u="none" strike="noStrike" dirty="0">
                          <a:solidFill>
                            <a:srgbClr val="FFFFFF"/>
                          </a:solidFill>
                          <a:effectLst/>
                        </a:rPr>
                        <a:t>OOAD</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dirty="0">
                          <a:solidFill>
                            <a:srgbClr val="FFFFFF"/>
                          </a:solidFill>
                          <a:effectLst/>
                        </a:rPr>
                        <a:t>MUNICIPIO</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SERVICIO</a:t>
                      </a: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ACUERDO HCT</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FECHA ESCRITURA A FAVOR DEL IMSS</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089482238"/>
                  </a:ext>
                </a:extLst>
              </a:tr>
              <a:tr h="271603">
                <a:tc>
                  <a:txBody>
                    <a:bodyPr/>
                    <a:lstStyle/>
                    <a:p>
                      <a:pPr lvl="0" algn="ctr">
                        <a:buNone/>
                      </a:pPr>
                      <a:r>
                        <a:rPr lang="es-MX" sz="1000" b="0" u="none" strike="noStrike" dirty="0">
                          <a:solidFill>
                            <a:schemeClr val="tx1"/>
                          </a:solidFill>
                          <a:effectLst/>
                        </a:rPr>
                        <a:t>10</a:t>
                      </a:r>
                    </a:p>
                  </a:txBody>
                  <a:tcPr marL="0" marR="0" marT="0" marB="0" anchor="ctr"/>
                </a:tc>
                <a:tc>
                  <a:txBody>
                    <a:bodyPr/>
                    <a:lstStyle/>
                    <a:p>
                      <a:pPr lvl="0" algn="ctr" defTabSz="914400">
                        <a:buNone/>
                      </a:pPr>
                      <a:r>
                        <a:rPr lang="es-MX" sz="1000" b="0" u="none" strike="noStrike" dirty="0">
                          <a:solidFill>
                            <a:schemeClr val="tx1"/>
                          </a:solidFill>
                          <a:effectLst/>
                        </a:rPr>
                        <a:t>Oaxaca</a:t>
                      </a:r>
                      <a:endParaRPr lang="en-US" dirty="0">
                        <a:solidFill>
                          <a:schemeClr val="tx1"/>
                        </a:solidFill>
                      </a:endParaRPr>
                    </a:p>
                  </a:txBody>
                  <a:tcPr marL="0" marR="0" marT="0" marB="0" anchor="ctr"/>
                </a:tc>
                <a:tc>
                  <a:txBody>
                    <a:bodyPr/>
                    <a:lstStyle/>
                    <a:p>
                      <a:pPr lvl="0" algn="ctr">
                        <a:buNone/>
                      </a:pPr>
                      <a:r>
                        <a:rPr lang="es-MX" sz="1000" b="0" u="none" strike="noStrike" dirty="0">
                          <a:solidFill>
                            <a:schemeClr val="tx1"/>
                          </a:solidFill>
                          <a:effectLst/>
                        </a:rPr>
                        <a:t>San Lorenzo Cacaotepec</a:t>
                      </a:r>
                      <a:endParaRPr lang="en-US" dirty="0">
                        <a:solidFill>
                          <a:schemeClr val="tx1"/>
                        </a:solidFill>
                      </a:endParaRPr>
                    </a:p>
                  </a:txBody>
                  <a:tcPr marL="0" marR="0" marT="0" marB="0" anchor="ctr"/>
                </a:tc>
                <a:tc>
                  <a:txBody>
                    <a:bodyPr/>
                    <a:lstStyle/>
                    <a:p>
                      <a:pPr lvl="0" algn="ctr">
                        <a:buNone/>
                      </a:pPr>
                      <a:r>
                        <a:rPr lang="en-US" sz="1000" b="0" u="none" strike="noStrike" kern="1200" noProof="0" dirty="0" err="1">
                          <a:solidFill>
                            <a:schemeClr val="tx1"/>
                          </a:solidFill>
                          <a:effectLst/>
                          <a:latin typeface="+mn-lt"/>
                          <a:ea typeface="+mn-ea"/>
                          <a:cs typeface="+mn-cs"/>
                        </a:rPr>
                        <a:t>Construcción</a:t>
                      </a:r>
                      <a:r>
                        <a:rPr lang="en-US" sz="1000" b="0" u="none" strike="noStrike" kern="1200" noProof="0" dirty="0">
                          <a:solidFill>
                            <a:schemeClr val="tx1"/>
                          </a:solidFill>
                          <a:effectLst/>
                          <a:latin typeface="+mn-lt"/>
                          <a:ea typeface="+mn-ea"/>
                          <a:cs typeface="+mn-cs"/>
                        </a:rPr>
                        <a:t> de </a:t>
                      </a:r>
                      <a:r>
                        <a:rPr lang="en-US" sz="1000" b="0" u="none" strike="noStrike" kern="1200" noProof="0" dirty="0" err="1">
                          <a:solidFill>
                            <a:schemeClr val="tx1"/>
                          </a:solidFill>
                          <a:effectLst/>
                          <a:latin typeface="+mn-lt"/>
                          <a:ea typeface="+mn-ea"/>
                          <a:cs typeface="+mn-cs"/>
                        </a:rPr>
                        <a:t>los</a:t>
                      </a:r>
                      <a:r>
                        <a:rPr lang="en-US" sz="1000" b="0" u="none" strike="noStrike" kern="1200" noProof="0" dirty="0">
                          <a:solidFill>
                            <a:schemeClr val="tx1"/>
                          </a:solidFill>
                          <a:effectLst/>
                          <a:latin typeface="+mn-lt"/>
                          <a:ea typeface="+mn-ea"/>
                          <a:cs typeface="+mn-cs"/>
                        </a:rPr>
                        <a:t> </a:t>
                      </a:r>
                      <a:r>
                        <a:rPr lang="en-US" sz="1000" b="0" u="none" strike="noStrike" kern="1200" noProof="0" dirty="0" err="1">
                          <a:solidFill>
                            <a:schemeClr val="tx1"/>
                          </a:solidFill>
                          <a:effectLst/>
                          <a:latin typeface="+mn-lt"/>
                          <a:ea typeface="+mn-ea"/>
                          <a:cs typeface="+mn-cs"/>
                        </a:rPr>
                        <a:t>Proyectos</a:t>
                      </a:r>
                      <a:r>
                        <a:rPr lang="en-US" sz="1000" b="0" u="none" strike="noStrike" kern="1200" noProof="0" dirty="0">
                          <a:solidFill>
                            <a:schemeClr val="tx1"/>
                          </a:solidFill>
                          <a:effectLst/>
                          <a:latin typeface="+mn-lt"/>
                          <a:ea typeface="+mn-ea"/>
                          <a:cs typeface="+mn-cs"/>
                        </a:rPr>
                        <a:t> </a:t>
                      </a:r>
                      <a:endParaRPr lang="en-US" sz="1000" b="0" u="none" strike="noStrike" kern="1200" dirty="0">
                        <a:solidFill>
                          <a:schemeClr val="tx1"/>
                        </a:solidFill>
                        <a:effectLst/>
                        <a:latin typeface="+mn-lt"/>
                        <a:ea typeface="+mn-ea"/>
                        <a:cs typeface="+mn-cs"/>
                      </a:endParaRPr>
                    </a:p>
                    <a:p>
                      <a:pPr lvl="0" algn="ctr">
                        <a:buNone/>
                      </a:pPr>
                      <a:r>
                        <a:rPr lang="en-US" sz="1000" b="0" u="none" strike="noStrike" kern="1200" noProof="0" dirty="0" err="1">
                          <a:solidFill>
                            <a:schemeClr val="tx1"/>
                          </a:solidFill>
                          <a:effectLst/>
                          <a:latin typeface="+mn-lt"/>
                          <a:ea typeface="+mn-ea"/>
                          <a:cs typeface="+mn-cs"/>
                        </a:rPr>
                        <a:t>Hospitalarios</a:t>
                      </a:r>
                      <a:r>
                        <a:rPr lang="en-US" sz="1000" b="0" u="none" strike="noStrike" kern="1200" noProof="0" dirty="0">
                          <a:solidFill>
                            <a:schemeClr val="tx1"/>
                          </a:solidFill>
                          <a:effectLst/>
                          <a:latin typeface="+mn-lt"/>
                          <a:ea typeface="+mn-ea"/>
                          <a:cs typeface="+mn-cs"/>
                        </a:rPr>
                        <a:t> de Ciudad Salud, </a:t>
                      </a:r>
                      <a:r>
                        <a:rPr lang="en-US" sz="1000" b="0" u="none" strike="noStrike" kern="1200" noProof="0" dirty="0" err="1">
                          <a:solidFill>
                            <a:schemeClr val="tx1"/>
                          </a:solidFill>
                          <a:effectLst/>
                          <a:latin typeface="+mn-lt"/>
                          <a:ea typeface="+mn-ea"/>
                          <a:cs typeface="+mn-cs"/>
                        </a:rPr>
                        <a:t>que</a:t>
                      </a:r>
                      <a:r>
                        <a:rPr lang="en-US" sz="1000" b="0" u="none" strike="noStrike" kern="1200" noProof="0" dirty="0">
                          <a:solidFill>
                            <a:schemeClr val="tx1"/>
                          </a:solidFill>
                          <a:effectLst/>
                          <a:latin typeface="+mn-lt"/>
                          <a:ea typeface="+mn-ea"/>
                          <a:cs typeface="+mn-cs"/>
                        </a:rPr>
                        <a:t> le </a:t>
                      </a:r>
                      <a:r>
                        <a:rPr lang="en-US" sz="1000" b="0" u="none" strike="noStrike" kern="1200" noProof="0" dirty="0" err="1">
                          <a:solidFill>
                            <a:schemeClr val="tx1"/>
                          </a:solidFill>
                          <a:effectLst/>
                          <a:latin typeface="+mn-lt"/>
                          <a:ea typeface="+mn-ea"/>
                          <a:cs typeface="+mn-cs"/>
                        </a:rPr>
                        <a:t>correspondan</a:t>
                      </a:r>
                      <a:r>
                        <a:rPr lang="en-US" sz="1000" b="0" u="none" strike="noStrike" kern="1200" noProof="0" dirty="0">
                          <a:solidFill>
                            <a:schemeClr val="tx1"/>
                          </a:solidFill>
                          <a:effectLst/>
                          <a:latin typeface="+mn-lt"/>
                          <a:ea typeface="+mn-ea"/>
                          <a:cs typeface="+mn-cs"/>
                        </a:rPr>
                        <a:t> al IMSS, </a:t>
                      </a:r>
                      <a:r>
                        <a:rPr lang="en-US" sz="1000" b="0" u="none" strike="noStrike" kern="1200" noProof="0" dirty="0" err="1">
                          <a:solidFill>
                            <a:schemeClr val="tx1"/>
                          </a:solidFill>
                          <a:effectLst/>
                          <a:latin typeface="+mn-lt"/>
                          <a:ea typeface="+mn-ea"/>
                          <a:cs typeface="+mn-cs"/>
                        </a:rPr>
                        <a:t>priorizando</a:t>
                      </a:r>
                      <a:r>
                        <a:rPr lang="en-US" sz="1000" b="0" u="none" strike="noStrike" kern="1200" noProof="0" dirty="0">
                          <a:solidFill>
                            <a:schemeClr val="tx1"/>
                          </a:solidFill>
                          <a:effectLst/>
                          <a:latin typeface="+mn-lt"/>
                          <a:ea typeface="+mn-ea"/>
                          <a:cs typeface="+mn-cs"/>
                        </a:rPr>
                        <a:t> la </a:t>
                      </a:r>
                      <a:r>
                        <a:rPr lang="en-US" sz="1000" b="0" u="none" strike="noStrike" kern="1200" noProof="0" dirty="0" err="1">
                          <a:solidFill>
                            <a:schemeClr val="tx1"/>
                          </a:solidFill>
                          <a:effectLst/>
                          <a:latin typeface="+mn-lt"/>
                          <a:ea typeface="+mn-ea"/>
                          <a:cs typeface="+mn-cs"/>
                        </a:rPr>
                        <a:t>construcción</a:t>
                      </a:r>
                      <a:r>
                        <a:rPr lang="en-US" sz="1000" b="0" u="none" strike="noStrike" kern="1200" noProof="0" dirty="0">
                          <a:solidFill>
                            <a:schemeClr val="tx1"/>
                          </a:solidFill>
                          <a:effectLst/>
                          <a:latin typeface="+mn-lt"/>
                          <a:ea typeface="+mn-ea"/>
                          <a:cs typeface="+mn-cs"/>
                        </a:rPr>
                        <a:t> de un </a:t>
                      </a:r>
                      <a:endParaRPr lang="en-US" sz="1000" b="0" u="none" strike="noStrike" kern="1200" dirty="0">
                        <a:solidFill>
                          <a:schemeClr val="tx1"/>
                        </a:solidFill>
                        <a:effectLst/>
                        <a:latin typeface="+mn-lt"/>
                        <a:ea typeface="+mn-ea"/>
                        <a:cs typeface="+mn-cs"/>
                      </a:endParaRPr>
                    </a:p>
                    <a:p>
                      <a:pPr lvl="0" algn="ctr">
                        <a:buNone/>
                      </a:pPr>
                      <a:r>
                        <a:rPr lang="en-US" sz="1000" b="0" u="none" strike="noStrike" kern="1200" noProof="0" dirty="0">
                          <a:solidFill>
                            <a:schemeClr val="tx1"/>
                          </a:solidFill>
                          <a:effectLst/>
                          <a:latin typeface="+mn-lt"/>
                          <a:ea typeface="+mn-ea"/>
                          <a:cs typeface="+mn-cs"/>
                        </a:rPr>
                        <a:t>Hospital General Regional.</a:t>
                      </a:r>
                      <a:endParaRPr lang="en-US" sz="1000" b="0" u="none" strike="noStrike" kern="1200" dirty="0">
                        <a:solidFill>
                          <a:schemeClr val="tx1"/>
                        </a:solidFill>
                        <a:effectLst/>
                        <a:latin typeface="+mn-lt"/>
                        <a:ea typeface="+mn-ea"/>
                        <a:cs typeface="+mn-cs"/>
                      </a:endParaRPr>
                    </a:p>
                  </a:txBody>
                  <a:tcPr marL="0" marR="0" marT="0" marB="0" anchor="ctr"/>
                </a:tc>
                <a:tc>
                  <a:txBody>
                    <a:bodyPr/>
                    <a:lstStyle/>
                    <a:p>
                      <a:pPr lvl="0" algn="ctr">
                        <a:buNone/>
                      </a:pPr>
                      <a:r>
                        <a:rPr lang="en-US" sz="1000" b="0" u="none" strike="noStrike" kern="1200" noProof="0" dirty="0" err="1">
                          <a:solidFill>
                            <a:schemeClr val="tx1"/>
                          </a:solidFill>
                          <a:effectLst/>
                          <a:latin typeface="+mn-lt"/>
                          <a:ea typeface="+mn-ea"/>
                          <a:cs typeface="+mn-cs"/>
                        </a:rPr>
                        <a:t>Polígono</a:t>
                      </a:r>
                      <a:r>
                        <a:rPr lang="en-US" sz="1000" b="0" u="none" strike="noStrike" kern="1200" noProof="0" dirty="0">
                          <a:solidFill>
                            <a:schemeClr val="tx1"/>
                          </a:solidFill>
                          <a:effectLst/>
                          <a:latin typeface="+mn-lt"/>
                          <a:ea typeface="+mn-ea"/>
                          <a:cs typeface="+mn-cs"/>
                        </a:rPr>
                        <a:t> A </a:t>
                      </a:r>
                      <a:r>
                        <a:rPr lang="en-US" sz="1000" b="0" u="none" strike="noStrike" kern="1200" noProof="0" dirty="0" err="1">
                          <a:solidFill>
                            <a:schemeClr val="tx1"/>
                          </a:solidFill>
                          <a:effectLst/>
                          <a:latin typeface="+mn-lt"/>
                          <a:ea typeface="+mn-ea"/>
                          <a:cs typeface="+mn-cs"/>
                        </a:rPr>
                        <a:t>ubicado</a:t>
                      </a:r>
                      <a:r>
                        <a:rPr lang="en-US" sz="1000" b="0" u="none" strike="noStrike" kern="1200" noProof="0" dirty="0">
                          <a:solidFill>
                            <a:schemeClr val="tx1"/>
                          </a:solidFill>
                          <a:effectLst/>
                          <a:latin typeface="+mn-lt"/>
                          <a:ea typeface="+mn-ea"/>
                          <a:cs typeface="+mn-cs"/>
                        </a:rPr>
                        <a:t> </a:t>
                      </a:r>
                      <a:r>
                        <a:rPr lang="en-US" sz="1000" b="0" u="none" strike="noStrike" kern="1200" noProof="0" dirty="0" err="1">
                          <a:solidFill>
                            <a:schemeClr val="tx1"/>
                          </a:solidFill>
                          <a:effectLst/>
                          <a:latin typeface="+mn-lt"/>
                          <a:ea typeface="+mn-ea"/>
                          <a:cs typeface="+mn-cs"/>
                        </a:rPr>
                        <a:t>en</a:t>
                      </a:r>
                      <a:r>
                        <a:rPr lang="en-US" sz="1000" b="0" u="none" strike="noStrike" kern="1200" noProof="0" dirty="0">
                          <a:solidFill>
                            <a:schemeClr val="tx1"/>
                          </a:solidFill>
                          <a:effectLst/>
                          <a:latin typeface="+mn-lt"/>
                          <a:ea typeface="+mn-ea"/>
                          <a:cs typeface="+mn-cs"/>
                        </a:rPr>
                        <a:t> </a:t>
                      </a:r>
                      <a:r>
                        <a:rPr lang="en-US" sz="1000" b="0" u="none" strike="noStrike" kern="1200" noProof="0" dirty="0" err="1">
                          <a:solidFill>
                            <a:schemeClr val="tx1"/>
                          </a:solidFill>
                          <a:effectLst/>
                          <a:latin typeface="+mn-lt"/>
                          <a:ea typeface="+mn-ea"/>
                          <a:cs typeface="+mn-cs"/>
                        </a:rPr>
                        <a:t>Autopista</a:t>
                      </a:r>
                      <a:r>
                        <a:rPr lang="en-US" sz="1000" b="0" u="none" strike="noStrike" kern="1200" noProof="0" dirty="0">
                          <a:solidFill>
                            <a:schemeClr val="tx1"/>
                          </a:solidFill>
                          <a:effectLst/>
                          <a:latin typeface="+mn-lt"/>
                          <a:ea typeface="+mn-ea"/>
                          <a:cs typeface="+mn-cs"/>
                        </a:rPr>
                        <a:t> 135D </a:t>
                      </a:r>
                      <a:r>
                        <a:rPr lang="en-US" sz="1000" b="0" u="none" strike="noStrike" kern="1200" noProof="0" dirty="0" err="1">
                          <a:solidFill>
                            <a:schemeClr val="tx1"/>
                          </a:solidFill>
                          <a:effectLst/>
                          <a:latin typeface="+mn-lt"/>
                          <a:ea typeface="+mn-ea"/>
                          <a:cs typeface="+mn-cs"/>
                        </a:rPr>
                        <a:t>Tehuacán</a:t>
                      </a:r>
                      <a:r>
                        <a:rPr lang="en-US" sz="1000" b="0" u="none" strike="noStrike" kern="1200" noProof="0" dirty="0">
                          <a:solidFill>
                            <a:schemeClr val="tx1"/>
                          </a:solidFill>
                          <a:effectLst/>
                          <a:latin typeface="+mn-lt"/>
                          <a:ea typeface="+mn-ea"/>
                          <a:cs typeface="+mn-cs"/>
                        </a:rPr>
                        <a:t>-Oaxaca, </a:t>
                      </a:r>
                      <a:r>
                        <a:rPr lang="en-US" sz="1000" b="0" u="none" strike="noStrike" kern="1200" noProof="0" dirty="0" err="1">
                          <a:solidFill>
                            <a:schemeClr val="tx1"/>
                          </a:solidFill>
                          <a:effectLst/>
                          <a:latin typeface="+mn-lt"/>
                          <a:ea typeface="+mn-ea"/>
                          <a:cs typeface="+mn-cs"/>
                        </a:rPr>
                        <a:t>Kilómetro</a:t>
                      </a:r>
                      <a:r>
                        <a:rPr lang="en-US" sz="1000" b="0" u="none" strike="noStrike" kern="1200" noProof="0" dirty="0">
                          <a:solidFill>
                            <a:schemeClr val="tx1"/>
                          </a:solidFill>
                          <a:effectLst/>
                          <a:latin typeface="+mn-lt"/>
                          <a:ea typeface="+mn-ea"/>
                          <a:cs typeface="+mn-cs"/>
                        </a:rPr>
                        <a:t> 238, municipio San Lorenzo </a:t>
                      </a:r>
                      <a:r>
                        <a:rPr lang="en-US" sz="1000" b="0" u="none" strike="noStrike" kern="1200" noProof="0" dirty="0" err="1">
                          <a:solidFill>
                            <a:schemeClr val="tx1"/>
                          </a:solidFill>
                          <a:effectLst/>
                          <a:latin typeface="+mn-lt"/>
                          <a:ea typeface="+mn-ea"/>
                          <a:cs typeface="+mn-cs"/>
                        </a:rPr>
                        <a:t>Cacaotepec</a:t>
                      </a:r>
                      <a:r>
                        <a:rPr lang="en-US" sz="1000" b="0" u="none" strike="noStrike" kern="1200" noProof="0" dirty="0">
                          <a:solidFill>
                            <a:schemeClr val="tx1"/>
                          </a:solidFill>
                          <a:effectLst/>
                          <a:latin typeface="+mn-lt"/>
                          <a:ea typeface="+mn-ea"/>
                          <a:cs typeface="+mn-cs"/>
                        </a:rPr>
                        <a:t>, Oaxaca.</a:t>
                      </a:r>
                      <a:endParaRPr lang="en-US" sz="1000" b="0" u="none" strike="noStrike" kern="1200" dirty="0">
                        <a:solidFill>
                          <a:schemeClr val="tx1"/>
                        </a:solidFill>
                        <a:effectLst/>
                        <a:latin typeface="+mn-lt"/>
                        <a:ea typeface="+mn-ea"/>
                        <a:cs typeface="+mn-cs"/>
                      </a:endParaRPr>
                    </a:p>
                  </a:txBody>
                  <a:tcPr marL="0" marR="0" marT="0" marB="0" anchor="ctr"/>
                </a:tc>
                <a:tc>
                  <a:txBody>
                    <a:bodyPr/>
                    <a:lstStyle/>
                    <a:p>
                      <a:pPr lvl="0" algn="ctr" defTabSz="914400">
                        <a:buNone/>
                      </a:pPr>
                      <a:r>
                        <a:rPr lang="es-MX" sz="800" b="0" i="0" u="none" strike="noStrike" noProof="0" dirty="0">
                          <a:solidFill>
                            <a:schemeClr val="tx1"/>
                          </a:solidFill>
                          <a:effectLst/>
                          <a:latin typeface="Aptos"/>
                        </a:rPr>
                        <a:t>ACDO.AS2.HCT.270525/131.P.DA</a:t>
                      </a:r>
                      <a:endParaRPr lang="en-US" dirty="0">
                        <a:solidFill>
                          <a:schemeClr val="tx1"/>
                        </a:solidFill>
                      </a:endParaRPr>
                    </a:p>
                  </a:txBody>
                  <a:tcPr marL="0" marR="0" marT="0" marB="0" anchor="ctr"/>
                </a:tc>
                <a:tc>
                  <a:txBody>
                    <a:bodyPr/>
                    <a:lstStyle/>
                    <a:p>
                      <a:pPr marL="0" lvl="0" indent="0" algn="ctr">
                        <a:lnSpc>
                          <a:spcPct val="100000"/>
                        </a:lnSpc>
                        <a:spcBef>
                          <a:spcPts val="0"/>
                        </a:spcBef>
                        <a:spcAft>
                          <a:spcPts val="0"/>
                        </a:spcAft>
                        <a:buNone/>
                      </a:pPr>
                      <a:r>
                        <a:rPr lang="en-US" sz="800" b="0" i="0" u="none" strike="noStrike" kern="1200" cap="none" spc="0" normalizeH="0" baseline="0" noProof="0" dirty="0" err="1">
                          <a:ln>
                            <a:noFill/>
                          </a:ln>
                          <a:solidFill>
                            <a:schemeClr val="tx1"/>
                          </a:solidFill>
                          <a:effectLst/>
                          <a:uLnTx/>
                          <a:uFillTx/>
                        </a:rPr>
                        <a:t>Decreto</a:t>
                      </a:r>
                      <a:r>
                        <a:rPr lang="en-US" sz="800" b="0" i="0" u="none" strike="noStrike" kern="1200" cap="none" spc="0" normalizeH="0" baseline="0" noProof="0" dirty="0">
                          <a:ln>
                            <a:noFill/>
                          </a:ln>
                          <a:solidFill>
                            <a:schemeClr val="tx1"/>
                          </a:solidFill>
                          <a:effectLst/>
                          <a:uLnTx/>
                          <a:uFillTx/>
                        </a:rPr>
                        <a:t> </a:t>
                      </a:r>
                      <a:r>
                        <a:rPr lang="en-US" sz="800" b="0" i="0" u="none" strike="noStrike" kern="1200" cap="none" spc="0" normalizeH="0" baseline="0" noProof="0" dirty="0" err="1">
                          <a:ln>
                            <a:noFill/>
                          </a:ln>
                          <a:solidFill>
                            <a:schemeClr val="tx1"/>
                          </a:solidFill>
                          <a:effectLst/>
                          <a:uLnTx/>
                          <a:uFillTx/>
                        </a:rPr>
                        <a:t>Expropiatorio</a:t>
                      </a:r>
                      <a:r>
                        <a:rPr lang="en-US" sz="800" b="0" i="0" u="none" strike="noStrike" kern="1200" cap="none" spc="0" normalizeH="0" baseline="0" noProof="0" dirty="0">
                          <a:ln>
                            <a:noFill/>
                          </a:ln>
                          <a:solidFill>
                            <a:schemeClr val="tx1"/>
                          </a:solidFill>
                          <a:effectLst/>
                          <a:uLnTx/>
                          <a:uFillTx/>
                        </a:rPr>
                        <a:t> del Titular del Poder </a:t>
                      </a:r>
                      <a:r>
                        <a:rPr lang="en-US" sz="800" b="0" i="0" u="none" strike="noStrike" kern="1200" cap="none" spc="0" normalizeH="0" baseline="0" noProof="0" dirty="0" err="1">
                          <a:ln>
                            <a:noFill/>
                          </a:ln>
                          <a:solidFill>
                            <a:schemeClr val="tx1"/>
                          </a:solidFill>
                          <a:effectLst/>
                          <a:uLnTx/>
                          <a:uFillTx/>
                        </a:rPr>
                        <a:t>Ejecutivo</a:t>
                      </a:r>
                      <a:r>
                        <a:rPr lang="en-US" sz="800" b="0" i="0" u="none" strike="noStrike" kern="1200" cap="none" spc="0" normalizeH="0" baseline="0" noProof="0" dirty="0">
                          <a:ln>
                            <a:noFill/>
                          </a:ln>
                          <a:solidFill>
                            <a:schemeClr val="tx1"/>
                          </a:solidFill>
                          <a:effectLst/>
                          <a:uLnTx/>
                          <a:uFillTx/>
                        </a:rPr>
                        <a:t> del Estado Libre y Soberano de Oaxaca, </a:t>
                      </a:r>
                      <a:r>
                        <a:rPr lang="en-US" sz="800" b="0" i="0" u="none" strike="noStrike" kern="1200" cap="none" spc="0" normalizeH="0" baseline="0" noProof="0" dirty="0" err="1">
                          <a:ln>
                            <a:noFill/>
                          </a:ln>
                          <a:solidFill>
                            <a:schemeClr val="tx1"/>
                          </a:solidFill>
                          <a:effectLst/>
                          <a:uLnTx/>
                          <a:uFillTx/>
                        </a:rPr>
                        <a:t>publicado</a:t>
                      </a:r>
                      <a:r>
                        <a:rPr lang="en-US" sz="800" b="0" i="0" u="none" strike="noStrike" kern="1200" cap="none" spc="0" normalizeH="0" baseline="0" noProof="0" dirty="0">
                          <a:ln>
                            <a:noFill/>
                          </a:ln>
                          <a:solidFill>
                            <a:schemeClr val="tx1"/>
                          </a:solidFill>
                          <a:effectLst/>
                          <a:uLnTx/>
                          <a:uFillTx/>
                        </a:rPr>
                        <a:t> </a:t>
                      </a:r>
                      <a:r>
                        <a:rPr lang="en-US" sz="800" b="0" i="0" u="none" strike="noStrike" kern="1200" cap="none" spc="0" normalizeH="0" baseline="0" noProof="0" dirty="0" err="1">
                          <a:ln>
                            <a:noFill/>
                          </a:ln>
                          <a:solidFill>
                            <a:schemeClr val="tx1"/>
                          </a:solidFill>
                          <a:effectLst/>
                          <a:uLnTx/>
                          <a:uFillTx/>
                        </a:rPr>
                        <a:t>en</a:t>
                      </a:r>
                      <a:r>
                        <a:rPr lang="en-US" sz="800" b="0" i="0" u="none" strike="noStrike" kern="1200" cap="none" spc="0" normalizeH="0" baseline="0" noProof="0" dirty="0">
                          <a:ln>
                            <a:noFill/>
                          </a:ln>
                          <a:solidFill>
                            <a:schemeClr val="tx1"/>
                          </a:solidFill>
                          <a:effectLst/>
                          <a:uLnTx/>
                          <a:uFillTx/>
                        </a:rPr>
                        <a:t> </a:t>
                      </a:r>
                      <a:r>
                        <a:rPr lang="en-US" sz="800" b="0" i="0" u="none" strike="noStrike" kern="1200" cap="none" spc="0" normalizeH="0" baseline="0" noProof="0" dirty="0" err="1">
                          <a:ln>
                            <a:noFill/>
                          </a:ln>
                          <a:solidFill>
                            <a:schemeClr val="tx1"/>
                          </a:solidFill>
                          <a:effectLst/>
                          <a:uLnTx/>
                          <a:uFillTx/>
                        </a:rPr>
                        <a:t>el</a:t>
                      </a:r>
                      <a:r>
                        <a:rPr lang="en-US" sz="800" b="0" i="0" u="none" strike="noStrike" kern="1200" cap="none" spc="0" normalizeH="0" baseline="0" noProof="0" dirty="0">
                          <a:ln>
                            <a:noFill/>
                          </a:ln>
                          <a:solidFill>
                            <a:schemeClr val="tx1"/>
                          </a:solidFill>
                          <a:effectLst/>
                          <a:uLnTx/>
                          <a:uFillTx/>
                        </a:rPr>
                        <a:t> </a:t>
                      </a:r>
                      <a:r>
                        <a:rPr lang="en-US" sz="800" b="0" i="0" u="none" strike="noStrike" kern="1200" cap="none" spc="0" normalizeH="0" baseline="0" noProof="0" dirty="0" err="1">
                          <a:ln>
                            <a:noFill/>
                          </a:ln>
                          <a:solidFill>
                            <a:schemeClr val="tx1"/>
                          </a:solidFill>
                          <a:effectLst/>
                          <a:uLnTx/>
                          <a:uFillTx/>
                        </a:rPr>
                        <a:t>Periódico</a:t>
                      </a:r>
                      <a:r>
                        <a:rPr lang="en-US" sz="800" b="0" i="0" u="none" strike="noStrike" kern="1200" cap="none" spc="0" normalizeH="0" baseline="0" noProof="0" dirty="0">
                          <a:ln>
                            <a:noFill/>
                          </a:ln>
                          <a:solidFill>
                            <a:schemeClr val="tx1"/>
                          </a:solidFill>
                          <a:effectLst/>
                          <a:uLnTx/>
                          <a:uFillTx/>
                        </a:rPr>
                        <a:t> </a:t>
                      </a:r>
                      <a:r>
                        <a:rPr lang="en-US" sz="800" b="0" i="0" u="none" strike="noStrike" kern="1200" cap="none" spc="0" normalizeH="0" baseline="0" noProof="0" dirty="0" err="1">
                          <a:ln>
                            <a:noFill/>
                          </a:ln>
                          <a:solidFill>
                            <a:schemeClr val="tx1"/>
                          </a:solidFill>
                          <a:effectLst/>
                          <a:uLnTx/>
                          <a:uFillTx/>
                        </a:rPr>
                        <a:t>Oficial</a:t>
                      </a:r>
                      <a:r>
                        <a:rPr lang="en-US" sz="800" b="0" i="0" u="none" strike="noStrike" kern="1200" cap="none" spc="0" normalizeH="0" baseline="0" noProof="0" dirty="0">
                          <a:ln>
                            <a:noFill/>
                          </a:ln>
                          <a:solidFill>
                            <a:schemeClr val="tx1"/>
                          </a:solidFill>
                          <a:effectLst/>
                          <a:uLnTx/>
                          <a:uFillTx/>
                        </a:rPr>
                        <a:t> del </a:t>
                      </a:r>
                      <a:r>
                        <a:rPr lang="en-US" sz="800" b="0" i="0" u="none" strike="noStrike" kern="1200" cap="none" spc="0" normalizeH="0" baseline="0" noProof="0" dirty="0" err="1">
                          <a:ln>
                            <a:noFill/>
                          </a:ln>
                          <a:solidFill>
                            <a:schemeClr val="tx1"/>
                          </a:solidFill>
                          <a:effectLst/>
                          <a:uLnTx/>
                          <a:uFillTx/>
                        </a:rPr>
                        <a:t>Gobierno</a:t>
                      </a:r>
                      <a:r>
                        <a:rPr lang="en-US" sz="800" b="0" i="0" u="none" strike="noStrike" kern="1200" cap="none" spc="0" normalizeH="0" baseline="0" noProof="0" dirty="0">
                          <a:ln>
                            <a:noFill/>
                          </a:ln>
                          <a:solidFill>
                            <a:schemeClr val="tx1"/>
                          </a:solidFill>
                          <a:effectLst/>
                          <a:uLnTx/>
                          <a:uFillTx/>
                        </a:rPr>
                        <a:t> del Estado </a:t>
                      </a:r>
                      <a:r>
                        <a:rPr lang="en-US" sz="800" b="0" i="0" u="none" strike="noStrike" kern="1200" cap="none" spc="0" normalizeH="0" baseline="0" noProof="0" dirty="0" err="1">
                          <a:ln>
                            <a:noFill/>
                          </a:ln>
                          <a:solidFill>
                            <a:schemeClr val="tx1"/>
                          </a:solidFill>
                          <a:effectLst/>
                          <a:uLnTx/>
                          <a:uFillTx/>
                        </a:rPr>
                        <a:t>el</a:t>
                      </a:r>
                      <a:r>
                        <a:rPr lang="en-US" sz="800" b="0" i="0" u="none" strike="noStrike" kern="1200" cap="none" spc="0" normalizeH="0" baseline="0" noProof="0" dirty="0">
                          <a:ln>
                            <a:noFill/>
                          </a:ln>
                          <a:solidFill>
                            <a:schemeClr val="tx1"/>
                          </a:solidFill>
                          <a:effectLst/>
                          <a:uLnTx/>
                          <a:uFillTx/>
                        </a:rPr>
                        <a:t> 22/01/2025 y sus </a:t>
                      </a:r>
                      <a:r>
                        <a:rPr lang="en-US" sz="800" b="0" i="0" u="none" strike="noStrike" kern="1200" cap="none" spc="0" normalizeH="0" baseline="0" noProof="0" dirty="0" err="1">
                          <a:ln>
                            <a:noFill/>
                          </a:ln>
                          <a:solidFill>
                            <a:schemeClr val="tx1"/>
                          </a:solidFill>
                          <a:effectLst/>
                          <a:uLnTx/>
                          <a:uFillTx/>
                        </a:rPr>
                        <a:t>anexos</a:t>
                      </a:r>
                      <a:r>
                        <a:rPr lang="en-US" sz="800" b="0" i="0" u="none" strike="noStrike" kern="1200" cap="none" spc="0" normalizeH="0" baseline="0" noProof="0" dirty="0">
                          <a:ln>
                            <a:noFill/>
                          </a:ln>
                          <a:solidFill>
                            <a:schemeClr val="tx1"/>
                          </a:solidFill>
                          <a:effectLst/>
                          <a:uLnTx/>
                          <a:uFillTx/>
                        </a:rPr>
                        <a:t> </a:t>
                      </a:r>
                      <a:r>
                        <a:rPr lang="en-US" sz="800" b="0" i="0" u="none" strike="noStrike" kern="1200" cap="none" spc="0" normalizeH="0" baseline="0" noProof="0" dirty="0" err="1">
                          <a:ln>
                            <a:noFill/>
                          </a:ln>
                          <a:solidFill>
                            <a:schemeClr val="tx1"/>
                          </a:solidFill>
                          <a:effectLst/>
                          <a:uLnTx/>
                          <a:uFillTx/>
                        </a:rPr>
                        <a:t>publicados</a:t>
                      </a:r>
                      <a:r>
                        <a:rPr lang="en-US" sz="800" b="0" i="0" u="none" strike="noStrike" kern="1200" cap="none" spc="0" normalizeH="0" baseline="0" noProof="0" dirty="0">
                          <a:ln>
                            <a:noFill/>
                          </a:ln>
                          <a:solidFill>
                            <a:schemeClr val="tx1"/>
                          </a:solidFill>
                          <a:effectLst/>
                          <a:uLnTx/>
                          <a:uFillTx/>
                        </a:rPr>
                        <a:t> </a:t>
                      </a:r>
                      <a:r>
                        <a:rPr lang="en-US" sz="800" b="0" i="0" u="none" strike="noStrike" kern="1200" cap="none" spc="0" normalizeH="0" baseline="0" noProof="0" dirty="0" err="1">
                          <a:ln>
                            <a:noFill/>
                          </a:ln>
                          <a:solidFill>
                            <a:schemeClr val="tx1"/>
                          </a:solidFill>
                          <a:effectLst/>
                          <a:uLnTx/>
                          <a:uFillTx/>
                        </a:rPr>
                        <a:t>el</a:t>
                      </a:r>
                      <a:r>
                        <a:rPr lang="en-US" sz="800" b="0" i="0" u="none" strike="noStrike" kern="1200" cap="none" spc="0" normalizeH="0" baseline="0" noProof="0" dirty="0">
                          <a:ln>
                            <a:noFill/>
                          </a:ln>
                          <a:solidFill>
                            <a:schemeClr val="tx1"/>
                          </a:solidFill>
                          <a:effectLst/>
                          <a:uLnTx/>
                          <a:uFillTx/>
                        </a:rPr>
                        <a:t> 22 y 29 del </a:t>
                      </a:r>
                      <a:r>
                        <a:rPr lang="en-US" sz="800" b="0" i="0" u="none" strike="noStrike" kern="1200" cap="none" spc="0" normalizeH="0" baseline="0" noProof="0" dirty="0" err="1">
                          <a:ln>
                            <a:noFill/>
                          </a:ln>
                          <a:solidFill>
                            <a:schemeClr val="tx1"/>
                          </a:solidFill>
                          <a:effectLst/>
                          <a:uLnTx/>
                          <a:uFillTx/>
                        </a:rPr>
                        <a:t>mismo</a:t>
                      </a:r>
                      <a:r>
                        <a:rPr lang="en-US" sz="800" b="0" i="0" u="none" strike="noStrike" kern="1200" cap="none" spc="0" normalizeH="0" baseline="0" noProof="0" dirty="0">
                          <a:ln>
                            <a:noFill/>
                          </a:ln>
                          <a:solidFill>
                            <a:schemeClr val="tx1"/>
                          </a:solidFill>
                          <a:effectLst/>
                          <a:uLnTx/>
                          <a:uFillTx/>
                        </a:rPr>
                        <a:t> </a:t>
                      </a:r>
                      <a:r>
                        <a:rPr lang="en-US" sz="800" b="0" i="0" u="none" strike="noStrike" kern="1200" cap="none" spc="0" normalizeH="0" baseline="0" noProof="0" dirty="0" err="1">
                          <a:ln>
                            <a:noFill/>
                          </a:ln>
                          <a:solidFill>
                            <a:schemeClr val="tx1"/>
                          </a:solidFill>
                          <a:effectLst/>
                          <a:uLnTx/>
                          <a:uFillTx/>
                        </a:rPr>
                        <a:t>mes</a:t>
                      </a:r>
                      <a:r>
                        <a:rPr lang="en-US" sz="800" b="0" i="0" u="none" strike="noStrike" kern="1200" cap="none" spc="0" normalizeH="0" baseline="0" noProof="0" dirty="0">
                          <a:ln>
                            <a:noFill/>
                          </a:ln>
                          <a:solidFill>
                            <a:schemeClr val="tx1"/>
                          </a:solidFill>
                          <a:effectLst/>
                          <a:uLnTx/>
                          <a:uFillTx/>
                        </a:rPr>
                        <a:t> y </a:t>
                      </a:r>
                      <a:r>
                        <a:rPr lang="en-US" sz="800" b="0" i="0" u="none" strike="noStrike" kern="1200" cap="none" spc="0" normalizeH="0" baseline="0" noProof="0" dirty="0" err="1">
                          <a:ln>
                            <a:noFill/>
                          </a:ln>
                          <a:solidFill>
                            <a:schemeClr val="tx1"/>
                          </a:solidFill>
                          <a:effectLst/>
                          <a:uLnTx/>
                          <a:uFillTx/>
                        </a:rPr>
                        <a:t>año</a:t>
                      </a:r>
                      <a:r>
                        <a:rPr lang="en-US" sz="800" b="0" i="0" u="none" strike="noStrike" kern="1200" cap="none" spc="0" normalizeH="0" baseline="0" noProof="0" dirty="0">
                          <a:ln>
                            <a:noFill/>
                          </a:ln>
                          <a:solidFill>
                            <a:schemeClr val="tx1"/>
                          </a:solidFill>
                          <a:effectLst/>
                          <a:uLnTx/>
                          <a:uFillTx/>
                        </a:rPr>
                        <a:t> </a:t>
                      </a:r>
                      <a:r>
                        <a:rPr lang="en-US" sz="800" b="0" i="0" u="none" strike="noStrike" kern="1200" cap="none" spc="0" normalizeH="0" baseline="0" noProof="0" dirty="0" err="1">
                          <a:ln>
                            <a:noFill/>
                          </a:ln>
                          <a:solidFill>
                            <a:schemeClr val="tx1"/>
                          </a:solidFill>
                          <a:effectLst/>
                          <a:uLnTx/>
                          <a:uFillTx/>
                        </a:rPr>
                        <a:t>inscrito</a:t>
                      </a:r>
                      <a:r>
                        <a:rPr lang="en-US" sz="800" b="0" i="0" u="none" strike="noStrike" kern="1200" cap="none" spc="0" normalizeH="0" baseline="0" noProof="0" dirty="0">
                          <a:ln>
                            <a:noFill/>
                          </a:ln>
                          <a:solidFill>
                            <a:schemeClr val="tx1"/>
                          </a:solidFill>
                          <a:effectLst/>
                          <a:uLnTx/>
                          <a:uFillTx/>
                        </a:rPr>
                        <a:t> </a:t>
                      </a:r>
                      <a:r>
                        <a:rPr lang="en-US" sz="800" b="0" i="0" u="none" strike="noStrike" kern="1200" cap="none" spc="0" normalizeH="0" baseline="0" noProof="0" dirty="0" err="1">
                          <a:ln>
                            <a:noFill/>
                          </a:ln>
                          <a:solidFill>
                            <a:schemeClr val="tx1"/>
                          </a:solidFill>
                          <a:effectLst/>
                          <a:uLnTx/>
                          <a:uFillTx/>
                        </a:rPr>
                        <a:t>en</a:t>
                      </a:r>
                      <a:r>
                        <a:rPr lang="en-US" sz="800" b="0" i="0" u="none" strike="noStrike" kern="1200" cap="none" spc="0" normalizeH="0" baseline="0" noProof="0" dirty="0">
                          <a:ln>
                            <a:noFill/>
                          </a:ln>
                          <a:solidFill>
                            <a:schemeClr val="tx1"/>
                          </a:solidFill>
                          <a:effectLst/>
                          <a:uLnTx/>
                          <a:uFillTx/>
                        </a:rPr>
                        <a:t> </a:t>
                      </a:r>
                      <a:r>
                        <a:rPr lang="en-US" sz="800" b="0" i="0" u="none" strike="noStrike" kern="1200" cap="none" spc="0" normalizeH="0" baseline="0" noProof="0" dirty="0" err="1">
                          <a:ln>
                            <a:noFill/>
                          </a:ln>
                          <a:solidFill>
                            <a:schemeClr val="tx1"/>
                          </a:solidFill>
                          <a:effectLst/>
                          <a:uLnTx/>
                          <a:uFillTx/>
                        </a:rPr>
                        <a:t>el</a:t>
                      </a:r>
                      <a:r>
                        <a:rPr lang="en-US" sz="800" b="0" i="0" u="none" strike="noStrike" kern="1200" cap="none" spc="0" normalizeH="0" baseline="0" noProof="0" dirty="0">
                          <a:ln>
                            <a:noFill/>
                          </a:ln>
                          <a:solidFill>
                            <a:schemeClr val="tx1"/>
                          </a:solidFill>
                          <a:effectLst/>
                          <a:uLnTx/>
                          <a:uFillTx/>
                        </a:rPr>
                        <a:t> Registro Público de la </a:t>
                      </a:r>
                      <a:r>
                        <a:rPr lang="en-US" sz="800" b="0" i="0" u="none" strike="noStrike" kern="1200" cap="none" spc="0" normalizeH="0" baseline="0" noProof="0" dirty="0" err="1">
                          <a:ln>
                            <a:noFill/>
                          </a:ln>
                          <a:solidFill>
                            <a:schemeClr val="tx1"/>
                          </a:solidFill>
                          <a:effectLst/>
                          <a:uLnTx/>
                          <a:uFillTx/>
                        </a:rPr>
                        <a:t>Propiedad</a:t>
                      </a:r>
                      <a:r>
                        <a:rPr lang="en-US" sz="800" b="0" i="0" u="none" strike="noStrike" kern="1200" cap="none" spc="0" normalizeH="0" baseline="0" noProof="0" dirty="0">
                          <a:ln>
                            <a:noFill/>
                          </a:ln>
                          <a:solidFill>
                            <a:schemeClr val="tx1"/>
                          </a:solidFill>
                          <a:effectLst/>
                          <a:uLnTx/>
                          <a:uFillTx/>
                        </a:rPr>
                        <a:t> Local </a:t>
                      </a:r>
                      <a:r>
                        <a:rPr lang="en-US" sz="800" b="0" i="0" u="none" strike="noStrike" kern="1200" cap="none" spc="0" normalizeH="0" baseline="0" noProof="0" dirty="0" err="1">
                          <a:ln>
                            <a:noFill/>
                          </a:ln>
                          <a:solidFill>
                            <a:schemeClr val="tx1"/>
                          </a:solidFill>
                          <a:effectLst/>
                          <a:uLnTx/>
                          <a:uFillTx/>
                        </a:rPr>
                        <a:t>en</a:t>
                      </a:r>
                      <a:r>
                        <a:rPr lang="en-US" sz="800" b="0" i="0" u="none" strike="noStrike" kern="1200" cap="none" spc="0" normalizeH="0" baseline="0" noProof="0" dirty="0">
                          <a:ln>
                            <a:noFill/>
                          </a:ln>
                          <a:solidFill>
                            <a:schemeClr val="tx1"/>
                          </a:solidFill>
                          <a:effectLst/>
                          <a:uLnTx/>
                          <a:uFillTx/>
                        </a:rPr>
                        <a:t> </a:t>
                      </a:r>
                      <a:r>
                        <a:rPr lang="en-US" sz="800" b="0" i="0" u="none" strike="noStrike" kern="1200" cap="none" spc="0" normalizeH="0" baseline="0" noProof="0" dirty="0" err="1">
                          <a:ln>
                            <a:noFill/>
                          </a:ln>
                          <a:solidFill>
                            <a:schemeClr val="tx1"/>
                          </a:solidFill>
                          <a:effectLst/>
                          <a:uLnTx/>
                          <a:uFillTx/>
                        </a:rPr>
                        <a:t>el</a:t>
                      </a:r>
                      <a:r>
                        <a:rPr lang="en-US" sz="800" b="0" i="0" u="none" strike="noStrike" kern="1200" cap="none" spc="0" normalizeH="0" baseline="0" noProof="0" dirty="0">
                          <a:ln>
                            <a:noFill/>
                          </a:ln>
                          <a:solidFill>
                            <a:schemeClr val="tx1"/>
                          </a:solidFill>
                          <a:effectLst/>
                          <a:uLnTx/>
                          <a:uFillTx/>
                        </a:rPr>
                        <a:t> Folio Real 788142 de </a:t>
                      </a:r>
                      <a:r>
                        <a:rPr lang="en-US" sz="800" b="0" i="0" u="none" strike="noStrike" kern="1200" cap="none" spc="0" normalizeH="0" baseline="0" noProof="0" dirty="0" err="1">
                          <a:ln>
                            <a:noFill/>
                          </a:ln>
                          <a:solidFill>
                            <a:schemeClr val="tx1"/>
                          </a:solidFill>
                          <a:effectLst/>
                          <a:uLnTx/>
                          <a:uFillTx/>
                        </a:rPr>
                        <a:t>fecha</a:t>
                      </a:r>
                      <a:r>
                        <a:rPr lang="en-US" sz="800" b="0" i="0" u="none" strike="noStrike" kern="1200" cap="none" spc="0" normalizeH="0" baseline="0" noProof="0" dirty="0">
                          <a:ln>
                            <a:noFill/>
                          </a:ln>
                          <a:solidFill>
                            <a:schemeClr val="tx1"/>
                          </a:solidFill>
                          <a:effectLst/>
                          <a:uLnTx/>
                          <a:uFillTx/>
                        </a:rPr>
                        <a:t> 21/05/2025.</a:t>
                      </a:r>
                      <a:endParaRPr kumimoji="0" lang="en-US" dirty="0">
                        <a:solidFill>
                          <a:schemeClr val="tx1"/>
                        </a:solidFill>
                      </a:endParaRPr>
                    </a:p>
                  </a:txBody>
                  <a:tcPr marL="0" marR="0" marT="0" marB="0" anchor="ctr"/>
                </a:tc>
                <a:extLst>
                  <a:ext uri="{0D108BD9-81ED-4DB2-BD59-A6C34878D82A}">
                    <a16:rowId xmlns:a16="http://schemas.microsoft.com/office/drawing/2014/main" val="3569741980"/>
                  </a:ext>
                </a:extLst>
              </a:tr>
              <a:tr h="271603">
                <a:tc>
                  <a:txBody>
                    <a:bodyPr/>
                    <a:lstStyle/>
                    <a:p>
                      <a:pPr lvl="0" algn="ctr">
                        <a:buNone/>
                      </a:pPr>
                      <a:r>
                        <a:rPr lang="es-MX" sz="1000" b="0" i="0" u="none" strike="noStrike" dirty="0">
                          <a:solidFill>
                            <a:schemeClr val="tx1"/>
                          </a:solidFill>
                          <a:effectLst/>
                          <a:latin typeface="Noto Sans"/>
                          <a:ea typeface="Noto Sans"/>
                          <a:cs typeface="Noto Sans"/>
                        </a:rPr>
                        <a:t>11</a:t>
                      </a:r>
                    </a:p>
                  </a:txBody>
                  <a:tcPr marL="0" marR="0" marT="0" marB="0" anchor="ctr"/>
                </a:tc>
                <a:tc>
                  <a:txBody>
                    <a:bodyPr/>
                    <a:lstStyle/>
                    <a:p>
                      <a:pPr lvl="0" algn="ctr" defTabSz="914400">
                        <a:buNone/>
                      </a:pPr>
                      <a:r>
                        <a:rPr lang="es-MX" sz="1000" b="0" u="none" strike="noStrike" dirty="0">
                          <a:solidFill>
                            <a:schemeClr val="tx1"/>
                          </a:solidFill>
                          <a:effectLst/>
                        </a:rPr>
                        <a:t>Puebla</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defTabSz="914400">
                        <a:buNone/>
                      </a:pPr>
                      <a:r>
                        <a:rPr lang="es-MX" sz="1000" b="0" u="none" strike="noStrike" dirty="0">
                          <a:solidFill>
                            <a:schemeClr val="tx1"/>
                          </a:solidFill>
                          <a:effectLst/>
                        </a:rPr>
                        <a:t>Cuautlancingo</a:t>
                      </a:r>
                      <a:endParaRPr lang="en-US" dirty="0">
                        <a:solidFill>
                          <a:schemeClr val="tx1"/>
                        </a:solidFill>
                      </a:endParaRPr>
                    </a:p>
                  </a:txBody>
                  <a:tcPr marL="0" marR="0" marT="0" marB="0" anchor="ctr"/>
                </a:tc>
                <a:tc>
                  <a:txBody>
                    <a:bodyPr/>
                    <a:lstStyle/>
                    <a:p>
                      <a:pPr lvl="0" algn="ctr">
                        <a:buNone/>
                      </a:pPr>
                      <a:r>
                        <a:rPr lang="es-MX" sz="1000" b="0" u="none" strike="noStrike" dirty="0">
                          <a:solidFill>
                            <a:schemeClr val="tx1"/>
                          </a:solidFill>
                          <a:effectLst/>
                        </a:rPr>
                        <a:t>Hospital General de Zona No. 35</a:t>
                      </a:r>
                      <a:endParaRPr lang="en-US" dirty="0">
                        <a:solidFill>
                          <a:schemeClr val="tx1"/>
                        </a:solidFill>
                      </a:endParaRPr>
                    </a:p>
                  </a:txBody>
                  <a:tcPr marL="0" marR="0" marT="0" marB="0" anchor="ctr"/>
                </a:tc>
                <a:tc>
                  <a:txBody>
                    <a:bodyPr/>
                    <a:lstStyle/>
                    <a:p>
                      <a:pPr lvl="0" algn="ctr">
                        <a:buNone/>
                      </a:pPr>
                      <a:r>
                        <a:rPr lang="en-US" sz="1000" b="0" u="none" strike="noStrike" kern="1200" noProof="0">
                          <a:solidFill>
                            <a:schemeClr val="tx1"/>
                          </a:solidFill>
                          <a:effectLst/>
                          <a:latin typeface="+mn-lt"/>
                          <a:ea typeface="+mn-ea"/>
                          <a:cs typeface="+mn-cs"/>
                        </a:rPr>
                        <a:t>Calle El Carmen No. 4 A, Pueblo San Juan Cuautlancingo, Puebla</a:t>
                      </a:r>
                      <a:endParaRPr lang="en-US" sz="1000" b="0" u="none" strike="noStrike" kern="1200">
                        <a:solidFill>
                          <a:schemeClr val="tx1"/>
                        </a:solidFill>
                        <a:effectLst/>
                        <a:latin typeface="+mn-lt"/>
                        <a:ea typeface="+mn-ea"/>
                        <a:cs typeface="+mn-cs"/>
                      </a:endParaRPr>
                    </a:p>
                  </a:txBody>
                  <a:tcPr marL="0" marR="0" marT="0" marB="0" anchor="ctr"/>
                </a:tc>
                <a:tc>
                  <a:txBody>
                    <a:bodyPr/>
                    <a:lstStyle/>
                    <a:p>
                      <a:pPr lvl="0" algn="ctr" defTabSz="914400">
                        <a:buNone/>
                      </a:pPr>
                      <a:r>
                        <a:rPr lang="es-MX" sz="800" b="0" i="0" u="none" strike="noStrike" kern="1200" dirty="0">
                          <a:solidFill>
                            <a:schemeClr val="tx1"/>
                          </a:solidFill>
                          <a:effectLst/>
                          <a:latin typeface="Aptos"/>
                          <a:ea typeface="+mn-ea"/>
                          <a:cs typeface="+mn-cs"/>
                        </a:rPr>
                        <a:t>ACDO.AS2.HCT.280426/111.P.DA</a:t>
                      </a:r>
                    </a:p>
                  </a:txBody>
                  <a:tcPr marL="0" marR="0" marT="0" marB="0" anchor="ctr"/>
                </a:tc>
                <a:tc>
                  <a:txBody>
                    <a:bodyPr/>
                    <a:lstStyle/>
                    <a:p>
                      <a:pPr lvl="0" algn="ctr">
                        <a:buNone/>
                      </a:pPr>
                      <a:r>
                        <a:rPr lang="es-MX" sz="800" b="0" u="none" strike="noStrike" kern="1200" dirty="0">
                          <a:solidFill>
                            <a:schemeClr val="tx1"/>
                          </a:solidFill>
                          <a:effectLst/>
                        </a:rPr>
                        <a:t>En proceso</a:t>
                      </a:r>
                      <a:endParaRPr kumimoji="0" lang="en-US" dirty="0">
                        <a:solidFill>
                          <a:schemeClr val="tx1"/>
                        </a:solidFill>
                      </a:endParaRPr>
                    </a:p>
                  </a:txBody>
                  <a:tcPr marL="0" marR="0" marT="0" marB="0" anchor="ctr"/>
                </a:tc>
                <a:extLst>
                  <a:ext uri="{0D108BD9-81ED-4DB2-BD59-A6C34878D82A}">
                    <a16:rowId xmlns:a16="http://schemas.microsoft.com/office/drawing/2014/main" val="302087541"/>
                  </a:ext>
                </a:extLst>
              </a:tr>
              <a:tr h="271603">
                <a:tc>
                  <a:txBody>
                    <a:bodyPr/>
                    <a:lstStyle/>
                    <a:p>
                      <a:pPr marL="0" algn="ctr" defTabSz="914400" rtl="0" eaLnBrk="1" fontAlgn="ctr" latinLnBrk="0" hangingPunct="1">
                        <a:buNone/>
                      </a:pPr>
                      <a:r>
                        <a:rPr lang="es-MX" sz="1000" b="0" u="none" strike="noStrike" kern="1200" dirty="0">
                          <a:solidFill>
                            <a:schemeClr val="tx1"/>
                          </a:solidFill>
                          <a:effectLst/>
                          <a:latin typeface="+mn-lt"/>
                          <a:ea typeface="+mn-ea"/>
                          <a:cs typeface="+mn-cs"/>
                        </a:rPr>
                        <a:t>12</a:t>
                      </a:r>
                    </a:p>
                  </a:txBody>
                  <a:tcPr marL="0" marR="0" marT="0" marB="0" anchor="ctr"/>
                </a:tc>
                <a:tc>
                  <a:txBody>
                    <a:bodyPr/>
                    <a:lstStyle/>
                    <a:p>
                      <a:pPr marL="0" algn="ctr" defTabSz="914400" rtl="0" eaLnBrk="1" fontAlgn="ctr" latinLnBrk="0" hangingPunct="1">
                        <a:buNone/>
                      </a:pPr>
                      <a:r>
                        <a:rPr lang="es-MX" sz="1000" b="0" u="none" strike="noStrike" kern="1200" dirty="0">
                          <a:solidFill>
                            <a:schemeClr val="tx1"/>
                          </a:solidFill>
                          <a:effectLst/>
                          <a:latin typeface="+mn-lt"/>
                          <a:ea typeface="+mn-ea"/>
                          <a:cs typeface="+mn-cs"/>
                        </a:rPr>
                        <a:t>Querétaro</a:t>
                      </a:r>
                    </a:p>
                  </a:txBody>
                  <a:tcPr marL="0" marR="0" marT="0" marB="0" anchor="ctr"/>
                </a:tc>
                <a:tc>
                  <a:txBody>
                    <a:bodyPr/>
                    <a:lstStyle/>
                    <a:p>
                      <a:pPr marL="0" algn="ctr" defTabSz="914400" rtl="0" eaLnBrk="1" fontAlgn="ctr" latinLnBrk="0" hangingPunct="1">
                        <a:buNone/>
                      </a:pPr>
                      <a:r>
                        <a:rPr lang="es-MX" sz="1000" b="0" u="none" strike="noStrike" kern="1200" dirty="0">
                          <a:solidFill>
                            <a:schemeClr val="tx1"/>
                          </a:solidFill>
                          <a:effectLst/>
                          <a:latin typeface="+mn-lt"/>
                          <a:ea typeface="+mn-ea"/>
                          <a:cs typeface="+mn-cs"/>
                        </a:rPr>
                        <a:t>Pedro Escobedo</a:t>
                      </a:r>
                    </a:p>
                  </a:txBody>
                  <a:tcPr marL="0" marR="0" marT="0" marB="0" anchor="ctr"/>
                </a:tc>
                <a:tc>
                  <a:txBody>
                    <a:bodyPr/>
                    <a:lstStyle/>
                    <a:p>
                      <a:pPr marL="0" algn="ctr" defTabSz="914400" rtl="0" eaLnBrk="1" fontAlgn="ctr" latinLnBrk="0" hangingPunct="1">
                        <a:buNone/>
                      </a:pPr>
                      <a:r>
                        <a:rPr lang="es-MX" sz="1000" b="0" u="none" strike="noStrike" kern="1200" dirty="0">
                          <a:solidFill>
                            <a:schemeClr val="tx1"/>
                          </a:solidFill>
                          <a:effectLst/>
                          <a:latin typeface="+mn-lt"/>
                          <a:ea typeface="+mn-ea"/>
                          <a:cs typeface="+mn-cs"/>
                        </a:rPr>
                        <a:t>UMF No. 5</a:t>
                      </a:r>
                    </a:p>
                    <a:p>
                      <a:pPr marL="0" algn="ctr" defTabSz="914400" rtl="0" eaLnBrk="1" fontAlgn="ctr" latinLnBrk="0" hangingPunct="1">
                        <a:buNone/>
                      </a:pPr>
                      <a:r>
                        <a:rPr lang="es-MX" sz="1000" b="0" u="none" strike="noStrike" kern="1200" dirty="0">
                          <a:solidFill>
                            <a:schemeClr val="tx1"/>
                          </a:solidFill>
                          <a:effectLst/>
                          <a:latin typeface="+mn-lt"/>
                          <a:ea typeface="+mn-ea"/>
                          <a:cs typeface="+mn-cs"/>
                        </a:rPr>
                        <a:t>(OPERANDO)</a:t>
                      </a:r>
                    </a:p>
                    <a:p>
                      <a:pPr marL="0" algn="ctr" defTabSz="914400" rtl="0" eaLnBrk="1" fontAlgn="ctr" latinLnBrk="0" hangingPunct="1">
                        <a:buNone/>
                      </a:pPr>
                      <a:r>
                        <a:rPr lang="es-MX" sz="1000" b="0" u="none" strike="noStrike" kern="1200" dirty="0">
                          <a:solidFill>
                            <a:schemeClr val="tx1"/>
                          </a:solidFill>
                          <a:effectLst/>
                          <a:latin typeface="+mn-lt"/>
                          <a:ea typeface="+mn-ea"/>
                          <a:cs typeface="+mn-cs"/>
                        </a:rPr>
                        <a:t>CECI</a:t>
                      </a:r>
                    </a:p>
                  </a:txBody>
                  <a:tcPr marL="0" marR="0" marT="0" marB="0" anchor="ctr"/>
                </a:tc>
                <a:tc>
                  <a:txBody>
                    <a:bodyPr/>
                    <a:lstStyle/>
                    <a:p>
                      <a:pPr marL="0" algn="ctr" defTabSz="914400" rtl="0" eaLnBrk="1" fontAlgn="ctr" latinLnBrk="0" hangingPunct="1">
                        <a:buNone/>
                      </a:pPr>
                      <a:r>
                        <a:rPr lang="es-MX" sz="1000" b="0" u="none" strike="noStrike" kern="1200" dirty="0">
                          <a:solidFill>
                            <a:schemeClr val="tx1"/>
                          </a:solidFill>
                          <a:effectLst/>
                          <a:latin typeface="+mn-lt"/>
                          <a:ea typeface="+mn-ea"/>
                          <a:cs typeface="+mn-cs"/>
                        </a:rPr>
                        <a:t>Boulevard Bicentenario , KM 0.00+0.164, Fraccionamiento La Lira, C.P. 76078, Pedro Escobedo, </a:t>
                      </a:r>
                      <a:r>
                        <a:rPr lang="es-MX" sz="1000" b="0" u="none" strike="noStrike" kern="1200" dirty="0" err="1">
                          <a:solidFill>
                            <a:schemeClr val="tx1"/>
                          </a:solidFill>
                          <a:effectLst/>
                          <a:latin typeface="+mn-lt"/>
                          <a:ea typeface="+mn-ea"/>
                          <a:cs typeface="+mn-cs"/>
                        </a:rPr>
                        <a:t>Qro</a:t>
                      </a:r>
                      <a:r>
                        <a:rPr lang="es-MX" sz="1000" b="0" u="none" strike="noStrike" kern="1200" dirty="0">
                          <a:solidFill>
                            <a:schemeClr val="tx1"/>
                          </a:solidFill>
                          <a:effectLst/>
                          <a:latin typeface="+mn-lt"/>
                          <a:ea typeface="+mn-ea"/>
                          <a:cs typeface="+mn-cs"/>
                        </a:rPr>
                        <a:t>.</a:t>
                      </a:r>
                    </a:p>
                  </a:txBody>
                  <a:tcPr marL="0" marR="0" marT="0" marB="0" anchor="ctr"/>
                </a:tc>
                <a:tc>
                  <a:txBody>
                    <a:bodyPr/>
                    <a:lstStyle/>
                    <a:p>
                      <a:pPr marL="0" algn="ctr" defTabSz="914400" rtl="0" eaLnBrk="1" fontAlgn="ctr" latinLnBrk="0" hangingPunct="1">
                        <a:buNone/>
                      </a:pPr>
                      <a:r>
                        <a:rPr lang="es-MX" sz="800" b="0" i="0" u="none" strike="noStrike" kern="1200" dirty="0">
                          <a:solidFill>
                            <a:schemeClr val="tx1"/>
                          </a:solidFill>
                          <a:effectLst/>
                          <a:latin typeface="Aptos"/>
                          <a:ea typeface="+mn-ea"/>
                          <a:cs typeface="+mn-cs"/>
                        </a:rPr>
                        <a:t>ACDO.AS2.HCT.270126/4.P.DA</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dirty="0">
                          <a:solidFill>
                            <a:schemeClr val="tx1"/>
                          </a:solidFill>
                          <a:effectLst/>
                          <a:latin typeface="+mn-lt"/>
                          <a:ea typeface="+mn-ea"/>
                          <a:cs typeface="+mn-cs"/>
                        </a:rPr>
                        <a:t>En proceso</a:t>
                      </a:r>
                    </a:p>
                    <a:p>
                      <a:pPr marL="0" marR="0" lvl="0" indent="0" algn="ctr" defTabSz="914400" rtl="0" eaLnBrk="1" fontAlgn="ctr" latinLnBrk="0" hangingPunct="1">
                        <a:lnSpc>
                          <a:spcPct val="100000"/>
                        </a:lnSpc>
                        <a:spcBef>
                          <a:spcPts val="0"/>
                        </a:spcBef>
                        <a:spcAft>
                          <a:spcPts val="0"/>
                        </a:spcAft>
                        <a:buClrTx/>
                        <a:buSzTx/>
                        <a:buFontTx/>
                        <a:buNone/>
                        <a:tabLst/>
                        <a:defRPr/>
                      </a:pPr>
                      <a:endParaRPr lang="es-MX" sz="800" b="0" u="none" strike="noStrike" kern="1200" noProof="0" dirty="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2828683907"/>
                  </a:ext>
                </a:extLst>
              </a:tr>
              <a:tr h="144565">
                <a:tc>
                  <a:txBody>
                    <a:bodyPr/>
                    <a:lstStyle/>
                    <a:p>
                      <a:pPr marL="0" algn="ctr" defTabSz="914400" rtl="0" eaLnBrk="1" fontAlgn="ctr" latinLnBrk="0" hangingPunct="1">
                        <a:buNone/>
                      </a:pPr>
                      <a:r>
                        <a:rPr lang="es-MX" sz="1000" b="0" u="none" strike="noStrike" kern="1200" dirty="0">
                          <a:solidFill>
                            <a:schemeClr val="tx1"/>
                          </a:solidFill>
                          <a:effectLst/>
                          <a:latin typeface="+mn-lt"/>
                          <a:ea typeface="+mn-ea"/>
                          <a:cs typeface="+mn-cs"/>
                        </a:rPr>
                        <a:t>13</a:t>
                      </a:r>
                    </a:p>
                  </a:txBody>
                  <a:tcPr marL="0" marR="0" marT="0" marB="0" anchor="ctr"/>
                </a:tc>
                <a:tc>
                  <a:txBody>
                    <a:bodyPr/>
                    <a:lstStyle/>
                    <a:p>
                      <a:pPr marL="0" algn="ctr" defTabSz="914400" rtl="0" eaLnBrk="1" fontAlgn="ctr" latinLnBrk="0" hangingPunct="1">
                        <a:buNone/>
                      </a:pPr>
                      <a:r>
                        <a:rPr lang="es-MX" sz="1000" b="0" u="none" strike="noStrike" kern="1200" dirty="0">
                          <a:solidFill>
                            <a:schemeClr val="tx1"/>
                          </a:solidFill>
                          <a:effectLst/>
                          <a:latin typeface="+mn-lt"/>
                          <a:ea typeface="+mn-ea"/>
                          <a:cs typeface="+mn-cs"/>
                        </a:rPr>
                        <a:t>Tlaxcala</a:t>
                      </a:r>
                    </a:p>
                  </a:txBody>
                  <a:tcPr marL="0" marR="0" marT="0" marB="0" anchor="ctr"/>
                </a:tc>
                <a:tc>
                  <a:txBody>
                    <a:bodyPr/>
                    <a:lstStyle/>
                    <a:p>
                      <a:pPr marL="0" algn="ctr" defTabSz="914400" rtl="0" eaLnBrk="1" fontAlgn="ctr" latinLnBrk="0" hangingPunct="1">
                        <a:buNone/>
                      </a:pPr>
                      <a:r>
                        <a:rPr lang="es-MX" sz="1000" b="0" u="none" strike="noStrike" kern="1200" dirty="0">
                          <a:solidFill>
                            <a:schemeClr val="tx1"/>
                          </a:solidFill>
                          <a:effectLst/>
                          <a:latin typeface="+mn-lt"/>
                          <a:ea typeface="+mn-ea"/>
                          <a:cs typeface="+mn-cs"/>
                        </a:rPr>
                        <a:t>Gobierno del Estado de Tlaxcala.</a:t>
                      </a:r>
                    </a:p>
                  </a:txBody>
                  <a:tcPr marL="0" marR="0" marT="0" marB="0" anchor="ctr"/>
                </a:tc>
                <a:tc>
                  <a:txBody>
                    <a:bodyPr/>
                    <a:lstStyle/>
                    <a:p>
                      <a:pPr marL="0" algn="ctr" defTabSz="914400" rtl="0" eaLnBrk="1" fontAlgn="ctr" latinLnBrk="0" hangingPunct="1">
                        <a:buNone/>
                      </a:pPr>
                      <a:r>
                        <a:rPr lang="es-MX" sz="1000" b="0" u="none" strike="noStrike" kern="1200" dirty="0">
                          <a:solidFill>
                            <a:schemeClr val="tx1"/>
                          </a:solidFill>
                          <a:effectLst/>
                          <a:latin typeface="+mn-lt"/>
                          <a:ea typeface="+mn-ea"/>
                          <a:cs typeface="+mn-cs"/>
                        </a:rPr>
                        <a:t>HGR 260 CAMAS </a:t>
                      </a:r>
                    </a:p>
                    <a:p>
                      <a:pPr marL="0" algn="ctr" defTabSz="914400" rtl="0" eaLnBrk="1" fontAlgn="ctr" latinLnBrk="0" hangingPunct="1">
                        <a:buNone/>
                      </a:pPr>
                      <a:r>
                        <a:rPr lang="es-MX" sz="1000" b="0" u="none" strike="noStrike" kern="1200" dirty="0">
                          <a:solidFill>
                            <a:schemeClr val="tx1"/>
                          </a:solidFill>
                          <a:effectLst/>
                          <a:latin typeface="+mn-lt"/>
                          <a:ea typeface="+mn-ea"/>
                          <a:cs typeface="+mn-cs"/>
                        </a:rPr>
                        <a:t>Hospital de la Mujer</a:t>
                      </a:r>
                    </a:p>
                    <a:p>
                      <a:pPr marL="0" algn="ctr" defTabSz="914400" rtl="0" eaLnBrk="1" fontAlgn="ctr" latinLnBrk="0" hangingPunct="1">
                        <a:buNone/>
                      </a:pPr>
                      <a:endParaRPr lang="es-MX" sz="1000" b="0" u="none" strike="noStrike" kern="1200" dirty="0">
                        <a:solidFill>
                          <a:schemeClr val="tx1"/>
                        </a:solidFill>
                        <a:effectLst/>
                        <a:latin typeface="+mn-lt"/>
                        <a:ea typeface="+mn-ea"/>
                        <a:cs typeface="+mn-cs"/>
                      </a:endParaRPr>
                    </a:p>
                  </a:txBody>
                  <a:tcPr marL="0" marR="0" marT="0" marB="0" anchor="ctr"/>
                </a:tc>
                <a:tc>
                  <a:txBody>
                    <a:bodyPr/>
                    <a:lstStyle/>
                    <a:p>
                      <a:pPr marL="0" algn="ctr" defTabSz="914400" rtl="0" eaLnBrk="1" fontAlgn="ctr" latinLnBrk="0" hangingPunct="1">
                        <a:buNone/>
                      </a:pPr>
                      <a:r>
                        <a:rPr lang="es-MX" sz="1000" b="0" u="none" strike="noStrike" kern="1200" dirty="0">
                          <a:solidFill>
                            <a:schemeClr val="tx1"/>
                          </a:solidFill>
                          <a:effectLst/>
                          <a:latin typeface="+mn-lt"/>
                          <a:ea typeface="+mn-ea"/>
                          <a:cs typeface="+mn-cs"/>
                        </a:rPr>
                        <a:t>Carretera Tizatlán - </a:t>
                      </a:r>
                      <a:r>
                        <a:rPr lang="es-MX" sz="1000" b="0" u="none" strike="noStrike" kern="1200" dirty="0" err="1">
                          <a:solidFill>
                            <a:schemeClr val="tx1"/>
                          </a:solidFill>
                          <a:effectLst/>
                          <a:latin typeface="+mn-lt"/>
                          <a:ea typeface="+mn-ea"/>
                          <a:cs typeface="+mn-cs"/>
                        </a:rPr>
                        <a:t>Tlacocalpan</a:t>
                      </a:r>
                      <a:r>
                        <a:rPr lang="es-MX" sz="1000" b="0" u="none" strike="noStrike" kern="1200" dirty="0">
                          <a:solidFill>
                            <a:schemeClr val="tx1"/>
                          </a:solidFill>
                          <a:effectLst/>
                          <a:latin typeface="+mn-lt"/>
                          <a:ea typeface="+mn-ea"/>
                          <a:cs typeface="+mn-cs"/>
                        </a:rPr>
                        <a:t>, Número  2, Localidad San Esteban, Tizatlán, Tlaxcala.</a:t>
                      </a:r>
                    </a:p>
                  </a:txBody>
                  <a:tcPr marL="0" marR="0" marT="0" marB="0" anchor="ctr"/>
                </a:tc>
                <a:tc>
                  <a:txBody>
                    <a:bodyPr/>
                    <a:lstStyle/>
                    <a:p>
                      <a:pPr marL="0" algn="ctr" defTabSz="914400" rtl="0" eaLnBrk="1" fontAlgn="ctr" latinLnBrk="0" hangingPunct="1">
                        <a:buNone/>
                      </a:pPr>
                      <a:r>
                        <a:rPr lang="es-MX" sz="800" b="0" i="0" u="none" strike="noStrike" kern="1200" dirty="0">
                          <a:solidFill>
                            <a:schemeClr val="tx1"/>
                          </a:solidFill>
                          <a:effectLst/>
                          <a:latin typeface="Aptos"/>
                          <a:ea typeface="+mn-ea"/>
                          <a:cs typeface="+mn-cs"/>
                        </a:rPr>
                        <a:t>ACDO.AS2.HCT.270126/3.P.DA</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noProof="0" dirty="0">
                          <a:solidFill>
                            <a:schemeClr val="tx1"/>
                          </a:solidFill>
                          <a:effectLst/>
                          <a:latin typeface="+mn-lt"/>
                          <a:ea typeface="+mn-ea"/>
                          <a:cs typeface="+mn-cs"/>
                        </a:rPr>
                        <a:t>En proceso</a:t>
                      </a:r>
                    </a:p>
                  </a:txBody>
                  <a:tcPr marL="0" marR="0" marT="0" marB="0" anchor="ctr"/>
                </a:tc>
                <a:extLst>
                  <a:ext uri="{0D108BD9-81ED-4DB2-BD59-A6C34878D82A}">
                    <a16:rowId xmlns:a16="http://schemas.microsoft.com/office/drawing/2014/main" val="1463797186"/>
                  </a:ext>
                </a:extLst>
              </a:tr>
            </a:tbl>
          </a:graphicData>
        </a:graphic>
      </p:graphicFrame>
    </p:spTree>
    <p:extLst>
      <p:ext uri="{BB962C8B-B14F-4D97-AF65-F5344CB8AC3E}">
        <p14:creationId xmlns:p14="http://schemas.microsoft.com/office/powerpoint/2010/main" val="5169072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5A85D-FB41-AA52-A0AB-57603A55767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58219BBB-9303-AA14-228E-30FEA8F82EF4}"/>
              </a:ext>
            </a:extLst>
          </p:cNvPr>
          <p:cNvSpPr txBox="1"/>
          <p:nvPr/>
        </p:nvSpPr>
        <p:spPr>
          <a:xfrm>
            <a:off x="124408" y="488347"/>
            <a:ext cx="7961768" cy="369332"/>
          </a:xfrm>
          <a:prstGeom prst="rect">
            <a:avLst/>
          </a:prstGeom>
          <a:noFill/>
        </p:spPr>
        <p:txBody>
          <a:bodyPr wrap="square" lIns="91440" tIns="45720" rIns="91440" bIns="45720" rtlCol="0" anchor="t">
            <a:spAutoFit/>
          </a:bodyPr>
          <a:lstStyle/>
          <a:p>
            <a:r>
              <a:rPr lang="es-MX">
                <a:solidFill>
                  <a:srgbClr val="0B5445"/>
                </a:solidFill>
                <a:latin typeface="Noto Sans"/>
                <a:ea typeface="Noto Sans"/>
                <a:cs typeface="Noto Sans"/>
              </a:rPr>
              <a:t>Inmuebles con integración de expediente con </a:t>
            </a:r>
            <a:r>
              <a:rPr lang="es-MX" b="1">
                <a:solidFill>
                  <a:srgbClr val="0B5445"/>
                </a:solidFill>
                <a:latin typeface="Noto Sans"/>
                <a:ea typeface="Noto Sans"/>
                <a:cs typeface="Noto Sans"/>
              </a:rPr>
              <a:t>más del 60%</a:t>
            </a:r>
          </a:p>
        </p:txBody>
      </p:sp>
      <p:sp>
        <p:nvSpPr>
          <p:cNvPr id="9" name="Marcador de número de diapositiva 3">
            <a:extLst>
              <a:ext uri="{FF2B5EF4-FFF2-40B4-BE49-F238E27FC236}">
                <a16:creationId xmlns:a16="http://schemas.microsoft.com/office/drawing/2014/main" id="{6292E1C1-D16A-9EA2-41C9-57967F4737A0}"/>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44</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8C050B1D-9331-D0EC-ADCB-5A6B8EBAC8B2}"/>
              </a:ext>
            </a:extLst>
          </p:cNvPr>
          <p:cNvSpPr txBox="1"/>
          <p:nvPr/>
        </p:nvSpPr>
        <p:spPr>
          <a:xfrm>
            <a:off x="121147" y="155525"/>
            <a:ext cx="9692335"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a:endParaRPr>
          </a:p>
        </p:txBody>
      </p:sp>
      <p:sp>
        <p:nvSpPr>
          <p:cNvPr id="3" name="CuadroTexto 2">
            <a:extLst>
              <a:ext uri="{FF2B5EF4-FFF2-40B4-BE49-F238E27FC236}">
                <a16:creationId xmlns:a16="http://schemas.microsoft.com/office/drawing/2014/main" id="{3FCDBE79-8AC5-54E7-E61F-D6C612FE8ED3}"/>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AB6D8881-3B1E-0304-1FDA-FF620F385400}"/>
              </a:ext>
            </a:extLst>
          </p:cNvPr>
          <p:cNvGraphicFramePr>
            <a:graphicFrameLocks noGrp="1"/>
          </p:cNvGraphicFramePr>
          <p:nvPr>
            <p:extLst>
              <p:ext uri="{D42A27DB-BD31-4B8C-83A1-F6EECF244321}">
                <p14:modId xmlns:p14="http://schemas.microsoft.com/office/powerpoint/2010/main" val="1409448417"/>
              </p:ext>
            </p:extLst>
          </p:nvPr>
        </p:nvGraphicFramePr>
        <p:xfrm>
          <a:off x="228955" y="1027353"/>
          <a:ext cx="11540670" cy="3869055"/>
        </p:xfrm>
        <a:graphic>
          <a:graphicData uri="http://schemas.openxmlformats.org/drawingml/2006/table">
            <a:tbl>
              <a:tblPr/>
              <a:tblGrid>
                <a:gridCol w="407652">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885825">
                  <a:extLst>
                    <a:ext uri="{9D8B030D-6E8A-4147-A177-3AD203B41FA5}">
                      <a16:colId xmlns:a16="http://schemas.microsoft.com/office/drawing/2014/main" val="1201030546"/>
                    </a:ext>
                  </a:extLst>
                </a:gridCol>
                <a:gridCol w="933450">
                  <a:extLst>
                    <a:ext uri="{9D8B030D-6E8A-4147-A177-3AD203B41FA5}">
                      <a16:colId xmlns:a16="http://schemas.microsoft.com/office/drawing/2014/main" val="1610847150"/>
                    </a:ext>
                  </a:extLst>
                </a:gridCol>
                <a:gridCol w="3910192">
                  <a:extLst>
                    <a:ext uri="{9D8B030D-6E8A-4147-A177-3AD203B41FA5}">
                      <a16:colId xmlns:a16="http://schemas.microsoft.com/office/drawing/2014/main" val="1208619848"/>
                    </a:ext>
                  </a:extLst>
                </a:gridCol>
                <a:gridCol w="833376">
                  <a:extLst>
                    <a:ext uri="{9D8B030D-6E8A-4147-A177-3AD203B41FA5}">
                      <a16:colId xmlns:a16="http://schemas.microsoft.com/office/drawing/2014/main" val="1837391683"/>
                    </a:ext>
                  </a:extLst>
                </a:gridCol>
                <a:gridCol w="810226">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7">
                  <a:extLst>
                    <a:ext uri="{9D8B030D-6E8A-4147-A177-3AD203B41FA5}">
                      <a16:colId xmlns:a16="http://schemas.microsoft.com/office/drawing/2014/main" val="1648654690"/>
                    </a:ext>
                  </a:extLst>
                </a:gridCol>
                <a:gridCol w="405113">
                  <a:extLst>
                    <a:ext uri="{9D8B030D-6E8A-4147-A177-3AD203B41FA5}">
                      <a16:colId xmlns:a16="http://schemas.microsoft.com/office/drawing/2014/main" val="840380102"/>
                    </a:ext>
                  </a:extLst>
                </a:gridCol>
                <a:gridCol w="1225096">
                  <a:extLst>
                    <a:ext uri="{9D8B030D-6E8A-4147-A177-3AD203B41FA5}">
                      <a16:colId xmlns:a16="http://schemas.microsoft.com/office/drawing/2014/main" val="1302002376"/>
                    </a:ext>
                  </a:extLst>
                </a:gridCol>
              </a:tblGrid>
              <a:tr h="485775">
                <a:tc>
                  <a:txBody>
                    <a:bodyPr/>
                    <a:lstStyle/>
                    <a:p>
                      <a:pPr algn="ctr" rtl="0" fontAlgn="ctr">
                        <a:buNone/>
                      </a:pPr>
                      <a:r>
                        <a:rPr lang="es-MX" sz="1000" b="1" i="0" u="none" strike="noStrike" dirty="0">
                          <a:solidFill>
                            <a:srgbClr val="FFFFFF"/>
                          </a:solidFill>
                          <a:effectLst/>
                          <a:latin typeface="Noto Sans" panose="020B0502040504020204" pitchFamily="34" charset="0"/>
                        </a:rPr>
                        <a:t>No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Municipio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a:rPr>
                        <a:t>Servicio</a:t>
                      </a:r>
                      <a:endParaRPr lang="es-MX" sz="1000" b="1" i="0" u="none" strike="noStrike">
                        <a:solidFill>
                          <a:srgbClr val="FFFFFF"/>
                        </a:solidFill>
                        <a:effectLst/>
                        <a:latin typeface="Noto Sans" panose="020B0502040504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Dirección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Escrito de ofrecimiento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Acredita propiedad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CLG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err="1">
                          <a:solidFill>
                            <a:srgbClr val="FFFFFF"/>
                          </a:solidFill>
                          <a:effectLst/>
                          <a:latin typeface="Noto Sans"/>
                        </a:rPr>
                        <a:t>AYNº</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AC/DD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PLT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 Integración Expediente Inmobiliario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AE2851"/>
                    </a:solidFill>
                  </a:tcPr>
                </a:tc>
                <a:extLst>
                  <a:ext uri="{0D108BD9-81ED-4DB2-BD59-A6C34878D82A}">
                    <a16:rowId xmlns:a16="http://schemas.microsoft.com/office/drawing/2014/main" val="3901558528"/>
                  </a:ext>
                </a:extLst>
              </a:tr>
              <a:tr h="102421">
                <a:tc>
                  <a:txBody>
                    <a:bodyPr/>
                    <a:lstStyle/>
                    <a:p>
                      <a:pPr marL="0" lvl="0" algn="ctr" defTabSz="914400">
                        <a:buNone/>
                      </a:pPr>
                      <a:r>
                        <a:rPr lang="es-MX" sz="900" b="0" i="0" u="none" strike="noStrike" kern="1200" dirty="0">
                          <a:solidFill>
                            <a:schemeClr val="tx1"/>
                          </a:solidFill>
                          <a:effectLst/>
                          <a:latin typeface="Noto Sans"/>
                          <a:ea typeface="+mn-ea"/>
                          <a:cs typeface="+mn-cs"/>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900" b="0" i="0" u="none" strike="noStrike" kern="1200" dirty="0">
                          <a:solidFill>
                            <a:schemeClr val="tx1"/>
                          </a:solidFill>
                          <a:effectLst/>
                          <a:latin typeface="Noto Sans"/>
                          <a:ea typeface="+mn-ea"/>
                          <a:cs typeface="+mn-cs"/>
                        </a:rPr>
                        <a:t>Jalisco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900" b="0" i="0" u="none" strike="noStrike" kern="1200" dirty="0">
                          <a:solidFill>
                            <a:schemeClr val="tx1"/>
                          </a:solidFill>
                          <a:effectLst/>
                          <a:latin typeface="Noto Sans"/>
                          <a:ea typeface="+mn-ea"/>
                          <a:cs typeface="+mn-cs"/>
                        </a:rPr>
                        <a:t>Guadalajara </a:t>
                      </a:r>
                      <a:endParaRPr lang="es-ES" sz="160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a:buNone/>
                      </a:pPr>
                      <a:r>
                        <a:rPr lang="es-MX" sz="900" b="0" i="0" u="none" strike="noStrike" kern="1200" noProof="0" dirty="0">
                          <a:solidFill>
                            <a:schemeClr val="tx1"/>
                          </a:solidFill>
                          <a:effectLst/>
                          <a:latin typeface="Noto Sans"/>
                          <a:ea typeface="+mn-ea"/>
                          <a:cs typeface="+mn-cs"/>
                        </a:rPr>
                        <a:t>Ampliación HGZ No. 14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a:buNone/>
                      </a:pPr>
                      <a:r>
                        <a:rPr lang="es" sz="900" b="0" i="0" u="none" strike="noStrike" kern="1200" noProof="0" dirty="0">
                          <a:solidFill>
                            <a:schemeClr val="tx1"/>
                          </a:solidFill>
                          <a:effectLst/>
                          <a:latin typeface="Noto Sans"/>
                          <a:ea typeface="+mn-ea"/>
                          <a:cs typeface="+mn-cs"/>
                        </a:rPr>
                        <a:t>Calle Enrique Olavarría y Ferrari Entre La Av. Revolución y Av. Bernal Díaz Del Castillo</a:t>
                      </a:r>
                      <a:endParaRPr lang="es-E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a:buNone/>
                      </a:pPr>
                      <a:r>
                        <a:rPr lang="es-MX" sz="1000" b="1" i="0" u="none" strike="noStrike" dirty="0">
                          <a:solidFill>
                            <a:schemeClr val="tx1"/>
                          </a:solidFill>
                          <a:effectLst/>
                          <a:latin typeface="Noto Sans"/>
                        </a:rPr>
                        <a:t>90%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942941001"/>
                  </a:ext>
                </a:extLst>
              </a:tr>
              <a:tr h="304800">
                <a:tc>
                  <a:txBody>
                    <a:bodyPr/>
                    <a:lstStyle/>
                    <a:p>
                      <a:pPr lvl="0" algn="ctr">
                        <a:buNone/>
                      </a:pPr>
                      <a:r>
                        <a:rPr lang="es-MX" sz="900" b="0" i="0" u="none" strike="noStrike" dirty="0">
                          <a:solidFill>
                            <a:schemeClr val="tx1"/>
                          </a:solidFill>
                          <a:effectLst/>
                          <a:latin typeface="Noto Sans"/>
                        </a:rPr>
                        <a:t>2</a:t>
                      </a:r>
                    </a:p>
                  </a:txBody>
                  <a:tcPr marL="0" marR="0" marT="0"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Guanajuato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León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UMF 60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s-MX" sz="900" b="0" i="0" u="none" strike="noStrike" kern="1200" dirty="0">
                          <a:solidFill>
                            <a:schemeClr val="tx1"/>
                          </a:solidFill>
                          <a:effectLst/>
                          <a:latin typeface="Noto Sans"/>
                          <a:ea typeface="+mn-ea"/>
                          <a:cs typeface="+mn-cs"/>
                        </a:rPr>
                        <a:t>Calle Nezahualcóyotl No. 224, Colonia San Pedro de los Hernández, C.P. 37238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86%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56116732"/>
                  </a:ext>
                </a:extLst>
              </a:tr>
              <a:tr h="304800">
                <a:tc>
                  <a:txBody>
                    <a:bodyPr/>
                    <a:lstStyle/>
                    <a:p>
                      <a:pPr marL="0" lvl="0" algn="ctr" defTabSz="914400">
                        <a:buNone/>
                      </a:pPr>
                      <a:r>
                        <a:rPr lang="es-MX" sz="900" b="0" i="0" u="none" strike="noStrike" kern="1200" dirty="0">
                          <a:solidFill>
                            <a:schemeClr val="tx1"/>
                          </a:solidFill>
                          <a:effectLst/>
                          <a:latin typeface="Noto Sans"/>
                          <a:ea typeface="+mn-ea"/>
                          <a:cs typeface="+mn-cs"/>
                        </a:rPr>
                        <a:t>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900" b="0" i="0" u="none" strike="noStrike" kern="1200" dirty="0">
                          <a:solidFill>
                            <a:schemeClr val="tx1"/>
                          </a:solidFill>
                          <a:effectLst/>
                          <a:latin typeface="Noto Sans"/>
                          <a:ea typeface="+mn-ea"/>
                          <a:cs typeface="+mn-cs"/>
                        </a:rPr>
                        <a:t>Zacatecas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900" b="0" i="0" u="none" strike="noStrike" kern="1200" dirty="0">
                          <a:solidFill>
                            <a:schemeClr val="tx1"/>
                          </a:solidFill>
                          <a:effectLst/>
                          <a:latin typeface="Noto Sans"/>
                          <a:ea typeface="+mn-ea"/>
                          <a:cs typeface="+mn-cs"/>
                        </a:rPr>
                        <a:t>Fresnillo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a:buNone/>
                      </a:pPr>
                      <a:r>
                        <a:rPr lang="es-MX" sz="900" b="0" i="0" u="none" strike="noStrike" kern="1200" noProof="0" dirty="0">
                          <a:solidFill>
                            <a:schemeClr val="tx1"/>
                          </a:solidFill>
                          <a:effectLst/>
                          <a:latin typeface="Noto Sans"/>
                          <a:ea typeface="+mn-ea"/>
                          <a:cs typeface="+mn-cs"/>
                        </a:rPr>
                        <a:t>HGZ 156 Camas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a:buNone/>
                      </a:pPr>
                      <a:r>
                        <a:rPr lang="es" sz="900" b="0" i="0" u="none" strike="noStrike" kern="1200" noProof="0" dirty="0">
                          <a:solidFill>
                            <a:schemeClr val="tx1"/>
                          </a:solidFill>
                          <a:effectLst/>
                          <a:latin typeface="Noto Sans"/>
                          <a:ea typeface="+mn-ea"/>
                          <a:cs typeface="+mn-cs"/>
                        </a:rPr>
                        <a:t>Avenida doctores No. 60, col. francisco villa, C.P. 99054</a:t>
                      </a:r>
                      <a:endParaRPr lang="e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dirty="0">
                          <a:solidFill>
                            <a:schemeClr val="tx1"/>
                          </a:solidFill>
                          <a:effectLst/>
                          <a:latin typeface="Noto Sans"/>
                        </a:rPr>
                        <a:t>Sí</a:t>
                      </a:r>
                      <a:endParaRPr lang="es-ES" sz="160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dirty="0">
                          <a:solidFill>
                            <a:schemeClr val="tx1"/>
                          </a:solidFill>
                          <a:effectLst/>
                          <a:latin typeface="Noto Sans"/>
                        </a:rPr>
                        <a:t>Sí</a:t>
                      </a:r>
                      <a:endParaRPr lang="es-ES" sz="160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dirty="0">
                          <a:solidFill>
                            <a:schemeClr val="tx1"/>
                          </a:solidFill>
                          <a:effectLst/>
                          <a:latin typeface="Noto Sans"/>
                        </a:rPr>
                        <a:t>Sí</a:t>
                      </a:r>
                      <a:endParaRPr lang="es-ES" sz="160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a:buNone/>
                      </a:pPr>
                      <a:r>
                        <a:rPr lang="es-MX" sz="1000" b="1" i="0" u="none" strike="noStrike" dirty="0">
                          <a:solidFill>
                            <a:schemeClr val="tx1"/>
                          </a:solidFill>
                          <a:effectLst/>
                          <a:latin typeface="Noto Sans"/>
                        </a:rPr>
                        <a:t>81%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48759150"/>
                  </a:ext>
                </a:extLst>
              </a:tr>
              <a:tr h="102422">
                <a:tc>
                  <a:txBody>
                    <a:bodyPr/>
                    <a:lstStyle/>
                    <a:p>
                      <a:pPr marL="0" lvl="0" algn="ctr" defTabSz="914400" rtl="0" eaLnBrk="1" fontAlgn="ctr" latinLnBrk="0" hangingPunct="1">
                        <a:buNone/>
                      </a:pPr>
                      <a:r>
                        <a:rPr lang="es-MX" sz="900" b="0" i="0" u="none" strike="noStrike" kern="1200" dirty="0">
                          <a:solidFill>
                            <a:schemeClr val="tx1"/>
                          </a:solidFill>
                          <a:effectLst/>
                          <a:latin typeface="Noto Sans"/>
                          <a:ea typeface="+mn-ea"/>
                          <a:cs typeface="+mn-cs"/>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defTabSz="914400" rtl="0" eaLnBrk="1" fontAlgn="ctr" latinLnBrk="0" hangingPunct="1">
                        <a:buNone/>
                      </a:pPr>
                      <a:r>
                        <a:rPr lang="es-MX" sz="900" b="0" i="0" u="none" strike="noStrike" kern="1200" dirty="0">
                          <a:solidFill>
                            <a:schemeClr val="tx1"/>
                          </a:solidFill>
                          <a:effectLst/>
                          <a:latin typeface="Noto Sans"/>
                          <a:ea typeface="+mn-ea"/>
                          <a:cs typeface="+mn-cs"/>
                        </a:rPr>
                        <a:t>Baja California Sur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defTabSz="914400" rtl="0" eaLnBrk="1" fontAlgn="ctr" latinLnBrk="0" hangingPunct="1">
                        <a:buNone/>
                      </a:pPr>
                      <a:r>
                        <a:rPr lang="es-MX" sz="900" b="0" i="0" u="none" strike="noStrike" kern="1200" dirty="0">
                          <a:solidFill>
                            <a:schemeClr val="tx1"/>
                          </a:solidFill>
                          <a:effectLst/>
                          <a:latin typeface="Noto Sans"/>
                          <a:ea typeface="+mn-ea"/>
                          <a:cs typeface="+mn-cs"/>
                        </a:rPr>
                        <a:t>La Paz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rtl="0" eaLnBrk="1" fontAlgn="ctr" latinLnBrk="0" hangingPunct="1">
                        <a:buNone/>
                      </a:pPr>
                      <a:r>
                        <a:rPr lang="es-MX" sz="900" b="0" i="0" u="none" strike="noStrike" kern="1200" noProof="0" dirty="0">
                          <a:solidFill>
                            <a:schemeClr val="tx1"/>
                          </a:solidFill>
                          <a:effectLst/>
                          <a:latin typeface="Noto Sans"/>
                          <a:ea typeface="+mn-ea"/>
                          <a:cs typeface="+mn-cs"/>
                        </a:rPr>
                        <a:t>Centro de Seguridad Social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lnSpc>
                          <a:spcPct val="100000"/>
                        </a:lnSpc>
                        <a:spcBef>
                          <a:spcPts val="0"/>
                        </a:spcBef>
                        <a:spcAft>
                          <a:spcPts val="0"/>
                        </a:spcAft>
                        <a:buNone/>
                      </a:pPr>
                      <a:r>
                        <a:rPr lang="es-MX" sz="900" b="0" i="0" u="none" strike="noStrike" kern="1200" noProof="0" dirty="0">
                          <a:solidFill>
                            <a:schemeClr val="tx1"/>
                          </a:solidFill>
                          <a:effectLst/>
                          <a:latin typeface="Noto Sans"/>
                          <a:ea typeface="+mn-ea"/>
                          <a:cs typeface="+mn-cs"/>
                        </a:rPr>
                        <a:t>Calle De Acceso, Colonia Valle Dorado </a:t>
                      </a:r>
                      <a:endParaRPr lang="es-ES" sz="900" b="0" i="0" u="none" strike="noStrike" kern="1200" dirty="0">
                        <a:solidFill>
                          <a:schemeClr val="tx1"/>
                        </a:solidFill>
                        <a:effectLst/>
                        <a:latin typeface="Noto Sans"/>
                        <a:ea typeface="+mn-ea"/>
                        <a:cs typeface="+mn-cs"/>
                      </a:endParaRPr>
                    </a:p>
                    <a:p>
                      <a:pPr marL="0" lvl="0" algn="just" defTabSz="914400">
                        <a:buNone/>
                      </a:pPr>
                      <a:endParaRPr lang="es-MX" sz="9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defTabSz="914400"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fontAlgn="ctr" latinLnBrk="0" hangingPunct="1">
                        <a:buNone/>
                      </a:pPr>
                      <a:r>
                        <a:rPr lang="es-MX" sz="1000" b="1" i="0" u="none" strike="noStrike" kern="1200" dirty="0">
                          <a:solidFill>
                            <a:schemeClr val="tx1"/>
                          </a:solidFill>
                          <a:effectLst/>
                          <a:latin typeface="Noto Sans"/>
                          <a:ea typeface="+mn-ea"/>
                          <a:cs typeface="+mn-cs"/>
                        </a:rPr>
                        <a:t>80%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553092974"/>
                  </a:ext>
                </a:extLst>
              </a:tr>
              <a:tr h="102422">
                <a:tc>
                  <a:txBody>
                    <a:bodyPr/>
                    <a:lstStyle/>
                    <a:p>
                      <a:pPr lvl="0" algn="ctr">
                        <a:buNone/>
                      </a:pPr>
                      <a:r>
                        <a:rPr lang="es-MX" sz="900" b="0" i="0" u="none" strike="noStrike" dirty="0">
                          <a:solidFill>
                            <a:schemeClr val="tx1"/>
                          </a:solidFill>
                          <a:effectLst/>
                          <a:latin typeface="Noto Sans"/>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defTabSz="914400" rtl="0" eaLnBrk="1" fontAlgn="ctr" latinLnBrk="0" hangingPunct="1">
                        <a:buNone/>
                      </a:pPr>
                      <a:r>
                        <a:rPr lang="es-MX" sz="900" b="0" i="0" u="none" strike="noStrike" kern="1200" dirty="0">
                          <a:solidFill>
                            <a:schemeClr val="tx1"/>
                          </a:solidFill>
                          <a:effectLst/>
                          <a:latin typeface="Noto Sans"/>
                          <a:ea typeface="+mn-ea"/>
                          <a:cs typeface="+mn-cs"/>
                        </a:rPr>
                        <a:t>Baja California Sur</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defTabSz="914400" rtl="0" eaLnBrk="1" fontAlgn="ctr" latinLnBrk="0" hangingPunct="1">
                        <a:buNone/>
                      </a:pPr>
                      <a:r>
                        <a:rPr lang="es-MX" sz="900" b="0" i="0" u="none" strike="noStrike" kern="1200" dirty="0">
                          <a:solidFill>
                            <a:schemeClr val="tx1"/>
                          </a:solidFill>
                          <a:effectLst/>
                          <a:latin typeface="Noto Sans"/>
                          <a:ea typeface="+mn-ea"/>
                          <a:cs typeface="+mn-cs"/>
                        </a:rPr>
                        <a:t>Los Cabos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lnSpc>
                          <a:spcPct val="100000"/>
                        </a:lnSpc>
                        <a:spcBef>
                          <a:spcPts val="0"/>
                        </a:spcBef>
                        <a:spcAft>
                          <a:spcPts val="0"/>
                        </a:spcAft>
                        <a:buNone/>
                      </a:pPr>
                      <a:r>
                        <a:rPr lang="es-MX" sz="900" b="0" i="0" u="none" strike="noStrike" kern="1200" noProof="0" dirty="0">
                          <a:solidFill>
                            <a:schemeClr val="tx1"/>
                          </a:solidFill>
                          <a:effectLst/>
                          <a:latin typeface="Noto Sans"/>
                          <a:ea typeface="Noto Sans"/>
                          <a:cs typeface="Noto Sans"/>
                        </a:rPr>
                        <a:t>Para Conectar Vialidades del Hospital</a:t>
                      </a:r>
                      <a:endParaRPr lang="es-ES" sz="160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lnSpc>
                          <a:spcPct val="100000"/>
                        </a:lnSpc>
                        <a:spcBef>
                          <a:spcPts val="0"/>
                        </a:spcBef>
                        <a:spcAft>
                          <a:spcPts val="0"/>
                        </a:spcAft>
                        <a:buNone/>
                      </a:pPr>
                      <a:r>
                        <a:rPr lang="es-MX" sz="900" b="0" i="0" u="none" strike="noStrike" kern="1200" noProof="0" dirty="0">
                          <a:solidFill>
                            <a:schemeClr val="tx1"/>
                          </a:solidFill>
                          <a:effectLst/>
                          <a:latin typeface="Noto Sans"/>
                          <a:ea typeface="+mn-ea"/>
                          <a:cs typeface="+mn-cs"/>
                        </a:rPr>
                        <a:t>Polígono 6d-7 En El Kilómetro 1.5 Autopista de Cuota Libramiento -Aeropuerto, Cabo Colorado, San José Del Cabo En El Municipio de Los Cabos, Baja California Sur</a:t>
                      </a:r>
                      <a:endParaRPr lang="es-ES" sz="900" b="0" i="0" u="none" strike="noStrike" kern="1200" dirty="0">
                        <a:solidFill>
                          <a:schemeClr val="tx1"/>
                        </a:solidFill>
                        <a:effectLst/>
                        <a:latin typeface="Noto Sans"/>
                        <a:ea typeface="+mn-ea"/>
                        <a:cs typeface="+mn-cs"/>
                      </a:endParaRPr>
                    </a:p>
                    <a:p>
                      <a:pPr marL="0" lvl="0" algn="just" defTabSz="914400">
                        <a:buNone/>
                      </a:pPr>
                      <a:endParaRPr lang="es-MX" sz="9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dirty="0">
                          <a:solidFill>
                            <a:schemeClr val="tx1"/>
                          </a:solidFill>
                          <a:effectLst/>
                          <a:latin typeface="Noto Sans"/>
                        </a:rPr>
                        <a:t>Sí</a:t>
                      </a:r>
                      <a:endParaRPr lang="es-ES" sz="160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76%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926545639"/>
                  </a:ext>
                </a:extLst>
              </a:tr>
              <a:tr h="102421">
                <a:tc>
                  <a:txBody>
                    <a:bodyPr/>
                    <a:lstStyle/>
                    <a:p>
                      <a:pPr lvl="0" algn="ctr">
                        <a:buNone/>
                      </a:pPr>
                      <a:r>
                        <a:rPr lang="es-MX" sz="900" b="0" i="0" u="none" strike="noStrike" dirty="0">
                          <a:solidFill>
                            <a:schemeClr val="tx1"/>
                          </a:solidFill>
                          <a:effectLst/>
                          <a:latin typeface="Noto Sans"/>
                        </a:rPr>
                        <a:t>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900" b="0" i="0" u="none" strike="noStrike" kern="1200" dirty="0">
                          <a:solidFill>
                            <a:schemeClr val="tx1"/>
                          </a:solidFill>
                          <a:effectLst/>
                          <a:latin typeface="Noto Sans"/>
                          <a:ea typeface="+mn-ea"/>
                          <a:cs typeface="+mn-cs"/>
                        </a:rPr>
                        <a:t>Oaxaca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900" b="0" i="0" u="none" strike="noStrike" kern="1200" dirty="0">
                          <a:solidFill>
                            <a:schemeClr val="tx1"/>
                          </a:solidFill>
                          <a:effectLst/>
                          <a:latin typeface="Noto Sans"/>
                          <a:ea typeface="+mn-ea"/>
                          <a:cs typeface="+mn-cs"/>
                        </a:rPr>
                        <a:t>Bahías de Huatulco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a:buNone/>
                      </a:pPr>
                      <a:r>
                        <a:rPr lang="es-MX" sz="900" b="0" i="0" u="none" strike="noStrike" kern="1200" noProof="0" dirty="0">
                          <a:solidFill>
                            <a:schemeClr val="tx1"/>
                          </a:solidFill>
                          <a:effectLst/>
                          <a:latin typeface="Noto Sans"/>
                          <a:ea typeface="+mn-ea"/>
                          <a:cs typeface="+mn-cs"/>
                        </a:rPr>
                        <a:t>UMF</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a:buNone/>
                      </a:pPr>
                      <a:r>
                        <a:rPr lang="es" sz="900" b="0" i="0" u="none" strike="noStrike" kern="1200" noProof="0" dirty="0">
                          <a:solidFill>
                            <a:schemeClr val="tx1"/>
                          </a:solidFill>
                          <a:effectLst/>
                          <a:latin typeface="Noto Sans"/>
                          <a:ea typeface="+mn-ea"/>
                          <a:cs typeface="+mn-cs"/>
                        </a:rPr>
                        <a:t>Lote 5-A Manzana 1, Sector "I" en el CII Bahías de Huatulco, Oaxaca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76%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446726252"/>
                  </a:ext>
                </a:extLst>
              </a:tr>
              <a:tr h="102421">
                <a:tc>
                  <a:txBody>
                    <a:bodyPr/>
                    <a:lstStyle/>
                    <a:p>
                      <a:pPr lvl="0" algn="ctr">
                        <a:buNone/>
                      </a:pPr>
                      <a:r>
                        <a:rPr lang="es-MX" sz="900" b="0" i="0" u="none" strike="noStrike" dirty="0">
                          <a:solidFill>
                            <a:schemeClr val="tx1"/>
                          </a:solidFill>
                          <a:effectLst/>
                          <a:latin typeface="Noto Sans"/>
                        </a:rPr>
                        <a:t>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900" b="0" i="0" u="none" strike="noStrike" kern="1200">
                          <a:solidFill>
                            <a:schemeClr val="tx1"/>
                          </a:solidFill>
                          <a:effectLst/>
                          <a:latin typeface="Noto Sans"/>
                          <a:ea typeface="+mn-ea"/>
                          <a:cs typeface="+mn-cs"/>
                        </a:rPr>
                        <a:t>Hidalgo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900" b="0" i="0" u="none" strike="noStrike" kern="1200" dirty="0">
                          <a:solidFill>
                            <a:schemeClr val="tx1"/>
                          </a:solidFill>
                          <a:effectLst/>
                          <a:latin typeface="Noto Sans"/>
                          <a:ea typeface="+mn-ea"/>
                          <a:cs typeface="+mn-cs"/>
                        </a:rPr>
                        <a:t>Tulancingo de Bravo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a:buNone/>
                      </a:pPr>
                      <a:r>
                        <a:rPr lang="es-MX" sz="900" b="0" i="0" u="none" strike="noStrike" kern="1200" noProof="0" dirty="0">
                          <a:solidFill>
                            <a:schemeClr val="tx1"/>
                          </a:solidFill>
                          <a:effectLst/>
                          <a:latin typeface="Noto Sans"/>
                          <a:ea typeface="+mn-ea"/>
                          <a:cs typeface="+mn-cs"/>
                        </a:rPr>
                        <a:t>Subdelegación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a:buNone/>
                      </a:pPr>
                      <a:r>
                        <a:rPr lang="es" sz="900" b="0" i="0" u="none" strike="noStrike" kern="1200" noProof="0" dirty="0">
                          <a:solidFill>
                            <a:schemeClr val="tx1"/>
                          </a:solidFill>
                          <a:effectLst/>
                          <a:latin typeface="Noto Sans"/>
                          <a:ea typeface="+mn-ea"/>
                          <a:cs typeface="+mn-cs"/>
                        </a:rPr>
                        <a:t>Fraccionamiento Nuevo San Nicolas</a:t>
                      </a:r>
                      <a:endParaRPr lang="es-E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74%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136502408"/>
                  </a:ext>
                </a:extLst>
              </a:tr>
              <a:tr h="102421">
                <a:tc>
                  <a:txBody>
                    <a:bodyPr/>
                    <a:lstStyle/>
                    <a:p>
                      <a:pPr lvl="0" algn="ctr">
                        <a:buNone/>
                      </a:pPr>
                      <a:r>
                        <a:rPr lang="es-MX" sz="900" b="0" i="0" u="none" strike="noStrike" dirty="0">
                          <a:solidFill>
                            <a:schemeClr val="tx1"/>
                          </a:solidFill>
                          <a:effectLst/>
                          <a:latin typeface="Noto Sans"/>
                        </a:rPr>
                        <a:t>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900" b="0" i="0" u="none" strike="noStrike" kern="1200" dirty="0">
                          <a:solidFill>
                            <a:schemeClr val="tx1"/>
                          </a:solidFill>
                          <a:effectLst/>
                          <a:latin typeface="Noto Sans"/>
                          <a:ea typeface="+mn-ea"/>
                          <a:cs typeface="+mn-cs"/>
                        </a:rPr>
                        <a:t>Coahuila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900" b="0" i="0" u="none" strike="noStrike" kern="1200" dirty="0">
                          <a:solidFill>
                            <a:schemeClr val="tx1"/>
                          </a:solidFill>
                          <a:effectLst/>
                          <a:latin typeface="Noto Sans"/>
                          <a:ea typeface="+mn-ea"/>
                          <a:cs typeface="+mn-cs"/>
                        </a:rPr>
                        <a:t>San José  de Aura </a:t>
                      </a:r>
                      <a:endParaRPr lang="es-ES" sz="160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a:buNone/>
                      </a:pPr>
                      <a:r>
                        <a:rPr lang="es-MX" sz="900" b="0" i="0" u="none" strike="noStrike" kern="1200" noProof="0" dirty="0">
                          <a:solidFill>
                            <a:schemeClr val="tx1"/>
                          </a:solidFill>
                          <a:effectLst/>
                          <a:latin typeface="Noto Sans"/>
                          <a:ea typeface="+mn-ea"/>
                          <a:cs typeface="+mn-cs"/>
                        </a:rPr>
                        <a:t>UMF</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a:buNone/>
                      </a:pPr>
                      <a:r>
                        <a:rPr lang="es-MX" sz="900" b="0" i="0" u="none" strike="noStrike" kern="1200" noProof="0" dirty="0">
                          <a:solidFill>
                            <a:schemeClr val="tx1"/>
                          </a:solidFill>
                          <a:effectLst/>
                          <a:latin typeface="Noto Sans"/>
                          <a:ea typeface="+mn-ea"/>
                          <a:cs typeface="+mn-cs"/>
                        </a:rPr>
                        <a:t>Calle Zaragoza N° 48 En San Jose de Aura</a:t>
                      </a:r>
                      <a:endParaRPr lang="es-E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a:solidFill>
                            <a:schemeClr val="tx1"/>
                          </a:solidFill>
                          <a:effectLst/>
                          <a:latin typeface="Noto Sans"/>
                        </a:rPr>
                        <a:t>Sí</a:t>
                      </a:r>
                      <a:endParaRPr lang="es-ES" sz="160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71%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98908516"/>
                  </a:ext>
                </a:extLst>
              </a:tr>
              <a:tr h="102421">
                <a:tc>
                  <a:txBody>
                    <a:bodyPr/>
                    <a:lstStyle/>
                    <a:p>
                      <a:pPr lvl="0" algn="ctr">
                        <a:buNone/>
                      </a:pPr>
                      <a:r>
                        <a:rPr lang="es-MX" sz="900" b="0" i="0" u="none" strike="noStrike" dirty="0">
                          <a:solidFill>
                            <a:schemeClr val="tx1"/>
                          </a:solidFill>
                          <a:effectLst/>
                          <a:latin typeface="Noto Sans"/>
                        </a:rPr>
                        <a:t>9</a:t>
                      </a:r>
                    </a:p>
                  </a:txBody>
                  <a:tcPr marL="0" marR="0" marT="0"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Aguascalientes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Pabellón de Arteaga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HGZ 90 Camas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s-MX" sz="900" b="0" i="0" u="none" strike="noStrike" kern="1200" dirty="0">
                          <a:solidFill>
                            <a:schemeClr val="tx1"/>
                          </a:solidFill>
                          <a:effectLst/>
                          <a:latin typeface="Noto Sans"/>
                          <a:ea typeface="+mn-ea"/>
                          <a:cs typeface="+mn-cs"/>
                        </a:rPr>
                        <a:t>Calle Amparo Tristán Medrano, Pabellón de Arteaga, </a:t>
                      </a:r>
                      <a:r>
                        <a:rPr lang="es-MX" sz="900" b="0" i="0" u="none" strike="noStrike" kern="1200" dirty="0" err="1">
                          <a:solidFill>
                            <a:schemeClr val="tx1"/>
                          </a:solidFill>
                          <a:effectLst/>
                          <a:latin typeface="Noto Sans"/>
                          <a:ea typeface="+mn-ea"/>
                          <a:cs typeface="+mn-cs"/>
                        </a:rPr>
                        <a:t>Ags</a:t>
                      </a:r>
                      <a:r>
                        <a:rPr lang="es-MX" sz="900" b="0" i="0" u="none" strike="noStrike" kern="1200" dirty="0">
                          <a:solidFill>
                            <a:schemeClr val="tx1"/>
                          </a:solidFill>
                          <a:effectLst/>
                          <a:latin typeface="Noto Sans"/>
                          <a:ea typeface="+mn-ea"/>
                          <a:cs typeface="+mn-c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Si</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Si</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Si</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71%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93977398"/>
                  </a:ext>
                </a:extLst>
              </a:tr>
              <a:tr h="102421">
                <a:tc>
                  <a:txBody>
                    <a:bodyPr/>
                    <a:lstStyle/>
                    <a:p>
                      <a:pPr lvl="0" algn="ctr">
                        <a:buNone/>
                      </a:pPr>
                      <a:r>
                        <a:rPr lang="es-MX" sz="900" b="0" i="0" u="none" strike="noStrike" dirty="0">
                          <a:solidFill>
                            <a:schemeClr val="tx1"/>
                          </a:solidFill>
                          <a:effectLst/>
                          <a:latin typeface="Noto Sans"/>
                        </a:rPr>
                        <a:t>10</a:t>
                      </a:r>
                    </a:p>
                  </a:txBody>
                  <a:tcPr marL="0" marR="0" marT="0"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Guanajuato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Silao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900" b="0" i="0" u="none" strike="noStrike" kern="1200" dirty="0">
                          <a:solidFill>
                            <a:schemeClr val="tx1"/>
                          </a:solidFill>
                          <a:effectLst/>
                          <a:latin typeface="Noto Sans"/>
                          <a:ea typeface="+mn-ea"/>
                          <a:cs typeface="+mn-cs"/>
                        </a:rPr>
                        <a:t>UMF 10+5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defTabSz="914400" rtl="0" eaLnBrk="1" latinLnBrk="0" hangingPunct="1">
                        <a:buNone/>
                      </a:pPr>
                      <a:r>
                        <a:rPr lang="es-MX" sz="900" b="0" i="0" u="none" strike="noStrike" kern="1200" dirty="0">
                          <a:solidFill>
                            <a:schemeClr val="tx1"/>
                          </a:solidFill>
                          <a:effectLst/>
                          <a:latin typeface="Noto Sans"/>
                          <a:ea typeface="+mn-ea"/>
                          <a:cs typeface="+mn-cs"/>
                        </a:rPr>
                        <a:t>Calle Sirona del Ejido Cerritos, Silao de la Victoria, Guanajuato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i="0" u="none" strike="noStrike" dirty="0">
                          <a:solidFill>
                            <a:schemeClr val="tx1"/>
                          </a:solidFill>
                          <a:effectLst/>
                          <a:latin typeface="Noto Sans"/>
                        </a:rPr>
                        <a:t>No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71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71695441"/>
                  </a:ext>
                </a:extLst>
              </a:tr>
              <a:tr h="102421">
                <a:tc>
                  <a:txBody>
                    <a:bodyPr/>
                    <a:lstStyle/>
                    <a:p>
                      <a:pPr lvl="0" algn="ctr">
                        <a:buNone/>
                      </a:pPr>
                      <a:r>
                        <a:rPr lang="es-MX" sz="900" b="0" i="0" u="none" strike="noStrike" dirty="0">
                          <a:solidFill>
                            <a:schemeClr val="tx1"/>
                          </a:solidFill>
                          <a:effectLst/>
                          <a:latin typeface="Noto Sans"/>
                        </a:rPr>
                        <a:t>11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900" b="0" i="0" u="none" strike="noStrike" kern="1200" dirty="0">
                          <a:solidFill>
                            <a:schemeClr val="tx1"/>
                          </a:solidFill>
                          <a:effectLst/>
                          <a:latin typeface="Noto Sans"/>
                          <a:ea typeface="+mn-ea"/>
                          <a:cs typeface="+mn-cs"/>
                        </a:rPr>
                        <a:t>Puebla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defTabSz="914400">
                        <a:buNone/>
                      </a:pPr>
                      <a:r>
                        <a:rPr lang="es-MX" sz="900" b="0" i="0" u="none" strike="noStrike" kern="1200" dirty="0">
                          <a:solidFill>
                            <a:schemeClr val="tx1"/>
                          </a:solidFill>
                          <a:effectLst/>
                          <a:latin typeface="Noto Sans"/>
                          <a:ea typeface="+mn-ea"/>
                          <a:cs typeface="+mn-cs"/>
                        </a:rPr>
                        <a:t>Huauchinango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a:buNone/>
                      </a:pPr>
                      <a:r>
                        <a:rPr lang="es-MX" sz="900" b="0" i="0" u="none" strike="noStrike" kern="1200" noProof="0" dirty="0" err="1">
                          <a:solidFill>
                            <a:schemeClr val="tx1"/>
                          </a:solidFill>
                          <a:effectLst/>
                          <a:latin typeface="Noto Sans"/>
                          <a:ea typeface="+mn-ea"/>
                          <a:cs typeface="+mn-cs"/>
                        </a:rPr>
                        <a:t>Hgz</a:t>
                      </a:r>
                      <a:r>
                        <a:rPr lang="es-MX" sz="900" b="0" i="0" u="none" strike="noStrike" kern="1200" noProof="0" dirty="0">
                          <a:solidFill>
                            <a:schemeClr val="tx1"/>
                          </a:solidFill>
                          <a:effectLst/>
                          <a:latin typeface="Noto Sans"/>
                          <a:ea typeface="+mn-ea"/>
                          <a:cs typeface="+mn-cs"/>
                        </a:rPr>
                        <a:t> 60 camas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a:buNone/>
                      </a:pPr>
                      <a:r>
                        <a:rPr lang="en-US" sz="900" b="0" i="0" u="none" strike="noStrike" kern="1200" noProof="0" dirty="0">
                          <a:solidFill>
                            <a:schemeClr val="tx1"/>
                          </a:solidFill>
                          <a:effectLst/>
                          <a:latin typeface="Noto Sans"/>
                          <a:ea typeface="+mn-ea"/>
                          <a:cs typeface="+mn-cs"/>
                        </a:rPr>
                        <a:t>Ejido La Venta </a:t>
                      </a:r>
                      <a:r>
                        <a:rPr lang="en-US" sz="900" b="0" i="0" u="none" strike="noStrike" kern="1200" noProof="0" dirty="0" err="1">
                          <a:solidFill>
                            <a:schemeClr val="tx1"/>
                          </a:solidFill>
                          <a:effectLst/>
                          <a:latin typeface="Noto Sans"/>
                          <a:ea typeface="+mn-ea"/>
                          <a:cs typeface="+mn-cs"/>
                        </a:rPr>
                        <a:t>identificado</a:t>
                      </a:r>
                      <a:r>
                        <a:rPr lang="en-US" sz="900" b="0" i="0" u="none" strike="noStrike" kern="1200" noProof="0" dirty="0">
                          <a:solidFill>
                            <a:schemeClr val="tx1"/>
                          </a:solidFill>
                          <a:effectLst/>
                          <a:latin typeface="Noto Sans"/>
                          <a:ea typeface="+mn-ea"/>
                          <a:cs typeface="+mn-cs"/>
                        </a:rPr>
                        <a:t> </a:t>
                      </a:r>
                      <a:r>
                        <a:rPr lang="en-US" sz="900" b="0" i="0" u="none" strike="noStrike" kern="1200" noProof="0" dirty="0" err="1">
                          <a:solidFill>
                            <a:schemeClr val="tx1"/>
                          </a:solidFill>
                          <a:effectLst/>
                          <a:latin typeface="Noto Sans"/>
                          <a:ea typeface="+mn-ea"/>
                          <a:cs typeface="+mn-cs"/>
                        </a:rPr>
                        <a:t>como</a:t>
                      </a:r>
                      <a:r>
                        <a:rPr lang="en-US" sz="900" b="0" i="0" u="none" strike="noStrike" kern="1200" noProof="0" dirty="0">
                          <a:solidFill>
                            <a:schemeClr val="tx1"/>
                          </a:solidFill>
                          <a:effectLst/>
                          <a:latin typeface="Noto Sans"/>
                          <a:ea typeface="+mn-ea"/>
                          <a:cs typeface="+mn-cs"/>
                        </a:rPr>
                        <a:t> Zona 01, Manzana 127 Lote 01.</a:t>
                      </a:r>
                      <a:endParaRPr lang="en-U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No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70%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91558292"/>
                  </a:ext>
                </a:extLst>
              </a:tr>
              <a:tr h="102421">
                <a:tc>
                  <a:txBody>
                    <a:bodyPr/>
                    <a:lstStyle/>
                    <a:p>
                      <a:pPr lvl="0" algn="ctr">
                        <a:buNone/>
                      </a:pPr>
                      <a:r>
                        <a:rPr lang="es-MX" sz="900" b="0" i="0" u="none" strike="noStrike" dirty="0">
                          <a:solidFill>
                            <a:schemeClr val="tx1"/>
                          </a:solidFill>
                          <a:effectLst/>
                          <a:latin typeface="Noto Sans"/>
                        </a:rPr>
                        <a:t>12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a:buNone/>
                      </a:pPr>
                      <a:r>
                        <a:rPr lang="es-MX" sz="900" b="0" i="0" u="none" strike="noStrike" kern="1200" dirty="0">
                          <a:solidFill>
                            <a:schemeClr val="tx1"/>
                          </a:solidFill>
                          <a:effectLst/>
                          <a:latin typeface="Noto Sans"/>
                          <a:ea typeface="+mn-ea"/>
                          <a:cs typeface="+mn-cs"/>
                        </a:rPr>
                        <a:t>Chihuahua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defTabSz="914400">
                        <a:buNone/>
                      </a:pPr>
                      <a:r>
                        <a:rPr lang="es-MX" sz="900" b="0" i="0" u="none" strike="noStrike" kern="1200" dirty="0">
                          <a:solidFill>
                            <a:schemeClr val="tx1"/>
                          </a:solidFill>
                          <a:effectLst/>
                          <a:latin typeface="Noto Sans"/>
                          <a:ea typeface="+mn-ea"/>
                          <a:cs typeface="+mn-cs"/>
                        </a:rPr>
                        <a:t>Aldama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a:buNone/>
                      </a:pPr>
                      <a:r>
                        <a:rPr lang="es-MX" sz="900" b="0" i="0" u="none" strike="noStrike" kern="1200" noProof="0" dirty="0">
                          <a:solidFill>
                            <a:schemeClr val="tx1"/>
                          </a:solidFill>
                          <a:effectLst/>
                          <a:latin typeface="Noto Sans"/>
                          <a:ea typeface="+mn-ea"/>
                          <a:cs typeface="+mn-cs"/>
                        </a:rPr>
                        <a:t>UMF+4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a:buNone/>
                      </a:pPr>
                      <a:r>
                        <a:rPr lang="es-MX" sz="900" b="0" i="0" u="none" strike="noStrike" kern="1200" noProof="0" dirty="0">
                          <a:solidFill>
                            <a:schemeClr val="tx1"/>
                          </a:solidFill>
                          <a:effectLst/>
                          <a:latin typeface="Noto Sans"/>
                          <a:ea typeface="+mn-ea"/>
                          <a:cs typeface="+mn-cs"/>
                        </a:rPr>
                        <a:t>Parque Familiar, En Av. División Del Norte  y Calle Roberto Sosa S/N, Col. El Arbolito, C.P. 32900, Municipio De Aldama, Chihuahua</a:t>
                      </a:r>
                      <a:endParaRPr lang="es-E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dirty="0">
                          <a:solidFill>
                            <a:schemeClr val="tx1"/>
                          </a:solidFill>
                          <a:effectLst/>
                          <a:latin typeface="Noto Sans"/>
                        </a:rPr>
                        <a:t>Sí</a:t>
                      </a:r>
                      <a:endParaRPr lang="es-ES" sz="160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dirty="0">
                          <a:solidFill>
                            <a:schemeClr val="tx1"/>
                          </a:solidFill>
                          <a:effectLst/>
                          <a:latin typeface="Noto Sans"/>
                        </a:rPr>
                        <a:t>Sí</a:t>
                      </a:r>
                      <a:endParaRPr lang="es-ES" sz="160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dirty="0">
                          <a:solidFill>
                            <a:schemeClr val="tx1"/>
                          </a:solidFill>
                          <a:effectLst/>
                          <a:latin typeface="Noto Sans"/>
                        </a:rPr>
                        <a:t>Sí</a:t>
                      </a:r>
                      <a:endParaRPr lang="es-ES" sz="160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dirty="0">
                          <a:solidFill>
                            <a:schemeClr val="tx1"/>
                          </a:solidFill>
                          <a:effectLst/>
                          <a:latin typeface="Noto Sans"/>
                        </a:rPr>
                        <a:t>Sí</a:t>
                      </a:r>
                      <a:endParaRPr lang="es-ES" sz="160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dirty="0">
                          <a:solidFill>
                            <a:schemeClr val="tx1"/>
                          </a:solidFill>
                          <a:effectLst/>
                          <a:latin typeface="Noto Sans"/>
                        </a:rPr>
                        <a:t>Sí</a:t>
                      </a:r>
                      <a:endParaRPr lang="es-ES" sz="160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62%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70683223"/>
                  </a:ext>
                </a:extLst>
              </a:tr>
            </a:tbl>
          </a:graphicData>
        </a:graphic>
      </p:graphicFrame>
    </p:spTree>
    <p:extLst>
      <p:ext uri="{BB962C8B-B14F-4D97-AF65-F5344CB8AC3E}">
        <p14:creationId xmlns:p14="http://schemas.microsoft.com/office/powerpoint/2010/main" val="1726893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CEFCA-E331-7D8E-9C8F-EFF1CA3AF668}"/>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685B2912-03DE-2253-0936-A51939389685}"/>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265F1C08-5E41-3730-C2B4-0CFE738014C4}"/>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45</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399B3B8F-0056-148F-7AC6-43366DBFDBF1}"/>
              </a:ext>
            </a:extLst>
          </p:cNvPr>
          <p:cNvSpPr txBox="1"/>
          <p:nvPr/>
        </p:nvSpPr>
        <p:spPr>
          <a:xfrm>
            <a:off x="121147" y="155525"/>
            <a:ext cx="9618889"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a:endParaRPr>
          </a:p>
        </p:txBody>
      </p:sp>
      <p:sp>
        <p:nvSpPr>
          <p:cNvPr id="3" name="CuadroTexto 2">
            <a:extLst>
              <a:ext uri="{FF2B5EF4-FFF2-40B4-BE49-F238E27FC236}">
                <a16:creationId xmlns:a16="http://schemas.microsoft.com/office/drawing/2014/main" id="{60F6AFCF-F047-5343-8E6C-2A93EB0105B6}"/>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B0ACEC79-FAC2-365F-CE18-C2663C6E3935}"/>
              </a:ext>
            </a:extLst>
          </p:cNvPr>
          <p:cNvGraphicFramePr>
            <a:graphicFrameLocks noGrp="1"/>
          </p:cNvGraphicFramePr>
          <p:nvPr>
            <p:extLst>
              <p:ext uri="{D42A27DB-BD31-4B8C-83A1-F6EECF244321}">
                <p14:modId xmlns:p14="http://schemas.microsoft.com/office/powerpoint/2010/main" val="1838398781"/>
              </p:ext>
            </p:extLst>
          </p:nvPr>
        </p:nvGraphicFramePr>
        <p:xfrm>
          <a:off x="228955" y="779473"/>
          <a:ext cx="11540666" cy="5098092"/>
        </p:xfrm>
        <a:graphic>
          <a:graphicData uri="http://schemas.openxmlformats.org/drawingml/2006/table">
            <a:tbl>
              <a:tblPr/>
              <a:tblGrid>
                <a:gridCol w="461210">
                  <a:extLst>
                    <a:ext uri="{9D8B030D-6E8A-4147-A177-3AD203B41FA5}">
                      <a16:colId xmlns:a16="http://schemas.microsoft.com/office/drawing/2014/main" val="723530094"/>
                    </a:ext>
                  </a:extLst>
                </a:gridCol>
                <a:gridCol w="872413">
                  <a:extLst>
                    <a:ext uri="{9D8B030D-6E8A-4147-A177-3AD203B41FA5}">
                      <a16:colId xmlns:a16="http://schemas.microsoft.com/office/drawing/2014/main" val="756171452"/>
                    </a:ext>
                  </a:extLst>
                </a:gridCol>
                <a:gridCol w="1022684">
                  <a:extLst>
                    <a:ext uri="{9D8B030D-6E8A-4147-A177-3AD203B41FA5}">
                      <a16:colId xmlns:a16="http://schemas.microsoft.com/office/drawing/2014/main" val="1201030546"/>
                    </a:ext>
                  </a:extLst>
                </a:gridCol>
                <a:gridCol w="1289426">
                  <a:extLst>
                    <a:ext uri="{9D8B030D-6E8A-4147-A177-3AD203B41FA5}">
                      <a16:colId xmlns:a16="http://schemas.microsoft.com/office/drawing/2014/main" val="1610847150"/>
                    </a:ext>
                  </a:extLst>
                </a:gridCol>
                <a:gridCol w="3417356">
                  <a:extLst>
                    <a:ext uri="{9D8B030D-6E8A-4147-A177-3AD203B41FA5}">
                      <a16:colId xmlns:a16="http://schemas.microsoft.com/office/drawing/2014/main" val="1208619848"/>
                    </a:ext>
                  </a:extLst>
                </a:gridCol>
                <a:gridCol w="833376">
                  <a:extLst>
                    <a:ext uri="{9D8B030D-6E8A-4147-A177-3AD203B41FA5}">
                      <a16:colId xmlns:a16="http://schemas.microsoft.com/office/drawing/2014/main" val="1837391683"/>
                    </a:ext>
                  </a:extLst>
                </a:gridCol>
                <a:gridCol w="810226">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7">
                  <a:extLst>
                    <a:ext uri="{9D8B030D-6E8A-4147-A177-3AD203B41FA5}">
                      <a16:colId xmlns:a16="http://schemas.microsoft.com/office/drawing/2014/main" val="1648654690"/>
                    </a:ext>
                  </a:extLst>
                </a:gridCol>
                <a:gridCol w="405113">
                  <a:extLst>
                    <a:ext uri="{9D8B030D-6E8A-4147-A177-3AD203B41FA5}">
                      <a16:colId xmlns:a16="http://schemas.microsoft.com/office/drawing/2014/main" val="840380102"/>
                    </a:ext>
                  </a:extLst>
                </a:gridCol>
                <a:gridCol w="1225096">
                  <a:extLst>
                    <a:ext uri="{9D8B030D-6E8A-4147-A177-3AD203B41FA5}">
                      <a16:colId xmlns:a16="http://schemas.microsoft.com/office/drawing/2014/main" val="1302002376"/>
                    </a:ext>
                  </a:extLst>
                </a:gridCol>
              </a:tblGrid>
              <a:tr h="52864">
                <a:tc>
                  <a:txBody>
                    <a:bodyPr/>
                    <a:lstStyle/>
                    <a:p>
                      <a:pPr algn="ctr" rtl="0" fontAlgn="ctr">
                        <a:buNone/>
                      </a:pPr>
                      <a:r>
                        <a:rPr lang="es-MX" sz="1000" b="1" i="0" u="none" strike="noStrike" dirty="0">
                          <a:solidFill>
                            <a:srgbClr val="FFFFFF"/>
                          </a:solidFill>
                          <a:effectLst/>
                          <a:latin typeface="Noto Sans" panose="020B0502040504020204" pitchFamily="34" charset="0"/>
                        </a:rPr>
                        <a:t>No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Municipio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a:rPr>
                        <a:t>Servicio</a:t>
                      </a:r>
                      <a:endParaRPr lang="es-MX" sz="1000" b="1" i="0" u="none" strike="noStrike" dirty="0">
                        <a:solidFill>
                          <a:srgbClr val="FFFFFF"/>
                        </a:solidFill>
                        <a:effectLst/>
                        <a:latin typeface="Noto Sans" panose="020B0502040504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Dirección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Escrito de ofrecimiento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Acredita propiedad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CLG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err="1">
                          <a:solidFill>
                            <a:srgbClr val="FFFFFF"/>
                          </a:solidFill>
                          <a:effectLst/>
                          <a:latin typeface="Noto Sans"/>
                        </a:rPr>
                        <a:t>AYNº</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AC/DD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PLT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 Integración Expediente Inmobiliario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extLst>
                  <a:ext uri="{0D108BD9-81ED-4DB2-BD59-A6C34878D82A}">
                    <a16:rowId xmlns:a16="http://schemas.microsoft.com/office/drawing/2014/main" val="3901558528"/>
                  </a:ext>
                </a:extLst>
              </a:tr>
              <a:tr h="457200">
                <a:tc>
                  <a:txBody>
                    <a:bodyPr/>
                    <a:lstStyle/>
                    <a:p>
                      <a:pPr lvl="0" algn="ctr">
                        <a:buNone/>
                      </a:pPr>
                      <a:r>
                        <a:rPr lang="es-MX" sz="900" b="0" i="0" u="none" strike="noStrike" dirty="0">
                          <a:solidFill>
                            <a:schemeClr val="tx1"/>
                          </a:solidFill>
                          <a:effectLst/>
                          <a:latin typeface="Noto Sans"/>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kern="1200" dirty="0">
                          <a:solidFill>
                            <a:schemeClr val="tx1"/>
                          </a:solidFill>
                          <a:effectLst/>
                          <a:latin typeface="Noto Sans"/>
                          <a:ea typeface="+mn-ea"/>
                          <a:cs typeface="+mn-cs"/>
                        </a:rPr>
                        <a:t>Zacatecas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kern="1200" dirty="0">
                          <a:solidFill>
                            <a:schemeClr val="tx1"/>
                          </a:solidFill>
                          <a:effectLst/>
                          <a:latin typeface="Noto Sans"/>
                          <a:ea typeface="+mn-ea"/>
                          <a:cs typeface="+mn-cs"/>
                        </a:rPr>
                        <a:t>Fresnillo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900" b="0" i="0" u="none" strike="noStrike" kern="1200" noProof="0" dirty="0">
                          <a:solidFill>
                            <a:schemeClr val="tx1"/>
                          </a:solidFill>
                          <a:effectLst/>
                          <a:latin typeface="Noto Sans"/>
                          <a:ea typeface="Noto Sans"/>
                          <a:cs typeface="Noto Sans"/>
                        </a:rPr>
                        <a:t>Hospital de la Mujer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lnSpc>
                          <a:spcPct val="100000"/>
                        </a:lnSpc>
                        <a:spcBef>
                          <a:spcPts val="0"/>
                        </a:spcBef>
                        <a:spcAft>
                          <a:spcPts val="0"/>
                        </a:spcAft>
                        <a:buNone/>
                      </a:pPr>
                      <a:r>
                        <a:rPr lang="es-MX" sz="900" b="0" i="0" u="none" strike="noStrike" kern="1200" noProof="0" dirty="0">
                          <a:solidFill>
                            <a:schemeClr val="tx1"/>
                          </a:solidFill>
                          <a:effectLst/>
                          <a:latin typeface="Noto Sans" panose="020B0502040504020204" pitchFamily="34" charset="0"/>
                          <a:ea typeface="+mn-ea"/>
                          <a:cs typeface="+mn-cs"/>
                        </a:rPr>
                        <a:t>Carretera Fresnillo-Valparaíso, km. 3.5 Colonia Ejidal</a:t>
                      </a:r>
                      <a:endParaRPr lang="es-ES" sz="900" b="0" i="0" u="none" strike="noStrike" kern="1200" dirty="0">
                        <a:solidFill>
                          <a:schemeClr val="tx1"/>
                        </a:solidFill>
                        <a:effectLst/>
                        <a:latin typeface="Noto Sans" panose="020B0502040504020204" pitchFamily="34" charset="0"/>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57%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145303899"/>
                  </a:ext>
                </a:extLst>
              </a:tr>
              <a:tr h="457200">
                <a:tc>
                  <a:txBody>
                    <a:bodyPr/>
                    <a:lstStyle/>
                    <a:p>
                      <a:pPr lvl="0" algn="ctr">
                        <a:buNone/>
                      </a:pPr>
                      <a:r>
                        <a:rPr lang="es-MX" sz="900" b="0" i="0" u="none" strike="noStrike" dirty="0">
                          <a:solidFill>
                            <a:schemeClr val="tx1"/>
                          </a:solidFill>
                          <a:effectLst/>
                          <a:latin typeface="Noto Sans"/>
                        </a:rPr>
                        <a:t>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kern="1200" dirty="0">
                          <a:solidFill>
                            <a:schemeClr val="tx1"/>
                          </a:solidFill>
                          <a:effectLst/>
                          <a:latin typeface="Noto Sans"/>
                          <a:ea typeface="+mn-ea"/>
                          <a:cs typeface="+mn-cs"/>
                        </a:rPr>
                        <a:t>Veracruz Norte</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kern="1200" noProof="0" dirty="0">
                          <a:solidFill>
                            <a:schemeClr val="tx1"/>
                          </a:solidFill>
                          <a:effectLst/>
                          <a:latin typeface="Noto Sans"/>
                          <a:ea typeface="+mn-ea"/>
                          <a:cs typeface="+mn-cs"/>
                        </a:rPr>
                        <a:t>Banderilla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900" b="0" i="0" u="none" strike="noStrike" kern="1200" noProof="0" dirty="0">
                          <a:solidFill>
                            <a:schemeClr val="tx1"/>
                          </a:solidFill>
                          <a:effectLst/>
                          <a:latin typeface="Noto Sans"/>
                          <a:ea typeface="Noto Sans"/>
                          <a:cs typeface="Noto Sans"/>
                        </a:rPr>
                        <a:t>UMF 4CMF+2EEMF+AMC</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n-US" sz="900" b="0" i="0" u="none" strike="noStrike" kern="1200" noProof="0" dirty="0">
                          <a:solidFill>
                            <a:schemeClr val="tx1"/>
                          </a:solidFill>
                          <a:effectLst/>
                          <a:latin typeface="Noto Sans" panose="020B0502040504020204" pitchFamily="34" charset="0"/>
                          <a:ea typeface="+mn-ea"/>
                          <a:cs typeface="+mn-cs"/>
                        </a:rPr>
                        <a:t>Calle </a:t>
                      </a:r>
                      <a:r>
                        <a:rPr lang="en-US" sz="900" b="0" i="0" u="none" strike="noStrike" kern="1200" noProof="0" dirty="0" err="1">
                          <a:solidFill>
                            <a:schemeClr val="tx1"/>
                          </a:solidFill>
                          <a:effectLst/>
                          <a:latin typeface="Noto Sans" panose="020B0502040504020204" pitchFamily="34" charset="0"/>
                          <a:ea typeface="+mn-ea"/>
                          <a:cs typeface="+mn-cs"/>
                        </a:rPr>
                        <a:t>Independencia</a:t>
                      </a:r>
                      <a:r>
                        <a:rPr lang="en-US" sz="900" b="0" i="0" u="none" strike="noStrike" kern="1200" noProof="0" dirty="0">
                          <a:solidFill>
                            <a:schemeClr val="tx1"/>
                          </a:solidFill>
                          <a:effectLst/>
                          <a:latin typeface="Noto Sans" panose="020B0502040504020204" pitchFamily="34" charset="0"/>
                          <a:ea typeface="+mn-ea"/>
                          <a:cs typeface="+mn-cs"/>
                        </a:rPr>
                        <a:t> </a:t>
                      </a:r>
                      <a:r>
                        <a:rPr lang="en-US" sz="900" b="0" i="0" u="none" strike="noStrike" kern="1200" noProof="0" dirty="0" err="1">
                          <a:solidFill>
                            <a:schemeClr val="tx1"/>
                          </a:solidFill>
                          <a:effectLst/>
                          <a:latin typeface="Noto Sans" panose="020B0502040504020204" pitchFamily="34" charset="0"/>
                          <a:ea typeface="+mn-ea"/>
                          <a:cs typeface="+mn-cs"/>
                        </a:rPr>
                        <a:t>esquina</a:t>
                      </a:r>
                      <a:r>
                        <a:rPr lang="en-US" sz="900" b="0" i="0" u="none" strike="noStrike" kern="1200" noProof="0" dirty="0">
                          <a:solidFill>
                            <a:schemeClr val="tx1"/>
                          </a:solidFill>
                          <a:effectLst/>
                          <a:latin typeface="Noto Sans" panose="020B0502040504020204" pitchFamily="34" charset="0"/>
                          <a:ea typeface="+mn-ea"/>
                          <a:cs typeface="+mn-cs"/>
                        </a:rPr>
                        <a:t> Boulevard Xalapa Banderilla No. 14, Colonia Centro, Municipio de Banderilla, Veracruz</a:t>
                      </a:r>
                      <a:endParaRPr lang="en-US" sz="900" b="0" i="0" u="none" strike="noStrike" kern="1200" dirty="0">
                        <a:solidFill>
                          <a:schemeClr val="tx1"/>
                        </a:solidFill>
                        <a:effectLst/>
                        <a:latin typeface="Noto Sans" panose="020B0502040504020204" pitchFamily="34" charset="0"/>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No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52%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23853802"/>
                  </a:ext>
                </a:extLst>
              </a:tr>
              <a:tr h="457200">
                <a:tc>
                  <a:txBody>
                    <a:bodyPr/>
                    <a:lstStyle/>
                    <a:p>
                      <a:pPr algn="ctr" rtl="0" fontAlgn="ctr">
                        <a:buNone/>
                      </a:pPr>
                      <a:r>
                        <a:rPr lang="es-MX" sz="900" b="0" i="0" u="none" strike="noStrike" dirty="0">
                          <a:solidFill>
                            <a:schemeClr val="tx1"/>
                          </a:solidFill>
                          <a:effectLst/>
                          <a:latin typeface="Noto Sans"/>
                        </a:rPr>
                        <a:t>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900" b="0" i="0" u="none" strike="noStrike" dirty="0">
                          <a:solidFill>
                            <a:schemeClr val="tx1"/>
                          </a:solidFill>
                          <a:effectLst/>
                          <a:latin typeface="Noto Sans" panose="020B0502040504020204" pitchFamily="34" charset="0"/>
                        </a:rPr>
                        <a:t>Coahuila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900" b="0" i="0" u="none" strike="noStrike" dirty="0">
                          <a:solidFill>
                            <a:schemeClr val="tx1"/>
                          </a:solidFill>
                          <a:effectLst/>
                          <a:latin typeface="Noto Sans" panose="020B0502040504020204" pitchFamily="34" charset="0"/>
                        </a:rPr>
                        <a:t>Piedras Negras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fontAlgn="ctr" latinLnBrk="0" hangingPunct="1">
                        <a:buNone/>
                      </a:pPr>
                      <a:endParaRPr lang="es-MX" sz="900" b="0" i="0" u="none" strike="noStrike" kern="1200"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just" rtl="0" fontAlgn="ctr">
                        <a:buNone/>
                      </a:pPr>
                      <a:r>
                        <a:rPr lang="es-MX" sz="900" b="0" i="0" u="none" strike="noStrike" kern="1200" dirty="0">
                          <a:solidFill>
                            <a:schemeClr val="tx1"/>
                          </a:solidFill>
                          <a:effectLst/>
                          <a:latin typeface="Noto Sans" panose="020B0502040504020204" pitchFamily="34" charset="0"/>
                          <a:ea typeface="+mn-ea"/>
                          <a:cs typeface="+mn-cs"/>
                        </a:rPr>
                        <a:t>Oliverio Martinez de Hoyos S/N, Colonia Lomas de las Villa, C.P. 26093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a:solidFill>
                            <a:schemeClr val="tx1"/>
                          </a:solidFill>
                          <a:effectLst/>
                          <a:latin typeface="Noto Sans" panose="020B0502040504020204" pitchFamily="34" charset="0"/>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1" i="0" u="none" strike="noStrike" dirty="0">
                          <a:solidFill>
                            <a:schemeClr val="tx1"/>
                          </a:solidFill>
                          <a:effectLst/>
                          <a:latin typeface="Noto Sans" panose="020B0502040504020204" pitchFamily="34" charset="0"/>
                        </a:rPr>
                        <a:t>50%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941522522"/>
                  </a:ext>
                </a:extLst>
              </a:tr>
              <a:tr h="457200">
                <a:tc>
                  <a:txBody>
                    <a:bodyPr/>
                    <a:lstStyle/>
                    <a:p>
                      <a:pPr lvl="0" algn="ctr">
                        <a:buNone/>
                      </a:pPr>
                      <a:r>
                        <a:rPr lang="es-MX" sz="900" b="0" i="0" u="none" strike="noStrike" dirty="0">
                          <a:solidFill>
                            <a:schemeClr val="tx1"/>
                          </a:solidFill>
                          <a:effectLst/>
                          <a:latin typeface="Noto Sans"/>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kern="1200" dirty="0">
                          <a:solidFill>
                            <a:schemeClr val="tx1"/>
                          </a:solidFill>
                          <a:effectLst/>
                          <a:latin typeface="Noto Sans"/>
                          <a:ea typeface="+mn-ea"/>
                          <a:cs typeface="+mn-cs"/>
                        </a:rPr>
                        <a:t>Nuevo León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kern="1200" noProof="0" dirty="0">
                          <a:solidFill>
                            <a:schemeClr val="tx1"/>
                          </a:solidFill>
                          <a:effectLst/>
                          <a:latin typeface="Noto Sans"/>
                          <a:ea typeface="+mn-ea"/>
                          <a:cs typeface="+mn-cs"/>
                        </a:rPr>
                        <a:t>Juárez</a:t>
                      </a:r>
                      <a:endParaRPr lang="es-E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900" b="0" i="0" u="none" strike="noStrike" kern="1200" noProof="0" dirty="0">
                          <a:solidFill>
                            <a:schemeClr val="tx1"/>
                          </a:solidFill>
                          <a:effectLst/>
                          <a:latin typeface="Noto Sans"/>
                          <a:ea typeface="Noto Sans"/>
                          <a:cs typeface="Noto Sans"/>
                        </a:rPr>
                        <a:t>HGR 260 Camas</a:t>
                      </a:r>
                      <a:endParaRPr lang="es-ES" sz="900" b="0" i="0" u="none" strike="noStrike" kern="1200"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lnSpc>
                          <a:spcPct val="100000"/>
                        </a:lnSpc>
                        <a:spcBef>
                          <a:spcPts val="0"/>
                        </a:spcBef>
                        <a:spcAft>
                          <a:spcPts val="0"/>
                        </a:spcAft>
                        <a:buNone/>
                      </a:pPr>
                      <a:r>
                        <a:rPr lang="es-MX" sz="900" b="0" i="0" u="none" strike="noStrike" kern="1200" noProof="0" dirty="0">
                          <a:solidFill>
                            <a:schemeClr val="tx1"/>
                          </a:solidFill>
                          <a:effectLst/>
                          <a:latin typeface="Noto Sans" panose="020B0502040504020204" pitchFamily="34" charset="0"/>
                          <a:ea typeface="+mn-ea"/>
                          <a:cs typeface="+mn-cs"/>
                        </a:rPr>
                        <a:t>Calle Huerto Los Naranjos No. 600, Colonia Los Huertos, C.P. 67625</a:t>
                      </a:r>
                      <a:endParaRPr lang="es-ES" sz="900" b="0" i="0" u="none" strike="noStrike" kern="1200" dirty="0">
                        <a:solidFill>
                          <a:schemeClr val="tx1"/>
                        </a:solidFill>
                        <a:effectLst/>
                        <a:latin typeface="Noto Sans" panose="020B0502040504020204" pitchFamily="34" charset="0"/>
                        <a:ea typeface="+mn-ea"/>
                        <a:cs typeface="+mn-cs"/>
                      </a:endParaRPr>
                    </a:p>
                    <a:p>
                      <a:pPr lvl="0" algn="just">
                        <a:buNone/>
                      </a:pPr>
                      <a:endParaRPr lang="es-MX" sz="900" b="0" i="0" u="none" strike="noStrike" kern="1200" noProof="0" dirty="0">
                        <a:solidFill>
                          <a:schemeClr val="tx1"/>
                        </a:solidFill>
                        <a:effectLst/>
                        <a:latin typeface="Noto Sans" panose="020B0502040504020204" pitchFamily="34" charset="0"/>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48%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56484137"/>
                  </a:ext>
                </a:extLst>
              </a:tr>
              <a:tr h="202243">
                <a:tc>
                  <a:txBody>
                    <a:bodyPr/>
                    <a:lstStyle/>
                    <a:p>
                      <a:pPr algn="ctr" rtl="0" fontAlgn="b">
                        <a:buNone/>
                      </a:pPr>
                      <a:r>
                        <a:rPr lang="es-MX" sz="900" b="0" i="0" u="none" strike="noStrike" dirty="0">
                          <a:solidFill>
                            <a:schemeClr val="tx1"/>
                          </a:solidFill>
                          <a:effectLst/>
                          <a:latin typeface="Noto Sans"/>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900" b="0" i="0" u="none" strike="noStrike" dirty="0">
                          <a:solidFill>
                            <a:schemeClr val="tx1"/>
                          </a:solidFill>
                          <a:effectLst/>
                          <a:latin typeface="Noto Sans" panose="020B0502040504020204" pitchFamily="34" charset="0"/>
                        </a:rPr>
                        <a:t>Coahuila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900" b="0" i="0" u="none" strike="noStrike" dirty="0">
                          <a:solidFill>
                            <a:schemeClr val="tx1"/>
                          </a:solidFill>
                          <a:effectLst/>
                          <a:latin typeface="Noto Sans" panose="020B0502040504020204" pitchFamily="34" charset="0"/>
                        </a:rPr>
                        <a:t>Monclova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fontAlgn="ctr" latinLnBrk="0" hangingPunct="1">
                        <a:buNone/>
                      </a:pPr>
                      <a:endParaRPr lang="es-MX" sz="900" b="0" i="0" u="none" strike="noStrike" kern="1200" dirty="0">
                        <a:solidFill>
                          <a:schemeClr val="tx1"/>
                        </a:solidFill>
                        <a:effectLst/>
                        <a:latin typeface="Noto Sans"/>
                        <a:ea typeface="Noto Sans"/>
                        <a:cs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just" rtl="0" fontAlgn="ctr">
                        <a:buNone/>
                      </a:pPr>
                      <a:r>
                        <a:rPr lang="es-MX" sz="900" b="0" i="0" u="none" strike="noStrike" kern="1200" dirty="0">
                          <a:solidFill>
                            <a:schemeClr val="tx1"/>
                          </a:solidFill>
                          <a:effectLst/>
                          <a:latin typeface="Noto Sans" panose="020B0502040504020204" pitchFamily="34" charset="0"/>
                          <a:ea typeface="+mn-ea"/>
                          <a:cs typeface="+mn-cs"/>
                        </a:rPr>
                        <a:t>En el área de Casa Merced, Colonia Tierra y Libertad, C.P. 25770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panose="020B0502040504020204" pitchFamily="34" charset="0"/>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panose="020B0502040504020204" pitchFamily="34" charset="0"/>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1" i="0" u="none" strike="noStrike" dirty="0">
                          <a:solidFill>
                            <a:schemeClr val="tx1"/>
                          </a:solidFill>
                          <a:effectLst/>
                          <a:latin typeface="Noto Sans" panose="020B0502040504020204" pitchFamily="34" charset="0"/>
                        </a:rPr>
                        <a:t>48%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923710436"/>
                  </a:ext>
                </a:extLst>
              </a:tr>
              <a:tr h="151983">
                <a:tc>
                  <a:txBody>
                    <a:bodyPr/>
                    <a:lstStyle/>
                    <a:p>
                      <a:pPr lvl="0" algn="ctr">
                        <a:buNone/>
                      </a:pPr>
                      <a:r>
                        <a:rPr lang="es-MX" sz="900" b="0" i="0" u="none" strike="noStrike" dirty="0">
                          <a:solidFill>
                            <a:schemeClr val="tx1"/>
                          </a:solidFill>
                          <a:effectLst/>
                          <a:latin typeface="Noto Sans"/>
                        </a:rPr>
                        <a:t>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Quintana Roo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Solidaridad</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900" b="0" i="0" u="none" strike="noStrike" kern="1200" noProof="0" dirty="0">
                          <a:solidFill>
                            <a:schemeClr val="tx1"/>
                          </a:solidFill>
                          <a:effectLst/>
                          <a:latin typeface="Noto Sans"/>
                          <a:ea typeface="Noto Sans"/>
                          <a:cs typeface="Noto Sans"/>
                        </a:rPr>
                        <a:t>UMF 10+5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n-US" sz="900" b="0" i="0" u="none" strike="noStrike" kern="1200" noProof="0" dirty="0">
                          <a:solidFill>
                            <a:schemeClr val="tx1"/>
                          </a:solidFill>
                          <a:effectLst/>
                          <a:latin typeface="Noto Sans" panose="020B0502040504020204" pitchFamily="34" charset="0"/>
                          <a:ea typeface="+mn-ea"/>
                          <a:cs typeface="+mn-cs"/>
                        </a:rPr>
                        <a:t>Calle </a:t>
                      </a:r>
                      <a:r>
                        <a:rPr lang="en-US" sz="900" b="0" i="0" u="none" strike="noStrike" kern="1200" noProof="0" dirty="0" err="1">
                          <a:solidFill>
                            <a:schemeClr val="tx1"/>
                          </a:solidFill>
                          <a:effectLst/>
                          <a:latin typeface="Noto Sans" panose="020B0502040504020204" pitchFamily="34" charset="0"/>
                          <a:ea typeface="+mn-ea"/>
                          <a:cs typeface="+mn-cs"/>
                        </a:rPr>
                        <a:t>Caoba</a:t>
                      </a:r>
                      <a:r>
                        <a:rPr lang="en-US" sz="900" b="0" i="0" u="none" strike="noStrike" kern="1200" noProof="0" dirty="0">
                          <a:solidFill>
                            <a:schemeClr val="tx1"/>
                          </a:solidFill>
                          <a:effectLst/>
                          <a:latin typeface="Noto Sans" panose="020B0502040504020204" pitchFamily="34" charset="0"/>
                          <a:ea typeface="+mn-ea"/>
                          <a:cs typeface="+mn-cs"/>
                        </a:rPr>
                        <a:t> S/N, Manzana 007, Lote 001 entre Calles </a:t>
                      </a:r>
                      <a:r>
                        <a:rPr lang="en-US" sz="900" b="0" i="0" u="none" strike="noStrike" kern="1200" noProof="0" dirty="0" err="1">
                          <a:solidFill>
                            <a:schemeClr val="tx1"/>
                          </a:solidFill>
                          <a:effectLst/>
                          <a:latin typeface="Noto Sans" panose="020B0502040504020204" pitchFamily="34" charset="0"/>
                          <a:ea typeface="+mn-ea"/>
                          <a:cs typeface="+mn-cs"/>
                        </a:rPr>
                        <a:t>Ciprés</a:t>
                      </a:r>
                      <a:r>
                        <a:rPr lang="en-US" sz="900" b="0" i="0" u="none" strike="noStrike" kern="1200" noProof="0" dirty="0">
                          <a:solidFill>
                            <a:schemeClr val="tx1"/>
                          </a:solidFill>
                          <a:effectLst/>
                          <a:latin typeface="Noto Sans" panose="020B0502040504020204" pitchFamily="34" charset="0"/>
                          <a:ea typeface="+mn-ea"/>
                          <a:cs typeface="+mn-cs"/>
                        </a:rPr>
                        <a:t> y </a:t>
                      </a:r>
                      <a:r>
                        <a:rPr lang="en-US" sz="900" b="0" i="0" u="none" strike="noStrike" kern="1200" noProof="0" dirty="0" err="1">
                          <a:solidFill>
                            <a:schemeClr val="tx1"/>
                          </a:solidFill>
                          <a:effectLst/>
                          <a:latin typeface="Noto Sans" panose="020B0502040504020204" pitchFamily="34" charset="0"/>
                          <a:ea typeface="+mn-ea"/>
                          <a:cs typeface="+mn-cs"/>
                        </a:rPr>
                        <a:t>Ciricote</a:t>
                      </a:r>
                      <a:r>
                        <a:rPr lang="en-US" sz="900" b="0" i="0" u="none" strike="noStrike" kern="1200" noProof="0" dirty="0">
                          <a:solidFill>
                            <a:schemeClr val="tx1"/>
                          </a:solidFill>
                          <a:effectLst/>
                          <a:latin typeface="Noto Sans" panose="020B0502040504020204" pitchFamily="34" charset="0"/>
                          <a:ea typeface="+mn-ea"/>
                          <a:cs typeface="+mn-cs"/>
                        </a:rPr>
                        <a:t>, </a:t>
                      </a:r>
                      <a:r>
                        <a:rPr lang="en-US" sz="900" b="0" i="0" u="none" strike="noStrike" kern="1200" noProof="0" dirty="0" err="1">
                          <a:solidFill>
                            <a:schemeClr val="tx1"/>
                          </a:solidFill>
                          <a:effectLst/>
                          <a:latin typeface="Noto Sans" panose="020B0502040504020204" pitchFamily="34" charset="0"/>
                          <a:ea typeface="+mn-ea"/>
                          <a:cs typeface="+mn-cs"/>
                        </a:rPr>
                        <a:t>Localidad</a:t>
                      </a:r>
                      <a:r>
                        <a:rPr lang="en-US" sz="900" b="0" i="0" u="none" strike="noStrike" kern="1200" noProof="0" dirty="0">
                          <a:solidFill>
                            <a:schemeClr val="tx1"/>
                          </a:solidFill>
                          <a:effectLst/>
                          <a:latin typeface="Noto Sans" panose="020B0502040504020204" pitchFamily="34" charset="0"/>
                          <a:ea typeface="+mn-ea"/>
                          <a:cs typeface="+mn-cs"/>
                        </a:rPr>
                        <a:t> de Puerto Aventuras, Municipio de Solidaridad, </a:t>
                      </a:r>
                      <a:r>
                        <a:rPr lang="en-US" sz="900" b="0" i="0" u="none" strike="noStrike" kern="1200" noProof="0" dirty="0" err="1">
                          <a:solidFill>
                            <a:schemeClr val="tx1"/>
                          </a:solidFill>
                          <a:effectLst/>
                          <a:latin typeface="Noto Sans" panose="020B0502040504020204" pitchFamily="34" charset="0"/>
                          <a:ea typeface="+mn-ea"/>
                          <a:cs typeface="+mn-cs"/>
                        </a:rPr>
                        <a:t>Quintana</a:t>
                      </a:r>
                      <a:r>
                        <a:rPr lang="en-US" sz="900" b="0" i="0" u="none" strike="noStrike" kern="1200" noProof="0" dirty="0">
                          <a:solidFill>
                            <a:schemeClr val="tx1"/>
                          </a:solidFill>
                          <a:effectLst/>
                          <a:latin typeface="Noto Sans" panose="020B0502040504020204" pitchFamily="34" charset="0"/>
                          <a:ea typeface="+mn-ea"/>
                          <a:cs typeface="+mn-cs"/>
                        </a:rPr>
                        <a:t> Roo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48%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195153513"/>
                  </a:ext>
                </a:extLst>
              </a:tr>
              <a:tr h="151983">
                <a:tc>
                  <a:txBody>
                    <a:bodyPr/>
                    <a:lstStyle/>
                    <a:p>
                      <a:pPr lvl="0" algn="ctr">
                        <a:buNone/>
                      </a:pPr>
                      <a:r>
                        <a:rPr lang="es-MX" sz="900" b="0" i="0" u="none" strike="noStrike" dirty="0">
                          <a:solidFill>
                            <a:schemeClr val="tx1"/>
                          </a:solidFill>
                          <a:effectLst/>
                          <a:latin typeface="Noto Sans"/>
                        </a:rPr>
                        <a:t>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a:solidFill>
                            <a:schemeClr val="tx1"/>
                          </a:solidFill>
                          <a:effectLst/>
                          <a:latin typeface="Noto Sans"/>
                        </a:rPr>
                        <a:t>Quintana Roo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Solidaridad</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900" b="0" i="0" u="none" strike="noStrike" kern="1200" noProof="0" dirty="0">
                          <a:solidFill>
                            <a:schemeClr val="tx1"/>
                          </a:solidFill>
                          <a:effectLst/>
                          <a:latin typeface="Noto Sans"/>
                          <a:ea typeface="Noto Sans"/>
                          <a:cs typeface="Noto Sans"/>
                        </a:rPr>
                        <a:t>UMF 20+10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n-US" sz="900" b="0" i="0" u="none" strike="noStrike" kern="1200" noProof="0" dirty="0">
                          <a:solidFill>
                            <a:schemeClr val="tx1"/>
                          </a:solidFill>
                          <a:effectLst/>
                          <a:latin typeface="Noto Sans" panose="020B0502040504020204" pitchFamily="34" charset="0"/>
                          <a:ea typeface="+mn-ea"/>
                          <a:cs typeface="+mn-cs"/>
                        </a:rPr>
                        <a:t>Calle Playa </a:t>
                      </a:r>
                      <a:r>
                        <a:rPr lang="en-US" sz="900" b="0" i="0" u="none" strike="noStrike" kern="1200" noProof="0" dirty="0" err="1">
                          <a:solidFill>
                            <a:schemeClr val="tx1"/>
                          </a:solidFill>
                          <a:effectLst/>
                          <a:latin typeface="Noto Sans" panose="020B0502040504020204" pitchFamily="34" charset="0"/>
                          <a:ea typeface="+mn-ea"/>
                          <a:cs typeface="+mn-cs"/>
                        </a:rPr>
                        <a:t>Chemuyil</a:t>
                      </a:r>
                      <a:r>
                        <a:rPr lang="en-US" sz="900" b="0" i="0" u="none" strike="noStrike" kern="1200" noProof="0" dirty="0">
                          <a:solidFill>
                            <a:schemeClr val="tx1"/>
                          </a:solidFill>
                          <a:effectLst/>
                          <a:latin typeface="Noto Sans" panose="020B0502040504020204" pitchFamily="34" charset="0"/>
                          <a:ea typeface="+mn-ea"/>
                          <a:cs typeface="+mn-cs"/>
                        </a:rPr>
                        <a:t> S/N, Manzana 003, Lote 001 con Calle Flor de Romero, </a:t>
                      </a:r>
                      <a:r>
                        <a:rPr lang="en-US" sz="900" b="0" i="0" u="none" strike="noStrike" kern="1200" noProof="0" dirty="0" err="1">
                          <a:solidFill>
                            <a:schemeClr val="tx1"/>
                          </a:solidFill>
                          <a:effectLst/>
                          <a:latin typeface="Noto Sans" panose="020B0502040504020204" pitchFamily="34" charset="0"/>
                          <a:ea typeface="+mn-ea"/>
                          <a:cs typeface="+mn-cs"/>
                        </a:rPr>
                        <a:t>Localidad</a:t>
                      </a:r>
                      <a:r>
                        <a:rPr lang="en-US" sz="900" b="0" i="0" u="none" strike="noStrike" kern="1200" noProof="0" dirty="0">
                          <a:solidFill>
                            <a:schemeClr val="tx1"/>
                          </a:solidFill>
                          <a:effectLst/>
                          <a:latin typeface="Noto Sans" panose="020B0502040504020204" pitchFamily="34" charset="0"/>
                          <a:ea typeface="+mn-ea"/>
                          <a:cs typeface="+mn-cs"/>
                        </a:rPr>
                        <a:t> de Playa del Carmen, Municipio de Solidaridad, </a:t>
                      </a:r>
                      <a:r>
                        <a:rPr lang="en-US" sz="900" b="0" i="0" u="none" strike="noStrike" kern="1200" noProof="0" dirty="0" err="1">
                          <a:solidFill>
                            <a:schemeClr val="tx1"/>
                          </a:solidFill>
                          <a:effectLst/>
                          <a:latin typeface="Noto Sans" panose="020B0502040504020204" pitchFamily="34" charset="0"/>
                          <a:ea typeface="+mn-ea"/>
                          <a:cs typeface="+mn-cs"/>
                        </a:rPr>
                        <a:t>Quintana</a:t>
                      </a:r>
                      <a:r>
                        <a:rPr lang="en-US" sz="900" b="0" i="0" u="none" strike="noStrike" kern="1200" noProof="0" dirty="0">
                          <a:solidFill>
                            <a:schemeClr val="tx1"/>
                          </a:solidFill>
                          <a:effectLst/>
                          <a:latin typeface="Noto Sans" panose="020B0502040504020204" pitchFamily="34" charset="0"/>
                          <a:ea typeface="+mn-ea"/>
                          <a:cs typeface="+mn-cs"/>
                        </a:rPr>
                        <a:t> Roo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48%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347107482"/>
                  </a:ext>
                </a:extLst>
              </a:tr>
              <a:tr h="151983">
                <a:tc>
                  <a:txBody>
                    <a:bodyPr/>
                    <a:lstStyle/>
                    <a:p>
                      <a:pPr algn="ctr" rtl="0" fontAlgn="b">
                        <a:buNone/>
                      </a:pPr>
                      <a:r>
                        <a:rPr lang="es-MX" sz="900" b="0" i="0" u="none" strike="noStrike" dirty="0">
                          <a:solidFill>
                            <a:schemeClr val="tx1"/>
                          </a:solidFill>
                          <a:effectLst/>
                          <a:latin typeface="Noto Sans"/>
                        </a:rPr>
                        <a:t>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900" b="0" i="0" u="none" strike="noStrike" dirty="0">
                          <a:solidFill>
                            <a:schemeClr val="tx1"/>
                          </a:solidFill>
                          <a:effectLst/>
                          <a:latin typeface="Noto Sans"/>
                        </a:rPr>
                        <a:t>Querétaro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900" b="0" i="0" u="none" strike="noStrike" dirty="0">
                          <a:solidFill>
                            <a:schemeClr val="tx1"/>
                          </a:solidFill>
                          <a:effectLst/>
                          <a:latin typeface="Noto Sans"/>
                        </a:rPr>
                        <a:t>Tequisquiapan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fontAlgn="ctr" latinLnBrk="0" hangingPunct="1">
                        <a:buNone/>
                      </a:pPr>
                      <a:r>
                        <a:rPr lang="es-MX" sz="900" b="0" i="0" u="none" strike="noStrike" kern="1200" dirty="0">
                          <a:solidFill>
                            <a:schemeClr val="tx1"/>
                          </a:solidFill>
                          <a:effectLst/>
                          <a:latin typeface="Noto Sans"/>
                          <a:ea typeface="Noto Sans"/>
                          <a:cs typeface="Noto Sans"/>
                        </a:rPr>
                        <a:t>Hospital</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just" rtl="0" fontAlgn="ctr">
                        <a:buNone/>
                      </a:pPr>
                      <a:r>
                        <a:rPr lang="es-MX" sz="900" b="0" i="0" u="none" strike="noStrike" kern="1200" dirty="0">
                          <a:solidFill>
                            <a:schemeClr val="tx1"/>
                          </a:solidFill>
                          <a:effectLst/>
                          <a:latin typeface="Noto Sans" panose="020B0502040504020204" pitchFamily="34" charset="0"/>
                          <a:ea typeface="+mn-ea"/>
                          <a:cs typeface="+mn-cs"/>
                        </a:rPr>
                        <a:t>Avenida Baja California No. 27, Colonia Ampliación Adolfo López Mateos, Tequisquiapan, </a:t>
                      </a:r>
                      <a:r>
                        <a:rPr lang="es-MX" sz="900" b="0" i="0" u="none" strike="noStrike" kern="1200" dirty="0" err="1">
                          <a:solidFill>
                            <a:schemeClr val="tx1"/>
                          </a:solidFill>
                          <a:effectLst/>
                          <a:latin typeface="Noto Sans" panose="020B0502040504020204" pitchFamily="34" charset="0"/>
                          <a:ea typeface="+mn-ea"/>
                          <a:cs typeface="+mn-cs"/>
                        </a:rPr>
                        <a:t>Qro</a:t>
                      </a:r>
                      <a:r>
                        <a:rPr lang="es-MX" sz="900" b="0" i="0" u="none" strike="noStrike" kern="1200" dirty="0">
                          <a:solidFill>
                            <a:schemeClr val="tx1"/>
                          </a:solidFill>
                          <a:effectLst/>
                          <a:latin typeface="Noto Sans" panose="020B0502040504020204" pitchFamily="34" charset="0"/>
                          <a:ea typeface="+mn-ea"/>
                          <a:cs typeface="+mn-c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a:rPr>
                        <a:t>Si</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err="1">
                          <a:solidFill>
                            <a:schemeClr val="tx1"/>
                          </a:solidFill>
                          <a:effectLst/>
                          <a:latin typeface="Noto Sans"/>
                        </a:rPr>
                        <a:t>sÍ</a:t>
                      </a:r>
                      <a:endParaRPr lang="es-MX" sz="900" b="0" i="0" u="none" strike="noStrike" dirty="0">
                        <a:solidFill>
                          <a:schemeClr val="tx1"/>
                        </a:solidFill>
                        <a:effectLst/>
                        <a:latin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err="1">
                          <a:solidFill>
                            <a:schemeClr val="tx1"/>
                          </a:solidFill>
                          <a:effectLst/>
                          <a:latin typeface="Noto Sans"/>
                        </a:rPr>
                        <a:t>sÍ</a:t>
                      </a:r>
                      <a:endParaRPr lang="es-MX" sz="900" b="0" i="0" u="none" strike="noStrike" dirty="0">
                        <a:solidFill>
                          <a:schemeClr val="tx1"/>
                        </a:solidFill>
                        <a:effectLst/>
                        <a:latin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900" b="0" i="0" u="none" strike="noStrike" dirty="0" err="1">
                          <a:solidFill>
                            <a:schemeClr val="tx1"/>
                          </a:solidFill>
                          <a:effectLst/>
                          <a:latin typeface="Noto Sans"/>
                        </a:rPr>
                        <a:t>sÍ</a:t>
                      </a:r>
                      <a:endParaRPr lang="es-MX" sz="900" b="0" i="0" u="none" strike="noStrike" dirty="0">
                        <a:solidFill>
                          <a:schemeClr val="tx1"/>
                        </a:solidFill>
                        <a:effectLst/>
                        <a:latin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a:rPr>
                        <a:t>44%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919252"/>
                  </a:ext>
                </a:extLst>
              </a:tr>
              <a:tr h="151983">
                <a:tc>
                  <a:txBody>
                    <a:bodyPr/>
                    <a:lstStyle/>
                    <a:p>
                      <a:pPr lvl="0" algn="ctr">
                        <a:buNone/>
                      </a:pPr>
                      <a:r>
                        <a:rPr lang="es-MX" sz="900" b="0" i="0" u="none" strike="noStrike" dirty="0">
                          <a:solidFill>
                            <a:schemeClr val="tx1"/>
                          </a:solidFill>
                          <a:effectLst/>
                          <a:latin typeface="Noto Sans"/>
                        </a:rPr>
                        <a:t>9</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Oaxaca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Tlaxiaco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900" b="0" i="0" u="none" strike="noStrike" kern="1200" noProof="0" dirty="0">
                          <a:solidFill>
                            <a:schemeClr val="tx1"/>
                          </a:solidFill>
                          <a:effectLst/>
                          <a:latin typeface="Noto Sans"/>
                          <a:ea typeface="Noto Sans"/>
                          <a:cs typeface="Noto Sans"/>
                        </a:rPr>
                        <a:t>Hospital Rural</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n-US" sz="900" b="0" i="0" u="none" strike="noStrike" kern="1200" noProof="0" dirty="0">
                          <a:solidFill>
                            <a:schemeClr val="tx1"/>
                          </a:solidFill>
                          <a:effectLst/>
                          <a:latin typeface="Noto Sans" panose="020B0502040504020204" pitchFamily="34" charset="0"/>
                          <a:ea typeface="+mn-ea"/>
                          <a:cs typeface="+mn-cs"/>
                        </a:rPr>
                        <a:t>Blvd de la Salud  No. 100, Ejido Ojo de Agua, El </a:t>
                      </a:r>
                      <a:r>
                        <a:rPr lang="en-US" sz="900" b="0" i="0" u="none" strike="noStrike" kern="1200" noProof="0" dirty="0" err="1">
                          <a:solidFill>
                            <a:schemeClr val="tx1"/>
                          </a:solidFill>
                          <a:effectLst/>
                          <a:latin typeface="Noto Sans" panose="020B0502040504020204" pitchFamily="34" charset="0"/>
                          <a:ea typeface="+mn-ea"/>
                          <a:cs typeface="+mn-cs"/>
                        </a:rPr>
                        <a:t>Vergelito</a:t>
                      </a:r>
                      <a:r>
                        <a:rPr lang="en-US" sz="900" b="0" i="0" u="none" strike="noStrike" kern="1200" noProof="0" dirty="0">
                          <a:solidFill>
                            <a:schemeClr val="tx1"/>
                          </a:solidFill>
                          <a:effectLst/>
                          <a:latin typeface="Noto Sans" panose="020B0502040504020204" pitchFamily="34" charset="0"/>
                          <a:ea typeface="+mn-ea"/>
                          <a:cs typeface="+mn-cs"/>
                        </a:rPr>
                        <a:t>, </a:t>
                      </a:r>
                      <a:r>
                        <a:rPr lang="en-US" sz="900" b="0" i="0" u="none" strike="noStrike" kern="1200" noProof="0" dirty="0" err="1">
                          <a:solidFill>
                            <a:schemeClr val="tx1"/>
                          </a:solidFill>
                          <a:effectLst/>
                          <a:latin typeface="Noto Sans" panose="020B0502040504020204" pitchFamily="34" charset="0"/>
                          <a:ea typeface="+mn-ea"/>
                          <a:cs typeface="+mn-cs"/>
                        </a:rPr>
                        <a:t>Heróica</a:t>
                      </a:r>
                      <a:r>
                        <a:rPr lang="en-US" sz="900" b="0" i="0" u="none" strike="noStrike" kern="1200" noProof="0" dirty="0">
                          <a:solidFill>
                            <a:schemeClr val="tx1"/>
                          </a:solidFill>
                          <a:effectLst/>
                          <a:latin typeface="Noto Sans" panose="020B0502040504020204" pitchFamily="34" charset="0"/>
                          <a:ea typeface="+mn-ea"/>
                          <a:cs typeface="+mn-cs"/>
                        </a:rPr>
                        <a:t> Ciudad de </a:t>
                      </a:r>
                      <a:r>
                        <a:rPr lang="en-US" sz="900" b="0" i="0" u="none" strike="noStrike" kern="1200" noProof="0" dirty="0" err="1">
                          <a:solidFill>
                            <a:schemeClr val="tx1"/>
                          </a:solidFill>
                          <a:effectLst/>
                          <a:latin typeface="Noto Sans" panose="020B0502040504020204" pitchFamily="34" charset="0"/>
                          <a:ea typeface="+mn-ea"/>
                          <a:cs typeface="+mn-cs"/>
                        </a:rPr>
                        <a:t>Tlaxiaco</a:t>
                      </a:r>
                      <a:r>
                        <a:rPr lang="en-US" sz="900" b="0" i="0" u="none" strike="noStrike" kern="1200" noProof="0" dirty="0">
                          <a:solidFill>
                            <a:schemeClr val="tx1"/>
                          </a:solidFill>
                          <a:effectLst/>
                          <a:latin typeface="Noto Sans" panose="020B0502040504020204" pitchFamily="34" charset="0"/>
                          <a:ea typeface="+mn-ea"/>
                          <a:cs typeface="+mn-cs"/>
                        </a:rPr>
                        <a:t>, Oaxaca</a:t>
                      </a:r>
                      <a:endParaRPr lang="en-US" sz="900" b="0" i="0" u="none" strike="noStrike" kern="1200" dirty="0">
                        <a:solidFill>
                          <a:schemeClr val="tx1"/>
                        </a:solidFill>
                        <a:effectLst/>
                        <a:latin typeface="Noto Sans" panose="020B0502040504020204" pitchFamily="34" charset="0"/>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Si</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N/A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Si</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38%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877570762"/>
                  </a:ext>
                </a:extLst>
              </a:tr>
              <a:tr h="151983">
                <a:tc>
                  <a:txBody>
                    <a:bodyPr/>
                    <a:lstStyle/>
                    <a:p>
                      <a:pPr lvl="0" algn="ctr">
                        <a:buNone/>
                      </a:pPr>
                      <a:r>
                        <a:rPr lang="es-MX" sz="900" b="0" i="0" u="none" strike="noStrike" dirty="0">
                          <a:solidFill>
                            <a:schemeClr val="tx1"/>
                          </a:solidFill>
                          <a:effectLst/>
                          <a:latin typeface="Noto Sans"/>
                        </a:rPr>
                        <a:t>10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a:solidFill>
                            <a:schemeClr val="tx1"/>
                          </a:solidFill>
                          <a:effectLst/>
                          <a:latin typeface="Noto Sans"/>
                        </a:rPr>
                        <a:t>Sinaloa​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Guasave</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900" b="0" i="0" u="none" strike="noStrike" kern="1200" noProof="0" dirty="0">
                          <a:solidFill>
                            <a:schemeClr val="tx1"/>
                          </a:solidFill>
                          <a:effectLst/>
                          <a:latin typeface="Noto Sans"/>
                          <a:ea typeface="Noto Sans"/>
                          <a:cs typeface="Noto Sans"/>
                        </a:rPr>
                        <a:t>Unidad de Medicina Familiar</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lnSpc>
                          <a:spcPct val="100000"/>
                        </a:lnSpc>
                        <a:spcBef>
                          <a:spcPts val="0"/>
                        </a:spcBef>
                        <a:spcAft>
                          <a:spcPts val="0"/>
                        </a:spcAft>
                        <a:buNone/>
                      </a:pPr>
                      <a:r>
                        <a:rPr lang="es-MX" sz="900" b="0" i="0" u="none" strike="noStrike" kern="1200" noProof="0" dirty="0">
                          <a:solidFill>
                            <a:schemeClr val="tx1"/>
                          </a:solidFill>
                          <a:effectLst/>
                          <a:latin typeface="Noto Sans" panose="020B0502040504020204" pitchFamily="34" charset="0"/>
                          <a:ea typeface="+mn-ea"/>
                          <a:cs typeface="+mn-cs"/>
                        </a:rPr>
                        <a:t>Callejones De </a:t>
                      </a:r>
                      <a:r>
                        <a:rPr lang="es-MX" sz="900" b="0" i="0" u="none" strike="noStrike" kern="1200" noProof="0" dirty="0" err="1">
                          <a:solidFill>
                            <a:schemeClr val="tx1"/>
                          </a:solidFill>
                          <a:effectLst/>
                          <a:latin typeface="Noto Sans" panose="020B0502040504020204" pitchFamily="34" charset="0"/>
                          <a:ea typeface="+mn-ea"/>
                          <a:cs typeface="+mn-cs"/>
                        </a:rPr>
                        <a:t>Guasavito</a:t>
                      </a:r>
                      <a:r>
                        <a:rPr lang="es-MX" sz="900" b="0" i="0" u="none" strike="noStrike" kern="1200" noProof="0" dirty="0">
                          <a:solidFill>
                            <a:schemeClr val="tx1"/>
                          </a:solidFill>
                          <a:effectLst/>
                          <a:latin typeface="Noto Sans" panose="020B0502040504020204" pitchFamily="34" charset="0"/>
                          <a:ea typeface="+mn-ea"/>
                          <a:cs typeface="+mn-cs"/>
                        </a:rPr>
                        <a:t>, Municipio De Guasave, Sinaloa</a:t>
                      </a:r>
                      <a:endParaRPr lang="es-ES" sz="900" b="0" i="0" u="none" strike="noStrike" kern="1200" dirty="0">
                        <a:solidFill>
                          <a:schemeClr val="tx1"/>
                        </a:solidFill>
                        <a:effectLst/>
                        <a:latin typeface="Noto Sans" panose="020B0502040504020204" pitchFamily="34" charset="0"/>
                        <a:ea typeface="+mn-ea"/>
                        <a:cs typeface="+mn-cs"/>
                      </a:endParaRPr>
                    </a:p>
                    <a:p>
                      <a:pPr lvl="0" algn="just">
                        <a:buNone/>
                      </a:pPr>
                      <a:endParaRPr lang="es-MX" sz="900" b="0" i="0" u="none" strike="noStrike" kern="1200" noProof="0" dirty="0">
                        <a:solidFill>
                          <a:schemeClr val="tx1"/>
                        </a:solidFill>
                        <a:effectLst/>
                        <a:latin typeface="Noto Sans" panose="020B0502040504020204" pitchFamily="34" charset="0"/>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33%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034630110"/>
                  </a:ext>
                </a:extLst>
              </a:tr>
              <a:tr h="151983">
                <a:tc>
                  <a:txBody>
                    <a:bodyPr/>
                    <a:lstStyle/>
                    <a:p>
                      <a:pPr lvl="0" algn="ctr">
                        <a:buNone/>
                      </a:pPr>
                      <a:r>
                        <a:rPr lang="es-MX" sz="900" b="0" i="0" u="none" strike="noStrike" dirty="0">
                          <a:solidFill>
                            <a:schemeClr val="tx1"/>
                          </a:solidFill>
                          <a:effectLst/>
                          <a:latin typeface="Noto Sans"/>
                        </a:rPr>
                        <a:t>11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Estado de México Poniente</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Nicolás Romero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900" b="0" i="0" u="none" strike="noStrike" kern="1200" noProof="0" dirty="0">
                          <a:solidFill>
                            <a:schemeClr val="tx1"/>
                          </a:solidFill>
                          <a:effectLst/>
                          <a:latin typeface="Noto Sans"/>
                          <a:ea typeface="Noto Sans"/>
                          <a:cs typeface="Noto Sans"/>
                        </a:rPr>
                        <a:t>HGR 260 camas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n-US" sz="900" b="0" i="0" u="none" strike="noStrike" kern="1200" noProof="0" dirty="0">
                          <a:solidFill>
                            <a:schemeClr val="tx1"/>
                          </a:solidFill>
                          <a:effectLst/>
                          <a:latin typeface="Noto Sans" panose="020B0502040504020204" pitchFamily="34" charset="0"/>
                          <a:ea typeface="+mn-ea"/>
                          <a:cs typeface="+mn-cs"/>
                        </a:rPr>
                        <a:t>Av.  Jesús Moreno Jiménez, No. 2, Lote 2 A-2  Colonia Vista Hermosa, Primera </a:t>
                      </a:r>
                      <a:r>
                        <a:rPr lang="en-US" sz="900" b="0" i="0" u="none" strike="noStrike" kern="1200" noProof="0" dirty="0" err="1">
                          <a:solidFill>
                            <a:schemeClr val="tx1"/>
                          </a:solidFill>
                          <a:effectLst/>
                          <a:latin typeface="Noto Sans" panose="020B0502040504020204" pitchFamily="34" charset="0"/>
                          <a:ea typeface="+mn-ea"/>
                          <a:cs typeface="+mn-cs"/>
                        </a:rPr>
                        <a:t>Sección</a:t>
                      </a:r>
                      <a:r>
                        <a:rPr lang="en-US" sz="900" b="0" i="0" u="none" strike="noStrike" kern="1200" noProof="0" dirty="0">
                          <a:solidFill>
                            <a:schemeClr val="tx1"/>
                          </a:solidFill>
                          <a:effectLst/>
                          <a:latin typeface="Noto Sans" panose="020B0502040504020204" pitchFamily="34" charset="0"/>
                          <a:ea typeface="+mn-ea"/>
                          <a:cs typeface="+mn-cs"/>
                        </a:rPr>
                        <a:t>, Municipio Nicolás Romero, Estado de México, C.P. 54414</a:t>
                      </a:r>
                      <a:endParaRPr lang="en-US" sz="900" b="0" i="0" u="none" strike="noStrike" kern="1200" dirty="0">
                        <a:solidFill>
                          <a:schemeClr val="tx1"/>
                        </a:solidFill>
                        <a:effectLst/>
                        <a:latin typeface="Noto Sans" panose="020B0502040504020204" pitchFamily="34" charset="0"/>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33%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48692138"/>
                  </a:ext>
                </a:extLst>
              </a:tr>
              <a:tr h="552449">
                <a:tc>
                  <a:txBody>
                    <a:bodyPr/>
                    <a:lstStyle/>
                    <a:p>
                      <a:pPr lvl="0" algn="ctr">
                        <a:buNone/>
                      </a:pPr>
                      <a:r>
                        <a:rPr lang="es-MX" sz="800" b="0" i="0" u="none" strike="noStrike" kern="1200" dirty="0">
                          <a:solidFill>
                            <a:schemeClr val="tx1"/>
                          </a:solidFill>
                          <a:effectLst/>
                          <a:latin typeface="+mn-lt"/>
                          <a:ea typeface="+mn-ea"/>
                          <a:cs typeface="+mn-cs"/>
                        </a:rPr>
                        <a:t>12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kern="1200">
                          <a:solidFill>
                            <a:schemeClr val="tx1"/>
                          </a:solidFill>
                          <a:effectLst/>
                          <a:latin typeface="Noto Sans"/>
                          <a:ea typeface="+mn-ea"/>
                          <a:cs typeface="+mn-cs"/>
                        </a:rPr>
                        <a:t>Tabasco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kern="1200" dirty="0">
                          <a:solidFill>
                            <a:schemeClr val="tx1"/>
                          </a:solidFill>
                          <a:effectLst/>
                          <a:latin typeface="Noto Sans"/>
                          <a:ea typeface="+mn-ea"/>
                          <a:cs typeface="+mn-cs"/>
                        </a:rPr>
                        <a:t>Cárdenas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900" b="0" i="0" u="none" strike="noStrike" kern="1200" dirty="0">
                          <a:solidFill>
                            <a:schemeClr val="tx1"/>
                          </a:solidFill>
                          <a:effectLst/>
                          <a:latin typeface="Noto Sans"/>
                          <a:ea typeface="Noto Sans"/>
                          <a:cs typeface="Noto Sans"/>
                        </a:rPr>
                        <a:t>UMF No. 10-A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n-US" sz="900" b="0" i="0" u="none" strike="noStrike" kern="1200" noProof="0" dirty="0">
                          <a:solidFill>
                            <a:schemeClr val="tx1"/>
                          </a:solidFill>
                          <a:effectLst/>
                          <a:latin typeface="Noto Sans" panose="020B0502040504020204" pitchFamily="34" charset="0"/>
                          <a:ea typeface="+mn-ea"/>
                          <a:cs typeface="+mn-cs"/>
                        </a:rPr>
                        <a:t>Lote 008, Manzana 030, Zona 01 del Ejido C-28 "Gregorio Méndez Magaña"</a:t>
                      </a:r>
                      <a:endParaRPr lang="en-US" sz="900" b="0" i="0" u="none" strike="noStrike" kern="1200" dirty="0">
                        <a:solidFill>
                          <a:schemeClr val="tx1"/>
                        </a:solidFill>
                        <a:effectLst/>
                        <a:latin typeface="Noto Sans" panose="020B0502040504020204" pitchFamily="34" charset="0"/>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kern="1200" dirty="0">
                          <a:solidFill>
                            <a:schemeClr val="tx1"/>
                          </a:solidFill>
                          <a:effectLst/>
                          <a:highlight>
                            <a:srgbClr val="F2DCDB"/>
                          </a:highlight>
                          <a:latin typeface="Noto Sans"/>
                          <a:ea typeface="Noto Sans"/>
                          <a:cs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N/A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1" i="0" u="none" strike="noStrike" dirty="0">
                          <a:solidFill>
                            <a:schemeClr val="tx1"/>
                          </a:solidFill>
                          <a:effectLst/>
                          <a:latin typeface="Noto Sans"/>
                        </a:rPr>
                        <a:t>32%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683242768"/>
                  </a:ext>
                </a:extLst>
              </a:tr>
            </a:tbl>
          </a:graphicData>
        </a:graphic>
      </p:graphicFrame>
    </p:spTree>
    <p:extLst>
      <p:ext uri="{BB962C8B-B14F-4D97-AF65-F5344CB8AC3E}">
        <p14:creationId xmlns:p14="http://schemas.microsoft.com/office/powerpoint/2010/main" val="22322913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6470-A29A-1D83-7683-9CAEBA35218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314F3FB2-CED1-ED18-1228-BA7EAAC8166A}"/>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5131A1A0-EA63-BC7C-7326-8E991E775190}"/>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46</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66A8CC18-0079-AEE5-32EB-80C12D5FDA60}"/>
              </a:ext>
            </a:extLst>
          </p:cNvPr>
          <p:cNvSpPr txBox="1"/>
          <p:nvPr/>
        </p:nvSpPr>
        <p:spPr>
          <a:xfrm>
            <a:off x="121147" y="155525"/>
            <a:ext cx="9618889"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a:endParaRPr>
          </a:p>
        </p:txBody>
      </p:sp>
      <p:sp>
        <p:nvSpPr>
          <p:cNvPr id="3" name="CuadroTexto 2">
            <a:extLst>
              <a:ext uri="{FF2B5EF4-FFF2-40B4-BE49-F238E27FC236}">
                <a16:creationId xmlns:a16="http://schemas.microsoft.com/office/drawing/2014/main" id="{F468652F-7A57-80FA-9197-6D7035BD5F87}"/>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A36A7EA0-4E47-FC0B-F09C-D9CEB00D3A7B}"/>
              </a:ext>
            </a:extLst>
          </p:cNvPr>
          <p:cNvGraphicFramePr>
            <a:graphicFrameLocks noGrp="1"/>
          </p:cNvGraphicFramePr>
          <p:nvPr>
            <p:extLst>
              <p:ext uri="{D42A27DB-BD31-4B8C-83A1-F6EECF244321}">
                <p14:modId xmlns:p14="http://schemas.microsoft.com/office/powerpoint/2010/main" val="2369086172"/>
              </p:ext>
            </p:extLst>
          </p:nvPr>
        </p:nvGraphicFramePr>
        <p:xfrm>
          <a:off x="228955" y="1027353"/>
          <a:ext cx="11540669" cy="4423906"/>
        </p:xfrm>
        <a:graphic>
          <a:graphicData uri="http://schemas.openxmlformats.org/drawingml/2006/table">
            <a:tbl>
              <a:tblPr/>
              <a:tblGrid>
                <a:gridCol w="407652">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983848">
                  <a:extLst>
                    <a:ext uri="{9D8B030D-6E8A-4147-A177-3AD203B41FA5}">
                      <a16:colId xmlns:a16="http://schemas.microsoft.com/office/drawing/2014/main" val="1201030546"/>
                    </a:ext>
                  </a:extLst>
                </a:gridCol>
                <a:gridCol w="1578239">
                  <a:extLst>
                    <a:ext uri="{9D8B030D-6E8A-4147-A177-3AD203B41FA5}">
                      <a16:colId xmlns:a16="http://schemas.microsoft.com/office/drawing/2014/main" val="1610847150"/>
                    </a:ext>
                  </a:extLst>
                </a:gridCol>
                <a:gridCol w="3167379">
                  <a:extLst>
                    <a:ext uri="{9D8B030D-6E8A-4147-A177-3AD203B41FA5}">
                      <a16:colId xmlns:a16="http://schemas.microsoft.com/office/drawing/2014/main" val="1208619848"/>
                    </a:ext>
                  </a:extLst>
                </a:gridCol>
                <a:gridCol w="833376">
                  <a:extLst>
                    <a:ext uri="{9D8B030D-6E8A-4147-A177-3AD203B41FA5}">
                      <a16:colId xmlns:a16="http://schemas.microsoft.com/office/drawing/2014/main" val="1837391683"/>
                    </a:ext>
                  </a:extLst>
                </a:gridCol>
                <a:gridCol w="810226">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7">
                  <a:extLst>
                    <a:ext uri="{9D8B030D-6E8A-4147-A177-3AD203B41FA5}">
                      <a16:colId xmlns:a16="http://schemas.microsoft.com/office/drawing/2014/main" val="1648654690"/>
                    </a:ext>
                  </a:extLst>
                </a:gridCol>
                <a:gridCol w="405113">
                  <a:extLst>
                    <a:ext uri="{9D8B030D-6E8A-4147-A177-3AD203B41FA5}">
                      <a16:colId xmlns:a16="http://schemas.microsoft.com/office/drawing/2014/main" val="840380102"/>
                    </a:ext>
                  </a:extLst>
                </a:gridCol>
                <a:gridCol w="1225096">
                  <a:extLst>
                    <a:ext uri="{9D8B030D-6E8A-4147-A177-3AD203B41FA5}">
                      <a16:colId xmlns:a16="http://schemas.microsoft.com/office/drawing/2014/main" val="1302002376"/>
                    </a:ext>
                  </a:extLst>
                </a:gridCol>
              </a:tblGrid>
              <a:tr h="532964">
                <a:tc>
                  <a:txBody>
                    <a:bodyPr/>
                    <a:lstStyle/>
                    <a:p>
                      <a:pPr algn="ctr" rtl="0" fontAlgn="ctr">
                        <a:buNone/>
                      </a:pPr>
                      <a:r>
                        <a:rPr lang="es-MX" sz="1000" b="1" i="0" u="none" strike="noStrike" dirty="0">
                          <a:solidFill>
                            <a:schemeClr val="bg1"/>
                          </a:solidFill>
                          <a:effectLst/>
                          <a:latin typeface="Noto Sans" panose="020B0502040504020204" pitchFamily="34" charset="0"/>
                        </a:rPr>
                        <a:t>No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rPr>
                        <a:t>OOAD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rPr>
                        <a:t>Municipio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chemeClr val="bg1"/>
                          </a:solidFill>
                          <a:effectLst/>
                          <a:latin typeface="Noto Sans"/>
                        </a:rPr>
                        <a:t>Servicio</a:t>
                      </a:r>
                      <a:endParaRPr lang="es-MX" sz="1000" b="1" i="0" u="none" strike="noStrike" dirty="0">
                        <a:solidFill>
                          <a:schemeClr val="bg1"/>
                        </a:solidFill>
                        <a:effectLst/>
                        <a:latin typeface="Noto Sans" panose="020B0502040504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rPr>
                        <a:t>Dirección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rPr>
                        <a:t>Escrito de ofrecimiento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rPr>
                        <a:t>Acredita propiedad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chemeClr val="bg1"/>
                          </a:solidFill>
                          <a:effectLst/>
                          <a:latin typeface="Noto Sans" panose="020B0502040504020204" pitchFamily="34" charset="0"/>
                        </a:rPr>
                        <a:t>CLG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err="1">
                          <a:solidFill>
                            <a:schemeClr val="bg1"/>
                          </a:solidFill>
                          <a:effectLst/>
                          <a:latin typeface="Noto Sans"/>
                        </a:rPr>
                        <a:t>AYNº</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chemeClr val="bg1"/>
                          </a:solidFill>
                          <a:effectLst/>
                          <a:latin typeface="Noto Sans" panose="020B0502040504020204" pitchFamily="34" charset="0"/>
                        </a:rPr>
                        <a:t>AC/DD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chemeClr val="bg1"/>
                          </a:solidFill>
                          <a:effectLst/>
                          <a:latin typeface="Noto Sans" panose="020B0502040504020204" pitchFamily="34" charset="0"/>
                        </a:rPr>
                        <a:t>PLT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rPr>
                        <a:t>% Integración Expediente Inmobiliario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extLst>
                  <a:ext uri="{0D108BD9-81ED-4DB2-BD59-A6C34878D82A}">
                    <a16:rowId xmlns:a16="http://schemas.microsoft.com/office/drawing/2014/main" val="3901558528"/>
                  </a:ext>
                </a:extLst>
              </a:tr>
              <a:tr h="151983">
                <a:tc>
                  <a:txBody>
                    <a:bodyPr/>
                    <a:lstStyle/>
                    <a:p>
                      <a:pPr lvl="0" algn="ctr" rtl="0">
                        <a:buNone/>
                      </a:pPr>
                      <a:r>
                        <a:rPr lang="es-MX" sz="900" b="0" i="0" u="none" strike="noStrike" kern="1200" dirty="0">
                          <a:solidFill>
                            <a:schemeClr val="tx1"/>
                          </a:solidFill>
                          <a:effectLst/>
                          <a:latin typeface="+mn-lt"/>
                          <a:ea typeface="+mn-ea"/>
                          <a:cs typeface="+mn-cs"/>
                        </a:rPr>
                        <a:t>13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rtl="0">
                        <a:buNone/>
                      </a:pPr>
                      <a:r>
                        <a:rPr lang="es-MX" sz="900" b="0" i="0" u="none" strike="noStrike" kern="1200" dirty="0">
                          <a:solidFill>
                            <a:schemeClr val="tx1"/>
                          </a:solidFill>
                          <a:effectLst/>
                          <a:latin typeface="Noto Sans"/>
                          <a:ea typeface="+mn-ea"/>
                          <a:cs typeface="+mn-cs"/>
                        </a:rPr>
                        <a:t>Chiapas</a:t>
                      </a:r>
                      <a:endParaRPr lang="en-U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rtl="0">
                        <a:buNone/>
                      </a:pPr>
                      <a:r>
                        <a:rPr lang="es-MX" sz="900" b="0" i="0" u="none" strike="noStrike" kern="1200" dirty="0">
                          <a:solidFill>
                            <a:schemeClr val="tx1"/>
                          </a:solidFill>
                          <a:effectLst/>
                          <a:latin typeface="Noto Sans"/>
                          <a:ea typeface="+mn-ea"/>
                          <a:cs typeface="+mn-cs"/>
                        </a:rPr>
                        <a:t>San Cristóbal de las Casas</a:t>
                      </a:r>
                      <a:endParaRPr lang="en-U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kern="1200" dirty="0">
                          <a:solidFill>
                            <a:schemeClr val="tx1"/>
                          </a:solidFill>
                          <a:effectLst/>
                          <a:latin typeface="Noto Sans"/>
                          <a:ea typeface="+mn-ea"/>
                          <a:cs typeface="+mn-cs"/>
                        </a:rPr>
                        <a:t>Albergue IMSS Bienestar</a:t>
                      </a:r>
                      <a:endParaRPr lang="en-U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n-US" sz="900" b="0" i="0" u="none" strike="noStrike" kern="1200" noProof="0" dirty="0">
                          <a:solidFill>
                            <a:schemeClr val="tx1"/>
                          </a:solidFill>
                          <a:effectLst/>
                          <a:latin typeface="Noto Sans"/>
                          <a:ea typeface="+mn-ea"/>
                          <a:cs typeface="+mn-cs"/>
                        </a:rPr>
                        <a:t>Av. </a:t>
                      </a:r>
                      <a:r>
                        <a:rPr lang="en-US" sz="900" b="0" i="0" u="none" strike="noStrike" kern="1200" noProof="0" dirty="0" err="1">
                          <a:solidFill>
                            <a:schemeClr val="tx1"/>
                          </a:solidFill>
                          <a:effectLst/>
                          <a:latin typeface="Noto Sans"/>
                          <a:ea typeface="+mn-ea"/>
                          <a:cs typeface="+mn-cs"/>
                        </a:rPr>
                        <a:t>Faisán</a:t>
                      </a:r>
                      <a:r>
                        <a:rPr lang="en-US" sz="900" b="0" i="0" u="none" strike="noStrike" kern="1200" noProof="0" dirty="0">
                          <a:solidFill>
                            <a:schemeClr val="tx1"/>
                          </a:solidFill>
                          <a:effectLst/>
                          <a:latin typeface="Noto Sans"/>
                          <a:ea typeface="+mn-ea"/>
                          <a:cs typeface="+mn-cs"/>
                        </a:rPr>
                        <a:t> No. 33, Colonia Nueva Jerusalén, San Cristóbal de las Casas, Chiapas</a:t>
                      </a:r>
                      <a:endParaRPr lang="en-U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900" b="0" i="0" u="none" strike="noStrike" kern="1200" dirty="0">
                          <a:solidFill>
                            <a:schemeClr val="tx1"/>
                          </a:solidFill>
                          <a:effectLst/>
                          <a:latin typeface="Noto Sans"/>
                          <a:ea typeface="+mn-ea"/>
                          <a:cs typeface="+mn-cs"/>
                        </a:rPr>
                        <a:t>-</a:t>
                      </a:r>
                      <a:endParaRPr lang="en-U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dirty="0">
                          <a:solidFill>
                            <a:schemeClr val="tx1"/>
                          </a:solidFill>
                          <a:effectLst/>
                          <a:latin typeface="Noto Sans"/>
                        </a:rPr>
                        <a:t>-</a:t>
                      </a:r>
                      <a:endParaRPr lang="en-US" sz="900" b="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dirty="0">
                          <a:solidFill>
                            <a:schemeClr val="tx1"/>
                          </a:solidFill>
                          <a:effectLst/>
                          <a:latin typeface="Noto Sans"/>
                        </a:rPr>
                        <a:t>-</a:t>
                      </a:r>
                      <a:endParaRPr lang="en-US" sz="900" b="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dirty="0">
                          <a:solidFill>
                            <a:schemeClr val="tx1"/>
                          </a:solidFill>
                          <a:effectLst/>
                          <a:latin typeface="Noto Sans"/>
                        </a:rPr>
                        <a:t>Sí</a:t>
                      </a:r>
                      <a:endParaRPr lang="en-US" sz="900" b="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dirty="0">
                          <a:solidFill>
                            <a:schemeClr val="tx1"/>
                          </a:solidFill>
                          <a:effectLst/>
                          <a:latin typeface="Noto Sans"/>
                        </a:rPr>
                        <a:t>-</a:t>
                      </a:r>
                      <a:endParaRPr lang="en-US" sz="900" b="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0" i="0" u="none" strike="noStrike" dirty="0">
                          <a:solidFill>
                            <a:schemeClr val="tx1"/>
                          </a:solidFill>
                          <a:effectLst/>
                          <a:latin typeface="Noto Sans"/>
                        </a:rPr>
                        <a:t>Sí</a:t>
                      </a:r>
                      <a:endParaRPr lang="en-US" sz="900" b="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900" b="1" i="0" u="none" strike="noStrike" dirty="0">
                          <a:solidFill>
                            <a:schemeClr val="tx1"/>
                          </a:solidFill>
                          <a:effectLst/>
                          <a:latin typeface="Noto Sans"/>
                        </a:rPr>
                        <a:t>30%</a:t>
                      </a:r>
                      <a:endParaRPr lang="en-US" sz="900" b="1"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749870636"/>
                  </a:ext>
                </a:extLst>
              </a:tr>
              <a:tr h="151983">
                <a:tc>
                  <a:txBody>
                    <a:bodyPr/>
                    <a:lstStyle/>
                    <a:p>
                      <a:pPr lvl="0" algn="ctr">
                        <a:buNone/>
                      </a:pPr>
                      <a:r>
                        <a:rPr lang="es-MX" sz="900" b="0" i="0" u="none" strike="noStrike" dirty="0">
                          <a:solidFill>
                            <a:schemeClr val="tx1"/>
                          </a:solidFill>
                          <a:effectLst/>
                          <a:latin typeface="Noto Sans"/>
                        </a:rPr>
                        <a:t>14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Yucatán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Mérida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kern="1200" noProof="0" dirty="0">
                          <a:solidFill>
                            <a:schemeClr val="tx1"/>
                          </a:solidFill>
                          <a:effectLst/>
                          <a:latin typeface="Noto Sans"/>
                          <a:ea typeface="+mn-ea"/>
                          <a:cs typeface="+mn-cs"/>
                        </a:rPr>
                        <a:t>Hospital</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s-MX" sz="900" b="0" i="0" u="none" strike="noStrike" kern="1200" noProof="0" dirty="0">
                          <a:solidFill>
                            <a:schemeClr val="tx1"/>
                          </a:solidFill>
                          <a:effectLst/>
                          <a:latin typeface="Noto Sans"/>
                          <a:ea typeface="+mn-ea"/>
                          <a:cs typeface="+mn-cs"/>
                        </a:rPr>
                        <a:t>Calle 80 No. 300 Col. </a:t>
                      </a:r>
                      <a:r>
                        <a:rPr lang="es-MX" sz="900" b="0" i="0" u="none" strike="noStrike" kern="1200" noProof="0" dirty="0" err="1">
                          <a:solidFill>
                            <a:schemeClr val="tx1"/>
                          </a:solidFill>
                          <a:effectLst/>
                          <a:latin typeface="Noto Sans"/>
                          <a:ea typeface="+mn-ea"/>
                          <a:cs typeface="+mn-cs"/>
                        </a:rPr>
                        <a:t>Renaciomiento</a:t>
                      </a:r>
                      <a:r>
                        <a:rPr lang="es-MX" sz="900" b="0" i="0" u="none" strike="noStrike" kern="1200" noProof="0" dirty="0">
                          <a:solidFill>
                            <a:schemeClr val="tx1"/>
                          </a:solidFill>
                          <a:effectLst/>
                          <a:latin typeface="Noto Sans"/>
                          <a:ea typeface="+mn-ea"/>
                          <a:cs typeface="+mn-cs"/>
                        </a:rPr>
                        <a:t>, Localidad y Municipio de Mérida </a:t>
                      </a:r>
                      <a:endParaRPr lang="en-U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1" i="0" u="none" strike="noStrike" dirty="0">
                          <a:solidFill>
                            <a:schemeClr val="tx1"/>
                          </a:solidFill>
                          <a:effectLst/>
                          <a:latin typeface="Noto Sans"/>
                        </a:rPr>
                        <a:t>30%</a:t>
                      </a:r>
                      <a:endParaRPr lang="en-US" sz="900" b="1"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816809953"/>
                  </a:ext>
                </a:extLst>
              </a:tr>
              <a:tr h="240198">
                <a:tc>
                  <a:txBody>
                    <a:bodyPr/>
                    <a:lstStyle/>
                    <a:p>
                      <a:pPr lvl="0" algn="ctr">
                        <a:buNone/>
                      </a:pPr>
                      <a:r>
                        <a:rPr lang="es-MX" sz="900" b="0" i="0" u="none" strike="noStrike" dirty="0">
                          <a:solidFill>
                            <a:schemeClr val="tx1"/>
                          </a:solidFill>
                          <a:effectLst/>
                          <a:latin typeface="Noto Sans"/>
                        </a:rPr>
                        <a:t>15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Hidalgo </a:t>
                      </a:r>
                      <a:endParaRPr lang="en-US" sz="900" b="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a:solidFill>
                            <a:schemeClr val="tx1"/>
                          </a:solidFill>
                          <a:effectLst/>
                          <a:latin typeface="Noto Sans"/>
                        </a:rPr>
                        <a:t>Tizayuca </a:t>
                      </a:r>
                      <a:endParaRPr lang="en-US" sz="900" b="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kern="1200" noProof="0" dirty="0">
                          <a:solidFill>
                            <a:schemeClr val="tx1"/>
                          </a:solidFill>
                          <a:effectLst/>
                          <a:latin typeface="Noto Sans"/>
                          <a:ea typeface="+mn-ea"/>
                          <a:cs typeface="+mn-cs"/>
                        </a:rPr>
                        <a:t>HGZ 72  Camas </a:t>
                      </a:r>
                      <a:endParaRPr lang="en-US" sz="900" b="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s-MX" sz="900" b="0" i="0" u="none" strike="noStrike" kern="1200" noProof="0" dirty="0">
                          <a:solidFill>
                            <a:schemeClr val="tx1"/>
                          </a:solidFill>
                          <a:effectLst/>
                          <a:latin typeface="Noto Sans"/>
                          <a:ea typeface="+mn-ea"/>
                          <a:cs typeface="+mn-cs"/>
                        </a:rPr>
                        <a:t>Fracción de la Fusión Resultante de los Lotes “Uno” “Dos” “Tres”, Ubicados Sobre Av. Fuente Huautla Parcela 330, Z2 P1/3 Ejido Tizayuca C.P. 43816, en el Municipio De Tizayuca, Hidalgo</a:t>
                      </a:r>
                      <a:endParaRPr lang="es-E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endParaRPr lang="en-US" sz="900" b="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endParaRPr lang="en-US" sz="900" b="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endParaRPr lang="en-US" sz="900" b="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endParaRPr lang="en-US" sz="900" b="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endParaRPr lang="en-US" sz="900" b="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endParaRPr lang="en-US" sz="900" b="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1" i="0" u="none" strike="noStrike" dirty="0">
                          <a:solidFill>
                            <a:schemeClr val="tx1"/>
                          </a:solidFill>
                          <a:effectLst/>
                          <a:latin typeface="Noto Sans"/>
                        </a:rPr>
                        <a:t>29%</a:t>
                      </a:r>
                      <a:endParaRPr lang="en-US" sz="900" b="1"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33951769"/>
                  </a:ext>
                </a:extLst>
              </a:tr>
              <a:tr h="151983">
                <a:tc>
                  <a:txBody>
                    <a:bodyPr/>
                    <a:lstStyle/>
                    <a:p>
                      <a:pPr lvl="0" algn="ctr">
                        <a:buNone/>
                      </a:pPr>
                      <a:r>
                        <a:rPr lang="es-MX" sz="900" b="0" i="0" u="none" strike="noStrike" dirty="0">
                          <a:solidFill>
                            <a:schemeClr val="tx1"/>
                          </a:solidFill>
                          <a:effectLst/>
                          <a:latin typeface="Noto Sans"/>
                        </a:rPr>
                        <a:t>16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rtl="0">
                        <a:buNone/>
                      </a:pPr>
                      <a:r>
                        <a:rPr lang="es-MX" sz="900" b="0" i="0" u="none" strike="noStrike" kern="1200" dirty="0">
                          <a:solidFill>
                            <a:schemeClr val="tx1"/>
                          </a:solidFill>
                          <a:effectLst/>
                          <a:latin typeface="Noto Sans"/>
                          <a:ea typeface="+mn-ea"/>
                          <a:cs typeface="+mn-cs"/>
                        </a:rPr>
                        <a:t>Baja California Sur </a:t>
                      </a:r>
                      <a:endParaRPr lang="en-US" sz="900" b="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rtl="0">
                        <a:buNone/>
                      </a:pPr>
                      <a:r>
                        <a:rPr lang="es-MX" sz="900" b="0" i="0" u="none" strike="noStrike" kern="1200">
                          <a:solidFill>
                            <a:schemeClr val="tx1"/>
                          </a:solidFill>
                          <a:effectLst/>
                          <a:latin typeface="Noto Sans"/>
                          <a:ea typeface="+mn-ea"/>
                          <a:cs typeface="+mn-cs"/>
                        </a:rPr>
                        <a:t>Mulegé </a:t>
                      </a:r>
                      <a:endParaRPr lang="en-US" sz="900" b="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rtl="0">
                        <a:buNone/>
                      </a:pPr>
                      <a:r>
                        <a:rPr lang="es-MX" sz="900" b="0" i="0" u="none" strike="noStrike" kern="1200" noProof="0" dirty="0">
                          <a:solidFill>
                            <a:schemeClr val="tx1"/>
                          </a:solidFill>
                          <a:effectLst/>
                          <a:latin typeface="Noto Sans"/>
                          <a:ea typeface="+mn-ea"/>
                          <a:cs typeface="+mn-cs"/>
                        </a:rPr>
                        <a:t>Bodega </a:t>
                      </a:r>
                      <a:endParaRPr lang="en-US" sz="900" b="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rtl="0">
                        <a:lnSpc>
                          <a:spcPct val="100000"/>
                        </a:lnSpc>
                        <a:spcBef>
                          <a:spcPts val="0"/>
                        </a:spcBef>
                        <a:spcAft>
                          <a:spcPts val="0"/>
                        </a:spcAft>
                        <a:buNone/>
                      </a:pPr>
                      <a:r>
                        <a:rPr lang="es-MX" sz="900" b="0" i="0" u="none" strike="noStrike" kern="1200" noProof="0" dirty="0">
                          <a:solidFill>
                            <a:schemeClr val="tx1"/>
                          </a:solidFill>
                          <a:effectLst/>
                          <a:latin typeface="Noto Sans"/>
                          <a:ea typeface="+mn-ea"/>
                          <a:cs typeface="+mn-cs"/>
                        </a:rPr>
                        <a:t>Parcela 838 </a:t>
                      </a:r>
                      <a:r>
                        <a:rPr lang="es-MX" sz="900" b="0" i="0" u="none" strike="noStrike" kern="1200" noProof="0" dirty="0" err="1">
                          <a:solidFill>
                            <a:schemeClr val="tx1"/>
                          </a:solidFill>
                          <a:effectLst/>
                          <a:latin typeface="Noto Sans"/>
                          <a:ea typeface="+mn-ea"/>
                          <a:cs typeface="+mn-cs"/>
                        </a:rPr>
                        <a:t>Zz</a:t>
                      </a:r>
                      <a:r>
                        <a:rPr lang="es-MX" sz="900" b="0" i="0" u="none" strike="noStrike" kern="1200" noProof="0" dirty="0">
                          <a:solidFill>
                            <a:schemeClr val="tx1"/>
                          </a:solidFill>
                          <a:effectLst/>
                          <a:latin typeface="Noto Sans"/>
                          <a:ea typeface="+mn-ea"/>
                          <a:cs typeface="+mn-cs"/>
                        </a:rPr>
                        <a:t> P1/1, Ejido Presidente Díaz Ordaz, Municipio De Mulegé</a:t>
                      </a:r>
                      <a:endParaRPr lang="es-E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endParaRPr lang="en-US" sz="900" b="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endParaRPr lang="en-US" sz="900" b="0"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endParaRPr lang="en-US" sz="900" b="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endParaRPr lang="en-US" sz="900" b="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N/A</a:t>
                      </a:r>
                      <a:endParaRPr lang="en-US" sz="900" b="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endParaRPr lang="en-US" sz="900" b="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1" i="0" u="none" strike="noStrike">
                          <a:solidFill>
                            <a:schemeClr val="tx1"/>
                          </a:solidFill>
                          <a:effectLst/>
                          <a:latin typeface="Noto Sans"/>
                        </a:rPr>
                        <a:t>25%</a:t>
                      </a:r>
                      <a:endParaRPr lang="en-US" sz="900" b="1">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85926620"/>
                  </a:ext>
                </a:extLst>
              </a:tr>
              <a:tr h="203719">
                <a:tc>
                  <a:txBody>
                    <a:bodyPr/>
                    <a:lstStyle/>
                    <a:p>
                      <a:pPr lvl="0" algn="ctr">
                        <a:buNone/>
                      </a:pPr>
                      <a:r>
                        <a:rPr lang="es-MX" sz="900" b="0" i="0" u="none" strike="noStrike" dirty="0">
                          <a:solidFill>
                            <a:schemeClr val="tx1"/>
                          </a:solidFill>
                          <a:effectLst/>
                          <a:latin typeface="Noto Sans"/>
                        </a:rPr>
                        <a:t>17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Sinaloa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Mazatlan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kern="1200" noProof="0" dirty="0">
                          <a:solidFill>
                            <a:schemeClr val="tx1"/>
                          </a:solidFill>
                          <a:effectLst/>
                          <a:latin typeface="Noto Sans"/>
                          <a:ea typeface="+mn-ea"/>
                          <a:cs typeface="+mn-cs"/>
                        </a:rPr>
                        <a:t>HGZ 180 Camas y CECI</a:t>
                      </a:r>
                      <a:endParaRPr lang="es-E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lnSpc>
                          <a:spcPct val="100000"/>
                        </a:lnSpc>
                        <a:spcBef>
                          <a:spcPts val="0"/>
                        </a:spcBef>
                        <a:spcAft>
                          <a:spcPts val="0"/>
                        </a:spcAft>
                        <a:buNone/>
                      </a:pPr>
                      <a:r>
                        <a:rPr lang="es-MX" sz="900" b="0" i="0" u="none" strike="noStrike" kern="1200" noProof="0" dirty="0">
                          <a:solidFill>
                            <a:schemeClr val="tx1"/>
                          </a:solidFill>
                          <a:effectLst/>
                          <a:latin typeface="Noto Sans"/>
                          <a:ea typeface="+mn-ea"/>
                          <a:cs typeface="+mn-cs"/>
                        </a:rPr>
                        <a:t>Camino De La </a:t>
                      </a:r>
                      <a:r>
                        <a:rPr lang="es-MX" sz="900" b="0" i="0" u="none" strike="noStrike" kern="1200" noProof="0" dirty="0" err="1">
                          <a:solidFill>
                            <a:schemeClr val="tx1"/>
                          </a:solidFill>
                          <a:effectLst/>
                          <a:latin typeface="Noto Sans"/>
                          <a:ea typeface="+mn-ea"/>
                          <a:cs typeface="+mn-cs"/>
                        </a:rPr>
                        <a:t>Piedrera</a:t>
                      </a:r>
                      <a:r>
                        <a:rPr lang="es-MX" sz="900" b="0" i="0" u="none" strike="noStrike" kern="1200" noProof="0" dirty="0">
                          <a:solidFill>
                            <a:schemeClr val="tx1"/>
                          </a:solidFill>
                          <a:effectLst/>
                          <a:latin typeface="Noto Sans"/>
                          <a:ea typeface="+mn-ea"/>
                          <a:cs typeface="+mn-cs"/>
                        </a:rPr>
                        <a:t>, Colonia Ejido Las Higueras, C.P. 81379, </a:t>
                      </a:r>
                      <a:r>
                        <a:rPr lang="es-MX" sz="900" b="0" i="0" u="none" strike="noStrike" kern="1200" noProof="0" dirty="0" err="1">
                          <a:solidFill>
                            <a:schemeClr val="tx1"/>
                          </a:solidFill>
                          <a:effectLst/>
                          <a:latin typeface="Noto Sans"/>
                          <a:ea typeface="+mn-ea"/>
                          <a:cs typeface="+mn-cs"/>
                        </a:rPr>
                        <a:t>Mazatlan</a:t>
                      </a:r>
                      <a:r>
                        <a:rPr lang="es-MX" sz="900" b="0" i="0" u="none" strike="noStrike" kern="1200" noProof="0" dirty="0">
                          <a:solidFill>
                            <a:schemeClr val="tx1"/>
                          </a:solidFill>
                          <a:effectLst/>
                          <a:latin typeface="Noto Sans"/>
                          <a:ea typeface="+mn-ea"/>
                          <a:cs typeface="+mn-cs"/>
                        </a:rPr>
                        <a:t>, Sinaloa</a:t>
                      </a:r>
                      <a:endParaRPr lang="es-ES" sz="900" b="0" i="0" u="none" strike="noStrike" kern="1200" dirty="0">
                        <a:solidFill>
                          <a:schemeClr val="tx1"/>
                        </a:solidFill>
                        <a:effectLst/>
                        <a:latin typeface="Noto Sans"/>
                        <a:ea typeface="+mn-ea"/>
                        <a:cs typeface="+mn-cs"/>
                      </a:endParaRPr>
                    </a:p>
                    <a:p>
                      <a:pPr lvl="0" algn="just">
                        <a:buNone/>
                      </a:pPr>
                      <a:endParaRPr lang="es-MX" sz="9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N/A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1" i="0" u="none" strike="noStrike" dirty="0">
                          <a:solidFill>
                            <a:schemeClr val="tx1"/>
                          </a:solidFill>
                          <a:effectLst/>
                          <a:latin typeface="Noto Sans"/>
                        </a:rPr>
                        <a:t>25%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950195"/>
                  </a:ext>
                </a:extLst>
              </a:tr>
              <a:tr h="151983">
                <a:tc>
                  <a:txBody>
                    <a:bodyPr/>
                    <a:lstStyle/>
                    <a:p>
                      <a:pPr lvl="0" algn="ctr">
                        <a:buNone/>
                      </a:pPr>
                      <a:r>
                        <a:rPr lang="es-MX" sz="900" b="0" i="0" u="none" strike="noStrike" dirty="0">
                          <a:solidFill>
                            <a:schemeClr val="tx1"/>
                          </a:solidFill>
                          <a:effectLst/>
                          <a:latin typeface="Noto Sans"/>
                        </a:rPr>
                        <a:t>18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Veracruz Norte</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Veracruz</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kern="1200" noProof="0" dirty="0">
                          <a:solidFill>
                            <a:schemeClr val="tx1"/>
                          </a:solidFill>
                          <a:effectLst/>
                          <a:latin typeface="Noto Sans"/>
                          <a:ea typeface="+mn-ea"/>
                          <a:cs typeface="+mn-cs"/>
                        </a:rPr>
                        <a:t>HGR 260 camas UMF del 20 CMF Y Almacén de Bienes Terapéuticos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n-US" sz="900" b="0" i="0" u="none" strike="noStrike" kern="1200" noProof="0" dirty="0">
                          <a:solidFill>
                            <a:schemeClr val="tx1"/>
                          </a:solidFill>
                          <a:effectLst/>
                          <a:latin typeface="Noto Sans"/>
                          <a:ea typeface="+mn-ea"/>
                          <a:cs typeface="+mn-cs"/>
                        </a:rPr>
                        <a:t>Lote 873 </a:t>
                      </a:r>
                      <a:r>
                        <a:rPr lang="en-US" sz="900" b="0" i="0" u="none" strike="noStrike" kern="1200" noProof="0" dirty="0" err="1">
                          <a:solidFill>
                            <a:schemeClr val="tx1"/>
                          </a:solidFill>
                          <a:effectLst/>
                          <a:latin typeface="Noto Sans"/>
                          <a:ea typeface="+mn-ea"/>
                          <a:cs typeface="+mn-cs"/>
                        </a:rPr>
                        <a:t>Catastral</a:t>
                      </a:r>
                      <a:r>
                        <a:rPr lang="en-US" sz="900" b="0" i="0" u="none" strike="noStrike" kern="1200" noProof="0" dirty="0">
                          <a:solidFill>
                            <a:schemeClr val="tx1"/>
                          </a:solidFill>
                          <a:effectLst/>
                          <a:latin typeface="Noto Sans"/>
                          <a:ea typeface="+mn-ea"/>
                          <a:cs typeface="+mn-cs"/>
                        </a:rPr>
                        <a:t>, Manzana 000 </a:t>
                      </a:r>
                      <a:r>
                        <a:rPr lang="en-US" sz="900" b="0" i="0" u="none" strike="noStrike" kern="1200" noProof="0" dirty="0" err="1">
                          <a:solidFill>
                            <a:schemeClr val="tx1"/>
                          </a:solidFill>
                          <a:effectLst/>
                          <a:latin typeface="Noto Sans"/>
                          <a:ea typeface="+mn-ea"/>
                          <a:cs typeface="+mn-cs"/>
                        </a:rPr>
                        <a:t>Catastral</a:t>
                      </a:r>
                      <a:r>
                        <a:rPr lang="en-US" sz="900" b="0" i="0" u="none" strike="noStrike" kern="1200" noProof="0" dirty="0">
                          <a:solidFill>
                            <a:schemeClr val="tx1"/>
                          </a:solidFill>
                          <a:effectLst/>
                          <a:latin typeface="Noto Sans"/>
                          <a:ea typeface="+mn-ea"/>
                          <a:cs typeface="+mn-cs"/>
                        </a:rPr>
                        <a:t>, Ejido Mata </a:t>
                      </a:r>
                      <a:r>
                        <a:rPr lang="en-US" sz="900" b="0" i="0" u="none" strike="noStrike" kern="1200" noProof="0" dirty="0" err="1">
                          <a:solidFill>
                            <a:schemeClr val="tx1"/>
                          </a:solidFill>
                          <a:effectLst/>
                          <a:latin typeface="Noto Sans"/>
                          <a:ea typeface="+mn-ea"/>
                          <a:cs typeface="+mn-cs"/>
                        </a:rPr>
                        <a:t>Cocuite</a:t>
                      </a:r>
                      <a:r>
                        <a:rPr lang="en-US" sz="900" b="0" i="0" u="none" strike="noStrike" kern="1200" noProof="0" dirty="0">
                          <a:solidFill>
                            <a:schemeClr val="tx1"/>
                          </a:solidFill>
                          <a:effectLst/>
                          <a:latin typeface="Noto Sans"/>
                          <a:ea typeface="+mn-ea"/>
                          <a:cs typeface="+mn-cs"/>
                        </a:rPr>
                        <a:t>, Municipio de Veracruz, Veracruz</a:t>
                      </a:r>
                      <a:endParaRPr lang="en-U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1" i="0" u="none" strike="noStrike" dirty="0">
                          <a:solidFill>
                            <a:schemeClr val="tx1"/>
                          </a:solidFill>
                          <a:effectLst/>
                          <a:latin typeface="Noto Sans"/>
                        </a:rPr>
                        <a:t>24%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528679455"/>
                  </a:ext>
                </a:extLst>
              </a:tr>
              <a:tr h="151983">
                <a:tc>
                  <a:txBody>
                    <a:bodyPr/>
                    <a:lstStyle/>
                    <a:p>
                      <a:pPr lvl="0" algn="ctr">
                        <a:buNone/>
                      </a:pPr>
                      <a:r>
                        <a:rPr lang="es-MX" sz="900" b="0" i="0" u="none" strike="noStrike" dirty="0">
                          <a:solidFill>
                            <a:schemeClr val="tx1"/>
                          </a:solidFill>
                          <a:effectLst/>
                          <a:latin typeface="Noto Sans"/>
                        </a:rPr>
                        <a:t>19</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Coahuila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Saltillo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kern="1200" noProof="0" dirty="0">
                          <a:solidFill>
                            <a:schemeClr val="tx1"/>
                          </a:solidFill>
                          <a:effectLst/>
                          <a:latin typeface="Noto Sans"/>
                          <a:ea typeface="+mn-ea"/>
                          <a:cs typeface="+mn-cs"/>
                        </a:rPr>
                        <a:t>Almacen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lnSpc>
                          <a:spcPct val="100000"/>
                        </a:lnSpc>
                        <a:spcBef>
                          <a:spcPts val="0"/>
                        </a:spcBef>
                        <a:spcAft>
                          <a:spcPts val="0"/>
                        </a:spcAft>
                        <a:buNone/>
                      </a:pPr>
                      <a:r>
                        <a:rPr lang="es-MX" sz="900" b="0" i="0" u="none" strike="noStrike" kern="1200" noProof="0" dirty="0">
                          <a:solidFill>
                            <a:schemeClr val="tx1"/>
                          </a:solidFill>
                          <a:effectLst/>
                          <a:latin typeface="Noto Sans"/>
                          <a:ea typeface="+mn-ea"/>
                          <a:cs typeface="+mn-cs"/>
                        </a:rPr>
                        <a:t>Carretera Saltillo-Torreón, Km 14.5 Del Municipio De Saltillo, Coahuila</a:t>
                      </a:r>
                      <a:endParaRPr lang="es-ES" sz="900" b="0" i="0" u="none" strike="noStrike" kern="1200" dirty="0">
                        <a:solidFill>
                          <a:schemeClr val="tx1"/>
                        </a:solidFill>
                        <a:effectLst/>
                        <a:latin typeface="Noto Sans"/>
                        <a:ea typeface="+mn-ea"/>
                        <a:cs typeface="+mn-cs"/>
                      </a:endParaRPr>
                    </a:p>
                    <a:p>
                      <a:pPr lvl="0" algn="just">
                        <a:buNone/>
                      </a:pPr>
                      <a:endParaRPr lang="es-MX" sz="9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1" i="0" u="none" strike="noStrike" dirty="0">
                          <a:solidFill>
                            <a:schemeClr val="tx1"/>
                          </a:solidFill>
                          <a:effectLst/>
                          <a:latin typeface="Noto Sans"/>
                        </a:rPr>
                        <a:t>23%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484684658"/>
                  </a:ext>
                </a:extLst>
              </a:tr>
              <a:tr h="151983">
                <a:tc>
                  <a:txBody>
                    <a:bodyPr/>
                    <a:lstStyle/>
                    <a:p>
                      <a:pPr lvl="0" algn="ctr">
                        <a:buNone/>
                      </a:pPr>
                      <a:r>
                        <a:rPr lang="es-MX" sz="900" b="0" i="0" u="none" strike="noStrike" dirty="0">
                          <a:solidFill>
                            <a:schemeClr val="tx1"/>
                          </a:solidFill>
                          <a:effectLst/>
                          <a:latin typeface="Noto Sans"/>
                        </a:rPr>
                        <a:t>20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Veracruz Norte</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a:solidFill>
                            <a:schemeClr val="tx1"/>
                          </a:solidFill>
                          <a:effectLst/>
                          <a:latin typeface="Noto Sans"/>
                        </a:rPr>
                        <a:t>Coatepec</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kern="1200" noProof="0" dirty="0">
                          <a:solidFill>
                            <a:schemeClr val="tx1"/>
                          </a:solidFill>
                          <a:effectLst/>
                          <a:latin typeface="Noto Sans"/>
                          <a:ea typeface="+mn-ea"/>
                          <a:cs typeface="+mn-cs"/>
                        </a:rPr>
                        <a:t>HGR 260 camas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n-US" sz="900" b="0" i="0" u="none" strike="noStrike" kern="1200" noProof="0" dirty="0">
                          <a:solidFill>
                            <a:schemeClr val="tx1"/>
                          </a:solidFill>
                          <a:effectLst/>
                          <a:latin typeface="Noto Sans"/>
                          <a:ea typeface="+mn-ea"/>
                          <a:cs typeface="+mn-cs"/>
                        </a:rPr>
                        <a:t>Km 5+560, </a:t>
                      </a:r>
                      <a:r>
                        <a:rPr lang="en-US" sz="900" b="0" i="0" u="none" strike="noStrike" kern="1200" noProof="0" dirty="0" err="1">
                          <a:solidFill>
                            <a:schemeClr val="tx1"/>
                          </a:solidFill>
                          <a:effectLst/>
                          <a:latin typeface="Noto Sans"/>
                          <a:ea typeface="+mn-ea"/>
                          <a:cs typeface="+mn-cs"/>
                        </a:rPr>
                        <a:t>Congregación</a:t>
                      </a:r>
                      <a:r>
                        <a:rPr lang="en-US" sz="900" b="0" i="0" u="none" strike="noStrike" kern="1200" noProof="0" dirty="0">
                          <a:solidFill>
                            <a:schemeClr val="tx1"/>
                          </a:solidFill>
                          <a:effectLst/>
                          <a:latin typeface="Noto Sans"/>
                          <a:ea typeface="+mn-ea"/>
                          <a:cs typeface="+mn-cs"/>
                        </a:rPr>
                        <a:t> </a:t>
                      </a:r>
                      <a:r>
                        <a:rPr lang="en-US" sz="900" b="0" i="0" u="none" strike="noStrike" kern="1200" noProof="0" dirty="0" err="1">
                          <a:solidFill>
                            <a:schemeClr val="tx1"/>
                          </a:solidFill>
                          <a:effectLst/>
                          <a:latin typeface="Noto Sans"/>
                          <a:ea typeface="+mn-ea"/>
                          <a:cs typeface="+mn-cs"/>
                        </a:rPr>
                        <a:t>Zimpizahua</a:t>
                      </a:r>
                      <a:r>
                        <a:rPr lang="en-US" sz="900" b="0" i="0" u="none" strike="noStrike" kern="1200" noProof="0" dirty="0">
                          <a:solidFill>
                            <a:schemeClr val="tx1"/>
                          </a:solidFill>
                          <a:effectLst/>
                          <a:latin typeface="Noto Sans"/>
                          <a:ea typeface="+mn-ea"/>
                          <a:cs typeface="+mn-cs"/>
                        </a:rPr>
                        <a:t>, C.P. 91601, </a:t>
                      </a:r>
                      <a:r>
                        <a:rPr lang="en-US" sz="900" b="0" i="0" u="none" strike="noStrike" kern="1200" noProof="0" dirty="0" err="1">
                          <a:solidFill>
                            <a:schemeClr val="tx1"/>
                          </a:solidFill>
                          <a:effectLst/>
                          <a:latin typeface="Noto Sans"/>
                          <a:ea typeface="+mn-ea"/>
                          <a:cs typeface="+mn-cs"/>
                        </a:rPr>
                        <a:t>Coatepec</a:t>
                      </a:r>
                      <a:r>
                        <a:rPr lang="en-US" sz="900" b="0" i="0" u="none" strike="noStrike" kern="1200" noProof="0" dirty="0">
                          <a:solidFill>
                            <a:schemeClr val="tx1"/>
                          </a:solidFill>
                          <a:effectLst/>
                          <a:latin typeface="Noto Sans"/>
                          <a:ea typeface="+mn-ea"/>
                          <a:cs typeface="+mn-cs"/>
                        </a:rPr>
                        <a:t>, Veracruz</a:t>
                      </a:r>
                      <a:endParaRPr lang="en-US" sz="9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No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N/A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1" i="0" u="none" strike="noStrike" dirty="0">
                          <a:solidFill>
                            <a:schemeClr val="tx1"/>
                          </a:solidFill>
                          <a:effectLst/>
                          <a:latin typeface="Noto Sans"/>
                        </a:rPr>
                        <a:t>20%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87906637"/>
                  </a:ext>
                </a:extLst>
              </a:tr>
              <a:tr h="151983">
                <a:tc>
                  <a:txBody>
                    <a:bodyPr/>
                    <a:lstStyle/>
                    <a:p>
                      <a:pPr lvl="0" algn="ctr">
                        <a:buNone/>
                      </a:pPr>
                      <a:r>
                        <a:rPr lang="es-MX" sz="900" b="0" i="0" u="none" strike="noStrike" dirty="0">
                          <a:solidFill>
                            <a:schemeClr val="tx1"/>
                          </a:solidFill>
                          <a:effectLst/>
                          <a:latin typeface="Noto Sans"/>
                        </a:rPr>
                        <a:t>21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Chihuahua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a:solidFill>
                            <a:schemeClr val="tx1"/>
                          </a:solidFill>
                          <a:effectLst/>
                          <a:latin typeface="Noto Sans"/>
                        </a:rPr>
                        <a:t>Chihuahua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kern="1200" noProof="0" dirty="0">
                          <a:solidFill>
                            <a:schemeClr val="tx1"/>
                          </a:solidFill>
                          <a:effectLst/>
                          <a:latin typeface="Noto Sans"/>
                          <a:ea typeface="+mn-ea"/>
                          <a:cs typeface="+mn-cs"/>
                        </a:rPr>
                        <a:t>HGR</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defTabSz="914400" rtl="0" eaLnBrk="1" latinLnBrk="0" hangingPunct="1">
                        <a:lnSpc>
                          <a:spcPct val="100000"/>
                        </a:lnSpc>
                        <a:spcBef>
                          <a:spcPts val="0"/>
                        </a:spcBef>
                        <a:spcAft>
                          <a:spcPts val="0"/>
                        </a:spcAft>
                        <a:buNone/>
                      </a:pPr>
                      <a:r>
                        <a:rPr lang="es-MX" sz="900" b="0" i="0" u="none" strike="noStrike" kern="1200" noProof="0" dirty="0">
                          <a:solidFill>
                            <a:schemeClr val="tx1"/>
                          </a:solidFill>
                          <a:effectLst/>
                          <a:latin typeface="Noto Sans"/>
                          <a:ea typeface="+mn-ea"/>
                          <a:cs typeface="+mn-cs"/>
                        </a:rPr>
                        <a:t>Ave. Central, Ejido La </a:t>
                      </a:r>
                      <a:r>
                        <a:rPr lang="es-MX" sz="900" b="0" i="0" u="none" strike="noStrike" kern="1200" noProof="0" dirty="0" err="1">
                          <a:solidFill>
                            <a:schemeClr val="tx1"/>
                          </a:solidFill>
                          <a:effectLst/>
                          <a:latin typeface="Noto Sans"/>
                          <a:ea typeface="+mn-ea"/>
                          <a:cs typeface="+mn-cs"/>
                        </a:rPr>
                        <a:t>Condordia</a:t>
                      </a:r>
                      <a:r>
                        <a:rPr lang="es-MX" sz="900" b="0" i="0" u="none" strike="noStrike" kern="1200" noProof="0" dirty="0">
                          <a:solidFill>
                            <a:schemeClr val="tx1"/>
                          </a:solidFill>
                          <a:effectLst/>
                          <a:latin typeface="Noto Sans"/>
                          <a:ea typeface="+mn-ea"/>
                          <a:cs typeface="+mn-cs"/>
                        </a:rPr>
                        <a:t>, Fracción I De La Parcela 262</a:t>
                      </a:r>
                      <a:endParaRPr lang="es-ES" sz="900" b="0" i="0" u="none" strike="noStrike" kern="1200" dirty="0">
                        <a:solidFill>
                          <a:schemeClr val="tx1"/>
                        </a:solidFill>
                        <a:effectLst/>
                        <a:latin typeface="Noto Sans"/>
                        <a:ea typeface="+mn-ea"/>
                        <a:cs typeface="+mn-cs"/>
                      </a:endParaRPr>
                    </a:p>
                    <a:p>
                      <a:pPr lvl="0" algn="just">
                        <a:buNone/>
                      </a:pPr>
                      <a:endParaRPr lang="es-MX" sz="9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1" i="0" u="none" strike="noStrike" dirty="0">
                          <a:solidFill>
                            <a:schemeClr val="tx1"/>
                          </a:solidFill>
                          <a:effectLst/>
                          <a:latin typeface="Noto Sans"/>
                        </a:rPr>
                        <a:t>17%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206834791"/>
                  </a:ext>
                </a:extLst>
              </a:tr>
              <a:tr h="599102">
                <a:tc>
                  <a:txBody>
                    <a:bodyPr/>
                    <a:lstStyle/>
                    <a:p>
                      <a:pPr lvl="0" algn="ctr">
                        <a:buNone/>
                      </a:pPr>
                      <a:r>
                        <a:rPr lang="es-MX" sz="900" b="0" i="0" u="none" strike="noStrike" dirty="0">
                          <a:solidFill>
                            <a:schemeClr val="tx1"/>
                          </a:solidFill>
                          <a:effectLst/>
                          <a:latin typeface="Noto Sans"/>
                        </a:rPr>
                        <a:t>22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Quintana Roo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900" b="0" i="0" u="none" strike="noStrike" dirty="0">
                          <a:solidFill>
                            <a:schemeClr val="tx1"/>
                          </a:solidFill>
                          <a:effectLst/>
                          <a:latin typeface="Noto Sans"/>
                        </a:rPr>
                        <a:t>Cozumel</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kern="1200" noProof="0" dirty="0">
                          <a:solidFill>
                            <a:schemeClr val="tx1"/>
                          </a:solidFill>
                          <a:effectLst/>
                          <a:latin typeface="Noto Sans"/>
                          <a:ea typeface="+mn-ea"/>
                          <a:cs typeface="+mn-cs"/>
                        </a:rPr>
                        <a:t>Ampliación del HGSZ No. 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n-US" sz="900" b="0" i="0" u="none" strike="noStrike" kern="1200" noProof="0" dirty="0">
                          <a:solidFill>
                            <a:schemeClr val="tx1"/>
                          </a:solidFill>
                          <a:effectLst/>
                          <a:latin typeface="Noto Sans"/>
                          <a:ea typeface="+mn-ea"/>
                          <a:cs typeface="+mn-cs"/>
                        </a:rPr>
                        <a:t>35 entre 13 Sur y Andrés </a:t>
                      </a:r>
                      <a:r>
                        <a:rPr lang="en-US" sz="900" b="0" i="0" u="none" strike="noStrike" kern="1200" noProof="0" dirty="0" err="1">
                          <a:solidFill>
                            <a:schemeClr val="tx1"/>
                          </a:solidFill>
                          <a:effectLst/>
                          <a:latin typeface="Noto Sans"/>
                          <a:ea typeface="+mn-ea"/>
                          <a:cs typeface="+mn-cs"/>
                        </a:rPr>
                        <a:t>Quintana</a:t>
                      </a:r>
                      <a:r>
                        <a:rPr lang="en-US" sz="900" b="0" i="0" u="none" strike="noStrike" kern="1200" noProof="0" dirty="0">
                          <a:solidFill>
                            <a:schemeClr val="tx1"/>
                          </a:solidFill>
                          <a:effectLst/>
                          <a:latin typeface="Noto Sans"/>
                          <a:ea typeface="+mn-ea"/>
                          <a:cs typeface="+mn-cs"/>
                        </a:rPr>
                        <a:t> Roo, Colonia </a:t>
                      </a:r>
                      <a:r>
                        <a:rPr lang="en-US" sz="900" b="0" i="0" u="none" strike="noStrike" kern="1200" noProof="0" dirty="0" err="1">
                          <a:solidFill>
                            <a:schemeClr val="tx1"/>
                          </a:solidFill>
                          <a:effectLst/>
                          <a:latin typeface="Noto Sans"/>
                          <a:ea typeface="+mn-ea"/>
                          <a:cs typeface="+mn-cs"/>
                        </a:rPr>
                        <a:t>Independencia</a:t>
                      </a:r>
                      <a:r>
                        <a:rPr lang="en-US" sz="900" b="0" i="0" u="none" strike="noStrike" kern="1200" noProof="0" dirty="0">
                          <a:solidFill>
                            <a:schemeClr val="tx1"/>
                          </a:solidFill>
                          <a:effectLst/>
                          <a:latin typeface="Noto Sans"/>
                          <a:ea typeface="+mn-ea"/>
                          <a:cs typeface="+mn-cs"/>
                        </a:rPr>
                        <a:t>, Municipio Cozumel, </a:t>
                      </a:r>
                      <a:r>
                        <a:rPr lang="en-US" sz="900" b="0" i="0" u="none" strike="noStrike" kern="1200" noProof="0" dirty="0" err="1">
                          <a:solidFill>
                            <a:schemeClr val="tx1"/>
                          </a:solidFill>
                          <a:effectLst/>
                          <a:latin typeface="Noto Sans"/>
                          <a:ea typeface="+mn-ea"/>
                          <a:cs typeface="+mn-cs"/>
                        </a:rPr>
                        <a:t>Quintana</a:t>
                      </a:r>
                      <a:r>
                        <a:rPr lang="en-US" sz="900" b="0" i="0" u="none" strike="noStrike" kern="1200" noProof="0" dirty="0">
                          <a:solidFill>
                            <a:schemeClr val="tx1"/>
                          </a:solidFill>
                          <a:effectLst/>
                          <a:latin typeface="Noto Sans"/>
                          <a:ea typeface="+mn-ea"/>
                          <a:cs typeface="+mn-cs"/>
                        </a:rPr>
                        <a:t> Roo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No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No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0" i="0" u="none" strike="noStrike" dirty="0">
                          <a:solidFill>
                            <a:schemeClr val="tx1"/>
                          </a:solidFill>
                          <a:effectLst/>
                          <a:latin typeface="Noto San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900" b="1" i="0" u="none" strike="noStrike" dirty="0">
                          <a:solidFill>
                            <a:schemeClr val="tx1"/>
                          </a:solidFill>
                          <a:effectLst/>
                          <a:latin typeface="Noto Sans"/>
                        </a:rPr>
                        <a:t>14%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933533408"/>
                  </a:ext>
                </a:extLst>
              </a:tr>
            </a:tbl>
          </a:graphicData>
        </a:graphic>
      </p:graphicFrame>
    </p:spTree>
    <p:extLst>
      <p:ext uri="{BB962C8B-B14F-4D97-AF65-F5344CB8AC3E}">
        <p14:creationId xmlns:p14="http://schemas.microsoft.com/office/powerpoint/2010/main" val="22282917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A0CD1-8242-DCBA-AABB-1ADECE831E89}"/>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BA210BD3-1D65-35EA-1BA1-5E745C5F04B8}"/>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CD055E72-54E9-121B-288C-5C1E43013049}"/>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47</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854C7C5D-5637-55F4-825E-480786D73B7C}"/>
              </a:ext>
            </a:extLst>
          </p:cNvPr>
          <p:cNvSpPr txBox="1"/>
          <p:nvPr/>
        </p:nvSpPr>
        <p:spPr>
          <a:xfrm>
            <a:off x="121147" y="155525"/>
            <a:ext cx="9618889"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a:endParaRPr>
          </a:p>
        </p:txBody>
      </p:sp>
      <p:sp>
        <p:nvSpPr>
          <p:cNvPr id="3" name="CuadroTexto 2">
            <a:extLst>
              <a:ext uri="{FF2B5EF4-FFF2-40B4-BE49-F238E27FC236}">
                <a16:creationId xmlns:a16="http://schemas.microsoft.com/office/drawing/2014/main" id="{F22B814B-904A-549B-A393-7C6D2FC6D273}"/>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E457E04B-B962-E05C-7676-4B09595A3100}"/>
              </a:ext>
            </a:extLst>
          </p:cNvPr>
          <p:cNvGraphicFramePr>
            <a:graphicFrameLocks noGrp="1"/>
          </p:cNvGraphicFramePr>
          <p:nvPr>
            <p:extLst>
              <p:ext uri="{D42A27DB-BD31-4B8C-83A1-F6EECF244321}">
                <p14:modId xmlns:p14="http://schemas.microsoft.com/office/powerpoint/2010/main" val="3658263097"/>
              </p:ext>
            </p:extLst>
          </p:nvPr>
        </p:nvGraphicFramePr>
        <p:xfrm>
          <a:off x="228955" y="1027353"/>
          <a:ext cx="11540670" cy="4572000"/>
        </p:xfrm>
        <a:graphic>
          <a:graphicData uri="http://schemas.openxmlformats.org/drawingml/2006/table">
            <a:tbl>
              <a:tblPr/>
              <a:tblGrid>
                <a:gridCol w="407652">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1070552">
                  <a:extLst>
                    <a:ext uri="{9D8B030D-6E8A-4147-A177-3AD203B41FA5}">
                      <a16:colId xmlns:a16="http://schemas.microsoft.com/office/drawing/2014/main" val="1201030546"/>
                    </a:ext>
                  </a:extLst>
                </a:gridCol>
                <a:gridCol w="1587690">
                  <a:extLst>
                    <a:ext uri="{9D8B030D-6E8A-4147-A177-3AD203B41FA5}">
                      <a16:colId xmlns:a16="http://schemas.microsoft.com/office/drawing/2014/main" val="1610847150"/>
                    </a:ext>
                  </a:extLst>
                </a:gridCol>
                <a:gridCol w="3071225">
                  <a:extLst>
                    <a:ext uri="{9D8B030D-6E8A-4147-A177-3AD203B41FA5}">
                      <a16:colId xmlns:a16="http://schemas.microsoft.com/office/drawing/2014/main" val="1208619848"/>
                    </a:ext>
                  </a:extLst>
                </a:gridCol>
                <a:gridCol w="833376">
                  <a:extLst>
                    <a:ext uri="{9D8B030D-6E8A-4147-A177-3AD203B41FA5}">
                      <a16:colId xmlns:a16="http://schemas.microsoft.com/office/drawing/2014/main" val="1837391683"/>
                    </a:ext>
                  </a:extLst>
                </a:gridCol>
                <a:gridCol w="810226">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7">
                  <a:extLst>
                    <a:ext uri="{9D8B030D-6E8A-4147-A177-3AD203B41FA5}">
                      <a16:colId xmlns:a16="http://schemas.microsoft.com/office/drawing/2014/main" val="1648654690"/>
                    </a:ext>
                  </a:extLst>
                </a:gridCol>
                <a:gridCol w="405113">
                  <a:extLst>
                    <a:ext uri="{9D8B030D-6E8A-4147-A177-3AD203B41FA5}">
                      <a16:colId xmlns:a16="http://schemas.microsoft.com/office/drawing/2014/main" val="840380102"/>
                    </a:ext>
                  </a:extLst>
                </a:gridCol>
                <a:gridCol w="1225096">
                  <a:extLst>
                    <a:ext uri="{9D8B030D-6E8A-4147-A177-3AD203B41FA5}">
                      <a16:colId xmlns:a16="http://schemas.microsoft.com/office/drawing/2014/main" val="1302002376"/>
                    </a:ext>
                  </a:extLst>
                </a:gridCol>
              </a:tblGrid>
              <a:tr h="52864">
                <a:tc>
                  <a:txBody>
                    <a:bodyPr/>
                    <a:lstStyle/>
                    <a:p>
                      <a:pPr algn="ctr" rtl="0" fontAlgn="ctr">
                        <a:buNone/>
                      </a:pPr>
                      <a:r>
                        <a:rPr lang="es-MX" sz="1000" b="1" i="0" u="none" strike="noStrike" dirty="0">
                          <a:solidFill>
                            <a:srgbClr val="FFFFFF"/>
                          </a:solidFill>
                          <a:effectLst/>
                          <a:latin typeface="Noto Sans" panose="020B0502040504020204" pitchFamily="34" charset="0"/>
                        </a:rPr>
                        <a:t>No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Municipio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a:rPr>
                        <a:t>Servicio</a:t>
                      </a:r>
                      <a:endParaRPr lang="es-MX" sz="1000" b="1" i="0" u="none" strike="noStrike" dirty="0">
                        <a:solidFill>
                          <a:srgbClr val="FFFFFF"/>
                        </a:solidFill>
                        <a:effectLst/>
                        <a:latin typeface="Noto Sans" panose="020B0502040504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Dirección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Escrito de ofrecimiento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Acredita propiedad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CLG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err="1">
                          <a:solidFill>
                            <a:srgbClr val="FFFFFF"/>
                          </a:solidFill>
                          <a:effectLst/>
                          <a:latin typeface="Noto Sans"/>
                        </a:rPr>
                        <a:t>AYNº</a:t>
                      </a:r>
                      <a:endParaRPr lang="es-MX" sz="1000" b="1" i="0" u="none" strike="noStrike" dirty="0">
                        <a:solidFill>
                          <a:srgbClr val="FFFFFF"/>
                        </a:solidFill>
                        <a:effectLst/>
                        <a:latin typeface="Noto Sans"/>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AC/DD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PLT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 Integración Expediente Inmobiliario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extLst>
                  <a:ext uri="{0D108BD9-81ED-4DB2-BD59-A6C34878D82A}">
                    <a16:rowId xmlns:a16="http://schemas.microsoft.com/office/drawing/2014/main" val="3901558528"/>
                  </a:ext>
                </a:extLst>
              </a:tr>
              <a:tr h="151983">
                <a:tc>
                  <a:txBody>
                    <a:bodyPr/>
                    <a:lstStyle/>
                    <a:p>
                      <a:pPr lvl="0" algn="ctr">
                        <a:buNone/>
                      </a:pPr>
                      <a:r>
                        <a:rPr lang="es-MX" sz="1000" b="0" i="0" u="none" strike="noStrike" dirty="0">
                          <a:solidFill>
                            <a:schemeClr val="tx1"/>
                          </a:solidFill>
                          <a:effectLst/>
                          <a:latin typeface="Noto Sans"/>
                        </a:rPr>
                        <a:t>23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Puebla</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Coronango</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noProof="0" dirty="0">
                          <a:solidFill>
                            <a:schemeClr val="tx1"/>
                          </a:solidFill>
                          <a:effectLst/>
                          <a:latin typeface="Noto Sans"/>
                          <a:ea typeface="+mn-ea"/>
                          <a:cs typeface="+mn-cs"/>
                        </a:rPr>
                        <a:t>UMF 4 consultorios+1 especialidad</a:t>
                      </a:r>
                      <a:endParaRPr lang="en-US" sz="10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defTabSz="914400" rtl="0" eaLnBrk="1" latinLnBrk="0" hangingPunct="1">
                        <a:buNone/>
                      </a:pPr>
                      <a:r>
                        <a:rPr lang="en-US" sz="1000" b="0" i="0" u="none" strike="noStrike" kern="1200" noProof="0" dirty="0">
                          <a:solidFill>
                            <a:schemeClr val="tx1"/>
                          </a:solidFill>
                          <a:effectLst/>
                          <a:latin typeface="Noto Sans"/>
                          <a:ea typeface="+mn-ea"/>
                          <a:cs typeface="+mn-cs"/>
                        </a:rPr>
                        <a:t>Central </a:t>
                      </a:r>
                      <a:r>
                        <a:rPr lang="en-US" sz="1000" b="0" i="0" u="none" strike="noStrike" kern="1200" noProof="0" dirty="0" err="1">
                          <a:solidFill>
                            <a:schemeClr val="tx1"/>
                          </a:solidFill>
                          <a:effectLst/>
                          <a:latin typeface="Noto Sans"/>
                          <a:ea typeface="+mn-ea"/>
                          <a:cs typeface="+mn-cs"/>
                        </a:rPr>
                        <a:t>Taxqueña</a:t>
                      </a:r>
                      <a:r>
                        <a:rPr lang="en-US" sz="1000" b="0" i="0" u="none" strike="noStrike" kern="1200" noProof="0" dirty="0">
                          <a:solidFill>
                            <a:schemeClr val="tx1"/>
                          </a:solidFill>
                          <a:effectLst/>
                          <a:latin typeface="Noto Sans"/>
                          <a:ea typeface="+mn-ea"/>
                          <a:cs typeface="+mn-cs"/>
                        </a:rPr>
                        <a:t> No. 25 </a:t>
                      </a:r>
                      <a:r>
                        <a:rPr lang="en-US" sz="1000" b="0" i="0" u="none" strike="noStrike" kern="1200" noProof="0" dirty="0" err="1">
                          <a:solidFill>
                            <a:schemeClr val="tx1"/>
                          </a:solidFill>
                          <a:effectLst/>
                          <a:latin typeface="Noto Sans"/>
                          <a:ea typeface="+mn-ea"/>
                          <a:cs typeface="+mn-cs"/>
                        </a:rPr>
                        <a:t>en</a:t>
                      </a:r>
                      <a:r>
                        <a:rPr lang="en-US" sz="1000" b="0" i="0" u="none" strike="noStrike" kern="1200" noProof="0" dirty="0">
                          <a:solidFill>
                            <a:schemeClr val="tx1"/>
                          </a:solidFill>
                          <a:effectLst/>
                          <a:latin typeface="Noto Sans"/>
                          <a:ea typeface="+mn-ea"/>
                          <a:cs typeface="+mn-cs"/>
                        </a:rPr>
                        <a:t> la Zona de Misiones de San Francisco </a:t>
                      </a:r>
                      <a:r>
                        <a:rPr lang="en-US" sz="1000" b="0" i="0" u="none" strike="noStrike" kern="1200" noProof="0" dirty="0" err="1">
                          <a:solidFill>
                            <a:schemeClr val="tx1"/>
                          </a:solidFill>
                          <a:effectLst/>
                          <a:latin typeface="Noto Sans"/>
                          <a:ea typeface="+mn-ea"/>
                          <a:cs typeface="+mn-cs"/>
                        </a:rPr>
                        <a:t>Ocotlán</a:t>
                      </a:r>
                      <a:r>
                        <a:rPr lang="en-US" sz="1000" b="0" i="0" u="none" strike="noStrike" kern="1200" noProof="0" dirty="0">
                          <a:solidFill>
                            <a:schemeClr val="tx1"/>
                          </a:solidFill>
                          <a:effectLst/>
                          <a:latin typeface="Noto Sans"/>
                          <a:ea typeface="+mn-ea"/>
                          <a:cs typeface="+mn-cs"/>
                        </a:rPr>
                        <a:t> </a:t>
                      </a:r>
                      <a:r>
                        <a:rPr lang="en-US" sz="1000" b="0" i="0" u="none" strike="noStrike" kern="1200" noProof="0" dirty="0" err="1">
                          <a:solidFill>
                            <a:schemeClr val="tx1"/>
                          </a:solidFill>
                          <a:effectLst/>
                          <a:latin typeface="Noto Sans"/>
                          <a:ea typeface="+mn-ea"/>
                          <a:cs typeface="+mn-cs"/>
                        </a:rPr>
                        <a:t>Coronango</a:t>
                      </a:r>
                      <a:r>
                        <a:rPr lang="en-US" sz="1000" b="0" i="0" u="none" strike="noStrike" kern="1200" noProof="0" dirty="0">
                          <a:solidFill>
                            <a:schemeClr val="tx1"/>
                          </a:solidFill>
                          <a:effectLst/>
                          <a:latin typeface="Noto Sans"/>
                          <a:ea typeface="+mn-ea"/>
                          <a:cs typeface="+mn-cs"/>
                        </a:rPr>
                        <a:t>, Puebla</a:t>
                      </a:r>
                      <a:endParaRPr lang="en-US" sz="10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a:solidFill>
                            <a:schemeClr val="tx1"/>
                          </a:solidFill>
                          <a:effectLst/>
                          <a:latin typeface="Noto Sans"/>
                          <a:ea typeface="+mn-ea"/>
                          <a:cs typeface="+mn-cs"/>
                        </a:rPr>
                        <a:t>Sí</a:t>
                      </a:r>
                      <a:endParaRPr lang="en-US" sz="1000" b="0" i="0" u="none" strike="noStrike" kern="120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10%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08975465"/>
                  </a:ext>
                </a:extLst>
              </a:tr>
              <a:tr h="751973">
                <a:tc>
                  <a:txBody>
                    <a:bodyPr/>
                    <a:lstStyle/>
                    <a:p>
                      <a:pPr lvl="0" algn="ctr">
                        <a:buNone/>
                      </a:pPr>
                      <a:r>
                        <a:rPr lang="es-MX" sz="1000" b="0" i="0" u="none" strike="noStrike" dirty="0">
                          <a:solidFill>
                            <a:schemeClr val="tx1"/>
                          </a:solidFill>
                          <a:effectLst/>
                          <a:latin typeface="Noto Sans"/>
                        </a:rPr>
                        <a:t>24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Chihuahua</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Cd. Juárez</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lnSpc>
                          <a:spcPct val="100000"/>
                        </a:lnSpc>
                        <a:spcBef>
                          <a:spcPts val="0"/>
                        </a:spcBef>
                        <a:spcAft>
                          <a:spcPts val="0"/>
                        </a:spcAft>
                        <a:buNone/>
                      </a:pPr>
                      <a:r>
                        <a:rPr lang="es-MX" sz="1000" b="0" i="0" u="none" strike="noStrike" kern="1200" noProof="0" dirty="0">
                          <a:solidFill>
                            <a:schemeClr val="tx1"/>
                          </a:solidFill>
                          <a:effectLst/>
                          <a:latin typeface="Noto Sans"/>
                          <a:ea typeface="+mn-ea"/>
                          <a:cs typeface="+mn-cs"/>
                        </a:rPr>
                        <a:t>subdelegación, </a:t>
                      </a:r>
                      <a:r>
                        <a:rPr lang="es-MX" sz="1000" b="0" i="0" u="none" strike="noStrike" kern="1200" noProof="0" dirty="0" err="1">
                          <a:solidFill>
                            <a:schemeClr val="tx1"/>
                          </a:solidFill>
                          <a:effectLst/>
                          <a:latin typeface="Noto Sans"/>
                          <a:ea typeface="+mn-ea"/>
                          <a:cs typeface="+mn-cs"/>
                        </a:rPr>
                        <a:t>sub-almacén</a:t>
                      </a:r>
                      <a:r>
                        <a:rPr lang="es-MX" sz="1000" b="0" i="0" u="none" strike="noStrike" kern="1200" noProof="0" dirty="0">
                          <a:solidFill>
                            <a:schemeClr val="tx1"/>
                          </a:solidFill>
                          <a:effectLst/>
                          <a:latin typeface="Noto Sans"/>
                          <a:ea typeface="+mn-ea"/>
                          <a:cs typeface="+mn-cs"/>
                        </a:rPr>
                        <a:t> de bienes terapéuticos y no terapéuticos, lavandería hospitalaria.</a:t>
                      </a:r>
                      <a:endParaRPr lang="es-ES" sz="10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defTabSz="914400" rtl="0" eaLnBrk="1" latinLnBrk="0" hangingPunct="1">
                        <a:lnSpc>
                          <a:spcPct val="100000"/>
                        </a:lnSpc>
                        <a:spcBef>
                          <a:spcPts val="0"/>
                        </a:spcBef>
                        <a:spcAft>
                          <a:spcPts val="0"/>
                        </a:spcAft>
                        <a:buNone/>
                      </a:pPr>
                      <a:r>
                        <a:rPr lang="es-MX" sz="1000" b="0" i="0" u="none" strike="noStrike" kern="1200" noProof="0" dirty="0">
                          <a:solidFill>
                            <a:schemeClr val="tx1"/>
                          </a:solidFill>
                          <a:effectLst/>
                          <a:latin typeface="Noto Sans"/>
                          <a:ea typeface="+mn-ea"/>
                          <a:cs typeface="+mn-cs"/>
                        </a:rPr>
                        <a:t>Avenida Vicente Guerrero, Fraccionamiento Las Quintas</a:t>
                      </a:r>
                      <a:endParaRPr lang="es-ES" sz="1000" b="0" i="0" u="none" strike="noStrike" kern="1200" dirty="0">
                        <a:solidFill>
                          <a:schemeClr val="tx1"/>
                        </a:solidFill>
                        <a:effectLst/>
                        <a:latin typeface="Noto Sans"/>
                        <a:ea typeface="+mn-ea"/>
                        <a:cs typeface="+mn-cs"/>
                      </a:endParaRPr>
                    </a:p>
                    <a:p>
                      <a:pPr marL="0" lvl="0" algn="just" defTabSz="914400" rtl="0" eaLnBrk="1" latinLnBrk="0" hangingPunct="1">
                        <a:buNone/>
                      </a:pPr>
                      <a:endParaRPr lang="es-MX" sz="10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a:solidFill>
                            <a:schemeClr val="tx1"/>
                          </a:solidFill>
                          <a:effectLst/>
                          <a:latin typeface="Noto Sans"/>
                          <a:ea typeface="+mn-ea"/>
                          <a:cs typeface="+mn-c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s-E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10%</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617454357"/>
                  </a:ext>
                </a:extLst>
              </a:tr>
              <a:tr h="151983">
                <a:tc>
                  <a:txBody>
                    <a:bodyPr/>
                    <a:lstStyle/>
                    <a:p>
                      <a:pPr lvl="0" algn="ctr">
                        <a:buNone/>
                      </a:pPr>
                      <a:r>
                        <a:rPr lang="es-MX" sz="1000" b="0" i="0" u="none" strike="noStrike" dirty="0">
                          <a:solidFill>
                            <a:schemeClr val="tx1"/>
                          </a:solidFill>
                          <a:effectLst/>
                          <a:latin typeface="Noto Sans"/>
                        </a:rPr>
                        <a:t>25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kern="1200">
                          <a:solidFill>
                            <a:schemeClr val="tx1"/>
                          </a:solidFill>
                          <a:effectLst/>
                          <a:latin typeface="Noto Sans"/>
                          <a:ea typeface="+mn-ea"/>
                          <a:cs typeface="+mn-cs"/>
                        </a:rPr>
                        <a:t>Sinaloa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kern="1200" noProof="0" dirty="0">
                          <a:solidFill>
                            <a:schemeClr val="tx1"/>
                          </a:solidFill>
                          <a:effectLst/>
                          <a:latin typeface="Noto Sans"/>
                          <a:ea typeface="+mn-ea"/>
                          <a:cs typeface="+mn-cs"/>
                        </a:rPr>
                        <a:t>Los Mochis Ahome </a:t>
                      </a:r>
                      <a:endParaRPr lang="es-ES" sz="10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noProof="0" dirty="0">
                          <a:solidFill>
                            <a:schemeClr val="tx1"/>
                          </a:solidFill>
                          <a:effectLst/>
                          <a:latin typeface="Noto Sans"/>
                          <a:ea typeface="+mn-ea"/>
                          <a:cs typeface="+mn-cs"/>
                        </a:rPr>
                        <a:t>HGZ 144 Camas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defTabSz="914400" rtl="0" eaLnBrk="1" latinLnBrk="0" hangingPunct="1">
                        <a:lnSpc>
                          <a:spcPct val="100000"/>
                        </a:lnSpc>
                        <a:spcBef>
                          <a:spcPts val="0"/>
                        </a:spcBef>
                        <a:spcAft>
                          <a:spcPts val="0"/>
                        </a:spcAft>
                        <a:buNone/>
                      </a:pPr>
                      <a:r>
                        <a:rPr lang="es-MX" sz="1000" b="0" i="0" u="none" strike="noStrike" kern="1200" noProof="0" dirty="0">
                          <a:solidFill>
                            <a:schemeClr val="tx1"/>
                          </a:solidFill>
                          <a:effectLst/>
                          <a:latin typeface="Noto Sans"/>
                          <a:ea typeface="+mn-ea"/>
                          <a:cs typeface="+mn-cs"/>
                        </a:rPr>
                        <a:t>Ejido Benito Juaréz Blvd. Pioneros S/N C.P. 81379, De La Ciudad De Los Mochis, Estado De Sinaloa</a:t>
                      </a:r>
                      <a:endParaRPr lang="es-ES" sz="1000" b="0" i="0" u="none" strike="noStrike" kern="1200" dirty="0">
                        <a:solidFill>
                          <a:schemeClr val="tx1"/>
                        </a:solidFill>
                        <a:effectLst/>
                        <a:latin typeface="Noto Sans"/>
                        <a:ea typeface="+mn-ea"/>
                        <a:cs typeface="+mn-cs"/>
                      </a:endParaRPr>
                    </a:p>
                    <a:p>
                      <a:pPr marL="0" lvl="0" algn="just" defTabSz="914400" rtl="0" eaLnBrk="1" latinLnBrk="0" hangingPunct="1">
                        <a:buNone/>
                      </a:pPr>
                      <a:endParaRPr lang="es-MX" sz="10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a:solidFill>
                            <a:schemeClr val="tx1"/>
                          </a:solidFill>
                          <a:effectLst/>
                          <a:latin typeface="Noto Sans"/>
                          <a:ea typeface="+mn-ea"/>
                          <a:cs typeface="+mn-c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9%</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811593997"/>
                  </a:ext>
                </a:extLst>
              </a:tr>
              <a:tr h="151983">
                <a:tc>
                  <a:txBody>
                    <a:bodyPr/>
                    <a:lstStyle/>
                    <a:p>
                      <a:pPr lvl="0" algn="ctr">
                        <a:buNone/>
                      </a:pPr>
                      <a:r>
                        <a:rPr lang="es-MX" sz="1000" b="0" i="0" u="none" strike="noStrike" dirty="0">
                          <a:solidFill>
                            <a:schemeClr val="tx1"/>
                          </a:solidFill>
                          <a:effectLst/>
                          <a:latin typeface="Noto Sans"/>
                        </a:rPr>
                        <a:t>26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Chihuahua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Aquiles </a:t>
                      </a:r>
                      <a:r>
                        <a:rPr lang="es-MX" sz="1000" b="0" i="0" u="none" strike="noStrike" dirty="0" err="1">
                          <a:solidFill>
                            <a:schemeClr val="tx1"/>
                          </a:solidFill>
                          <a:effectLst/>
                          <a:latin typeface="Noto Sans"/>
                        </a:rPr>
                        <a:t>Serdan</a:t>
                      </a:r>
                      <a:endParaRPr lang="es-MX" sz="1000" b="0" i="0" u="none" strike="noStrike" dirty="0">
                        <a:solidFill>
                          <a:schemeClr val="tx1"/>
                        </a:solidFill>
                        <a:effectLst/>
                        <a:latin typeface="Noto San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noProof="0" dirty="0">
                          <a:solidFill>
                            <a:schemeClr val="tx1"/>
                          </a:solidFill>
                          <a:effectLst/>
                          <a:latin typeface="Noto Sans"/>
                          <a:ea typeface="+mn-ea"/>
                          <a:cs typeface="+mn-cs"/>
                        </a:rPr>
                        <a:t>Infraestructura Hospitalaria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defTabSz="914400" rtl="0" eaLnBrk="1" latinLnBrk="0" hangingPunct="1">
                        <a:lnSpc>
                          <a:spcPct val="100000"/>
                        </a:lnSpc>
                        <a:spcBef>
                          <a:spcPts val="0"/>
                        </a:spcBef>
                        <a:spcAft>
                          <a:spcPts val="0"/>
                        </a:spcAft>
                        <a:buNone/>
                      </a:pPr>
                      <a:r>
                        <a:rPr lang="es-MX" sz="1000" b="0" i="0" u="none" strike="noStrike" kern="1200" noProof="0" dirty="0">
                          <a:solidFill>
                            <a:schemeClr val="tx1"/>
                          </a:solidFill>
                          <a:effectLst/>
                          <a:latin typeface="Noto Sans"/>
                          <a:ea typeface="+mn-ea"/>
                          <a:cs typeface="+mn-cs"/>
                        </a:rPr>
                        <a:t>Periférico Francisco R. Almada, En El Municipio De Chihuahua, En Esquina Con La Avenida Equus, En El Municipio De Aquiles Serdán.</a:t>
                      </a:r>
                      <a:endParaRPr lang="es-ES" sz="1000" b="0" i="0" u="none" strike="noStrike" kern="1200" dirty="0">
                        <a:solidFill>
                          <a:schemeClr val="tx1"/>
                        </a:solidFill>
                        <a:effectLst/>
                        <a:latin typeface="Noto Sans"/>
                        <a:ea typeface="+mn-ea"/>
                        <a:cs typeface="+mn-cs"/>
                      </a:endParaRPr>
                    </a:p>
                    <a:p>
                      <a:pPr marL="0" lvl="0" algn="just" defTabSz="914400" rtl="0" eaLnBrk="1" latinLnBrk="0" hangingPunct="1">
                        <a:buNone/>
                      </a:pPr>
                      <a:endParaRPr lang="es-MX" sz="10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a:solidFill>
                            <a:schemeClr val="tx1"/>
                          </a:solidFill>
                          <a:effectLst/>
                          <a:latin typeface="Noto Sans"/>
                          <a:ea typeface="+mn-ea"/>
                          <a:cs typeface="+mn-c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315798208"/>
                  </a:ext>
                </a:extLst>
              </a:tr>
              <a:tr h="151983">
                <a:tc>
                  <a:txBody>
                    <a:bodyPr/>
                    <a:lstStyle/>
                    <a:p>
                      <a:pPr lvl="0" algn="ctr">
                        <a:buNone/>
                      </a:pPr>
                      <a:r>
                        <a:rPr lang="es-MX" sz="1000" b="0" i="0" u="none" strike="noStrike" dirty="0">
                          <a:solidFill>
                            <a:schemeClr val="tx1"/>
                          </a:solidFill>
                          <a:effectLst/>
                          <a:latin typeface="Noto Sans"/>
                        </a:rPr>
                        <a:t>27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Nuevo León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García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noProof="0" dirty="0">
                          <a:solidFill>
                            <a:schemeClr val="tx1"/>
                          </a:solidFill>
                          <a:effectLst/>
                          <a:latin typeface="Noto Sans"/>
                          <a:ea typeface="+mn-ea"/>
                          <a:cs typeface="+mn-cs"/>
                        </a:rPr>
                        <a:t>UMF</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defTabSz="914400" rtl="0" eaLnBrk="1" latinLnBrk="0" hangingPunct="1">
                        <a:lnSpc>
                          <a:spcPct val="100000"/>
                        </a:lnSpc>
                        <a:spcBef>
                          <a:spcPts val="0"/>
                        </a:spcBef>
                        <a:spcAft>
                          <a:spcPts val="0"/>
                        </a:spcAft>
                        <a:buNone/>
                      </a:pPr>
                      <a:r>
                        <a:rPr lang="es-MX" sz="1000" b="0" i="0" u="none" strike="noStrike" kern="1200" noProof="0" dirty="0">
                          <a:solidFill>
                            <a:schemeClr val="tx1"/>
                          </a:solidFill>
                          <a:effectLst/>
                          <a:latin typeface="Noto Sans"/>
                          <a:ea typeface="+mn-ea"/>
                          <a:cs typeface="+mn-cs"/>
                        </a:rPr>
                        <a:t>Av. Las Torres S/N, Colonia Real De Capellanía, C.P. 66004</a:t>
                      </a:r>
                      <a:endParaRPr lang="es-ES" sz="1000" b="0" i="0" u="none" strike="noStrike" kern="1200" dirty="0">
                        <a:solidFill>
                          <a:schemeClr val="tx1"/>
                        </a:solidFill>
                        <a:effectLst/>
                        <a:latin typeface="Noto Sans"/>
                        <a:ea typeface="+mn-ea"/>
                        <a:cs typeface="+mn-cs"/>
                      </a:endParaRPr>
                    </a:p>
                    <a:p>
                      <a:pPr marL="0" lvl="0" algn="just" defTabSz="914400" rtl="0" eaLnBrk="1" latinLnBrk="0" hangingPunct="1">
                        <a:buNone/>
                      </a:pPr>
                      <a:endParaRPr lang="es-MX" sz="10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a:solidFill>
                            <a:schemeClr val="tx1"/>
                          </a:solidFill>
                          <a:effectLst/>
                          <a:latin typeface="Noto Sans"/>
                          <a:ea typeface="+mn-ea"/>
                          <a:cs typeface="+mn-c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06735559"/>
                  </a:ext>
                </a:extLst>
              </a:tr>
              <a:tr h="151983">
                <a:tc>
                  <a:txBody>
                    <a:bodyPr/>
                    <a:lstStyle/>
                    <a:p>
                      <a:pPr lvl="0" algn="ctr">
                        <a:buNone/>
                      </a:pPr>
                      <a:r>
                        <a:rPr lang="es-MX" sz="1000" b="0" i="0" u="none" strike="noStrike" dirty="0">
                          <a:solidFill>
                            <a:schemeClr val="tx1"/>
                          </a:solidFill>
                          <a:effectLst/>
                          <a:latin typeface="Noto Sans"/>
                        </a:rPr>
                        <a:t>28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Baja California Sur</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La paz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noProof="0" dirty="0">
                          <a:solidFill>
                            <a:schemeClr val="tx1"/>
                          </a:solidFill>
                          <a:effectLst/>
                          <a:latin typeface="Noto Sans"/>
                          <a:ea typeface="+mn-ea"/>
                          <a:cs typeface="+mn-cs"/>
                        </a:rPr>
                        <a:t>UMF</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defTabSz="914400" rtl="0" eaLnBrk="1" latinLnBrk="0" hangingPunct="1">
                        <a:lnSpc>
                          <a:spcPct val="100000"/>
                        </a:lnSpc>
                        <a:spcBef>
                          <a:spcPts val="0"/>
                        </a:spcBef>
                        <a:spcAft>
                          <a:spcPts val="0"/>
                        </a:spcAft>
                        <a:buNone/>
                      </a:pPr>
                      <a:r>
                        <a:rPr lang="es-MX" sz="1000" b="0" i="0" u="none" strike="noStrike" kern="1200" noProof="0" dirty="0">
                          <a:solidFill>
                            <a:schemeClr val="tx1"/>
                          </a:solidFill>
                          <a:effectLst/>
                          <a:latin typeface="Noto Sans"/>
                          <a:ea typeface="+mn-ea"/>
                          <a:cs typeface="+mn-cs"/>
                        </a:rPr>
                        <a:t>Calle Chucura Entre Calle Nim y </a:t>
                      </a:r>
                      <a:r>
                        <a:rPr lang="es-MX" sz="1000" b="0" i="0" u="none" strike="noStrike" kern="1200" noProof="0" dirty="0" err="1">
                          <a:solidFill>
                            <a:schemeClr val="tx1"/>
                          </a:solidFill>
                          <a:effectLst/>
                          <a:latin typeface="Noto Sans"/>
                          <a:ea typeface="+mn-ea"/>
                          <a:cs typeface="+mn-cs"/>
                        </a:rPr>
                        <a:t>Coddebi</a:t>
                      </a:r>
                      <a:r>
                        <a:rPr lang="es-MX" sz="1000" b="0" i="0" u="none" strike="noStrike" kern="1200" noProof="0" dirty="0">
                          <a:solidFill>
                            <a:schemeClr val="tx1"/>
                          </a:solidFill>
                          <a:effectLst/>
                          <a:latin typeface="Noto Sans"/>
                          <a:ea typeface="+mn-ea"/>
                          <a:cs typeface="+mn-cs"/>
                        </a:rPr>
                        <a:t>, Colonia Los Pinos, La Paz , </a:t>
                      </a:r>
                      <a:r>
                        <a:rPr lang="es-MX" sz="1000" b="0" i="0" u="none" strike="noStrike" kern="1200" noProof="0" dirty="0" err="1">
                          <a:solidFill>
                            <a:schemeClr val="tx1"/>
                          </a:solidFill>
                          <a:effectLst/>
                          <a:latin typeface="Noto Sans"/>
                          <a:ea typeface="+mn-ea"/>
                          <a:cs typeface="+mn-cs"/>
                        </a:rPr>
                        <a:t>Bcs</a:t>
                      </a:r>
                      <a:r>
                        <a:rPr lang="es-MX" sz="1000" b="0" i="0" u="none" strike="noStrike" kern="1200" noProof="0" dirty="0">
                          <a:solidFill>
                            <a:schemeClr val="tx1"/>
                          </a:solidFill>
                          <a:effectLst/>
                          <a:latin typeface="Noto Sans"/>
                          <a:ea typeface="+mn-ea"/>
                          <a:cs typeface="+mn-cs"/>
                        </a:rPr>
                        <a:t>.</a:t>
                      </a:r>
                      <a:endParaRPr lang="es-ES" sz="1000" b="0" i="0" u="none" strike="noStrike" kern="1200" dirty="0">
                        <a:solidFill>
                          <a:schemeClr val="tx1"/>
                        </a:solidFill>
                        <a:effectLst/>
                        <a:latin typeface="Noto Sans"/>
                        <a:ea typeface="+mn-ea"/>
                        <a:cs typeface="+mn-cs"/>
                      </a:endParaRPr>
                    </a:p>
                    <a:p>
                      <a:pPr marL="0" lvl="0" algn="just" defTabSz="914400" rtl="0" eaLnBrk="1" latinLnBrk="0" hangingPunct="1">
                        <a:buNone/>
                      </a:pPr>
                      <a:endParaRPr lang="es-MX" sz="10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a:solidFill>
                            <a:schemeClr val="tx1"/>
                          </a:solidFill>
                          <a:effectLst/>
                          <a:latin typeface="Noto Sans"/>
                          <a:ea typeface="+mn-ea"/>
                          <a:cs typeface="+mn-c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500187086"/>
                  </a:ext>
                </a:extLst>
              </a:tr>
              <a:tr h="151983">
                <a:tc>
                  <a:txBody>
                    <a:bodyPr/>
                    <a:lstStyle/>
                    <a:p>
                      <a:pPr lvl="0" algn="ctr">
                        <a:buNone/>
                      </a:pPr>
                      <a:r>
                        <a:rPr lang="es-MX" sz="1000" b="0" i="0" u="none" strike="noStrike" dirty="0">
                          <a:solidFill>
                            <a:schemeClr val="tx1"/>
                          </a:solidFill>
                          <a:effectLst/>
                          <a:latin typeface="Noto Sans"/>
                        </a:rPr>
                        <a:t>29</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Baja California Sur</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La Paz</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noProof="0" dirty="0">
                          <a:solidFill>
                            <a:schemeClr val="tx1"/>
                          </a:solidFill>
                          <a:effectLst/>
                          <a:latin typeface="Noto Sans"/>
                          <a:ea typeface="+mn-ea"/>
                          <a:cs typeface="+mn-cs"/>
                        </a:rPr>
                        <a:t>UMF</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defTabSz="914400" rtl="0" eaLnBrk="1" latinLnBrk="0" hangingPunct="1">
                        <a:lnSpc>
                          <a:spcPct val="100000"/>
                        </a:lnSpc>
                        <a:spcBef>
                          <a:spcPts val="0"/>
                        </a:spcBef>
                        <a:spcAft>
                          <a:spcPts val="0"/>
                        </a:spcAft>
                        <a:buNone/>
                      </a:pPr>
                      <a:r>
                        <a:rPr lang="es-MX" sz="1000" b="0" i="0" u="none" strike="noStrike" kern="1200" noProof="0" dirty="0">
                          <a:solidFill>
                            <a:schemeClr val="tx1"/>
                          </a:solidFill>
                          <a:effectLst/>
                          <a:latin typeface="Noto Sans"/>
                          <a:ea typeface="+mn-ea"/>
                          <a:cs typeface="+mn-cs"/>
                        </a:rPr>
                        <a:t>Calle </a:t>
                      </a:r>
                      <a:r>
                        <a:rPr lang="es-MX" sz="1000" b="0" i="0" u="none" strike="noStrike" kern="1200" noProof="0" dirty="0" err="1">
                          <a:solidFill>
                            <a:schemeClr val="tx1"/>
                          </a:solidFill>
                          <a:effectLst/>
                          <a:latin typeface="Noto Sans"/>
                          <a:ea typeface="+mn-ea"/>
                          <a:cs typeface="+mn-cs"/>
                        </a:rPr>
                        <a:t>Coddebi</a:t>
                      </a:r>
                      <a:r>
                        <a:rPr lang="es-MX" sz="1000" b="0" i="0" u="none" strike="noStrike" kern="1200" noProof="0" dirty="0">
                          <a:solidFill>
                            <a:schemeClr val="tx1"/>
                          </a:solidFill>
                          <a:effectLst/>
                          <a:latin typeface="Noto Sans"/>
                          <a:ea typeface="+mn-ea"/>
                          <a:cs typeface="+mn-cs"/>
                        </a:rPr>
                        <a:t> Entre Calle Nem y Calle </a:t>
                      </a:r>
                      <a:r>
                        <a:rPr lang="es-MX" sz="1000" b="0" i="0" u="none" strike="noStrike" kern="1200" noProof="0" dirty="0" err="1">
                          <a:solidFill>
                            <a:schemeClr val="tx1"/>
                          </a:solidFill>
                          <a:effectLst/>
                          <a:latin typeface="Noto Sans"/>
                          <a:ea typeface="+mn-ea"/>
                          <a:cs typeface="+mn-cs"/>
                        </a:rPr>
                        <a:t>Guayparin</a:t>
                      </a:r>
                      <a:r>
                        <a:rPr lang="es-MX" sz="1000" b="0" i="0" u="none" strike="noStrike" kern="1200" noProof="0" dirty="0">
                          <a:solidFill>
                            <a:schemeClr val="tx1"/>
                          </a:solidFill>
                          <a:effectLst/>
                          <a:latin typeface="Noto Sans"/>
                          <a:ea typeface="+mn-ea"/>
                          <a:cs typeface="+mn-cs"/>
                        </a:rPr>
                        <a:t>, Colonia Los Pinos, La Paz, </a:t>
                      </a:r>
                      <a:r>
                        <a:rPr lang="es-MX" sz="1000" b="0" i="0" u="none" strike="noStrike" kern="1200" noProof="0" dirty="0" err="1">
                          <a:solidFill>
                            <a:schemeClr val="tx1"/>
                          </a:solidFill>
                          <a:effectLst/>
                          <a:latin typeface="Noto Sans"/>
                          <a:ea typeface="+mn-ea"/>
                          <a:cs typeface="+mn-cs"/>
                        </a:rPr>
                        <a:t>Bcs</a:t>
                      </a:r>
                      <a:r>
                        <a:rPr lang="es-MX" sz="1000" b="0" i="0" u="none" strike="noStrike" kern="1200" noProof="0" dirty="0">
                          <a:solidFill>
                            <a:schemeClr val="tx1"/>
                          </a:solidFill>
                          <a:effectLst/>
                          <a:latin typeface="Noto Sans"/>
                          <a:ea typeface="+mn-ea"/>
                          <a:cs typeface="+mn-cs"/>
                        </a:rPr>
                        <a:t>.</a:t>
                      </a:r>
                      <a:endParaRPr lang="es-ES" sz="1000" b="0" i="0" u="none" strike="noStrike" kern="1200" dirty="0">
                        <a:solidFill>
                          <a:schemeClr val="tx1"/>
                        </a:solidFill>
                        <a:effectLst/>
                        <a:latin typeface="Noto Sans"/>
                        <a:ea typeface="+mn-ea"/>
                        <a:cs typeface="+mn-cs"/>
                      </a:endParaRPr>
                    </a:p>
                    <a:p>
                      <a:pPr marL="0" lvl="0" algn="just" defTabSz="914400" rtl="0" eaLnBrk="1" latinLnBrk="0" hangingPunct="1">
                        <a:lnSpc>
                          <a:spcPct val="100000"/>
                        </a:lnSpc>
                        <a:spcBef>
                          <a:spcPts val="0"/>
                        </a:spcBef>
                        <a:spcAft>
                          <a:spcPts val="0"/>
                        </a:spcAft>
                        <a:buNone/>
                      </a:pPr>
                      <a:endParaRPr lang="es-MX" sz="10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a:solidFill>
                            <a:schemeClr val="tx1"/>
                          </a:solidFill>
                          <a:effectLst/>
                          <a:latin typeface="Noto Sans"/>
                          <a:ea typeface="+mn-ea"/>
                          <a:cs typeface="+mn-c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831906418"/>
                  </a:ext>
                </a:extLst>
              </a:tr>
              <a:tr h="601578">
                <a:tc>
                  <a:txBody>
                    <a:bodyPr/>
                    <a:lstStyle/>
                    <a:p>
                      <a:pPr lvl="0" algn="ctr">
                        <a:buNone/>
                      </a:pPr>
                      <a:r>
                        <a:rPr lang="es-MX" sz="1000" b="0" i="0" u="none" strike="noStrike" dirty="0">
                          <a:solidFill>
                            <a:schemeClr val="tx1"/>
                          </a:solidFill>
                          <a:effectLst/>
                          <a:latin typeface="Noto Sans"/>
                        </a:rPr>
                        <a:t>30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Chihuahua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buNone/>
                      </a:pPr>
                      <a:r>
                        <a:rPr lang="es-MX" sz="1000" b="0" i="0" u="none" strike="noStrike" dirty="0">
                          <a:solidFill>
                            <a:schemeClr val="tx1"/>
                          </a:solidFill>
                          <a:effectLst/>
                          <a:latin typeface="Noto Sans"/>
                        </a:rPr>
                        <a:t>Cuauhtemoc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noProof="0" dirty="0">
                          <a:solidFill>
                            <a:schemeClr val="tx1"/>
                          </a:solidFill>
                          <a:effectLst/>
                          <a:latin typeface="Noto Sans"/>
                          <a:ea typeface="+mn-ea"/>
                          <a:cs typeface="+mn-cs"/>
                        </a:rPr>
                        <a:t>UMF</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defTabSz="914400" rtl="0" eaLnBrk="1" latinLnBrk="0" hangingPunct="1">
                        <a:lnSpc>
                          <a:spcPct val="100000"/>
                        </a:lnSpc>
                        <a:spcBef>
                          <a:spcPts val="0"/>
                        </a:spcBef>
                        <a:spcAft>
                          <a:spcPts val="0"/>
                        </a:spcAft>
                        <a:buNone/>
                      </a:pPr>
                      <a:r>
                        <a:rPr lang="es-MX" sz="1000" b="0" i="0" u="none" strike="noStrike" kern="1200" noProof="0" dirty="0">
                          <a:solidFill>
                            <a:schemeClr val="tx1"/>
                          </a:solidFill>
                          <a:effectLst/>
                          <a:latin typeface="Noto Sans"/>
                          <a:ea typeface="+mn-ea"/>
                          <a:cs typeface="+mn-cs"/>
                        </a:rPr>
                        <a:t>Localizado A 180 Metros Del Periférico Gómez Morin, Por La Calle Ángel Martínez Trejo, En Ciudad Cuauhtémoc, Chihuahua</a:t>
                      </a:r>
                      <a:endParaRPr lang="es-ES" sz="1000" b="0" i="0" u="none" strike="noStrike" kern="1200" dirty="0">
                        <a:solidFill>
                          <a:schemeClr val="tx1"/>
                        </a:solidFill>
                        <a:effectLst/>
                        <a:latin typeface="Noto Sans"/>
                        <a:ea typeface="+mn-ea"/>
                        <a:cs typeface="+mn-cs"/>
                      </a:endParaRPr>
                    </a:p>
                    <a:p>
                      <a:pPr marL="0" lvl="0" algn="just" defTabSz="914400" rtl="0" eaLnBrk="1" latinLnBrk="0" hangingPunct="1">
                        <a:buNone/>
                      </a:pPr>
                      <a:endParaRPr lang="es-MX" sz="10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buNone/>
                      </a:pPr>
                      <a:r>
                        <a:rPr lang="es-MX" sz="1000" b="0" i="0" u="none" strike="noStrike" kern="1200" dirty="0">
                          <a:solidFill>
                            <a:schemeClr val="tx1"/>
                          </a:solidFill>
                          <a:effectLst/>
                          <a:latin typeface="Noto Sans"/>
                          <a:ea typeface="+mn-ea"/>
                          <a:cs typeface="+mn-cs"/>
                        </a:rPr>
                        <a:t>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52137044"/>
                  </a:ext>
                </a:extLst>
              </a:tr>
            </a:tbl>
          </a:graphicData>
        </a:graphic>
      </p:graphicFrame>
    </p:spTree>
    <p:extLst>
      <p:ext uri="{BB962C8B-B14F-4D97-AF65-F5344CB8AC3E}">
        <p14:creationId xmlns:p14="http://schemas.microsoft.com/office/powerpoint/2010/main" val="15338422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25589-BF41-CF10-AB7E-6F8C8BF0636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4B50C5C-6C28-8AEE-EE1E-6B32B2237927}"/>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D5906CEE-1188-39B0-1CD1-7C40703B6A7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48</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459FAA3F-869B-0F02-D97D-F66949B66D8E}"/>
              </a:ext>
            </a:extLst>
          </p:cNvPr>
          <p:cNvSpPr txBox="1"/>
          <p:nvPr/>
        </p:nvSpPr>
        <p:spPr>
          <a:xfrm>
            <a:off x="121147" y="155525"/>
            <a:ext cx="9178214"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a:ln>
                  <a:noFill/>
                </a:ln>
                <a:solidFill>
                  <a:srgbClr val="691C32"/>
                </a:solidFill>
                <a:effectLst/>
                <a:uLnTx/>
                <a:uFillTx/>
                <a:latin typeface="Patria"/>
              </a:rPr>
              <a:t>onaciones </a:t>
            </a:r>
            <a:r>
              <a:rPr lang="es-MX" sz="2000" b="1">
                <a:solidFill>
                  <a:srgbClr val="691C32"/>
                </a:solidFill>
                <a:latin typeface="Patria"/>
              </a:rPr>
              <a:t>i</a:t>
            </a:r>
            <a:r>
              <a:rPr kumimoji="0" lang="es-MX" sz="2000" b="1" i="0" u="none" strike="noStrike" kern="1200" cap="none" spc="0" normalizeH="0" baseline="0" noProof="0">
                <a:ln>
                  <a:noFill/>
                </a:ln>
                <a:solidFill>
                  <a:srgbClr val="691C32"/>
                </a:solidFill>
                <a:effectLst/>
                <a:uLnTx/>
                <a:uFillTx/>
                <a:latin typeface="Patria"/>
              </a:rPr>
              <a:t>nmobiliarias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a:endParaRPr>
          </a:p>
        </p:txBody>
      </p:sp>
      <p:sp>
        <p:nvSpPr>
          <p:cNvPr id="3" name="CuadroTexto 2">
            <a:extLst>
              <a:ext uri="{FF2B5EF4-FFF2-40B4-BE49-F238E27FC236}">
                <a16:creationId xmlns:a16="http://schemas.microsoft.com/office/drawing/2014/main" id="{33222358-EF99-A5D5-9999-D19ED6404716}"/>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50C7E8A1-E884-AA7D-7279-3340C493A47A}"/>
              </a:ext>
            </a:extLst>
          </p:cNvPr>
          <p:cNvGraphicFramePr>
            <a:graphicFrameLocks noGrp="1"/>
          </p:cNvGraphicFramePr>
          <p:nvPr>
            <p:extLst>
              <p:ext uri="{D42A27DB-BD31-4B8C-83A1-F6EECF244321}">
                <p14:modId xmlns:p14="http://schemas.microsoft.com/office/powerpoint/2010/main" val="3191835193"/>
              </p:ext>
            </p:extLst>
          </p:nvPr>
        </p:nvGraphicFramePr>
        <p:xfrm>
          <a:off x="228955" y="1027353"/>
          <a:ext cx="11540681" cy="1532021"/>
        </p:xfrm>
        <a:graphic>
          <a:graphicData uri="http://schemas.openxmlformats.org/drawingml/2006/table">
            <a:tbl>
              <a:tblPr/>
              <a:tblGrid>
                <a:gridCol w="407653">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983848">
                  <a:extLst>
                    <a:ext uri="{9D8B030D-6E8A-4147-A177-3AD203B41FA5}">
                      <a16:colId xmlns:a16="http://schemas.microsoft.com/office/drawing/2014/main" val="1201030546"/>
                    </a:ext>
                  </a:extLst>
                </a:gridCol>
                <a:gridCol w="1453248">
                  <a:extLst>
                    <a:ext uri="{9D8B030D-6E8A-4147-A177-3AD203B41FA5}">
                      <a16:colId xmlns:a16="http://schemas.microsoft.com/office/drawing/2014/main" val="1610847150"/>
                    </a:ext>
                  </a:extLst>
                </a:gridCol>
                <a:gridCol w="3292373">
                  <a:extLst>
                    <a:ext uri="{9D8B030D-6E8A-4147-A177-3AD203B41FA5}">
                      <a16:colId xmlns:a16="http://schemas.microsoft.com/office/drawing/2014/main" val="1208619848"/>
                    </a:ext>
                  </a:extLst>
                </a:gridCol>
                <a:gridCol w="833377">
                  <a:extLst>
                    <a:ext uri="{9D8B030D-6E8A-4147-A177-3AD203B41FA5}">
                      <a16:colId xmlns:a16="http://schemas.microsoft.com/office/drawing/2014/main" val="1837391683"/>
                    </a:ext>
                  </a:extLst>
                </a:gridCol>
                <a:gridCol w="810228">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8">
                  <a:extLst>
                    <a:ext uri="{9D8B030D-6E8A-4147-A177-3AD203B41FA5}">
                      <a16:colId xmlns:a16="http://schemas.microsoft.com/office/drawing/2014/main" val="1648654690"/>
                    </a:ext>
                  </a:extLst>
                </a:gridCol>
                <a:gridCol w="405114">
                  <a:extLst>
                    <a:ext uri="{9D8B030D-6E8A-4147-A177-3AD203B41FA5}">
                      <a16:colId xmlns:a16="http://schemas.microsoft.com/office/drawing/2014/main" val="840380102"/>
                    </a:ext>
                  </a:extLst>
                </a:gridCol>
                <a:gridCol w="1225099">
                  <a:extLst>
                    <a:ext uri="{9D8B030D-6E8A-4147-A177-3AD203B41FA5}">
                      <a16:colId xmlns:a16="http://schemas.microsoft.com/office/drawing/2014/main" val="1302002376"/>
                    </a:ext>
                  </a:extLst>
                </a:gridCol>
              </a:tblGrid>
              <a:tr h="52864">
                <a:tc>
                  <a:txBody>
                    <a:bodyPr/>
                    <a:lstStyle/>
                    <a:p>
                      <a:pPr algn="ctr" rtl="0" fontAlgn="ctr">
                        <a:buNone/>
                      </a:pPr>
                      <a:r>
                        <a:rPr lang="es-MX" sz="1000" b="1" i="0" u="none" strike="noStrike" dirty="0">
                          <a:solidFill>
                            <a:srgbClr val="FFFFFF"/>
                          </a:solidFill>
                          <a:effectLst/>
                          <a:latin typeface="Noto Sans" panose="020B0502040504020204" pitchFamily="34" charset="0"/>
                        </a:rPr>
                        <a:t>No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Municipio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a:rPr>
                        <a:t>Servicio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Dirección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Escrito de ofrecimiento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Acredita propiedad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CLG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rgbClr val="FFFFFF"/>
                          </a:solidFill>
                          <a:effectLst/>
                          <a:latin typeface="Noto Sans"/>
                        </a:rPr>
                        <a:t>AYNº</a:t>
                      </a:r>
                      <a:endParaRPr lang="es-MX" sz="1000" b="1" i="0" u="none" strike="noStrike" err="1">
                        <a:solidFill>
                          <a:srgbClr val="FFFFFF"/>
                        </a:solidFill>
                        <a:effectLst/>
                        <a:latin typeface="Noto Sans"/>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AC/DD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PLT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 Integración Expediente Inmobiliario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6940"/>
                    </a:solidFill>
                  </a:tcPr>
                </a:tc>
                <a:extLst>
                  <a:ext uri="{0D108BD9-81ED-4DB2-BD59-A6C34878D82A}">
                    <a16:rowId xmlns:a16="http://schemas.microsoft.com/office/drawing/2014/main" val="3901558528"/>
                  </a:ext>
                </a:extLst>
              </a:tr>
              <a:tr h="160421">
                <a:tc>
                  <a:txBody>
                    <a:bodyPr/>
                    <a:lstStyle/>
                    <a:p>
                      <a:pPr lvl="0" algn="ctr">
                        <a:buNone/>
                      </a:pPr>
                      <a:r>
                        <a:rPr lang="es-MX" sz="1000" b="0" i="0" u="none" strike="noStrike" dirty="0">
                          <a:solidFill>
                            <a:schemeClr val="tx1"/>
                          </a:solidFill>
                          <a:effectLst/>
                          <a:latin typeface="Noto Sans"/>
                        </a:rPr>
                        <a:t>31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rtl="0">
                        <a:buNone/>
                      </a:pPr>
                      <a:r>
                        <a:rPr lang="es-MX" sz="1000" b="0" i="0" u="none" strike="noStrike" kern="1200" dirty="0" err="1">
                          <a:solidFill>
                            <a:schemeClr val="tx1"/>
                          </a:solidFill>
                          <a:effectLst/>
                          <a:latin typeface="Noto Sans"/>
                          <a:ea typeface="+mn-ea"/>
                          <a:cs typeface="+mn-cs"/>
                        </a:rPr>
                        <a:t>Chihuahuua</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rtl="0">
                        <a:buNone/>
                      </a:pPr>
                      <a:r>
                        <a:rPr lang="es-MX" sz="1000" b="0" i="0" u="none" strike="noStrike" kern="1200" dirty="0">
                          <a:solidFill>
                            <a:schemeClr val="tx1"/>
                          </a:solidFill>
                          <a:effectLst/>
                          <a:latin typeface="Noto Sans"/>
                          <a:ea typeface="+mn-ea"/>
                          <a:cs typeface="+mn-cs"/>
                        </a:rPr>
                        <a:t>Cd Juárez</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rtl="0">
                        <a:buNone/>
                      </a:pPr>
                      <a:r>
                        <a:rPr lang="es-MX" sz="1000" b="0" i="0" u="none" strike="noStrike" kern="1200" noProof="0" dirty="0">
                          <a:solidFill>
                            <a:schemeClr val="tx1"/>
                          </a:solidFill>
                          <a:effectLst/>
                          <a:latin typeface="Noto Sans"/>
                          <a:ea typeface="+mn-ea"/>
                          <a:cs typeface="+mn-cs"/>
                        </a:rPr>
                        <a:t>Actividades Deportivas</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rtl="0">
                        <a:buNone/>
                      </a:pPr>
                      <a:r>
                        <a:rPr lang="es-MX" sz="1000" b="0" i="0" u="none" strike="noStrike" kern="1200" noProof="0" dirty="0">
                          <a:solidFill>
                            <a:schemeClr val="tx1"/>
                          </a:solidFill>
                          <a:effectLst/>
                          <a:latin typeface="Noto Sans"/>
                          <a:ea typeface="+mn-ea"/>
                          <a:cs typeface="+mn-cs"/>
                        </a:rPr>
                        <a:t>Cd. Juárez</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Sí</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dirty="0">
                          <a:solidFill>
                            <a:schemeClr val="tx1"/>
                          </a:solidFill>
                          <a:effectLst/>
                          <a:latin typeface="Noto Sans"/>
                        </a:rPr>
                        <a:t>-</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4%</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649272099"/>
                  </a:ext>
                </a:extLst>
              </a:tr>
              <a:tr h="160421">
                <a:tc>
                  <a:txBody>
                    <a:bodyPr/>
                    <a:lstStyle/>
                    <a:p>
                      <a:pPr lvl="0" algn="ctr">
                        <a:buNone/>
                      </a:pPr>
                      <a:r>
                        <a:rPr lang="es-MX" sz="1000" b="0" i="0" u="none" strike="noStrike" dirty="0">
                          <a:solidFill>
                            <a:schemeClr val="tx1"/>
                          </a:solidFill>
                          <a:effectLst/>
                          <a:latin typeface="Noto Sans"/>
                        </a:rPr>
                        <a:t>32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rtl="0">
                        <a:buNone/>
                      </a:pPr>
                      <a:r>
                        <a:rPr lang="es-MX" sz="1000" b="0" i="0" u="none" strike="noStrike" kern="1200" dirty="0">
                          <a:solidFill>
                            <a:schemeClr val="tx1"/>
                          </a:solidFill>
                          <a:effectLst/>
                          <a:latin typeface="Noto Sans"/>
                          <a:ea typeface="+mn-ea"/>
                          <a:cs typeface="+mn-cs"/>
                        </a:rPr>
                        <a:t>Sinaloa</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l" rtl="0">
                        <a:buNone/>
                      </a:pPr>
                      <a:r>
                        <a:rPr lang="es-MX" sz="1000" b="0" i="0" u="none" strike="noStrike" kern="1200" dirty="0">
                          <a:solidFill>
                            <a:schemeClr val="tx1"/>
                          </a:solidFill>
                          <a:effectLst/>
                          <a:latin typeface="Noto Sans"/>
                          <a:ea typeface="+mn-ea"/>
                          <a:cs typeface="+mn-cs"/>
                        </a:rPr>
                        <a:t>Navolato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rtl="0">
                        <a:buNone/>
                      </a:pPr>
                      <a:r>
                        <a:rPr lang="es-MX" sz="1000" b="0" i="0" u="none" strike="noStrike" kern="1200" noProof="0" dirty="0">
                          <a:solidFill>
                            <a:schemeClr val="tx1"/>
                          </a:solidFill>
                          <a:effectLst/>
                          <a:latin typeface="Noto Sans"/>
                          <a:ea typeface="+mn-ea"/>
                          <a:cs typeface="+mn-cs"/>
                        </a:rPr>
                        <a:t>Hospital General de Zona</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just" rtl="0">
                        <a:lnSpc>
                          <a:spcPct val="100000"/>
                        </a:lnSpc>
                        <a:spcBef>
                          <a:spcPts val="0"/>
                        </a:spcBef>
                        <a:spcAft>
                          <a:spcPts val="0"/>
                        </a:spcAft>
                        <a:buNone/>
                      </a:pPr>
                      <a:r>
                        <a:rPr lang="es-MX" sz="1000" b="0" i="0" u="none" strike="noStrike" kern="1200" noProof="0" dirty="0">
                          <a:solidFill>
                            <a:schemeClr val="tx1"/>
                          </a:solidFill>
                          <a:effectLst/>
                          <a:latin typeface="Noto Sans"/>
                          <a:ea typeface="+mn-ea"/>
                          <a:cs typeface="+mn-cs"/>
                        </a:rPr>
                        <a:t>Boulevard De Las Palmas Entre Calzada Jorge Aldama De La Vega Y Av. Licenciado Benito Juárez</a:t>
                      </a:r>
                      <a:endParaRPr lang="es-ES" sz="1000" b="0" i="0" u="none" strike="noStrike" kern="1200" dirty="0">
                        <a:solidFill>
                          <a:schemeClr val="tx1"/>
                        </a:solidFill>
                        <a:effectLst/>
                        <a:latin typeface="Noto Sans"/>
                        <a:ea typeface="+mn-ea"/>
                        <a:cs typeface="+mn-cs"/>
                      </a:endParaRPr>
                    </a:p>
                    <a:p>
                      <a:pPr marL="0" lvl="0" algn="just" rtl="0">
                        <a:buNone/>
                      </a:pPr>
                      <a:endParaRPr lang="es-MX" sz="1000" b="0" i="0" u="none" strike="noStrike" kern="1200" noProof="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rtl="0">
                        <a:buNone/>
                      </a:pPr>
                      <a:r>
                        <a:rPr lang="es-MX" sz="1000" b="0" i="0" u="none" strike="noStrike" kern="1200">
                          <a:solidFill>
                            <a:schemeClr val="tx1"/>
                          </a:solidFill>
                          <a:effectLst/>
                          <a:latin typeface="Noto Sans"/>
                          <a:ea typeface="+mn-ea"/>
                          <a:cs typeface="+mn-c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00" b="0" i="0" u="none" strike="noStrike">
                          <a:solidFill>
                            <a:schemeClr val="tx1"/>
                          </a:solidFill>
                          <a:effectLst/>
                          <a:latin typeface="Noto Sans"/>
                        </a:rPr>
                        <a:t>-</a:t>
                      </a:r>
                      <a:endParaRPr lang="en-US">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buNone/>
                      </a:pPr>
                      <a:r>
                        <a:rPr lang="es-MX" sz="1050" b="1" i="0" u="none" strike="noStrike" dirty="0">
                          <a:solidFill>
                            <a:schemeClr val="tx1"/>
                          </a:solidFill>
                          <a:effectLst/>
                          <a:latin typeface="Noto Sans"/>
                        </a:rPr>
                        <a:t>4%</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853230593"/>
                  </a:ext>
                </a:extLst>
              </a:tr>
              <a:tr h="151983">
                <a:tc>
                  <a:txBody>
                    <a:bodyPr/>
                    <a:lstStyle/>
                    <a:p>
                      <a:pPr lvl="0" algn="ctr" rtl="0">
                        <a:buNone/>
                      </a:pPr>
                      <a:r>
                        <a:rPr lang="es-MX" sz="900" b="0" i="0" u="none" strike="noStrike" kern="1200" dirty="0">
                          <a:solidFill>
                            <a:schemeClr val="tx1"/>
                          </a:solidFill>
                          <a:effectLst/>
                          <a:latin typeface="+mn-lt"/>
                          <a:ea typeface="+mn-ea"/>
                          <a:cs typeface="+mn-cs"/>
                        </a:rPr>
                        <a:t>33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rtl="0">
                        <a:buNone/>
                      </a:pPr>
                      <a:r>
                        <a:rPr lang="es-MX" sz="1000" b="0" i="0" u="none" strike="noStrike" kern="1200" dirty="0">
                          <a:solidFill>
                            <a:schemeClr val="tx1"/>
                          </a:solidFill>
                          <a:effectLst/>
                          <a:latin typeface="Noto Sans"/>
                          <a:ea typeface="+mn-ea"/>
                          <a:cs typeface="+mn-cs"/>
                        </a:rPr>
                        <a:t>Chiapas </a:t>
                      </a:r>
                      <a:endParaRPr lang="en-US" sz="10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rtl="0">
                        <a:buNone/>
                      </a:pPr>
                      <a:r>
                        <a:rPr lang="es-MX" sz="1000" b="0" i="0" u="none" strike="noStrike" kern="1200" dirty="0">
                          <a:solidFill>
                            <a:schemeClr val="tx1"/>
                          </a:solidFill>
                          <a:effectLst/>
                          <a:latin typeface="Noto Sans"/>
                          <a:ea typeface="+mn-ea"/>
                          <a:cs typeface="+mn-cs"/>
                        </a:rPr>
                        <a:t>Tuxtla Gutiérrez</a:t>
                      </a:r>
                      <a:endParaRPr lang="en-US" sz="10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i="0" u="none" strike="noStrike" kern="1200" dirty="0">
                          <a:solidFill>
                            <a:schemeClr val="tx1"/>
                          </a:solidFill>
                          <a:effectLst/>
                          <a:latin typeface="Noto Sans"/>
                          <a:ea typeface="+mn-ea"/>
                          <a:cs typeface="+mn-cs"/>
                        </a:rPr>
                        <a:t>Unidad Deportiva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just">
                        <a:buNone/>
                      </a:pPr>
                      <a:r>
                        <a:rPr lang="en-US" sz="1000" b="0" i="0" u="none" strike="noStrike" kern="1200" noProof="0" dirty="0">
                          <a:solidFill>
                            <a:schemeClr val="tx1"/>
                          </a:solidFill>
                          <a:effectLst/>
                          <a:latin typeface="Noto Sans"/>
                          <a:ea typeface="+mn-ea"/>
                          <a:cs typeface="+mn-cs"/>
                        </a:rPr>
                        <a:t>5ª Avenida Oriente S/N, Colonia Los </a:t>
                      </a:r>
                      <a:r>
                        <a:rPr lang="en-US" sz="1000" b="0" i="0" u="none" strike="noStrike" kern="1200" noProof="0" dirty="0" err="1">
                          <a:solidFill>
                            <a:schemeClr val="tx1"/>
                          </a:solidFill>
                          <a:effectLst/>
                          <a:latin typeface="Noto Sans"/>
                          <a:ea typeface="+mn-ea"/>
                          <a:cs typeface="+mn-cs"/>
                        </a:rPr>
                        <a:t>Manguitos</a:t>
                      </a:r>
                      <a:r>
                        <a:rPr lang="en-US" sz="1000" b="0" i="0" u="none" strike="noStrike" kern="1200" noProof="0" dirty="0">
                          <a:solidFill>
                            <a:schemeClr val="tx1"/>
                          </a:solidFill>
                          <a:effectLst/>
                          <a:latin typeface="Noto Sans"/>
                          <a:ea typeface="+mn-ea"/>
                          <a:cs typeface="+mn-cs"/>
                        </a:rPr>
                        <a:t>, antes Calzada a la Ciudad </a:t>
                      </a:r>
                      <a:r>
                        <a:rPr lang="en-US" sz="1000" b="0" i="0" u="none" strike="noStrike" kern="1200" noProof="0" dirty="0" err="1">
                          <a:solidFill>
                            <a:schemeClr val="tx1"/>
                          </a:solidFill>
                          <a:effectLst/>
                          <a:latin typeface="Noto Sans"/>
                          <a:ea typeface="+mn-ea"/>
                          <a:cs typeface="+mn-cs"/>
                        </a:rPr>
                        <a:t>Deportiva</a:t>
                      </a:r>
                      <a:r>
                        <a:rPr lang="en-US" sz="1000" b="0" i="0" u="none" strike="noStrike" kern="1200" noProof="0" dirty="0">
                          <a:solidFill>
                            <a:schemeClr val="tx1"/>
                          </a:solidFill>
                          <a:effectLst/>
                          <a:latin typeface="Noto Sans"/>
                          <a:ea typeface="+mn-ea"/>
                          <a:cs typeface="+mn-cs"/>
                        </a:rPr>
                        <a:t> S/N, </a:t>
                      </a:r>
                      <a:r>
                        <a:rPr lang="en-US" sz="1000" b="0" i="0" u="none" strike="noStrike" kern="1200" noProof="0" dirty="0" err="1">
                          <a:solidFill>
                            <a:schemeClr val="tx1"/>
                          </a:solidFill>
                          <a:effectLst/>
                          <a:latin typeface="Noto Sans"/>
                          <a:ea typeface="+mn-ea"/>
                          <a:cs typeface="+mn-cs"/>
                        </a:rPr>
                        <a:t>Panchón</a:t>
                      </a:r>
                      <a:r>
                        <a:rPr lang="en-US" sz="1000" b="0" i="0" u="none" strike="noStrike" kern="1200" noProof="0" dirty="0">
                          <a:solidFill>
                            <a:schemeClr val="tx1"/>
                          </a:solidFill>
                          <a:effectLst/>
                          <a:latin typeface="Noto Sans"/>
                          <a:ea typeface="+mn-ea"/>
                          <a:cs typeface="+mn-cs"/>
                        </a:rPr>
                        <a:t> Contreras, C.P. 29010</a:t>
                      </a:r>
                      <a:endParaRPr lang="en-US" sz="1000" b="0" i="0" u="none" strike="noStrike" kern="1200" dirty="0">
                        <a:solidFill>
                          <a:schemeClr val="tx1"/>
                        </a:solidFill>
                        <a:effectLst/>
                        <a:latin typeface="Noto Sans"/>
                        <a:ea typeface="+mn-ea"/>
                        <a:cs typeface="+mn-cs"/>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i="0" u="none" strike="noStrike" dirty="0">
                          <a:solidFill>
                            <a:schemeClr val="tx1"/>
                          </a:solidFill>
                          <a:effectLst/>
                          <a:latin typeface="Noto Sans"/>
                        </a:rPr>
                        <a:t>-</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i="0" u="none" strike="noStrike" dirty="0">
                          <a:solidFill>
                            <a:schemeClr val="tx1"/>
                          </a:solidFill>
                          <a:effectLst/>
                          <a:latin typeface="Noto Sans"/>
                        </a:rPr>
                        <a:t>-</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i="0" u="none" strike="noStrike" dirty="0">
                          <a:solidFill>
                            <a:schemeClr val="tx1"/>
                          </a:solidFill>
                          <a:effectLst/>
                          <a:latin typeface="Noto Sans"/>
                        </a:rPr>
                        <a:t>-</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i="0" u="none" strike="noStrike" dirty="0">
                          <a:solidFill>
                            <a:schemeClr val="tx1"/>
                          </a:solidFill>
                          <a:effectLst/>
                          <a:latin typeface="Noto Sans"/>
                        </a:rPr>
                        <a:t>-</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00" b="0" i="0" u="none" strike="noStrike" dirty="0">
                          <a:solidFill>
                            <a:schemeClr val="tx1"/>
                          </a:solidFill>
                          <a:effectLst/>
                          <a:latin typeface="Noto Sans"/>
                        </a:rPr>
                        <a: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rtl="0">
                        <a:buNone/>
                      </a:pPr>
                      <a:r>
                        <a:rPr lang="es-MX" sz="1050" b="1" i="0" u="none" strike="noStrike" dirty="0">
                          <a:solidFill>
                            <a:schemeClr val="tx1"/>
                          </a:solidFill>
                          <a:effectLst/>
                          <a:latin typeface="Noto Sans"/>
                        </a:rPr>
                        <a:t>0%</a:t>
                      </a:r>
                      <a:endParaRPr lang="en-US" dirty="0">
                        <a:solidFill>
                          <a:schemeClr val="tx1"/>
                        </a:solidFill>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985554154"/>
                  </a:ext>
                </a:extLst>
              </a:tr>
            </a:tbl>
          </a:graphicData>
        </a:graphic>
      </p:graphicFrame>
    </p:spTree>
    <p:extLst>
      <p:ext uri="{BB962C8B-B14F-4D97-AF65-F5344CB8AC3E}">
        <p14:creationId xmlns:p14="http://schemas.microsoft.com/office/powerpoint/2010/main" val="3643949855"/>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8D0F52-0AA8-4726-AEF1-14A38C2C08CC}">
  <ds:schemaRefs>
    <ds:schemaRef ds:uri="http://www.w3.org/XML/1998/namespace"/>
    <ds:schemaRef ds:uri="http://purl.org/dc/terms/"/>
    <ds:schemaRef ds:uri="http://purl.org/dc/elements/1.1/"/>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3.xml><?xml version="1.0" encoding="utf-8"?>
<ds:datastoreItem xmlns:ds="http://schemas.openxmlformats.org/officeDocument/2006/customXml" ds:itemID="{FEF777AF-8B6C-4EE6-9887-7B5A952A5EDC}">
  <ds:schemaRefs>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1105</TotalTime>
  <Words>13211</Words>
  <Application>Microsoft Office PowerPoint</Application>
  <PresentationFormat>Panorámica</PresentationFormat>
  <Paragraphs>3553</Paragraphs>
  <Slides>48</Slides>
  <Notes>31</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48</vt:i4>
      </vt:variant>
    </vt:vector>
  </HeadingPairs>
  <TitlesOfParts>
    <vt:vector size="60" baseType="lpstr">
      <vt:lpstr>Aptos</vt:lpstr>
      <vt:lpstr>Aptos Narrow</vt:lpstr>
      <vt:lpstr>Arial</vt:lpstr>
      <vt:lpstr>Calibri</vt:lpstr>
      <vt:lpstr>Montserrat</vt:lpstr>
      <vt:lpstr>Noto Sans</vt:lpstr>
      <vt:lpstr>Noto Sans Medium</vt:lpstr>
      <vt:lpstr>Noto Sans SemiBold</vt:lpstr>
      <vt:lpstr>Patria</vt:lpstr>
      <vt:lpstr>Times New Roman</vt:lpstr>
      <vt:lpstr>Wingdings</vt:lpstr>
      <vt:lpstr>Diseño personalizado</vt:lpstr>
      <vt:lpstr>Coordinación Técnica de Administración de Activos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Informe de la Obtención de Avalúos de Inmuebles Coplamar</vt:lpstr>
      <vt:lpstr>Avalúos pendientes de gestionar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Anexos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21</cp:revision>
  <cp:lastPrinted>2026-06-13T01:36:03Z</cp:lastPrinted>
  <dcterms:created xsi:type="dcterms:W3CDTF">2025-12-30T21:08:16Z</dcterms:created>
  <dcterms:modified xsi:type="dcterms:W3CDTF">2026-07-07T22:54:23Z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