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4"/>
  </p:notesMasterIdLst>
  <p:handoutMasterIdLst>
    <p:handoutMasterId r:id="rId15"/>
  </p:handoutMasterIdLst>
  <p:sldIdLst>
    <p:sldId id="265" r:id="rId5"/>
    <p:sldId id="2142534898" r:id="rId6"/>
    <p:sldId id="2142534899" r:id="rId7"/>
    <p:sldId id="2142534860" r:id="rId8"/>
    <p:sldId id="2142534885" r:id="rId9"/>
    <p:sldId id="2142534868" r:id="rId10"/>
    <p:sldId id="2142534437" r:id="rId11"/>
    <p:sldId id="2142534890" r:id="rId12"/>
    <p:sldId id="2142534900" r:id="rId13"/>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F8D"/>
    <a:srgbClr val="235B4F"/>
    <a:srgbClr val="B38E5D"/>
    <a:srgbClr val="AE2851"/>
    <a:srgbClr val="357B67"/>
    <a:srgbClr val="285C4D"/>
    <a:srgbClr val="13322B"/>
    <a:srgbClr val="275317"/>
    <a:srgbClr val="691831"/>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13" autoAdjust="0"/>
    <p:restoredTop sz="94676"/>
  </p:normalViewPr>
  <p:slideViewPr>
    <p:cSldViewPr snapToGrid="0">
      <p:cViewPr varScale="1">
        <p:scale>
          <a:sx n="101" d="100"/>
          <a:sy n="101" d="100"/>
        </p:scale>
        <p:origin x="180" y="108"/>
      </p:cViewPr>
      <p:guideLst>
        <p:guide orient="horz" pos="2583"/>
        <p:guide pos="7460"/>
        <p:guide orient="horz" pos="667"/>
        <p:guide pos="2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54F1FB-ADAA-934A-94CC-90B6810072A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MX"/>
        </a:p>
      </dgm:t>
    </dgm:pt>
    <dgm:pt modelId="{E5D1F158-0CAF-1C40-BBE4-7BE001024B27}">
      <dgm:prSet custT="1"/>
      <dgm:spPr>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dgm:spPr>
      <dgm:t>
        <a:bodyPr/>
        <a:lstStyle/>
        <a:p>
          <a:r>
            <a:rPr lang="es-ES" sz="1600">
              <a:latin typeface="Noto Sans" panose="020B0502040504020204" pitchFamily="34" charset="0"/>
              <a:ea typeface="Noto Sans" panose="020B0502040504020204" pitchFamily="34" charset="0"/>
              <a:cs typeface="Noto Sans" panose="020B0502040504020204" pitchFamily="34" charset="0"/>
            </a:rPr>
            <a:t>Unidad de Infraestructura, Servicios Médicos Indirectos e Integración Sectorial (UISMIIS).</a:t>
          </a:r>
          <a:endParaRPr lang="es-MX" sz="1600">
            <a:latin typeface="Noto Sans" panose="020B0502040504020204" pitchFamily="34" charset="0"/>
            <a:ea typeface="Noto Sans" panose="020B0502040504020204" pitchFamily="34" charset="0"/>
            <a:cs typeface="Noto Sans" panose="020B0502040504020204" pitchFamily="34" charset="0"/>
          </a:endParaRPr>
        </a:p>
      </dgm:t>
    </dgm:pt>
    <dgm:pt modelId="{526DEC7A-3772-5F47-BF3A-2B72D04FFCD2}" type="parTrans" cxnId="{51DA7DD8-3C7F-7C4B-9118-2E88C0ED6086}">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F6978876-87CC-834E-A09C-2EA1CA4E17C3}" type="sibTrans" cxnId="{51DA7DD8-3C7F-7C4B-9118-2E88C0ED6086}">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48CD8E7D-0852-E047-9734-E18995C74CA5}">
      <dgm:prSet custT="1"/>
      <dgm:spPr>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dgm:spPr>
      <dgm:t>
        <a:bodyPr/>
        <a:lstStyle/>
        <a:p>
          <a:r>
            <a:rPr lang="es-ES" sz="1600">
              <a:latin typeface="Noto Sans" panose="020B0502040504020204" pitchFamily="34" charset="0"/>
              <a:ea typeface="Noto Sans" panose="020B0502040504020204" pitchFamily="34" charset="0"/>
              <a:cs typeface="Noto Sans" panose="020B0502040504020204" pitchFamily="34" charset="0"/>
            </a:rPr>
            <a:t>Unidad de Atención y Cuidado Infantil (UACI).</a:t>
          </a:r>
          <a:endParaRPr lang="es-MX" sz="1600">
            <a:latin typeface="Noto Sans" panose="020B0502040504020204" pitchFamily="34" charset="0"/>
            <a:ea typeface="Noto Sans" panose="020B0502040504020204" pitchFamily="34" charset="0"/>
            <a:cs typeface="Noto Sans" panose="020B0502040504020204" pitchFamily="34" charset="0"/>
          </a:endParaRPr>
        </a:p>
      </dgm:t>
    </dgm:pt>
    <dgm:pt modelId="{2B6C2E41-2B7F-B94A-AC40-464B5EFFA109}" type="parTrans" cxnId="{67ED9D83-35CB-404F-B198-015B661D868E}">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713A46D5-F69A-C44F-A9FD-88EE2C0E4985}" type="sibTrans" cxnId="{67ED9D83-35CB-404F-B198-015B661D868E}">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3EF46B34-EC90-2B4B-A2E2-EB81D84D1740}">
      <dgm:prSet custT="1"/>
      <dgm:spPr>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dgm:spPr>
      <dgm:t>
        <a:bodyPr/>
        <a:lstStyle/>
        <a:p>
          <a:pPr algn="ctr">
            <a:buNone/>
          </a:pPr>
          <a:r>
            <a:rPr lang="es-ES" sz="2000" b="1">
              <a:latin typeface="Noto Sans" panose="020B0502040504020204" pitchFamily="34" charset="0"/>
              <a:ea typeface="Noto Sans" panose="020B0502040504020204" pitchFamily="34" charset="0"/>
              <a:cs typeface="Noto Sans" panose="020B0502040504020204" pitchFamily="34" charset="0"/>
            </a:rPr>
            <a:t>210 Personas </a:t>
          </a:r>
          <a:endParaRPr lang="es-MX" sz="2000" b="1">
            <a:latin typeface="Noto Sans" panose="020B0502040504020204" pitchFamily="34" charset="0"/>
            <a:ea typeface="Noto Sans" panose="020B0502040504020204" pitchFamily="34" charset="0"/>
            <a:cs typeface="Noto Sans" panose="020B0502040504020204" pitchFamily="34" charset="0"/>
          </a:endParaRPr>
        </a:p>
      </dgm:t>
    </dgm:pt>
    <dgm:pt modelId="{796BA863-030D-BE4B-8FF8-5D887D0E6E07}" type="parTrans" cxnId="{BECF9603-6D7F-A740-9761-99ACE655B6FA}">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FF57A994-95D5-8546-BBBB-6BA8FA3AB106}" type="sibTrans" cxnId="{BECF9603-6D7F-A740-9761-99ACE655B6FA}">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5F38E444-8789-2F4C-8A4D-0150303F25A6}">
      <dgm:prSet custT="1"/>
      <dgm:spPr>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dgm:spPr>
      <dgm:t>
        <a:bodyPr/>
        <a:lstStyle/>
        <a:p>
          <a:pPr algn="ctr">
            <a:buNone/>
          </a:pPr>
          <a:r>
            <a:rPr lang="es-MX" sz="2000" b="1">
              <a:latin typeface="Noto Sans" panose="020B0502040504020204" pitchFamily="34" charset="0"/>
              <a:ea typeface="Noto Sans" panose="020B0502040504020204" pitchFamily="34" charset="0"/>
              <a:cs typeface="Noto Sans" panose="020B0502040504020204" pitchFamily="34" charset="0"/>
            </a:rPr>
            <a:t>200 Personas</a:t>
          </a:r>
        </a:p>
      </dgm:t>
    </dgm:pt>
    <dgm:pt modelId="{3F25E55C-C321-F344-83B0-696B7EDD9814}" type="parTrans" cxnId="{AEA54DD2-CE9F-0F48-8A18-7C55524CF43F}">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FFE98D3C-B3E8-9B4E-B4FC-A12668FF656A}" type="sibTrans" cxnId="{AEA54DD2-CE9F-0F48-8A18-7C55524CF43F}">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BD09AB18-4C00-3645-9593-7640A504314A}" type="pres">
      <dgm:prSet presAssocID="{7054F1FB-ADAA-934A-94CC-90B6810072A9}" presName="Name0" presStyleCnt="0">
        <dgm:presLayoutVars>
          <dgm:dir/>
          <dgm:animLvl val="lvl"/>
          <dgm:resizeHandles val="exact"/>
        </dgm:presLayoutVars>
      </dgm:prSet>
      <dgm:spPr/>
    </dgm:pt>
    <dgm:pt modelId="{AEFC359F-C5CB-2D47-8763-14591F0634FA}" type="pres">
      <dgm:prSet presAssocID="{E5D1F158-0CAF-1C40-BBE4-7BE001024B27}" presName="composite" presStyleCnt="0"/>
      <dgm:spPr/>
    </dgm:pt>
    <dgm:pt modelId="{D9EBC80A-35B8-914D-BDC7-304BDCFCA987}" type="pres">
      <dgm:prSet presAssocID="{E5D1F158-0CAF-1C40-BBE4-7BE001024B27}" presName="parTx" presStyleLbl="alignNode1" presStyleIdx="0" presStyleCnt="2">
        <dgm:presLayoutVars>
          <dgm:chMax val="0"/>
          <dgm:chPref val="0"/>
          <dgm:bulletEnabled val="1"/>
        </dgm:presLayoutVars>
      </dgm:prSet>
      <dgm:spPr/>
    </dgm:pt>
    <dgm:pt modelId="{3C65B46A-0ED3-3743-8163-B9AB27CC4934}" type="pres">
      <dgm:prSet presAssocID="{E5D1F158-0CAF-1C40-BBE4-7BE001024B27}" presName="desTx" presStyleLbl="alignAccFollowNode1" presStyleIdx="0" presStyleCnt="2">
        <dgm:presLayoutVars>
          <dgm:bulletEnabled val="1"/>
        </dgm:presLayoutVars>
      </dgm:prSet>
      <dgm:spPr/>
    </dgm:pt>
    <dgm:pt modelId="{18710FD2-998F-CC4A-8CEE-D37F28F065DE}" type="pres">
      <dgm:prSet presAssocID="{F6978876-87CC-834E-A09C-2EA1CA4E17C3}" presName="space" presStyleCnt="0"/>
      <dgm:spPr/>
    </dgm:pt>
    <dgm:pt modelId="{257761BA-DADB-9B4B-9106-F0FF73CC6905}" type="pres">
      <dgm:prSet presAssocID="{48CD8E7D-0852-E047-9734-E18995C74CA5}" presName="composite" presStyleCnt="0"/>
      <dgm:spPr/>
    </dgm:pt>
    <dgm:pt modelId="{6112D322-CA1E-4140-9538-4B3639E367CA}" type="pres">
      <dgm:prSet presAssocID="{48CD8E7D-0852-E047-9734-E18995C74CA5}" presName="parTx" presStyleLbl="alignNode1" presStyleIdx="1" presStyleCnt="2">
        <dgm:presLayoutVars>
          <dgm:chMax val="0"/>
          <dgm:chPref val="0"/>
          <dgm:bulletEnabled val="1"/>
        </dgm:presLayoutVars>
      </dgm:prSet>
      <dgm:spPr/>
    </dgm:pt>
    <dgm:pt modelId="{BA6E4CD4-6A8E-5445-9407-630AC954B0AB}" type="pres">
      <dgm:prSet presAssocID="{48CD8E7D-0852-E047-9734-E18995C74CA5}" presName="desTx" presStyleLbl="alignAccFollowNode1" presStyleIdx="1" presStyleCnt="2">
        <dgm:presLayoutVars>
          <dgm:bulletEnabled val="1"/>
        </dgm:presLayoutVars>
      </dgm:prSet>
      <dgm:spPr/>
    </dgm:pt>
  </dgm:ptLst>
  <dgm:cxnLst>
    <dgm:cxn modelId="{BECF9603-6D7F-A740-9761-99ACE655B6FA}" srcId="{E5D1F158-0CAF-1C40-BBE4-7BE001024B27}" destId="{3EF46B34-EC90-2B4B-A2E2-EB81D84D1740}" srcOrd="0" destOrd="0" parTransId="{796BA863-030D-BE4B-8FF8-5D887D0E6E07}" sibTransId="{FF57A994-95D5-8546-BBBB-6BA8FA3AB106}"/>
    <dgm:cxn modelId="{541FB247-B4A9-3846-A95E-FB47890A821C}" type="presOf" srcId="{48CD8E7D-0852-E047-9734-E18995C74CA5}" destId="{6112D322-CA1E-4140-9538-4B3639E367CA}" srcOrd="0" destOrd="0" presId="urn:microsoft.com/office/officeart/2005/8/layout/hList1"/>
    <dgm:cxn modelId="{79A4977C-A6B5-A14E-82E3-4E38F693EFB2}" type="presOf" srcId="{E5D1F158-0CAF-1C40-BBE4-7BE001024B27}" destId="{D9EBC80A-35B8-914D-BDC7-304BDCFCA987}" srcOrd="0" destOrd="0" presId="urn:microsoft.com/office/officeart/2005/8/layout/hList1"/>
    <dgm:cxn modelId="{67ED9D83-35CB-404F-B198-015B661D868E}" srcId="{7054F1FB-ADAA-934A-94CC-90B6810072A9}" destId="{48CD8E7D-0852-E047-9734-E18995C74CA5}" srcOrd="1" destOrd="0" parTransId="{2B6C2E41-2B7F-B94A-AC40-464B5EFFA109}" sibTransId="{713A46D5-F69A-C44F-A9FD-88EE2C0E4985}"/>
    <dgm:cxn modelId="{80A623B4-59AC-9042-BDA5-EA004BB02E5C}" type="presOf" srcId="{3EF46B34-EC90-2B4B-A2E2-EB81D84D1740}" destId="{3C65B46A-0ED3-3743-8163-B9AB27CC4934}" srcOrd="0" destOrd="0" presId="urn:microsoft.com/office/officeart/2005/8/layout/hList1"/>
    <dgm:cxn modelId="{19DCCBC8-9D79-A842-B6D7-F7057140357B}" type="presOf" srcId="{7054F1FB-ADAA-934A-94CC-90B6810072A9}" destId="{BD09AB18-4C00-3645-9593-7640A504314A}" srcOrd="0" destOrd="0" presId="urn:microsoft.com/office/officeart/2005/8/layout/hList1"/>
    <dgm:cxn modelId="{AEA54DD2-CE9F-0F48-8A18-7C55524CF43F}" srcId="{48CD8E7D-0852-E047-9734-E18995C74CA5}" destId="{5F38E444-8789-2F4C-8A4D-0150303F25A6}" srcOrd="0" destOrd="0" parTransId="{3F25E55C-C321-F344-83B0-696B7EDD9814}" sibTransId="{FFE98D3C-B3E8-9B4E-B4FC-A12668FF656A}"/>
    <dgm:cxn modelId="{51DA7DD8-3C7F-7C4B-9118-2E88C0ED6086}" srcId="{7054F1FB-ADAA-934A-94CC-90B6810072A9}" destId="{E5D1F158-0CAF-1C40-BBE4-7BE001024B27}" srcOrd="0" destOrd="0" parTransId="{526DEC7A-3772-5F47-BF3A-2B72D04FFCD2}" sibTransId="{F6978876-87CC-834E-A09C-2EA1CA4E17C3}"/>
    <dgm:cxn modelId="{8EC50AEE-DC93-BF47-9249-AB75974F355D}" type="presOf" srcId="{5F38E444-8789-2F4C-8A4D-0150303F25A6}" destId="{BA6E4CD4-6A8E-5445-9407-630AC954B0AB}" srcOrd="0" destOrd="0" presId="urn:microsoft.com/office/officeart/2005/8/layout/hList1"/>
    <dgm:cxn modelId="{F4070816-03AE-3445-B8CF-34AEE38CF3FE}" type="presParOf" srcId="{BD09AB18-4C00-3645-9593-7640A504314A}" destId="{AEFC359F-C5CB-2D47-8763-14591F0634FA}" srcOrd="0" destOrd="0" presId="urn:microsoft.com/office/officeart/2005/8/layout/hList1"/>
    <dgm:cxn modelId="{D655584D-C579-5D46-8A9E-30134591F9F4}" type="presParOf" srcId="{AEFC359F-C5CB-2D47-8763-14591F0634FA}" destId="{D9EBC80A-35B8-914D-BDC7-304BDCFCA987}" srcOrd="0" destOrd="0" presId="urn:microsoft.com/office/officeart/2005/8/layout/hList1"/>
    <dgm:cxn modelId="{363CD662-106C-DC4D-94D8-2E0520B73E71}" type="presParOf" srcId="{AEFC359F-C5CB-2D47-8763-14591F0634FA}" destId="{3C65B46A-0ED3-3743-8163-B9AB27CC4934}" srcOrd="1" destOrd="0" presId="urn:microsoft.com/office/officeart/2005/8/layout/hList1"/>
    <dgm:cxn modelId="{C08E3B95-C246-9A41-950D-E3BB737BB789}" type="presParOf" srcId="{BD09AB18-4C00-3645-9593-7640A504314A}" destId="{18710FD2-998F-CC4A-8CEE-D37F28F065DE}" srcOrd="1" destOrd="0" presId="urn:microsoft.com/office/officeart/2005/8/layout/hList1"/>
    <dgm:cxn modelId="{06ADD4CB-DFD4-4F4A-8AFA-908644CCA691}" type="presParOf" srcId="{BD09AB18-4C00-3645-9593-7640A504314A}" destId="{257761BA-DADB-9B4B-9106-F0FF73CC6905}" srcOrd="2" destOrd="0" presId="urn:microsoft.com/office/officeart/2005/8/layout/hList1"/>
    <dgm:cxn modelId="{DD0F60A8-9C69-3142-9599-713368E38C83}" type="presParOf" srcId="{257761BA-DADB-9B4B-9106-F0FF73CC6905}" destId="{6112D322-CA1E-4140-9538-4B3639E367CA}" srcOrd="0" destOrd="0" presId="urn:microsoft.com/office/officeart/2005/8/layout/hList1"/>
    <dgm:cxn modelId="{262DE8F7-C327-4544-8ADE-3BA8D2BDE609}" type="presParOf" srcId="{257761BA-DADB-9B4B-9106-F0FF73CC6905}" destId="{BA6E4CD4-6A8E-5445-9407-630AC954B0A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EBC80A-35B8-914D-BDC7-304BDCFCA987}">
      <dsp:nvSpPr>
        <dsp:cNvPr id="0" name=""/>
        <dsp:cNvSpPr/>
      </dsp:nvSpPr>
      <dsp:spPr>
        <a:xfrm>
          <a:off x="37" y="17624"/>
          <a:ext cx="3569727" cy="884086"/>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ES" sz="1600" kern="1200">
              <a:latin typeface="Noto Sans" panose="020B0502040504020204" pitchFamily="34" charset="0"/>
              <a:ea typeface="Noto Sans" panose="020B0502040504020204" pitchFamily="34" charset="0"/>
              <a:cs typeface="Noto Sans" panose="020B0502040504020204" pitchFamily="34" charset="0"/>
            </a:rPr>
            <a:t>Unidad de Infraestructura, Servicios Médicos Indirectos e Integración Sectorial (UISMIIS).</a:t>
          </a:r>
          <a:endParaRPr lang="es-MX" sz="1600" kern="1200">
            <a:latin typeface="Noto Sans" panose="020B0502040504020204" pitchFamily="34" charset="0"/>
            <a:ea typeface="Noto Sans" panose="020B0502040504020204" pitchFamily="34" charset="0"/>
            <a:cs typeface="Noto Sans" panose="020B0502040504020204" pitchFamily="34" charset="0"/>
          </a:endParaRPr>
        </a:p>
      </dsp:txBody>
      <dsp:txXfrm>
        <a:off x="37" y="17624"/>
        <a:ext cx="3569727" cy="884086"/>
      </dsp:txXfrm>
    </dsp:sp>
    <dsp:sp modelId="{3C65B46A-0ED3-3743-8163-B9AB27CC4934}">
      <dsp:nvSpPr>
        <dsp:cNvPr id="0" name=""/>
        <dsp:cNvSpPr/>
      </dsp:nvSpPr>
      <dsp:spPr>
        <a:xfrm>
          <a:off x="37" y="901711"/>
          <a:ext cx="3569727" cy="1229759"/>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s-ES" sz="2000" b="1" kern="1200">
              <a:latin typeface="Noto Sans" panose="020B0502040504020204" pitchFamily="34" charset="0"/>
              <a:ea typeface="Noto Sans" panose="020B0502040504020204" pitchFamily="34" charset="0"/>
              <a:cs typeface="Noto Sans" panose="020B0502040504020204" pitchFamily="34" charset="0"/>
            </a:rPr>
            <a:t>210 Personas </a:t>
          </a:r>
          <a:endParaRPr lang="es-MX" sz="2000" b="1" kern="1200">
            <a:latin typeface="Noto Sans" panose="020B0502040504020204" pitchFamily="34" charset="0"/>
            <a:ea typeface="Noto Sans" panose="020B0502040504020204" pitchFamily="34" charset="0"/>
            <a:cs typeface="Noto Sans" panose="020B0502040504020204" pitchFamily="34" charset="0"/>
          </a:endParaRPr>
        </a:p>
      </dsp:txBody>
      <dsp:txXfrm>
        <a:off x="37" y="901711"/>
        <a:ext cx="3569727" cy="1229759"/>
      </dsp:txXfrm>
    </dsp:sp>
    <dsp:sp modelId="{6112D322-CA1E-4140-9538-4B3639E367CA}">
      <dsp:nvSpPr>
        <dsp:cNvPr id="0" name=""/>
        <dsp:cNvSpPr/>
      </dsp:nvSpPr>
      <dsp:spPr>
        <a:xfrm>
          <a:off x="4069526" y="17624"/>
          <a:ext cx="3569727" cy="884086"/>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ES" sz="1600" kern="1200">
              <a:latin typeface="Noto Sans" panose="020B0502040504020204" pitchFamily="34" charset="0"/>
              <a:ea typeface="Noto Sans" panose="020B0502040504020204" pitchFamily="34" charset="0"/>
              <a:cs typeface="Noto Sans" panose="020B0502040504020204" pitchFamily="34" charset="0"/>
            </a:rPr>
            <a:t>Unidad de Atención y Cuidado Infantil (UACI).</a:t>
          </a:r>
          <a:endParaRPr lang="es-MX" sz="1600" kern="1200">
            <a:latin typeface="Noto Sans" panose="020B0502040504020204" pitchFamily="34" charset="0"/>
            <a:ea typeface="Noto Sans" panose="020B0502040504020204" pitchFamily="34" charset="0"/>
            <a:cs typeface="Noto Sans" panose="020B0502040504020204" pitchFamily="34" charset="0"/>
          </a:endParaRPr>
        </a:p>
      </dsp:txBody>
      <dsp:txXfrm>
        <a:off x="4069526" y="17624"/>
        <a:ext cx="3569727" cy="884086"/>
      </dsp:txXfrm>
    </dsp:sp>
    <dsp:sp modelId="{BA6E4CD4-6A8E-5445-9407-630AC954B0AB}">
      <dsp:nvSpPr>
        <dsp:cNvPr id="0" name=""/>
        <dsp:cNvSpPr/>
      </dsp:nvSpPr>
      <dsp:spPr>
        <a:xfrm>
          <a:off x="4069526" y="901711"/>
          <a:ext cx="3569727" cy="1229759"/>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s-MX" sz="2000" b="1" kern="1200">
              <a:latin typeface="Noto Sans" panose="020B0502040504020204" pitchFamily="34" charset="0"/>
              <a:ea typeface="Noto Sans" panose="020B0502040504020204" pitchFamily="34" charset="0"/>
              <a:cs typeface="Noto Sans" panose="020B0502040504020204" pitchFamily="34" charset="0"/>
            </a:rPr>
            <a:t>200 Personas</a:t>
          </a:r>
        </a:p>
      </dsp:txBody>
      <dsp:txXfrm>
        <a:off x="4069526" y="901711"/>
        <a:ext cx="3569727" cy="122975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1" y="0"/>
            <a:ext cx="3043343" cy="467071"/>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177" tIns="46589" rIns="93177" bIns="46589" rtlCol="0"/>
          <a:lstStyle>
            <a:lvl1pPr algn="r">
              <a:defRPr sz="1200"/>
            </a:lvl1pPr>
          </a:lstStyle>
          <a:p>
            <a:fld id="{522DDEC6-90E2-4E7D-BCA8-DC33E4AC11D6}" type="datetimeFigureOut">
              <a:rPr lang="es-MX" smtClean="0"/>
              <a:t>07/07/2026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1" y="8842030"/>
            <a:ext cx="3043343" cy="467070"/>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177" tIns="46589" rIns="93177" bIns="46589" rtlCol="0"/>
          <a:lstStyle>
            <a:lvl1pPr algn="r">
              <a:defRPr sz="1200"/>
            </a:lvl1pPr>
          </a:lstStyle>
          <a:p>
            <a:fld id="{68FCEE7B-1A11-E64B-87B8-FF304E00D3FD}" type="datetimeFigureOut">
              <a:rPr lang="en-US" smtClean="0"/>
              <a:t>7/7/2026</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8523-8196-6063-F825-C069CFF4C20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1A82332-36DB-8A63-CEBF-C3E0B875BB1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B4DE5C0-402C-546F-0227-5B1B284BAB26}"/>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6643845-C5C1-2A59-C216-893A87C93A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408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6</a:t>
            </a:fld>
            <a:endParaRPr lang="en-US"/>
          </a:p>
        </p:txBody>
      </p:sp>
    </p:spTree>
    <p:extLst>
      <p:ext uri="{BB962C8B-B14F-4D97-AF65-F5344CB8AC3E}">
        <p14:creationId xmlns:p14="http://schemas.microsoft.com/office/powerpoint/2010/main" val="87059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91043BD8-6F4D-6C48-83C7-0C46088375E3}" type="slidenum">
              <a:rPr lang="en-US" smtClean="0"/>
              <a:t>7</a:t>
            </a:fld>
            <a:endParaRPr lang="en-US"/>
          </a:p>
        </p:txBody>
      </p:sp>
    </p:spTree>
    <p:extLst>
      <p:ext uri="{BB962C8B-B14F-4D97-AF65-F5344CB8AC3E}">
        <p14:creationId xmlns:p14="http://schemas.microsoft.com/office/powerpoint/2010/main" val="4298333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a:t>
            </a:r>
            <a:endParaRPr lang="es-MX"/>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endParaRPr lang="es-ES" sz="2800" dirty="0">
              <a:solidFill>
                <a:srgbClr val="691831"/>
              </a:solidFill>
            </a:endParaRP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junio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DE20E-CB33-1599-3DE6-2ED82C39DEE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7ED88DC4-078D-3B33-B56B-2F1A1120335D}"/>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Presupuesto CTAA</a:t>
            </a:r>
          </a:p>
        </p:txBody>
      </p:sp>
      <p:sp>
        <p:nvSpPr>
          <p:cNvPr id="14" name="Marcador de número de diapositiva 3">
            <a:extLst>
              <a:ext uri="{FF2B5EF4-FFF2-40B4-BE49-F238E27FC236}">
                <a16:creationId xmlns:a16="http://schemas.microsoft.com/office/drawing/2014/main" id="{D85B40AB-9C02-FB36-E73C-8E8DF75DE36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8" name="Imagen 7">
            <a:extLst>
              <a:ext uri="{FF2B5EF4-FFF2-40B4-BE49-F238E27FC236}">
                <a16:creationId xmlns:a16="http://schemas.microsoft.com/office/drawing/2014/main" id="{8BBED830-C332-3F08-3DBF-8A830B1C95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077" y="806279"/>
            <a:ext cx="10386537" cy="1459093"/>
          </a:xfrm>
          <a:prstGeom prst="rect">
            <a:avLst/>
          </a:prstGeom>
        </p:spPr>
      </p:pic>
      <p:sp>
        <p:nvSpPr>
          <p:cNvPr id="10" name="CuadroTexto 9">
            <a:extLst>
              <a:ext uri="{FF2B5EF4-FFF2-40B4-BE49-F238E27FC236}">
                <a16:creationId xmlns:a16="http://schemas.microsoft.com/office/drawing/2014/main" id="{801264C1-2161-A8DF-B572-13E7EC5D2956}"/>
              </a:ext>
            </a:extLst>
          </p:cNvPr>
          <p:cNvSpPr txBox="1"/>
          <p:nvPr/>
        </p:nvSpPr>
        <p:spPr>
          <a:xfrm>
            <a:off x="1358235" y="2504250"/>
            <a:ext cx="8985152"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La partida de Servicios Profesionales, suministra de recursos a la de avalúos.</a:t>
            </a:r>
          </a:p>
        </p:txBody>
      </p:sp>
      <p:sp>
        <p:nvSpPr>
          <p:cNvPr id="11" name="CuadroTexto 10">
            <a:extLst>
              <a:ext uri="{FF2B5EF4-FFF2-40B4-BE49-F238E27FC236}">
                <a16:creationId xmlns:a16="http://schemas.microsoft.com/office/drawing/2014/main" id="{C5192A94-763F-436C-482A-BB5B57298F58}"/>
              </a:ext>
            </a:extLst>
          </p:cNvPr>
          <p:cNvSpPr txBox="1"/>
          <p:nvPr/>
        </p:nvSpPr>
        <p:spPr>
          <a:xfrm>
            <a:off x="2964537" y="3168631"/>
            <a:ext cx="2871299" cy="3416320"/>
          </a:xfrm>
          <a:prstGeom prst="rect">
            <a:avLst/>
          </a:prstGeom>
          <a:noFill/>
        </p:spPr>
        <p:txBody>
          <a:bodyPr wrap="none" rtlCol="0">
            <a:spAutoFit/>
          </a:bodyPr>
          <a:lstStyle/>
          <a:p>
            <a:r>
              <a:rPr lang="es-MX" dirty="0">
                <a:latin typeface="Noto Sans" panose="020B0502040504020204" pitchFamily="34" charset="0"/>
                <a:ea typeface="Noto Sans" panose="020B0502040504020204" pitchFamily="34" charset="0"/>
                <a:cs typeface="Noto Sans" panose="020B0502040504020204" pitchFamily="34" charset="0"/>
              </a:rPr>
              <a:t>Arrendamiento</a:t>
            </a:r>
          </a:p>
          <a:p>
            <a:endParaRPr lang="es-MX" dirty="0">
              <a:latin typeface="Noto Sans" panose="020B0502040504020204" pitchFamily="34" charset="0"/>
              <a:ea typeface="Noto Sans" panose="020B0502040504020204" pitchFamily="34" charset="0"/>
              <a:cs typeface="Noto Sans" panose="020B0502040504020204" pitchFamily="34" charset="0"/>
            </a:endParaRPr>
          </a:p>
          <a:p>
            <a:r>
              <a:rPr lang="es-MX" dirty="0">
                <a:latin typeface="Noto Sans" panose="020B0502040504020204" pitchFamily="34" charset="0"/>
                <a:ea typeface="Noto Sans" panose="020B0502040504020204" pitchFamily="34" charset="0"/>
                <a:cs typeface="Noto Sans" panose="020B0502040504020204" pitchFamily="34" charset="0"/>
              </a:rPr>
              <a:t>Servicios Profesionales</a:t>
            </a:r>
          </a:p>
          <a:p>
            <a:endParaRPr lang="es-MX" dirty="0">
              <a:latin typeface="Noto Sans" panose="020B0502040504020204" pitchFamily="34" charset="0"/>
              <a:ea typeface="Noto Sans" panose="020B0502040504020204" pitchFamily="34" charset="0"/>
              <a:cs typeface="Noto Sans" panose="020B0502040504020204" pitchFamily="34" charset="0"/>
            </a:endParaRPr>
          </a:p>
          <a:p>
            <a:r>
              <a:rPr lang="es-MX" dirty="0">
                <a:latin typeface="Noto Sans" panose="020B0502040504020204" pitchFamily="34" charset="0"/>
                <a:ea typeface="Noto Sans" panose="020B0502040504020204" pitchFamily="34" charset="0"/>
                <a:cs typeface="Noto Sans" panose="020B0502040504020204" pitchFamily="34" charset="0"/>
              </a:rPr>
              <a:t>Avalúos y Justipreciación</a:t>
            </a:r>
          </a:p>
          <a:p>
            <a:endParaRPr lang="es-MX" dirty="0">
              <a:latin typeface="Noto Sans" panose="020B0502040504020204" pitchFamily="34" charset="0"/>
              <a:ea typeface="Noto Sans" panose="020B0502040504020204" pitchFamily="34" charset="0"/>
              <a:cs typeface="Noto Sans" panose="020B0502040504020204" pitchFamily="34" charset="0"/>
            </a:endParaRPr>
          </a:p>
          <a:p>
            <a:r>
              <a:rPr lang="es-MX" dirty="0">
                <a:latin typeface="Noto Sans" panose="020B0502040504020204" pitchFamily="34" charset="0"/>
                <a:ea typeface="Noto Sans" panose="020B0502040504020204" pitchFamily="34" charset="0"/>
                <a:cs typeface="Noto Sans" panose="020B0502040504020204" pitchFamily="34" charset="0"/>
              </a:rPr>
              <a:t>Viáticos y Pasajes Aereos</a:t>
            </a:r>
          </a:p>
          <a:p>
            <a:endParaRPr lang="es-MX" dirty="0">
              <a:latin typeface="Noto Sans" panose="020B0502040504020204" pitchFamily="34" charset="0"/>
              <a:ea typeface="Noto Sans" panose="020B0502040504020204" pitchFamily="34" charset="0"/>
              <a:cs typeface="Noto Sans" panose="020B0502040504020204" pitchFamily="34" charset="0"/>
            </a:endParaRPr>
          </a:p>
          <a:p>
            <a:r>
              <a:rPr lang="es-MX" dirty="0">
                <a:latin typeface="Noto Sans" panose="020B0502040504020204" pitchFamily="34" charset="0"/>
                <a:ea typeface="Noto Sans" panose="020B0502040504020204" pitchFamily="34" charset="0"/>
                <a:cs typeface="Noto Sans" panose="020B0502040504020204" pitchFamily="34" charset="0"/>
              </a:rPr>
              <a:t>Servicios Generales</a:t>
            </a:r>
          </a:p>
          <a:p>
            <a:endParaRPr lang="es-MX" dirty="0">
              <a:latin typeface="Noto Sans" panose="020B0502040504020204" pitchFamily="34" charset="0"/>
              <a:ea typeface="Noto Sans" panose="020B0502040504020204" pitchFamily="34" charset="0"/>
              <a:cs typeface="Noto Sans" panose="020B0502040504020204" pitchFamily="34" charset="0"/>
            </a:endParaRPr>
          </a:p>
          <a:p>
            <a:endParaRPr lang="es-MX" dirty="0">
              <a:latin typeface="Noto Sans" panose="020B0502040504020204" pitchFamily="34" charset="0"/>
              <a:ea typeface="Noto Sans" panose="020B0502040504020204" pitchFamily="34" charset="0"/>
              <a:cs typeface="Noto Sans" panose="020B0502040504020204" pitchFamily="34" charset="0"/>
            </a:endParaRPr>
          </a:p>
          <a:p>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CuadroTexto 12">
            <a:extLst>
              <a:ext uri="{FF2B5EF4-FFF2-40B4-BE49-F238E27FC236}">
                <a16:creationId xmlns:a16="http://schemas.microsoft.com/office/drawing/2014/main" id="{D7425ACC-2BC4-B1B5-B65D-BFE1A63470EA}"/>
              </a:ext>
            </a:extLst>
          </p:cNvPr>
          <p:cNvSpPr txBox="1"/>
          <p:nvPr/>
        </p:nvSpPr>
        <p:spPr>
          <a:xfrm>
            <a:off x="5898047" y="3702767"/>
            <a:ext cx="1330814"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6.5 mdp</a:t>
            </a:r>
          </a:p>
        </p:txBody>
      </p:sp>
      <p:sp>
        <p:nvSpPr>
          <p:cNvPr id="16" name="CuadroTexto 15">
            <a:extLst>
              <a:ext uri="{FF2B5EF4-FFF2-40B4-BE49-F238E27FC236}">
                <a16:creationId xmlns:a16="http://schemas.microsoft.com/office/drawing/2014/main" id="{D75AD8AB-4F6F-3101-AAF3-25E6090E1266}"/>
              </a:ext>
            </a:extLst>
          </p:cNvPr>
          <p:cNvSpPr txBox="1"/>
          <p:nvPr/>
        </p:nvSpPr>
        <p:spPr>
          <a:xfrm>
            <a:off x="5930180" y="4256885"/>
            <a:ext cx="1398140"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$ 16.6 mdp</a:t>
            </a:r>
          </a:p>
        </p:txBody>
      </p:sp>
      <p:sp>
        <p:nvSpPr>
          <p:cNvPr id="17" name="CuadroTexto 16">
            <a:extLst>
              <a:ext uri="{FF2B5EF4-FFF2-40B4-BE49-F238E27FC236}">
                <a16:creationId xmlns:a16="http://schemas.microsoft.com/office/drawing/2014/main" id="{1A7CFC3C-8804-E65C-B55B-935F1839BA0A}"/>
              </a:ext>
            </a:extLst>
          </p:cNvPr>
          <p:cNvSpPr txBox="1"/>
          <p:nvPr/>
        </p:nvSpPr>
        <p:spPr>
          <a:xfrm>
            <a:off x="5898047" y="4810431"/>
            <a:ext cx="1398140"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$ 1.65 mdp</a:t>
            </a:r>
          </a:p>
        </p:txBody>
      </p:sp>
      <p:sp>
        <p:nvSpPr>
          <p:cNvPr id="18" name="CuadroTexto 17">
            <a:extLst>
              <a:ext uri="{FF2B5EF4-FFF2-40B4-BE49-F238E27FC236}">
                <a16:creationId xmlns:a16="http://schemas.microsoft.com/office/drawing/2014/main" id="{C2FBCCAA-D5A2-2593-F5F2-24874A087AD6}"/>
              </a:ext>
            </a:extLst>
          </p:cNvPr>
          <p:cNvSpPr txBox="1"/>
          <p:nvPr/>
        </p:nvSpPr>
        <p:spPr>
          <a:xfrm>
            <a:off x="5898264" y="3157517"/>
            <a:ext cx="1524776"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$ 65.90 mdp</a:t>
            </a:r>
          </a:p>
        </p:txBody>
      </p:sp>
      <p:sp>
        <p:nvSpPr>
          <p:cNvPr id="22" name="CuadroTexto 21">
            <a:extLst>
              <a:ext uri="{FF2B5EF4-FFF2-40B4-BE49-F238E27FC236}">
                <a16:creationId xmlns:a16="http://schemas.microsoft.com/office/drawing/2014/main" id="{81B3D1A2-B232-6606-46DE-39B11BED47FA}"/>
              </a:ext>
            </a:extLst>
          </p:cNvPr>
          <p:cNvSpPr txBox="1"/>
          <p:nvPr/>
        </p:nvSpPr>
        <p:spPr>
          <a:xfrm>
            <a:off x="7547461" y="3168631"/>
            <a:ext cx="3741730" cy="369332"/>
          </a:xfrm>
          <a:prstGeom prst="rect">
            <a:avLst/>
          </a:prstGeom>
          <a:noFill/>
        </p:spPr>
        <p:txBody>
          <a:bodyPr wrap="none" rtlCol="0">
            <a:spAutoFit/>
          </a:bodyPr>
          <a:lstStyle/>
          <a:p>
            <a:r>
              <a:rPr lang="es-MX" i="1" dirty="0">
                <a:solidFill>
                  <a:srgbClr val="B38E5D"/>
                </a:solidFill>
                <a:latin typeface="Noto Sans" panose="020B0502040504020204" pitchFamily="34" charset="0"/>
                <a:ea typeface="Noto Sans" panose="020B0502040504020204" pitchFamily="34" charset="0"/>
                <a:cs typeface="Noto Sans" panose="020B0502040504020204" pitchFamily="34" charset="0"/>
              </a:rPr>
              <a:t>Nuevo arrendamiento nivel central</a:t>
            </a:r>
          </a:p>
        </p:txBody>
      </p:sp>
      <p:sp>
        <p:nvSpPr>
          <p:cNvPr id="26" name="CuadroTexto 25">
            <a:extLst>
              <a:ext uri="{FF2B5EF4-FFF2-40B4-BE49-F238E27FC236}">
                <a16:creationId xmlns:a16="http://schemas.microsoft.com/office/drawing/2014/main" id="{65C86F81-C5F7-D8B3-E7FB-E0229980D78C}"/>
              </a:ext>
            </a:extLst>
          </p:cNvPr>
          <p:cNvSpPr txBox="1"/>
          <p:nvPr/>
        </p:nvSpPr>
        <p:spPr>
          <a:xfrm>
            <a:off x="7575326" y="4224668"/>
            <a:ext cx="2741456" cy="369332"/>
          </a:xfrm>
          <a:prstGeom prst="rect">
            <a:avLst/>
          </a:prstGeom>
          <a:noFill/>
        </p:spPr>
        <p:txBody>
          <a:bodyPr wrap="none" rtlCol="0">
            <a:spAutoFit/>
          </a:bodyPr>
          <a:lstStyle/>
          <a:p>
            <a:r>
              <a:rPr lang="es-MX" i="1" dirty="0">
                <a:solidFill>
                  <a:srgbClr val="B38E5D"/>
                </a:solidFill>
                <a:latin typeface="Noto Sans" panose="020B0502040504020204" pitchFamily="34" charset="0"/>
                <a:ea typeface="Noto Sans" panose="020B0502040504020204" pitchFamily="34" charset="0"/>
                <a:cs typeface="Noto Sans" panose="020B0502040504020204" pitchFamily="34" charset="0"/>
              </a:rPr>
              <a:t>Avalúos CECI y Coplamar</a:t>
            </a:r>
          </a:p>
        </p:txBody>
      </p:sp>
      <p:sp>
        <p:nvSpPr>
          <p:cNvPr id="31" name="CuadroTexto 30">
            <a:extLst>
              <a:ext uri="{FF2B5EF4-FFF2-40B4-BE49-F238E27FC236}">
                <a16:creationId xmlns:a16="http://schemas.microsoft.com/office/drawing/2014/main" id="{9EECD4C0-F3CB-CA88-A996-0534101E55FA}"/>
              </a:ext>
            </a:extLst>
          </p:cNvPr>
          <p:cNvSpPr txBox="1"/>
          <p:nvPr/>
        </p:nvSpPr>
        <p:spPr>
          <a:xfrm>
            <a:off x="7561859" y="3693550"/>
            <a:ext cx="3676006" cy="369332"/>
          </a:xfrm>
          <a:prstGeom prst="rect">
            <a:avLst/>
          </a:prstGeom>
          <a:noFill/>
        </p:spPr>
        <p:txBody>
          <a:bodyPr wrap="none" rtlCol="0">
            <a:spAutoFit/>
          </a:bodyPr>
          <a:lstStyle/>
          <a:p>
            <a:r>
              <a:rPr lang="es-MX" i="1" dirty="0">
                <a:solidFill>
                  <a:srgbClr val="B38E5D"/>
                </a:solidFill>
                <a:latin typeface="Noto Sans" panose="020B0502040504020204" pitchFamily="34" charset="0"/>
                <a:ea typeface="Noto Sans" panose="020B0502040504020204" pitchFamily="34" charset="0"/>
                <a:cs typeface="Noto Sans" panose="020B0502040504020204" pitchFamily="34" charset="0"/>
              </a:rPr>
              <a:t>Planos y Dictámenes Estructurales</a:t>
            </a:r>
          </a:p>
        </p:txBody>
      </p:sp>
      <p:sp>
        <p:nvSpPr>
          <p:cNvPr id="33" name="CuadroTexto 32">
            <a:extLst>
              <a:ext uri="{FF2B5EF4-FFF2-40B4-BE49-F238E27FC236}">
                <a16:creationId xmlns:a16="http://schemas.microsoft.com/office/drawing/2014/main" id="{3A0D36F1-8C3E-45F1-D047-D9BA9383EE38}"/>
              </a:ext>
            </a:extLst>
          </p:cNvPr>
          <p:cNvSpPr txBox="1"/>
          <p:nvPr/>
        </p:nvSpPr>
        <p:spPr>
          <a:xfrm>
            <a:off x="7561859" y="4810431"/>
            <a:ext cx="2382383" cy="369332"/>
          </a:xfrm>
          <a:prstGeom prst="rect">
            <a:avLst/>
          </a:prstGeom>
          <a:noFill/>
        </p:spPr>
        <p:txBody>
          <a:bodyPr wrap="none" rtlCol="0">
            <a:spAutoFit/>
          </a:bodyPr>
          <a:lstStyle/>
          <a:p>
            <a:r>
              <a:rPr lang="es-MX" i="1" dirty="0">
                <a:solidFill>
                  <a:srgbClr val="B38E5D"/>
                </a:solidFill>
                <a:latin typeface="Noto Sans" panose="020B0502040504020204" pitchFamily="34" charset="0"/>
                <a:ea typeface="Noto Sans" panose="020B0502040504020204" pitchFamily="34" charset="0"/>
                <a:cs typeface="Noto Sans" panose="020B0502040504020204" pitchFamily="34" charset="0"/>
              </a:rPr>
              <a:t>Visitas de Supervisión</a:t>
            </a:r>
          </a:p>
        </p:txBody>
      </p:sp>
      <p:sp>
        <p:nvSpPr>
          <p:cNvPr id="34" name="CuadroTexto 33">
            <a:extLst>
              <a:ext uri="{FF2B5EF4-FFF2-40B4-BE49-F238E27FC236}">
                <a16:creationId xmlns:a16="http://schemas.microsoft.com/office/drawing/2014/main" id="{A31CAFC0-FE4A-0B4A-A937-82B1CF37C261}"/>
              </a:ext>
            </a:extLst>
          </p:cNvPr>
          <p:cNvSpPr txBox="1"/>
          <p:nvPr/>
        </p:nvSpPr>
        <p:spPr>
          <a:xfrm>
            <a:off x="306061" y="3370384"/>
            <a:ext cx="2104347" cy="1015663"/>
          </a:xfrm>
          <a:prstGeom prst="rect">
            <a:avLst/>
          </a:prstGeom>
          <a:noFill/>
        </p:spPr>
        <p:txBody>
          <a:bodyPr wrap="square" rtlCol="0">
            <a:spAutoFit/>
          </a:bodyPr>
          <a:lstStyle/>
          <a:p>
            <a:pPr algn="ctr"/>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Avance de Ejercicio Pptal</a:t>
            </a:r>
          </a:p>
          <a:p>
            <a:pPr algn="ctr"/>
            <a:endPar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9" name="CuadroTexto 38">
            <a:extLst>
              <a:ext uri="{FF2B5EF4-FFF2-40B4-BE49-F238E27FC236}">
                <a16:creationId xmlns:a16="http://schemas.microsoft.com/office/drawing/2014/main" id="{6D0D1C22-2AAC-1E57-C45C-A51EF02B7449}"/>
              </a:ext>
            </a:extLst>
          </p:cNvPr>
          <p:cNvSpPr txBox="1"/>
          <p:nvPr/>
        </p:nvSpPr>
        <p:spPr>
          <a:xfrm>
            <a:off x="594518" y="4091063"/>
            <a:ext cx="1638590" cy="707886"/>
          </a:xfrm>
          <a:prstGeom prst="rect">
            <a:avLst/>
          </a:prstGeom>
          <a:noFill/>
        </p:spPr>
        <p:txBody>
          <a:bodyPr wrap="none" rtlCol="0">
            <a:spAutoFit/>
          </a:bodyPr>
          <a:lstStyle/>
          <a:p>
            <a:r>
              <a:rPr lang="es-MX" sz="4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70.9%</a:t>
            </a:r>
          </a:p>
        </p:txBody>
      </p:sp>
      <p:sp>
        <p:nvSpPr>
          <p:cNvPr id="40" name="CuadroTexto 39">
            <a:extLst>
              <a:ext uri="{FF2B5EF4-FFF2-40B4-BE49-F238E27FC236}">
                <a16:creationId xmlns:a16="http://schemas.microsoft.com/office/drawing/2014/main" id="{141E9C72-4657-C074-A033-0EC70FDAC855}"/>
              </a:ext>
            </a:extLst>
          </p:cNvPr>
          <p:cNvSpPr txBox="1"/>
          <p:nvPr/>
        </p:nvSpPr>
        <p:spPr>
          <a:xfrm>
            <a:off x="5930180" y="5363977"/>
            <a:ext cx="1271502"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$ 1.2 mdp</a:t>
            </a:r>
          </a:p>
        </p:txBody>
      </p:sp>
      <p:sp>
        <p:nvSpPr>
          <p:cNvPr id="41" name="CuadroTexto 40">
            <a:extLst>
              <a:ext uri="{FF2B5EF4-FFF2-40B4-BE49-F238E27FC236}">
                <a16:creationId xmlns:a16="http://schemas.microsoft.com/office/drawing/2014/main" id="{66289D96-EE79-60B2-EC88-E6F2E76DBD18}"/>
              </a:ext>
            </a:extLst>
          </p:cNvPr>
          <p:cNvSpPr txBox="1"/>
          <p:nvPr/>
        </p:nvSpPr>
        <p:spPr>
          <a:xfrm>
            <a:off x="7053490" y="5917523"/>
            <a:ext cx="2300630" cy="400110"/>
          </a:xfrm>
          <a:prstGeom prst="rect">
            <a:avLst/>
          </a:prstGeom>
          <a:noFill/>
        </p:spPr>
        <p:txBody>
          <a:bodyPr wrap="none" rtlCol="0">
            <a:spAutoFit/>
          </a:bodyPr>
          <a:lstStyle/>
          <a:p>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Total disponible </a:t>
            </a:r>
          </a:p>
        </p:txBody>
      </p:sp>
      <p:sp>
        <p:nvSpPr>
          <p:cNvPr id="42" name="CuadroTexto 41">
            <a:extLst>
              <a:ext uri="{FF2B5EF4-FFF2-40B4-BE49-F238E27FC236}">
                <a16:creationId xmlns:a16="http://schemas.microsoft.com/office/drawing/2014/main" id="{C41F8B01-4837-6E4F-AAB4-30FEBF13A5F8}"/>
              </a:ext>
            </a:extLst>
          </p:cNvPr>
          <p:cNvSpPr txBox="1"/>
          <p:nvPr/>
        </p:nvSpPr>
        <p:spPr>
          <a:xfrm>
            <a:off x="9193290" y="5825190"/>
            <a:ext cx="2576346" cy="584775"/>
          </a:xfrm>
          <a:prstGeom prst="rect">
            <a:avLst/>
          </a:prstGeom>
          <a:noFill/>
        </p:spPr>
        <p:txBody>
          <a:bodyPr wrap="none" rtlCol="0">
            <a:spAutoFit/>
          </a:bodyPr>
          <a:lstStyle/>
          <a:p>
            <a:r>
              <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$ 91.85 mdp</a:t>
            </a:r>
          </a:p>
        </p:txBody>
      </p:sp>
      <p:sp>
        <p:nvSpPr>
          <p:cNvPr id="43" name="CuadroTexto 42">
            <a:extLst>
              <a:ext uri="{FF2B5EF4-FFF2-40B4-BE49-F238E27FC236}">
                <a16:creationId xmlns:a16="http://schemas.microsoft.com/office/drawing/2014/main" id="{915BE1AE-81D6-2B33-2C63-E02CB58C62AF}"/>
              </a:ext>
            </a:extLst>
          </p:cNvPr>
          <p:cNvSpPr txBox="1"/>
          <p:nvPr/>
        </p:nvSpPr>
        <p:spPr>
          <a:xfrm>
            <a:off x="2410408" y="6123060"/>
            <a:ext cx="3340979" cy="307777"/>
          </a:xfrm>
          <a:prstGeom prst="rect">
            <a:avLst/>
          </a:prstGeom>
          <a:noFill/>
        </p:spPr>
        <p:txBody>
          <a:bodyPr wrap="none" rtlCol="0">
            <a:spAutoFit/>
          </a:bodyPr>
          <a:lstStyle/>
          <a:p>
            <a:r>
              <a:rPr lang="es-MX" sz="1400" b="1" i="1" dirty="0">
                <a:solidFill>
                  <a:srgbClr val="B38E5D"/>
                </a:solidFill>
                <a:latin typeface="Noto Sans" panose="020B0502040504020204" pitchFamily="34" charset="0"/>
                <a:ea typeface="Noto Sans" panose="020B0502040504020204" pitchFamily="34" charset="0"/>
                <a:cs typeface="Noto Sans" panose="020B0502040504020204" pitchFamily="34" charset="0"/>
              </a:rPr>
              <a:t>Arrendamiento en OOAD </a:t>
            </a:r>
            <a:r>
              <a:rPr lang="es-MX" sz="1400" b="1" i="1">
                <a:solidFill>
                  <a:srgbClr val="B38E5D"/>
                </a:solidFill>
                <a:latin typeface="Noto Sans" panose="020B0502040504020204" pitchFamily="34" charset="0"/>
                <a:ea typeface="Noto Sans" panose="020B0502040504020204" pitchFamily="34" charset="0"/>
                <a:cs typeface="Noto Sans" panose="020B0502040504020204" pitchFamily="34" charset="0"/>
              </a:rPr>
              <a:t>$115.8 </a:t>
            </a:r>
            <a:r>
              <a:rPr lang="es-MX" sz="1400" b="1" i="1" dirty="0">
                <a:solidFill>
                  <a:srgbClr val="B38E5D"/>
                </a:solidFill>
                <a:latin typeface="Noto Sans" panose="020B0502040504020204" pitchFamily="34" charset="0"/>
                <a:ea typeface="Noto Sans" panose="020B0502040504020204" pitchFamily="34" charset="0"/>
                <a:cs typeface="Noto Sans" panose="020B0502040504020204" pitchFamily="34" charset="0"/>
              </a:rPr>
              <a:t>mdp.</a:t>
            </a:r>
          </a:p>
        </p:txBody>
      </p:sp>
    </p:spTree>
    <p:extLst>
      <p:ext uri="{BB962C8B-B14F-4D97-AF65-F5344CB8AC3E}">
        <p14:creationId xmlns:p14="http://schemas.microsoft.com/office/powerpoint/2010/main" val="366385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189287"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No.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17FA0627-2EBB-DDA3-79CA-0FC3AF42DB1F}"/>
              </a:ext>
            </a:extLst>
          </p:cNvPr>
          <p:cNvGraphicFramePr>
            <a:graphicFrameLocks noGrp="1"/>
          </p:cNvGraphicFramePr>
          <p:nvPr/>
        </p:nvGraphicFramePr>
        <p:xfrm>
          <a:off x="568724" y="1968412"/>
          <a:ext cx="4941737" cy="1601667"/>
        </p:xfrm>
        <a:graphic>
          <a:graphicData uri="http://schemas.openxmlformats.org/drawingml/2006/table">
            <a:tbl>
              <a:tblPr/>
              <a:tblGrid>
                <a:gridCol w="3317474">
                  <a:extLst>
                    <a:ext uri="{9D8B030D-6E8A-4147-A177-3AD203B41FA5}">
                      <a16:colId xmlns:a16="http://schemas.microsoft.com/office/drawing/2014/main" val="3397488214"/>
                    </a:ext>
                  </a:extLst>
                </a:gridCol>
                <a:gridCol w="1624263">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5" name="CuadroTexto 4">
            <a:extLst>
              <a:ext uri="{FF2B5EF4-FFF2-40B4-BE49-F238E27FC236}">
                <a16:creationId xmlns:a16="http://schemas.microsoft.com/office/drawing/2014/main" id="{5872ED25-97F7-3FDF-D048-269806FDFB80}"/>
              </a:ext>
            </a:extLst>
          </p:cNvPr>
          <p:cNvSpPr txBox="1"/>
          <p:nvPr/>
        </p:nvSpPr>
        <p:spPr>
          <a:xfrm>
            <a:off x="189287" y="912282"/>
            <a:ext cx="9050247" cy="738664"/>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32 Personas de la División de Administración de Documentos, Planta Baja y Pisos 1 y 2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162 Personas de la Coordinación de Proyectos y Seguimiento Institucional (CPSI) Pisos 3 al 7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28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 Pisos 8 y 9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6" name="Imagen 5">
            <a:extLst>
              <a:ext uri="{FF2B5EF4-FFF2-40B4-BE49-F238E27FC236}">
                <a16:creationId xmlns:a16="http://schemas.microsoft.com/office/drawing/2014/main" id="{4C309C88-F6C4-E9CF-E36A-DC4637F66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040" y="1735170"/>
            <a:ext cx="3497085" cy="15476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E3282EF4-B5C8-E505-0C88-1D22C9EBE89A}"/>
              </a:ext>
            </a:extLst>
          </p:cNvPr>
          <p:cNvSpPr txBox="1"/>
          <p:nvPr/>
        </p:nvSpPr>
        <p:spPr>
          <a:xfrm>
            <a:off x="3298162" y="5984323"/>
            <a:ext cx="2213609" cy="276999"/>
          </a:xfrm>
          <a:prstGeom prst="rect">
            <a:avLst/>
          </a:prstGeom>
          <a:noFill/>
        </p:spPr>
        <p:txBody>
          <a:bodyPr wrap="square">
            <a:spAutoFit/>
          </a:bodyPr>
          <a:lstStyle/>
          <a:p>
            <a:pPr algn="just"/>
            <a:r>
              <a:rPr lang="es-ES" sz="12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200" dirty="0"/>
          </a:p>
        </p:txBody>
      </p:sp>
      <p:sp>
        <p:nvSpPr>
          <p:cNvPr id="9" name="CuadroTexto 8">
            <a:extLst>
              <a:ext uri="{FF2B5EF4-FFF2-40B4-BE49-F238E27FC236}">
                <a16:creationId xmlns:a16="http://schemas.microsoft.com/office/drawing/2014/main" id="{B325EC0F-82AE-49F1-F487-CF690F8E7795}"/>
              </a:ext>
            </a:extLst>
          </p:cNvPr>
          <p:cNvSpPr txBox="1"/>
          <p:nvPr/>
        </p:nvSpPr>
        <p:spPr>
          <a:xfrm>
            <a:off x="508709" y="3761157"/>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 Ya está confirmado el sembrado </a:t>
            </a:r>
            <a:r>
              <a:rPr lang="es-ES" sz="1400" dirty="0">
                <a:latin typeface="Noto Sans" panose="020B0502040504020204" pitchFamily="34" charset="0"/>
                <a:ea typeface="Noto Sans" panose="020B0502040504020204" pitchFamily="34" charset="0"/>
                <a:cs typeface="Noto Sans" panose="020B0502040504020204" pitchFamily="34" charset="0"/>
              </a:rPr>
              <a:t>y </a:t>
            </a:r>
            <a:r>
              <a:rPr lang="es-ES" sz="1400" dirty="0">
                <a:effectLst/>
                <a:latin typeface="Noto Sans" panose="020B0502040504020204" pitchFamily="34" charset="0"/>
                <a:ea typeface="Noto Sans" panose="020B0502040504020204" pitchFamily="34" charset="0"/>
                <a:cs typeface="Noto Sans" panose="020B0502040504020204" pitchFamily="34" charset="0"/>
              </a:rPr>
              <a:t>en 2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1026" name="Picture 2" descr="C:\Users\juan.barredam\Desktop\2557483f-9a8c-4a6d-b97c-6c0f1ee785a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47" t="10842" b="12525"/>
          <a:stretch/>
        </p:blipFill>
        <p:spPr bwMode="auto">
          <a:xfrm>
            <a:off x="5835316" y="1735170"/>
            <a:ext cx="2103169" cy="30952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uan.barredam\Desktop\d5ab1428-c0ee-498d-8760-265debb5f65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139"/>
          <a:stretch/>
        </p:blipFill>
        <p:spPr bwMode="auto">
          <a:xfrm>
            <a:off x="8486274" y="3480179"/>
            <a:ext cx="3304673" cy="2781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uan.barredam\Desktop\b2bdba7b-c7af-4a4a-aba1-e92b1828aae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860" r="5080" b="16828"/>
          <a:stretch/>
        </p:blipFill>
        <p:spPr bwMode="auto">
          <a:xfrm>
            <a:off x="5835316" y="5112980"/>
            <a:ext cx="2103169" cy="121878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8">
            <a:extLst>
              <a:ext uri="{FF2B5EF4-FFF2-40B4-BE49-F238E27FC236}">
                <a16:creationId xmlns:a16="http://schemas.microsoft.com/office/drawing/2014/main" id="{B325EC0F-82AE-49F1-F487-CF690F8E7795}"/>
              </a:ext>
            </a:extLst>
          </p:cNvPr>
          <p:cNvSpPr txBox="1"/>
          <p:nvPr/>
        </p:nvSpPr>
        <p:spPr>
          <a:xfrm>
            <a:off x="497333" y="4322997"/>
            <a:ext cx="5025814" cy="738664"/>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 Se entregaron sillas y en espera de los escritorios para el reordenamiento. Se estima que en 3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3" name="CuadroTexto 8">
            <a:extLst>
              <a:ext uri="{FF2B5EF4-FFF2-40B4-BE49-F238E27FC236}">
                <a16:creationId xmlns:a16="http://schemas.microsoft.com/office/drawing/2014/main" id="{B325EC0F-82AE-49F1-F487-CF690F8E7795}"/>
              </a:ext>
            </a:extLst>
          </p:cNvPr>
          <p:cNvSpPr txBox="1"/>
          <p:nvPr/>
        </p:nvSpPr>
        <p:spPr>
          <a:xfrm>
            <a:off x="485957" y="5089557"/>
            <a:ext cx="5025814" cy="307777"/>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 Habilitados y en funcionamiento.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Tree>
    <p:extLst>
      <p:ext uri="{BB962C8B-B14F-4D97-AF65-F5344CB8AC3E}">
        <p14:creationId xmlns:p14="http://schemas.microsoft.com/office/powerpoint/2010/main" val="275780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2E9E3-3A1A-0326-9851-1B9F7AB7F10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D4E3CF23-3AE8-1631-E9C2-74D03269F8C9}"/>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a:sym typeface="Noto Sans"/>
              </a:rPr>
              <a:t>Repordenamiento Nivel Central</a:t>
            </a:r>
            <a:endParaRPr lang="es-MX">
              <a:sym typeface="Calibri"/>
            </a:endParaRPr>
          </a:p>
        </p:txBody>
      </p:sp>
      <p:graphicFrame>
        <p:nvGraphicFramePr>
          <p:cNvPr id="20" name="Diagrama 19">
            <a:extLst>
              <a:ext uri="{FF2B5EF4-FFF2-40B4-BE49-F238E27FC236}">
                <a16:creationId xmlns:a16="http://schemas.microsoft.com/office/drawing/2014/main" id="{AC3E7427-22D9-65E9-84E8-AA676974E95D}"/>
              </a:ext>
            </a:extLst>
          </p:cNvPr>
          <p:cNvGraphicFramePr/>
          <p:nvPr>
            <p:extLst>
              <p:ext uri="{D42A27DB-BD31-4B8C-83A1-F6EECF244321}">
                <p14:modId xmlns:p14="http://schemas.microsoft.com/office/powerpoint/2010/main" val="4063016290"/>
              </p:ext>
            </p:extLst>
          </p:nvPr>
        </p:nvGraphicFramePr>
        <p:xfrm>
          <a:off x="428262" y="1424237"/>
          <a:ext cx="7639291" cy="2149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CuadroTexto 12">
            <a:extLst>
              <a:ext uri="{FF2B5EF4-FFF2-40B4-BE49-F238E27FC236}">
                <a16:creationId xmlns:a16="http://schemas.microsoft.com/office/drawing/2014/main" id="{75E5B306-6620-0AA3-43C3-BC03DCE45CFB}"/>
              </a:ext>
            </a:extLst>
          </p:cNvPr>
          <p:cNvSpPr txBox="1"/>
          <p:nvPr/>
        </p:nvSpPr>
        <p:spPr>
          <a:xfrm>
            <a:off x="1598334" y="901017"/>
            <a:ext cx="1084130" cy="523220"/>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2800"/>
              <a:t>DPM</a:t>
            </a:r>
          </a:p>
        </p:txBody>
      </p:sp>
      <p:sp>
        <p:nvSpPr>
          <p:cNvPr id="14" name="CuadroTexto 13">
            <a:extLst>
              <a:ext uri="{FF2B5EF4-FFF2-40B4-BE49-F238E27FC236}">
                <a16:creationId xmlns:a16="http://schemas.microsoft.com/office/drawing/2014/main" id="{8295CB31-CBA5-9282-8226-4A6D6FBB584C}"/>
              </a:ext>
            </a:extLst>
          </p:cNvPr>
          <p:cNvSpPr txBox="1"/>
          <p:nvPr/>
        </p:nvSpPr>
        <p:spPr>
          <a:xfrm>
            <a:off x="5822585" y="905858"/>
            <a:ext cx="1084130" cy="523220"/>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2800"/>
              <a:t>DPES</a:t>
            </a:r>
          </a:p>
        </p:txBody>
      </p:sp>
      <p:sp>
        <p:nvSpPr>
          <p:cNvPr id="18" name="CuadroTexto 17">
            <a:extLst>
              <a:ext uri="{FF2B5EF4-FFF2-40B4-BE49-F238E27FC236}">
                <a16:creationId xmlns:a16="http://schemas.microsoft.com/office/drawing/2014/main" id="{23B062AB-98C1-6485-B40F-0EF24309FBB2}"/>
              </a:ext>
            </a:extLst>
          </p:cNvPr>
          <p:cNvSpPr txBox="1"/>
          <p:nvPr/>
        </p:nvSpPr>
        <p:spPr>
          <a:xfrm>
            <a:off x="2467141" y="4836084"/>
            <a:ext cx="4306485" cy="830997"/>
          </a:xfrm>
          <a:prstGeom prst="rect">
            <a:avLst/>
          </a:prstGeom>
          <a:noFill/>
        </p:spPr>
        <p:txBody>
          <a:bodyPr wrap="square" rtlCol="0">
            <a:spAutoFit/>
          </a:bodyPr>
          <a:lstStyle/>
          <a:p>
            <a:r>
              <a:rPr lang="es-MX" sz="2400" b="1">
                <a:latin typeface="Noto Sans" panose="020B0502040504020204" pitchFamily="34" charset="0"/>
                <a:ea typeface="Noto Sans" panose="020B0502040504020204" pitchFamily="34" charset="0"/>
                <a:cs typeface="Noto Sans" panose="020B0502040504020204" pitchFamily="34" charset="0"/>
              </a:rPr>
              <a:t>Estimación de Aréa Rentable Requerida</a:t>
            </a:r>
          </a:p>
        </p:txBody>
      </p:sp>
      <p:sp>
        <p:nvSpPr>
          <p:cNvPr id="19" name="CuadroTexto 18">
            <a:extLst>
              <a:ext uri="{FF2B5EF4-FFF2-40B4-BE49-F238E27FC236}">
                <a16:creationId xmlns:a16="http://schemas.microsoft.com/office/drawing/2014/main" id="{CBCDC9A6-7EE7-4CD7-A1B2-390650B65760}"/>
              </a:ext>
            </a:extLst>
          </p:cNvPr>
          <p:cNvSpPr txBox="1"/>
          <p:nvPr/>
        </p:nvSpPr>
        <p:spPr>
          <a:xfrm>
            <a:off x="5822585" y="4897640"/>
            <a:ext cx="2380780" cy="707886"/>
          </a:xfrm>
          <a:prstGeom prst="rect">
            <a:avLst/>
          </a:prstGeom>
          <a:noFill/>
        </p:spPr>
        <p:txBody>
          <a:bodyPr wrap="none" rtlCol="0">
            <a:spAutoFit/>
          </a:bodyPr>
          <a:lstStyle/>
          <a:p>
            <a:r>
              <a:rPr lang="es-MX" sz="4000" b="1">
                <a:solidFill>
                  <a:srgbClr val="691831"/>
                </a:solidFill>
                <a:latin typeface="Noto Sans" panose="020B0502040504020204" pitchFamily="34" charset="0"/>
                <a:ea typeface="Noto Sans" panose="020B0502040504020204" pitchFamily="34" charset="0"/>
                <a:cs typeface="Noto Sans" panose="020B0502040504020204" pitchFamily="34" charset="0"/>
              </a:rPr>
              <a:t>5,650 m2</a:t>
            </a:r>
          </a:p>
        </p:txBody>
      </p:sp>
      <p:sp>
        <p:nvSpPr>
          <p:cNvPr id="21" name="CuadroTexto 20">
            <a:extLst>
              <a:ext uri="{FF2B5EF4-FFF2-40B4-BE49-F238E27FC236}">
                <a16:creationId xmlns:a16="http://schemas.microsoft.com/office/drawing/2014/main" id="{F815E948-5F3E-64B6-ACC3-7E1562F28E65}"/>
              </a:ext>
            </a:extLst>
          </p:cNvPr>
          <p:cNvSpPr txBox="1"/>
          <p:nvPr/>
        </p:nvSpPr>
        <p:spPr>
          <a:xfrm>
            <a:off x="507142" y="3529345"/>
            <a:ext cx="3113590" cy="769441"/>
          </a:xfrm>
          <a:prstGeom prst="rect">
            <a:avLst/>
          </a:prstGeom>
          <a:noFill/>
        </p:spPr>
        <p:txBody>
          <a:bodyPr wrap="square" rtlCol="0">
            <a:spAutoFit/>
          </a:bodyPr>
          <a:lstStyle/>
          <a:p>
            <a:pPr lvl="0" algn="ctr">
              <a:buNone/>
            </a:pP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Espacio Liberado</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Durango 291Piso 8 y 9</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Durango 289 pisos PB 1A y 12</a:t>
            </a:r>
          </a:p>
        </p:txBody>
      </p:sp>
      <p:sp>
        <p:nvSpPr>
          <p:cNvPr id="22" name="CuadroTexto 21">
            <a:extLst>
              <a:ext uri="{FF2B5EF4-FFF2-40B4-BE49-F238E27FC236}">
                <a16:creationId xmlns:a16="http://schemas.microsoft.com/office/drawing/2014/main" id="{60E3BB20-722C-5362-05E6-B52A6A06671C}"/>
              </a:ext>
            </a:extLst>
          </p:cNvPr>
          <p:cNvSpPr txBox="1"/>
          <p:nvPr/>
        </p:nvSpPr>
        <p:spPr>
          <a:xfrm>
            <a:off x="4912371" y="3573334"/>
            <a:ext cx="2904559" cy="1231106"/>
          </a:xfrm>
          <a:prstGeom prst="rect">
            <a:avLst/>
          </a:prstGeom>
          <a:noFill/>
        </p:spPr>
        <p:txBody>
          <a:bodyPr wrap="square" rtlCol="0">
            <a:spAutoFit/>
          </a:bodyPr>
          <a:lstStyle/>
          <a:p>
            <a:pPr lvl="0" algn="ctr">
              <a:buNone/>
            </a:pP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Espacio Liberado</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Reforma 476 Pórtico.</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Tokio 80 Piso 2</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Toledo 21</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Villalongin 117 Piso 2</a:t>
            </a:r>
            <a:endParaRPr lang="es-MX">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3" name="CuadroTexto 22">
            <a:extLst>
              <a:ext uri="{FF2B5EF4-FFF2-40B4-BE49-F238E27FC236}">
                <a16:creationId xmlns:a16="http://schemas.microsoft.com/office/drawing/2014/main" id="{FDF45917-E60D-2D75-3FC6-3E17BAEA768E}"/>
              </a:ext>
            </a:extLst>
          </p:cNvPr>
          <p:cNvSpPr txBox="1"/>
          <p:nvPr/>
        </p:nvSpPr>
        <p:spPr>
          <a:xfrm>
            <a:off x="5064395" y="5754173"/>
            <a:ext cx="7003111" cy="954107"/>
          </a:xfrm>
          <a:prstGeom prst="rect">
            <a:avLst/>
          </a:prstGeom>
          <a:noFill/>
        </p:spPr>
        <p:txBody>
          <a:bodyPr wrap="square">
            <a:spAutoFit/>
          </a:bodyPr>
          <a:lstStyle/>
          <a:p>
            <a:pPr algn="just"/>
            <a:r>
              <a:rPr lang="es-ES" sz="1400">
                <a:latin typeface="Noto Sans" panose="020B0502040504020204" pitchFamily="34" charset="0"/>
                <a:ea typeface="Noto Sans" panose="020B0502040504020204" pitchFamily="34" charset="0"/>
                <a:cs typeface="Noto Sans" panose="020B0502040504020204" pitchFamily="34" charset="0"/>
                <a:sym typeface="Noto Sans"/>
              </a:rPr>
              <a:t>124 Personas de la Coordinación de Educación en Salud. 1,309.50 m</a:t>
            </a:r>
            <a:r>
              <a:rPr lang="es-ES" sz="1400" baseline="30000">
                <a:latin typeface="Noto Sans" panose="020B0502040504020204" pitchFamily="34" charset="0"/>
                <a:ea typeface="Noto Sans" panose="020B0502040504020204" pitchFamily="34" charset="0"/>
                <a:cs typeface="Noto Sans" panose="020B0502040504020204" pitchFamily="34" charset="0"/>
                <a:sym typeface="Noto Sans"/>
              </a:rPr>
              <a:t>2</a:t>
            </a:r>
            <a:r>
              <a:rPr lang="es-ES" sz="1400">
                <a:latin typeface="Noto Sans" panose="020B0502040504020204" pitchFamily="34" charset="0"/>
                <a:ea typeface="Noto Sans" panose="020B0502040504020204" pitchFamily="34" charset="0"/>
                <a:cs typeface="Noto Sans" panose="020B0502040504020204" pitchFamily="34" charset="0"/>
                <a:sym typeface="Noto Sans"/>
              </a:rPr>
              <a:t>.</a:t>
            </a:r>
          </a:p>
          <a:p>
            <a:pPr algn="just"/>
            <a:r>
              <a:rPr lang="es-ES" sz="1400">
                <a:latin typeface="Noto Sans" panose="020B0502040504020204" pitchFamily="34" charset="0"/>
                <a:ea typeface="Noto Sans" panose="020B0502040504020204" pitchFamily="34" charset="0"/>
                <a:cs typeface="Noto Sans" panose="020B0502040504020204" pitchFamily="34" charset="0"/>
              </a:rPr>
              <a:t>  47 Personas de la Coordinación de Enfermería. 587.49 m</a:t>
            </a:r>
            <a:r>
              <a:rPr lang="es-ES" sz="1400" baseline="30000">
                <a:latin typeface="Noto Sans" panose="020B0502040504020204" pitchFamily="34" charset="0"/>
                <a:ea typeface="Noto Sans" panose="020B0502040504020204" pitchFamily="34" charset="0"/>
                <a:cs typeface="Noto Sans" panose="020B0502040504020204" pitchFamily="34" charset="0"/>
              </a:rPr>
              <a:t>2</a:t>
            </a:r>
            <a:r>
              <a:rPr lang="es-ES" sz="1400">
                <a:latin typeface="Noto Sans" panose="020B0502040504020204" pitchFamily="34" charset="0"/>
                <a:ea typeface="Noto Sans" panose="020B0502040504020204" pitchFamily="34" charset="0"/>
                <a:cs typeface="Noto Sans" panose="020B0502040504020204" pitchFamily="34" charset="0"/>
              </a:rPr>
              <a:t>.</a:t>
            </a:r>
          </a:p>
          <a:p>
            <a:pPr algn="just"/>
            <a:r>
              <a:rPr lang="es-ES" sz="1400">
                <a:latin typeface="Noto Sans" panose="020B0502040504020204" pitchFamily="34" charset="0"/>
                <a:ea typeface="Noto Sans" panose="020B0502040504020204" pitchFamily="34" charset="0"/>
                <a:cs typeface="Noto Sans" panose="020B0502040504020204" pitchFamily="34" charset="0"/>
              </a:rPr>
              <a:t>  17 Personas </a:t>
            </a:r>
            <a:r>
              <a:rPr lang="es-ES" sz="1400">
                <a:latin typeface="Noto Sans" panose="020B0502040504020204" pitchFamily="34" charset="0"/>
                <a:ea typeface="Noto Sans" panose="020B0502040504020204" pitchFamily="34" charset="0"/>
                <a:cs typeface="Noto Sans" panose="020B0502040504020204" pitchFamily="34" charset="0"/>
                <a:sym typeface="Noto Sans"/>
              </a:rPr>
              <a:t>de la División de Administración de Documentos 147 m</a:t>
            </a:r>
            <a:r>
              <a:rPr lang="es-ES" sz="1400" baseline="30000">
                <a:latin typeface="Noto Sans" panose="020B0502040504020204" pitchFamily="34" charset="0"/>
                <a:ea typeface="Noto Sans" panose="020B0502040504020204" pitchFamily="34" charset="0"/>
                <a:cs typeface="Noto Sans" panose="020B0502040504020204" pitchFamily="34" charset="0"/>
                <a:sym typeface="Noto Sans"/>
              </a:rPr>
              <a:t>2</a:t>
            </a:r>
            <a:r>
              <a:rPr lang="es-ES" sz="1400">
                <a:latin typeface="Noto Sans" panose="020B0502040504020204" pitchFamily="34" charset="0"/>
                <a:ea typeface="Noto Sans" panose="020B0502040504020204" pitchFamily="34" charset="0"/>
                <a:cs typeface="Noto Sans" panose="020B0502040504020204" pitchFamily="34" charset="0"/>
                <a:sym typeface="Noto Sans"/>
              </a:rPr>
              <a:t>. </a:t>
            </a:r>
          </a:p>
          <a:p>
            <a:pPr algn="just"/>
            <a:endParaRPr lang="es-ES" sz="1400">
              <a:latin typeface="Noto Sans" panose="020B0502040504020204" pitchFamily="34" charset="0"/>
              <a:ea typeface="Noto Sans" panose="020B0502040504020204" pitchFamily="34" charset="0"/>
              <a:cs typeface="Noto Sans" panose="020B0502040504020204" pitchFamily="34" charset="0"/>
            </a:endParaRPr>
          </a:p>
        </p:txBody>
      </p:sp>
      <p:sp>
        <p:nvSpPr>
          <p:cNvPr id="24" name="CuadroTexto 23">
            <a:extLst>
              <a:ext uri="{FF2B5EF4-FFF2-40B4-BE49-F238E27FC236}">
                <a16:creationId xmlns:a16="http://schemas.microsoft.com/office/drawing/2014/main" id="{576CE084-6AF1-9C64-F354-5E04C9C30A47}"/>
              </a:ext>
            </a:extLst>
          </p:cNvPr>
          <p:cNvSpPr txBox="1"/>
          <p:nvPr/>
        </p:nvSpPr>
        <p:spPr>
          <a:xfrm>
            <a:off x="2471966" y="5972237"/>
            <a:ext cx="2638864" cy="369332"/>
          </a:xfrm>
          <a:prstGeom prst="rect">
            <a:avLst/>
          </a:prstGeom>
          <a:solidFill>
            <a:srgbClr val="886940"/>
          </a:solidFill>
        </p:spPr>
        <p:txBody>
          <a:bodyPr wrap="none" rtlCol="0">
            <a:spAutoFit/>
          </a:bodyPr>
          <a:lstStyle/>
          <a:p>
            <a:r>
              <a:rPr lang="es-MX" b="1">
                <a:solidFill>
                  <a:schemeClr val="bg1"/>
                </a:solidFill>
                <a:latin typeface="Noto Sans" panose="020B0502040504020204" pitchFamily="34" charset="0"/>
                <a:ea typeface="Noto Sans" panose="020B0502040504020204" pitchFamily="34" charset="0"/>
                <a:cs typeface="Noto Sans" panose="020B0502040504020204" pitchFamily="34" charset="0"/>
              </a:rPr>
              <a:t>Áreas por Reordenar:</a:t>
            </a:r>
          </a:p>
        </p:txBody>
      </p:sp>
      <p:sp>
        <p:nvSpPr>
          <p:cNvPr id="4" name="CuadroTexto 3">
            <a:extLst>
              <a:ext uri="{FF2B5EF4-FFF2-40B4-BE49-F238E27FC236}">
                <a16:creationId xmlns:a16="http://schemas.microsoft.com/office/drawing/2014/main" id="{053FDC30-649D-BBA1-1AB2-D5BF09D94B1E}"/>
              </a:ext>
            </a:extLst>
          </p:cNvPr>
          <p:cNvSpPr txBox="1"/>
          <p:nvPr/>
        </p:nvSpPr>
        <p:spPr>
          <a:xfrm>
            <a:off x="1034329" y="2777908"/>
            <a:ext cx="2059216" cy="523220"/>
          </a:xfrm>
          <a:prstGeom prst="rect">
            <a:avLst/>
          </a:prstGeom>
          <a:noFill/>
        </p:spPr>
        <p:txBody>
          <a:bodyPr wrap="square" rtlCol="0">
            <a:spAutoFit/>
          </a:bodyPr>
          <a:lstStyle/>
          <a:p>
            <a:pPr algn="ctr"/>
            <a:r>
              <a:rPr lang="es-MX" sz="1200">
                <a:solidFill>
                  <a:srgbClr val="886940"/>
                </a:solidFill>
                <a:latin typeface="Noto Sans" panose="020B0502040504020204" pitchFamily="34" charset="0"/>
                <a:ea typeface="Noto Sans" panose="020B0502040504020204" pitchFamily="34" charset="0"/>
                <a:cs typeface="Noto Sans" panose="020B0502040504020204" pitchFamily="34" charset="0"/>
              </a:rPr>
              <a:t>Superficie Requerida Estimada: </a:t>
            </a: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3,177.69 m</a:t>
            </a:r>
            <a:r>
              <a:rPr lang="es-MX" sz="16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rPr>
              <a:t>2</a:t>
            </a:r>
            <a:endParaRPr lang="es-MX" sz="14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4">
            <a:extLst>
              <a:ext uri="{FF2B5EF4-FFF2-40B4-BE49-F238E27FC236}">
                <a16:creationId xmlns:a16="http://schemas.microsoft.com/office/drawing/2014/main" id="{4F5349E0-CAA7-10B7-BC56-83C1C634FD9A}"/>
              </a:ext>
            </a:extLst>
          </p:cNvPr>
          <p:cNvSpPr txBox="1"/>
          <p:nvPr/>
        </p:nvSpPr>
        <p:spPr>
          <a:xfrm>
            <a:off x="5335042" y="2819282"/>
            <a:ext cx="2059216" cy="523220"/>
          </a:xfrm>
          <a:prstGeom prst="rect">
            <a:avLst/>
          </a:prstGeom>
          <a:noFill/>
        </p:spPr>
        <p:txBody>
          <a:bodyPr wrap="square" rtlCol="0">
            <a:spAutoFit/>
          </a:bodyPr>
          <a:lstStyle/>
          <a:p>
            <a:pPr algn="ctr"/>
            <a:r>
              <a:rPr lang="es-MX" sz="1200">
                <a:solidFill>
                  <a:srgbClr val="886940"/>
                </a:solidFill>
                <a:latin typeface="Noto Sans" panose="020B0502040504020204" pitchFamily="34" charset="0"/>
                <a:ea typeface="Noto Sans" panose="020B0502040504020204" pitchFamily="34" charset="0"/>
                <a:cs typeface="Noto Sans" panose="020B0502040504020204" pitchFamily="34" charset="0"/>
              </a:rPr>
              <a:t>Superficie Requerida Estimada: </a:t>
            </a: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2,469 m</a:t>
            </a:r>
            <a:r>
              <a:rPr lang="es-MX" sz="16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rPr>
              <a:t>2</a:t>
            </a:r>
            <a:endParaRPr lang="es-MX" sz="14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DA0C51B5-157B-219B-CCDD-3557061D2641}"/>
              </a:ext>
            </a:extLst>
          </p:cNvPr>
          <p:cNvSpPr txBox="1"/>
          <p:nvPr/>
        </p:nvSpPr>
        <p:spPr>
          <a:xfrm>
            <a:off x="9412503" y="883110"/>
            <a:ext cx="1084130" cy="523220"/>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2800"/>
              <a:t>DA</a:t>
            </a:r>
          </a:p>
        </p:txBody>
      </p:sp>
      <p:grpSp>
        <p:nvGrpSpPr>
          <p:cNvPr id="10" name="Grupo 9">
            <a:extLst>
              <a:ext uri="{FF2B5EF4-FFF2-40B4-BE49-F238E27FC236}">
                <a16:creationId xmlns:a16="http://schemas.microsoft.com/office/drawing/2014/main" id="{E22919E0-9EA2-68CD-3108-1EC1CC859438}"/>
              </a:ext>
            </a:extLst>
          </p:cNvPr>
          <p:cNvGrpSpPr/>
          <p:nvPr/>
        </p:nvGrpSpPr>
        <p:grpSpPr>
          <a:xfrm>
            <a:off x="8369179" y="1424237"/>
            <a:ext cx="3170779" cy="893130"/>
            <a:chOff x="39" y="20248"/>
            <a:chExt cx="3750617" cy="893130"/>
          </a:xfrm>
        </p:grpSpPr>
        <p:sp>
          <p:nvSpPr>
            <p:cNvPr id="11" name="Rectángulo 10">
              <a:extLst>
                <a:ext uri="{FF2B5EF4-FFF2-40B4-BE49-F238E27FC236}">
                  <a16:creationId xmlns:a16="http://schemas.microsoft.com/office/drawing/2014/main" id="{FEC26ACB-0DE2-8964-E9A8-C7256086BEF5}"/>
                </a:ext>
              </a:extLst>
            </p:cNvPr>
            <p:cNvSpPr/>
            <p:nvPr/>
          </p:nvSpPr>
          <p:spPr>
            <a:xfrm>
              <a:off x="39" y="20248"/>
              <a:ext cx="3750617" cy="893130"/>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12" name="CuadroTexto 11">
              <a:extLst>
                <a:ext uri="{FF2B5EF4-FFF2-40B4-BE49-F238E27FC236}">
                  <a16:creationId xmlns:a16="http://schemas.microsoft.com/office/drawing/2014/main" id="{28F4EBC4-FCC6-B450-A42D-EF643CE806CE}"/>
                </a:ext>
              </a:extLst>
            </p:cNvPr>
            <p:cNvSpPr txBox="1"/>
            <p:nvPr/>
          </p:nvSpPr>
          <p:spPr>
            <a:xfrm>
              <a:off x="39" y="20248"/>
              <a:ext cx="3750617" cy="893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MX" sz="1600">
                  <a:latin typeface="Noto Sans" panose="020B0502040504020204" pitchFamily="34" charset="0"/>
                  <a:ea typeface="Noto Sans" panose="020B0502040504020204" pitchFamily="34" charset="0"/>
                  <a:cs typeface="Noto Sans" panose="020B0502040504020204" pitchFamily="34" charset="0"/>
                </a:rPr>
                <a:t>Unidad de Infraestructura, Proyectos Especiales y Cartera de Inversión (UIPECI),</a:t>
              </a:r>
              <a:endParaRPr lang="es-MX" sz="1600" kern="1200">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15" name="Grupo 14">
            <a:extLst>
              <a:ext uri="{FF2B5EF4-FFF2-40B4-BE49-F238E27FC236}">
                <a16:creationId xmlns:a16="http://schemas.microsoft.com/office/drawing/2014/main" id="{AEE74473-2835-7D81-0024-955F552F2D00}"/>
              </a:ext>
            </a:extLst>
          </p:cNvPr>
          <p:cNvGrpSpPr/>
          <p:nvPr/>
        </p:nvGrpSpPr>
        <p:grpSpPr>
          <a:xfrm>
            <a:off x="8369179" y="2333466"/>
            <a:ext cx="3170779" cy="1229759"/>
            <a:chOff x="4275743" y="913379"/>
            <a:chExt cx="3750617" cy="1229759"/>
          </a:xfrm>
        </p:grpSpPr>
        <p:sp>
          <p:nvSpPr>
            <p:cNvPr id="16" name="Rectángulo 15">
              <a:extLst>
                <a:ext uri="{FF2B5EF4-FFF2-40B4-BE49-F238E27FC236}">
                  <a16:creationId xmlns:a16="http://schemas.microsoft.com/office/drawing/2014/main" id="{3C4C114E-C00E-FFEF-3382-7899472A826A}"/>
                </a:ext>
              </a:extLst>
            </p:cNvPr>
            <p:cNvSpPr/>
            <p:nvPr/>
          </p:nvSpPr>
          <p:spPr>
            <a:xfrm>
              <a:off x="4275743" y="913379"/>
              <a:ext cx="3750617" cy="1229759"/>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17" name="CuadroTexto 16">
              <a:extLst>
                <a:ext uri="{FF2B5EF4-FFF2-40B4-BE49-F238E27FC236}">
                  <a16:creationId xmlns:a16="http://schemas.microsoft.com/office/drawing/2014/main" id="{482A8BF1-1908-9753-4854-556A533CF634}"/>
                </a:ext>
              </a:extLst>
            </p:cNvPr>
            <p:cNvSpPr txBox="1"/>
            <p:nvPr/>
          </p:nvSpPr>
          <p:spPr>
            <a:xfrm>
              <a:off x="4275743" y="913379"/>
              <a:ext cx="3750617" cy="12297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s-MX" sz="2000" b="1" kern="1200" dirty="0">
                  <a:latin typeface="Noto Sans" panose="020B0502040504020204" pitchFamily="34" charset="0"/>
                  <a:ea typeface="Noto Sans" panose="020B0502040504020204" pitchFamily="34" charset="0"/>
                  <a:cs typeface="Noto Sans" panose="020B0502040504020204" pitchFamily="34" charset="0"/>
                </a:rPr>
                <a:t>162 Personas</a:t>
              </a:r>
            </a:p>
          </p:txBody>
        </p:sp>
      </p:grpSp>
      <p:sp>
        <p:nvSpPr>
          <p:cNvPr id="25" name="CuadroTexto 24">
            <a:extLst>
              <a:ext uri="{FF2B5EF4-FFF2-40B4-BE49-F238E27FC236}">
                <a16:creationId xmlns:a16="http://schemas.microsoft.com/office/drawing/2014/main" id="{33CE7E68-A26D-6406-17E4-4EF3C0C11AF8}"/>
              </a:ext>
            </a:extLst>
          </p:cNvPr>
          <p:cNvSpPr txBox="1"/>
          <p:nvPr/>
        </p:nvSpPr>
        <p:spPr>
          <a:xfrm>
            <a:off x="8924960" y="3587169"/>
            <a:ext cx="2059216" cy="338554"/>
          </a:xfrm>
          <a:prstGeom prst="rect">
            <a:avLst/>
          </a:prstGeom>
          <a:noFill/>
        </p:spPr>
        <p:txBody>
          <a:bodyPr wrap="square" rtlCol="0">
            <a:spAutoFit/>
          </a:bodyPr>
          <a:lstStyle/>
          <a:p>
            <a:pPr algn="ct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Durango 291</a:t>
            </a:r>
            <a:endParaRPr lang="es-MX" sz="14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6" name="CuadroTexto 25">
            <a:extLst>
              <a:ext uri="{FF2B5EF4-FFF2-40B4-BE49-F238E27FC236}">
                <a16:creationId xmlns:a16="http://schemas.microsoft.com/office/drawing/2014/main" id="{E57D83DE-8F95-E4F0-1628-7E6352A14207}"/>
              </a:ext>
            </a:extLst>
          </p:cNvPr>
          <p:cNvSpPr txBox="1"/>
          <p:nvPr/>
        </p:nvSpPr>
        <p:spPr>
          <a:xfrm>
            <a:off x="8863958" y="2816083"/>
            <a:ext cx="2059216" cy="523220"/>
          </a:xfrm>
          <a:prstGeom prst="rect">
            <a:avLst/>
          </a:prstGeom>
          <a:noFill/>
        </p:spPr>
        <p:txBody>
          <a:bodyPr wrap="square" rtlCol="0">
            <a:spAutoFit/>
          </a:bodyPr>
          <a:lstStyle/>
          <a:p>
            <a:pPr algn="ctr"/>
            <a:r>
              <a:rPr lang="es-MX" sz="1200">
                <a:solidFill>
                  <a:srgbClr val="886940"/>
                </a:solidFill>
                <a:latin typeface="Noto Sans" panose="020B0502040504020204" pitchFamily="34" charset="0"/>
                <a:ea typeface="Noto Sans" panose="020B0502040504020204" pitchFamily="34" charset="0"/>
                <a:cs typeface="Noto Sans" panose="020B0502040504020204" pitchFamily="34" charset="0"/>
              </a:rPr>
              <a:t>Superficie Requerida Estimada: </a:t>
            </a: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1,753 m</a:t>
            </a:r>
            <a:r>
              <a:rPr lang="es-MX" sz="16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rPr>
              <a:t>2</a:t>
            </a:r>
            <a:endParaRPr lang="es-MX" sz="14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7" name="CuadroTexto 26">
            <a:extLst>
              <a:ext uri="{FF2B5EF4-FFF2-40B4-BE49-F238E27FC236}">
                <a16:creationId xmlns:a16="http://schemas.microsoft.com/office/drawing/2014/main" id="{C5A451C0-1198-957D-84D8-686322D8C3E0}"/>
              </a:ext>
            </a:extLst>
          </p:cNvPr>
          <p:cNvSpPr txBox="1"/>
          <p:nvPr/>
        </p:nvSpPr>
        <p:spPr>
          <a:xfrm>
            <a:off x="8931595" y="3914065"/>
            <a:ext cx="2085827" cy="338554"/>
          </a:xfrm>
          <a:prstGeom prst="rect">
            <a:avLst/>
          </a:prstGeom>
          <a:noFill/>
        </p:spPr>
        <p:txBody>
          <a:bodyPr wrap="none" rtlCol="0">
            <a:spAutoFit/>
          </a:bodyPr>
          <a:lstStyle/>
          <a:p>
            <a:r>
              <a:rPr lang="es-MX" sz="1600" b="1">
                <a:latin typeface="Noto Sans" panose="020B0502040504020204" pitchFamily="34" charset="0"/>
                <a:ea typeface="Noto Sans" panose="020B0502040504020204" pitchFamily="34" charset="0"/>
                <a:cs typeface="Noto Sans" panose="020B0502040504020204" pitchFamily="34" charset="0"/>
              </a:rPr>
              <a:t>Total 433 Personas</a:t>
            </a:r>
          </a:p>
        </p:txBody>
      </p:sp>
    </p:spTree>
    <p:extLst>
      <p:ext uri="{BB962C8B-B14F-4D97-AF65-F5344CB8AC3E}">
        <p14:creationId xmlns:p14="http://schemas.microsoft.com/office/powerpoint/2010/main" val="1308962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312120"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312119"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Dante No. 14</a:t>
            </a:r>
          </a:p>
        </p:txBody>
      </p:sp>
      <p:sp>
        <p:nvSpPr>
          <p:cNvPr id="5" name="CuadroTexto 4">
            <a:extLst>
              <a:ext uri="{FF2B5EF4-FFF2-40B4-BE49-F238E27FC236}">
                <a16:creationId xmlns:a16="http://schemas.microsoft.com/office/drawing/2014/main" id="{5872ED25-97F7-3FDF-D048-269806FDFB80}"/>
              </a:ext>
            </a:extLst>
          </p:cNvPr>
          <p:cNvSpPr txBox="1"/>
          <p:nvPr/>
        </p:nvSpPr>
        <p:spPr>
          <a:xfrm>
            <a:off x="271175" y="1035114"/>
            <a:ext cx="9555214" cy="523220"/>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210 Personas de la Unidad de Infraestructura, Servicios Médicos Indirectos e Integración Sectorial (UISMIS)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124 Personas de la Coordinación de Educación en Salud **</a:t>
            </a:r>
          </a:p>
        </p:txBody>
      </p:sp>
      <p:sp>
        <p:nvSpPr>
          <p:cNvPr id="9" name="CuadroTexto 8">
            <a:extLst>
              <a:ext uri="{FF2B5EF4-FFF2-40B4-BE49-F238E27FC236}">
                <a16:creationId xmlns:a16="http://schemas.microsoft.com/office/drawing/2014/main" id="{B325EC0F-82AE-49F1-F487-CF690F8E7795}"/>
              </a:ext>
            </a:extLst>
          </p:cNvPr>
          <p:cNvSpPr txBox="1"/>
          <p:nvPr/>
        </p:nvSpPr>
        <p:spPr>
          <a:xfrm>
            <a:off x="495061" y="3242533"/>
            <a:ext cx="5025814" cy="307777"/>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Se está trabajando en el sembrado.</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2" name="CuadroTexto 8">
            <a:extLst>
              <a:ext uri="{FF2B5EF4-FFF2-40B4-BE49-F238E27FC236}">
                <a16:creationId xmlns:a16="http://schemas.microsoft.com/office/drawing/2014/main" id="{B325EC0F-82AE-49F1-F487-CF690F8E7795}"/>
              </a:ext>
            </a:extLst>
          </p:cNvPr>
          <p:cNvSpPr txBox="1"/>
          <p:nvPr/>
        </p:nvSpPr>
        <p:spPr>
          <a:xfrm>
            <a:off x="483685" y="3559157"/>
            <a:ext cx="5025814" cy="954107"/>
          </a:xfrm>
          <a:prstGeom prst="rect">
            <a:avLst/>
          </a:prstGeom>
          <a:noFill/>
        </p:spPr>
        <p:txBody>
          <a:bodyPr wrap="square">
            <a:spAutoFit/>
          </a:bodyPr>
          <a:lstStyle/>
          <a:p>
            <a:pPr marL="28575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Cuenta con alerta sísmica, Subestación eléctrica, Planta de emergencia y en caso de que se requiera equipar con mobiliario, el propietario estaría en condiciones de proporcionarlo, así como la instalación de Voz y Datos.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graphicFrame>
        <p:nvGraphicFramePr>
          <p:cNvPr id="15" name="Tabla 10">
            <a:extLst>
              <a:ext uri="{FF2B5EF4-FFF2-40B4-BE49-F238E27FC236}">
                <a16:creationId xmlns:a16="http://schemas.microsoft.com/office/drawing/2014/main" id="{08252ADD-2F9B-2E10-8120-E7FF68BC8820}"/>
              </a:ext>
            </a:extLst>
          </p:cNvPr>
          <p:cNvGraphicFramePr>
            <a:graphicFrameLocks noGrp="1"/>
          </p:cNvGraphicFramePr>
          <p:nvPr/>
        </p:nvGraphicFramePr>
        <p:xfrm>
          <a:off x="412791" y="1666930"/>
          <a:ext cx="5204519" cy="1376520"/>
        </p:xfrm>
        <a:graphic>
          <a:graphicData uri="http://schemas.openxmlformats.org/drawingml/2006/table">
            <a:tbl>
              <a:tblPr/>
              <a:tblGrid>
                <a:gridCol w="3866856">
                  <a:extLst>
                    <a:ext uri="{9D8B030D-6E8A-4147-A177-3AD203B41FA5}">
                      <a16:colId xmlns:a16="http://schemas.microsoft.com/office/drawing/2014/main" val="3397488214"/>
                    </a:ext>
                  </a:extLst>
                </a:gridCol>
                <a:gridCol w="1337663">
                  <a:extLst>
                    <a:ext uri="{9D8B030D-6E8A-4147-A177-3AD203B41FA5}">
                      <a16:colId xmlns:a16="http://schemas.microsoft.com/office/drawing/2014/main" val="836495003"/>
                    </a:ext>
                  </a:extLst>
                </a:gridCol>
              </a:tblGrid>
              <a:tr h="339290">
                <a:tc>
                  <a:txBody>
                    <a:bodyPr/>
                    <a:lstStyle/>
                    <a:p>
                      <a:pPr algn="ctr" fontAlgn="ctr">
                        <a:lnSpc>
                          <a:spcPct val="100000"/>
                        </a:lnSpc>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4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18364">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Niveles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0002"/>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Elevadores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3</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1686583"/>
                  </a:ext>
                </a:extLst>
              </a:tr>
              <a:tr h="245660">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4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4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4,480.99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bl>
          </a:graphicData>
        </a:graphic>
      </p:graphicFrame>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31" t="36087" r="39350" b="41093"/>
          <a:stretch/>
        </p:blipFill>
        <p:spPr bwMode="auto">
          <a:xfrm>
            <a:off x="8720918" y="1681665"/>
            <a:ext cx="2924789" cy="3302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C:\Users\juan.barredam\Desktop\c6361127-e5b9-4019-8e55-023ed565c0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61" b="10147"/>
          <a:stretch/>
        </p:blipFill>
        <p:spPr bwMode="auto">
          <a:xfrm>
            <a:off x="5956973" y="3415841"/>
            <a:ext cx="2465579" cy="15682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juan.barredam\Desktop\b5809294-88e6-445c-914b-9309ad6598e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25" t="3858" r="10307" b="8885"/>
          <a:stretch/>
        </p:blipFill>
        <p:spPr bwMode="auto">
          <a:xfrm>
            <a:off x="5956973" y="1640722"/>
            <a:ext cx="2465579" cy="1710995"/>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0">
            <a:extLst>
              <a:ext uri="{FF2B5EF4-FFF2-40B4-BE49-F238E27FC236}">
                <a16:creationId xmlns:a16="http://schemas.microsoft.com/office/drawing/2014/main" id="{480D2ADD-2E8A-F918-5EDF-B7FEFEEE34D9}"/>
              </a:ext>
            </a:extLst>
          </p:cNvPr>
          <p:cNvSpPr txBox="1"/>
          <p:nvPr/>
        </p:nvSpPr>
        <p:spPr>
          <a:xfrm>
            <a:off x="2368873" y="5121456"/>
            <a:ext cx="9276834" cy="1169551"/>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El arrendador manifestó en entrevista:</a:t>
            </a: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Ajustarse al monto máximo de renta que determine el dictamen de justipreciación que emita el INDAABIN, o en su caso, </a:t>
            </a:r>
            <a:r>
              <a:rPr lang="es-MX" sz="1400" dirty="0">
                <a:latin typeface="Noto Sans" panose="020B0502040504020204" pitchFamily="34" charset="0"/>
                <a:ea typeface="Noto Sans" panose="020B0502040504020204" pitchFamily="34" charset="0"/>
                <a:cs typeface="Noto Sans" panose="020B0502040504020204" pitchFamily="34" charset="0"/>
              </a:rPr>
              <a:t>al monto máximo de renta de $412.00 por metro cuadrado, señalado en el Acuerdo por el que se fija el importe máximo de rentas para 2026.</a:t>
            </a:r>
            <a:endParaRPr lang="es-ES" sz="14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El 16 </a:t>
            </a:r>
            <a:r>
              <a:rPr lang="es-MX" sz="1400" dirty="0">
                <a:latin typeface="Noto Sans" panose="020B0502040504020204" pitchFamily="34" charset="0"/>
                <a:ea typeface="Noto Sans" panose="020B0502040504020204" pitchFamily="34" charset="0"/>
                <a:cs typeface="Noto Sans" panose="020B0502040504020204" pitchFamily="34" charset="0"/>
              </a:rPr>
              <a:t>de junio de 2026, a las 11 am se hizo un recorrido. El arrendador ya entregó documentación.</a:t>
            </a:r>
          </a:p>
        </p:txBody>
      </p:sp>
      <p:sp>
        <p:nvSpPr>
          <p:cNvPr id="20" name="CuadroTexto 8">
            <a:extLst>
              <a:ext uri="{FF2B5EF4-FFF2-40B4-BE49-F238E27FC236}">
                <a16:creationId xmlns:a16="http://schemas.microsoft.com/office/drawing/2014/main" id="{B325EC0F-82AE-49F1-F487-CF690F8E7795}"/>
              </a:ext>
            </a:extLst>
          </p:cNvPr>
          <p:cNvSpPr txBox="1"/>
          <p:nvPr/>
        </p:nvSpPr>
        <p:spPr>
          <a:xfrm>
            <a:off x="481413" y="4531242"/>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latin typeface="Noto Sans" panose="020B0502040504020204" pitchFamily="34" charset="0"/>
                <a:ea typeface="Noto Sans" panose="020B0502040504020204" pitchFamily="34" charset="0"/>
                <a:cs typeface="Noto Sans" panose="020B0502040504020204" pitchFamily="34" charset="0"/>
              </a:rPr>
              <a:t>A distancia del edificio Sede de 1.5 km. Tiempo aproximado de traslado caminando 13 minutos.</a:t>
            </a:r>
          </a:p>
        </p:txBody>
      </p:sp>
    </p:spTree>
    <p:extLst>
      <p:ext uri="{BB962C8B-B14F-4D97-AF65-F5344CB8AC3E}">
        <p14:creationId xmlns:p14="http://schemas.microsoft.com/office/powerpoint/2010/main" val="2895446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sp>
        <p:nvSpPr>
          <p:cNvPr id="3" name="CuadroTexto 2">
            <a:extLst>
              <a:ext uri="{FF2B5EF4-FFF2-40B4-BE49-F238E27FC236}">
                <a16:creationId xmlns:a16="http://schemas.microsoft.com/office/drawing/2014/main" id="{179BB32A-AA82-054C-CB82-7509A6CC0782}"/>
              </a:ext>
            </a:extLst>
          </p:cNvPr>
          <p:cNvSpPr txBox="1"/>
          <p:nvPr/>
        </p:nvSpPr>
        <p:spPr>
          <a:xfrm>
            <a:off x="247123" y="771396"/>
            <a:ext cx="5585686" cy="4616648"/>
          </a:xfrm>
          <a:prstGeom prst="rect">
            <a:avLst/>
          </a:prstGeom>
          <a:solidFill>
            <a:srgbClr val="235B4F"/>
          </a:solidFill>
        </p:spPr>
        <p:txBody>
          <a:bodyPr wrap="square">
            <a:spAutoFit/>
          </a:bodyPr>
          <a:lstStyle/>
          <a:p>
            <a:pPr algn="just"/>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Recomendaciones H. Comisión de Vigilancia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Con oficio 09-9001-04000/045 del 19 de marzo de 2026, la HCV del IMSS solicitó a la DA:</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cuarta parcialidad del adeudo Convenio CTAA/044/2021.</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aportación económica 2025 (numerario y pago en especie ) del Convenio Específico Inmobiliario.</a:t>
            </a:r>
          </a:p>
          <a:p>
            <a:pPr marL="342900" indent="-342900" algn="just">
              <a:buFont typeface="+mj-lt"/>
              <a:buAutoNum type="alphaL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Requiere aclaración del alcance de las cláusulas de los convenios citados relativos al destino del inmueble, debido a la identificación de filmaciones en las instalaciones.</a:t>
            </a:r>
          </a:p>
          <a:p>
            <a:pPr algn="just"/>
            <a:endPar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Respuesta.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Para los puntos 1 y 2 se integró la documentación requerida y se tiene proyecto de respuesta.</a:t>
            </a:r>
          </a:p>
          <a:p>
            <a:pPr algn="just"/>
            <a:endPar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En cuanto al punto </a:t>
            </a:r>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a:t>
            </a: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 se sostuvo reunión con la CISS, el Jurídico del IMSS y la Coordinación de Vinculación para acordar la forma en la cual se atenderá institucionalmente este requerimiento. Se solicitó a la CISS con oficio 0952841200/887 del 5-may-2026, la aclaración del uso de las instalaciones con ese objeto (filmaciones).</a:t>
            </a:r>
          </a:p>
        </p:txBody>
      </p:sp>
      <p:pic>
        <p:nvPicPr>
          <p:cNvPr id="2" name="Picture 2" descr="Resultado de imagen para fotos de la ciss">
            <a:extLst>
              <a:ext uri="{FF2B5EF4-FFF2-40B4-BE49-F238E27FC236}">
                <a16:creationId xmlns:a16="http://schemas.microsoft.com/office/drawing/2014/main" id="{3B11BC57-EC4B-E21C-7D65-5071468F1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5772" y="4446872"/>
            <a:ext cx="1401373" cy="9848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CuadroTexto 8">
            <a:extLst>
              <a:ext uri="{FF2B5EF4-FFF2-40B4-BE49-F238E27FC236}">
                <a16:creationId xmlns:a16="http://schemas.microsoft.com/office/drawing/2014/main" id="{B57951FC-FC1A-F14C-6398-73E362FA5052}"/>
              </a:ext>
            </a:extLst>
          </p:cNvPr>
          <p:cNvSpPr txBox="1"/>
          <p:nvPr/>
        </p:nvSpPr>
        <p:spPr>
          <a:xfrm>
            <a:off x="5955003" y="771713"/>
            <a:ext cx="6066949" cy="3323987"/>
          </a:xfrm>
          <a:prstGeom prst="rect">
            <a:avLst/>
          </a:prstGeom>
          <a:solidFill>
            <a:schemeClr val="bg1">
              <a:lumMod val="85000"/>
            </a:schemeClr>
          </a:solidFill>
        </p:spPr>
        <p:txBody>
          <a:bodyPr wrap="square">
            <a:spAutoFit/>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La CISS mediante escrito número CISS/SG.063.2026 de fecha 11 de mayo del presente propone una modificación del Convenio Específico Inmobiliario en el que se permita el esquema de comercialización que tiene el IMSS, tanto en las instalaciones de uso exclusivo de la CISS como en los espacios compartidos. </a:t>
            </a:r>
          </a:p>
          <a:p>
            <a:pPr algn="just"/>
            <a:endParaRPr lang="es-MX" sz="14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400" dirty="0">
                <a:latin typeface="Noto Sans" panose="020B0502040504020204" pitchFamily="34" charset="0"/>
                <a:ea typeface="Noto Sans" panose="020B0502040504020204" pitchFamily="34" charset="0"/>
                <a:cs typeface="Noto Sans" panose="020B0502040504020204" pitchFamily="34" charset="0"/>
              </a:rPr>
              <a:t>Sobre ese tenor, se formuló una consulta a la Coordinación Consultiva y Apoyo Legal de la Dirección Jurídica (oficio 09534314D0/7616 del 16 de junio de 2026) para evaluar la viabilidad de ampliar los alcances del Convenio Específico Inmobiliario. Esto permitiría a dicho organismo internacional implementar el esquema de comercialización de espacios regulado en el Apartado C “Comercialización Inmobiliaria” de las Políticas para la Administración Inmobiliaria del IMSS; motivo por el cual, a la fecha de emisión del presente oficio, se está a la espera del pronunciamiento de dicha Dirección</a:t>
            </a:r>
          </a:p>
        </p:txBody>
      </p:sp>
    </p:spTree>
    <p:extLst>
      <p:ext uri="{BB962C8B-B14F-4D97-AF65-F5344CB8AC3E}">
        <p14:creationId xmlns:p14="http://schemas.microsoft.com/office/powerpoint/2010/main" val="1222245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20591E3-870D-7383-5941-1AAF81E70AA9}"/>
              </a:ext>
            </a:extLst>
          </p:cNvPr>
          <p:cNvPicPr>
            <a:picLocks noChangeAspect="1"/>
          </p:cNvPicPr>
          <p:nvPr/>
        </p:nvPicPr>
        <p:blipFill>
          <a:blip r:embed="rId3"/>
          <a:srcRect l="8787" r="13260"/>
          <a:stretch>
            <a:fillRect/>
          </a:stretch>
        </p:blipFill>
        <p:spPr>
          <a:xfrm>
            <a:off x="7058179" y="1131959"/>
            <a:ext cx="2159997" cy="1626816"/>
          </a:xfrm>
          <a:prstGeom prst="rect">
            <a:avLst/>
          </a:prstGeom>
        </p:spPr>
      </p:pic>
      <p:sp>
        <p:nvSpPr>
          <p:cNvPr id="2" name="CuadroTexto 1">
            <a:extLst>
              <a:ext uri="{FF2B5EF4-FFF2-40B4-BE49-F238E27FC236}">
                <a16:creationId xmlns:a16="http://schemas.microsoft.com/office/drawing/2014/main" id="{5BAD15B2-F26F-AB78-C582-E84DCD91611B}"/>
              </a:ext>
            </a:extLst>
          </p:cNvPr>
          <p:cNvSpPr txBox="1"/>
          <p:nvPr/>
        </p:nvSpPr>
        <p:spPr>
          <a:xfrm>
            <a:off x="199264" y="212313"/>
            <a:ext cx="8586145" cy="523220"/>
          </a:xfrm>
          <a:prstGeom prst="rect">
            <a:avLst/>
          </a:prstGeom>
          <a:noFill/>
        </p:spPr>
        <p:txBody>
          <a:bodyPr wrap="square" rtlCol="0">
            <a:spAutoFit/>
          </a:bodyPr>
          <a:lstStyle/>
          <a:p>
            <a:r>
              <a:rPr lang="es-MX" sz="2800" b="1">
                <a:solidFill>
                  <a:srgbClr val="691831"/>
                </a:solidFill>
                <a:latin typeface="Patria"/>
              </a:rPr>
              <a:t>Enajenación y adquisición de Almacenes </a:t>
            </a:r>
          </a:p>
        </p:txBody>
      </p:sp>
      <p:pic>
        <p:nvPicPr>
          <p:cNvPr id="13" name="Imagen 12">
            <a:extLst>
              <a:ext uri="{FF2B5EF4-FFF2-40B4-BE49-F238E27FC236}">
                <a16:creationId xmlns:a16="http://schemas.microsoft.com/office/drawing/2014/main" id="{5DEC35A3-8646-F020-2370-CA62711BE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638" y="1073818"/>
            <a:ext cx="2159999" cy="1869140"/>
          </a:xfrm>
          <a:prstGeom prst="rect">
            <a:avLst/>
          </a:prstGeom>
        </p:spPr>
      </p:pic>
      <p:sp>
        <p:nvSpPr>
          <p:cNvPr id="15" name="CuadroTexto 14">
            <a:extLst>
              <a:ext uri="{FF2B5EF4-FFF2-40B4-BE49-F238E27FC236}">
                <a16:creationId xmlns:a16="http://schemas.microsoft.com/office/drawing/2014/main" id="{D406FF6E-3FF2-DA7C-C60F-4FB316ACBC1E}"/>
              </a:ext>
            </a:extLst>
          </p:cNvPr>
          <p:cNvSpPr txBox="1"/>
          <p:nvPr/>
        </p:nvSpPr>
        <p:spPr>
          <a:xfrm>
            <a:off x="7730065" y="6125511"/>
            <a:ext cx="4217155" cy="246221"/>
          </a:xfrm>
          <a:prstGeom prst="rect">
            <a:avLst/>
          </a:prstGeom>
          <a:noFill/>
          <a:ln>
            <a:noFill/>
          </a:ln>
        </p:spPr>
        <p:txBody>
          <a:bodyPr wrap="square" rtlCol="0">
            <a:spAutoFit/>
          </a:bodyPr>
          <a:lstStyle/>
          <a:p>
            <a:pPr algn="just"/>
            <a:r>
              <a:rPr lang="es-MX" sz="1000" baseline="30000">
                <a:latin typeface="Noto Sans" panose="020B0502040504020204" pitchFamily="34" charset="0"/>
                <a:ea typeface="Noto Sans" panose="020B0502040504020204" pitchFamily="34" charset="0"/>
                <a:cs typeface="Noto Sans" panose="020B0502040504020204" pitchFamily="34" charset="0"/>
              </a:rPr>
              <a:t>1</a:t>
            </a:r>
            <a:r>
              <a:rPr lang="es-MX" sz="1000">
                <a:latin typeface="Noto Sans" panose="020B0502040504020204" pitchFamily="34" charset="0"/>
                <a:ea typeface="Noto Sans" panose="020B0502040504020204" pitchFamily="34" charset="0"/>
                <a:cs typeface="Noto Sans" panose="020B0502040504020204" pitchFamily="34" charset="0"/>
              </a:rPr>
              <a:t> Según corresponda a la operación inmobiliaria de que se trate</a:t>
            </a:r>
          </a:p>
        </p:txBody>
      </p:sp>
      <p:pic>
        <p:nvPicPr>
          <p:cNvPr id="17" name="Picture 6">
            <a:extLst>
              <a:ext uri="{FF2B5EF4-FFF2-40B4-BE49-F238E27FC236}">
                <a16:creationId xmlns:a16="http://schemas.microsoft.com/office/drawing/2014/main" id="{6AC1A865-BBEB-830F-D314-3DADD3AE58EF}"/>
              </a:ext>
            </a:extLst>
          </p:cNvPr>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5096" y="1184018"/>
            <a:ext cx="2160000" cy="152269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CuadroTexto 17">
            <a:extLst>
              <a:ext uri="{FF2B5EF4-FFF2-40B4-BE49-F238E27FC236}">
                <a16:creationId xmlns:a16="http://schemas.microsoft.com/office/drawing/2014/main" id="{618AAD3A-6805-DC2C-C937-90D1939CFA46}"/>
              </a:ext>
            </a:extLst>
          </p:cNvPr>
          <p:cNvSpPr txBox="1"/>
          <p:nvPr/>
        </p:nvSpPr>
        <p:spPr>
          <a:xfrm>
            <a:off x="2505096" y="876241"/>
            <a:ext cx="2159999"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Enajenación</a:t>
            </a:r>
          </a:p>
        </p:txBody>
      </p:sp>
      <p:sp>
        <p:nvSpPr>
          <p:cNvPr id="5" name="CuadroTexto 4">
            <a:extLst>
              <a:ext uri="{FF2B5EF4-FFF2-40B4-BE49-F238E27FC236}">
                <a16:creationId xmlns:a16="http://schemas.microsoft.com/office/drawing/2014/main" id="{F73A027F-A6A1-8DAA-E6D3-24765023EB25}"/>
              </a:ext>
            </a:extLst>
          </p:cNvPr>
          <p:cNvSpPr txBox="1"/>
          <p:nvPr/>
        </p:nvSpPr>
        <p:spPr>
          <a:xfrm>
            <a:off x="4781640" y="866468"/>
            <a:ext cx="2159997"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Adquisición</a:t>
            </a:r>
          </a:p>
        </p:txBody>
      </p:sp>
      <p:sp>
        <p:nvSpPr>
          <p:cNvPr id="6" name="CuadroTexto 5">
            <a:extLst>
              <a:ext uri="{FF2B5EF4-FFF2-40B4-BE49-F238E27FC236}">
                <a16:creationId xmlns:a16="http://schemas.microsoft.com/office/drawing/2014/main" id="{A1CCB787-8BEF-A6EF-A482-80F61AAB9C99}"/>
              </a:ext>
            </a:extLst>
          </p:cNvPr>
          <p:cNvSpPr txBox="1"/>
          <p:nvPr/>
        </p:nvSpPr>
        <p:spPr>
          <a:xfrm>
            <a:off x="7058179" y="858516"/>
            <a:ext cx="2159997"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Adquisición</a:t>
            </a:r>
          </a:p>
        </p:txBody>
      </p:sp>
      <p:graphicFrame>
        <p:nvGraphicFramePr>
          <p:cNvPr id="10" name="Tabla 9">
            <a:extLst>
              <a:ext uri="{FF2B5EF4-FFF2-40B4-BE49-F238E27FC236}">
                <a16:creationId xmlns:a16="http://schemas.microsoft.com/office/drawing/2014/main" id="{D0751542-9B0F-7ED8-4E03-44D35C0F55D9}"/>
              </a:ext>
            </a:extLst>
          </p:cNvPr>
          <p:cNvGraphicFramePr>
            <a:graphicFrameLocks noGrp="1"/>
          </p:cNvGraphicFramePr>
          <p:nvPr/>
        </p:nvGraphicFramePr>
        <p:xfrm>
          <a:off x="237095" y="2713330"/>
          <a:ext cx="4428000" cy="3199720"/>
        </p:xfrm>
        <a:graphic>
          <a:graphicData uri="http://schemas.openxmlformats.org/drawingml/2006/table">
            <a:tbl>
              <a:tblPr firstRow="1" bandRow="1">
                <a:tableStyleId>{5C22544A-7EE6-4342-B048-85BDC9FD1C3A}</a:tableStyleId>
              </a:tblPr>
              <a:tblGrid>
                <a:gridCol w="2059720">
                  <a:extLst>
                    <a:ext uri="{9D8B030D-6E8A-4147-A177-3AD203B41FA5}">
                      <a16:colId xmlns:a16="http://schemas.microsoft.com/office/drawing/2014/main" val="1106391316"/>
                    </a:ext>
                  </a:extLst>
                </a:gridCol>
                <a:gridCol w="208280">
                  <a:extLst>
                    <a:ext uri="{9D8B030D-6E8A-4147-A177-3AD203B41FA5}">
                      <a16:colId xmlns:a16="http://schemas.microsoft.com/office/drawing/2014/main" val="3869214410"/>
                    </a:ext>
                  </a:extLst>
                </a:gridCol>
                <a:gridCol w="2160000">
                  <a:extLst>
                    <a:ext uri="{9D8B030D-6E8A-4147-A177-3AD203B41FA5}">
                      <a16:colId xmlns:a16="http://schemas.microsoft.com/office/drawing/2014/main" val="1235770544"/>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Entidad</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Municipio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91831"/>
                    </a:solidFill>
                  </a:tcPr>
                </a:tc>
                <a:tc>
                  <a:txBody>
                    <a:bodyPr/>
                    <a:lstStyle/>
                    <a:p>
                      <a:pPr algn="ctr"/>
                      <a:endParaRPr lang="es-MX"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MX" sz="1200">
                          <a:latin typeface="Noto Sans" panose="020B0502040504020204" pitchFamily="34" charset="0"/>
                          <a:ea typeface="Noto Sans" panose="020B0502040504020204" pitchFamily="34" charset="0"/>
                          <a:cs typeface="Noto Sans" panose="020B0502040504020204" pitchFamily="34" charset="0"/>
                        </a:rPr>
                        <a:t>Hidalgo </a:t>
                      </a:r>
                    </a:p>
                    <a:p>
                      <a:pPr algn="ctr"/>
                      <a:r>
                        <a:rPr lang="es-MX" sz="1200">
                          <a:latin typeface="Noto Sans" panose="020B0502040504020204" pitchFamily="34" charset="0"/>
                          <a:ea typeface="Noto Sans" panose="020B0502040504020204" pitchFamily="34" charset="0"/>
                          <a:cs typeface="Noto Sans" panose="020B0502040504020204" pitchFamily="34" charset="0"/>
                        </a:rPr>
                        <a:t>Mineral de la Reforma</a:t>
                      </a:r>
                    </a:p>
                  </a:txBody>
                  <a:tcPr>
                    <a:lnL w="12700" cmpd="sng">
                      <a:noFill/>
                    </a:lnL>
                    <a:lnR w="12700" cmpd="sng">
                      <a:noFill/>
                    </a:lnR>
                    <a:solidFill>
                      <a:srgbClr val="691831"/>
                    </a:solidFill>
                  </a:tcPr>
                </a:tc>
                <a:extLst>
                  <a:ext uri="{0D108BD9-81ED-4DB2-BD59-A6C34878D82A}">
                    <a16:rowId xmlns:a16="http://schemas.microsoft.com/office/drawing/2014/main" val="274690274"/>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Comprador/ </a:t>
                      </a:r>
                    </a:p>
                    <a:p>
                      <a:pPr algn="ctr"/>
                      <a:r>
                        <a:rPr lang="es-MX" sz="1100" b="1">
                          <a:latin typeface="Noto Sans" panose="020B0502040504020204" pitchFamily="34" charset="0"/>
                          <a:ea typeface="Noto Sans" panose="020B0502040504020204" pitchFamily="34" charset="0"/>
                          <a:cs typeface="Noto Sans" panose="020B0502040504020204" pitchFamily="34" charset="0"/>
                        </a:rPr>
                        <a:t>Vendedor /</a:t>
                      </a:r>
                      <a:endParaRPr lang="es-MX" sz="1100" b="1" baseline="30000">
                        <a:latin typeface="Noto Sans" panose="020B0502040504020204" pitchFamily="34" charset="0"/>
                        <a:ea typeface="Noto Sans" panose="020B0502040504020204" pitchFamily="34" charset="0"/>
                        <a:cs typeface="Noto Sans" panose="020B0502040504020204" pitchFamily="34" charset="0"/>
                      </a:endParaRPr>
                    </a:p>
                  </a:txBody>
                  <a:tcPr anchor="ctr">
                    <a:lnR w="12700" cmpd="sng">
                      <a:noFill/>
                    </a:lnR>
                    <a:lnT w="38100" cmpd="sng">
                      <a:noFill/>
                    </a:lnT>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b="1">
                          <a:latin typeface="Noto Sans" panose="020B0502040504020204" pitchFamily="34" charset="0"/>
                          <a:ea typeface="Noto Sans" panose="020B0502040504020204" pitchFamily="34" charset="0"/>
                          <a:cs typeface="Noto Sans" panose="020B0502040504020204" pitchFamily="34" charset="0"/>
                        </a:rPr>
                        <a:t>Secretaría de Infraestructura, Comunicaciones y Transportes.</a:t>
                      </a:r>
                    </a:p>
                  </a:txBody>
                  <a:tcPr anchor="ctr">
                    <a:lnL w="12700" cmpd="sng">
                      <a:noFill/>
                    </a:lnL>
                    <a:lnR w="12700" cmpd="sng">
                      <a:noFill/>
                    </a:lnR>
                  </a:tcPr>
                </a:tc>
                <a:extLst>
                  <a:ext uri="{0D108BD9-81ED-4DB2-BD59-A6C34878D82A}">
                    <a16:rowId xmlns:a16="http://schemas.microsoft.com/office/drawing/2014/main" val="2888182468"/>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Ubicación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Av. Arboledas No. 115, Fraccionamiento Parque Industrial La Paz</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Código Postal 42186</a:t>
                      </a:r>
                    </a:p>
                  </a:txBody>
                  <a:tcPr anchor="ctr">
                    <a:lnL w="12700" cmpd="sng">
                      <a:noFill/>
                    </a:lnL>
                    <a:lnR w="12700" cmpd="sng">
                      <a:noFill/>
                    </a:lnR>
                  </a:tcPr>
                </a:tc>
                <a:extLst>
                  <a:ext uri="{0D108BD9-81ED-4DB2-BD59-A6C34878D82A}">
                    <a16:rowId xmlns:a16="http://schemas.microsoft.com/office/drawing/2014/main" val="341483512"/>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Fecha de operación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19 de febrero de 2026</a:t>
                      </a:r>
                    </a:p>
                  </a:txBody>
                  <a:tcPr anchor="ctr">
                    <a:lnL w="12700" cmpd="sng">
                      <a:noFill/>
                    </a:lnL>
                    <a:lnR w="12700" cmpd="sng">
                      <a:noFill/>
                    </a:lnR>
                  </a:tcPr>
                </a:tc>
                <a:extLst>
                  <a:ext uri="{0D108BD9-81ED-4DB2-BD59-A6C34878D82A}">
                    <a16:rowId xmlns:a16="http://schemas.microsoft.com/office/drawing/2014/main" val="3022531311"/>
                  </a:ext>
                </a:extLst>
              </a:tr>
              <a:tr h="36000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Valor de operación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b="1">
                          <a:latin typeface="Noto Sans" panose="020B0502040504020204" pitchFamily="34" charset="0"/>
                          <a:ea typeface="Noto Sans" panose="020B0502040504020204" pitchFamily="34" charset="0"/>
                          <a:cs typeface="Noto Sans" panose="020B0502040504020204" pitchFamily="34" charset="0"/>
                        </a:rPr>
                        <a:t>$111, 648,480.00</a:t>
                      </a:r>
                    </a:p>
                  </a:txBody>
                  <a:tcPr anchor="ctr">
                    <a:lnL w="12700" cmpd="sng">
                      <a:noFill/>
                    </a:lnL>
                    <a:lnR w="12700" cmpd="sng">
                      <a:noFill/>
                    </a:lnR>
                  </a:tcPr>
                </a:tc>
                <a:extLst>
                  <a:ext uri="{0D108BD9-81ED-4DB2-BD59-A6C34878D82A}">
                    <a16:rowId xmlns:a16="http://schemas.microsoft.com/office/drawing/2014/main" val="3693863506"/>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Acciones a seguir</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a:latin typeface="Noto Sans" panose="020B0502040504020204" pitchFamily="34" charset="0"/>
                          <a:ea typeface="Noto Sans" panose="020B0502040504020204" pitchFamily="34" charset="0"/>
                          <a:cs typeface="Noto Sans" panose="020B0502040504020204" pitchFamily="34" charset="0"/>
                        </a:rPr>
                        <a:t>Baja de registros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a:latin typeface="Noto Sans" panose="020B0502040504020204" pitchFamily="34" charset="0"/>
                          <a:ea typeface="Noto Sans" panose="020B0502040504020204" pitchFamily="34" charset="0"/>
                          <a:cs typeface="Noto Sans" panose="020B0502040504020204" pitchFamily="34" charset="0"/>
                        </a:rPr>
                        <a:t>Inventario de Bienes de la DF INDAABIN</a:t>
                      </a:r>
                    </a:p>
                  </a:txBody>
                  <a:tcPr anchor="ctr">
                    <a:lnL w="12700" cmpd="sng">
                      <a:noFill/>
                    </a:lnL>
                    <a:lnR w="12700" cmpd="sng">
                      <a:noFill/>
                    </a:lnR>
                  </a:tcPr>
                </a:tc>
                <a:extLst>
                  <a:ext uri="{0D108BD9-81ED-4DB2-BD59-A6C34878D82A}">
                    <a16:rowId xmlns:a16="http://schemas.microsoft.com/office/drawing/2014/main" val="2343997098"/>
                  </a:ext>
                </a:extLst>
              </a:tr>
            </a:tbl>
          </a:graphicData>
        </a:graphic>
      </p:graphicFrame>
      <p:graphicFrame>
        <p:nvGraphicFramePr>
          <p:cNvPr id="12" name="Tabla 11">
            <a:extLst>
              <a:ext uri="{FF2B5EF4-FFF2-40B4-BE49-F238E27FC236}">
                <a16:creationId xmlns:a16="http://schemas.microsoft.com/office/drawing/2014/main" id="{00D01ED8-5052-AF3F-3407-8455161BD66D}"/>
              </a:ext>
            </a:extLst>
          </p:cNvPr>
          <p:cNvGraphicFramePr>
            <a:graphicFrameLocks noGrp="1"/>
          </p:cNvGraphicFramePr>
          <p:nvPr/>
        </p:nvGraphicFramePr>
        <p:xfrm>
          <a:off x="4767979" y="2718993"/>
          <a:ext cx="2173658" cy="3652739"/>
        </p:xfrm>
        <a:graphic>
          <a:graphicData uri="http://schemas.openxmlformats.org/drawingml/2006/table">
            <a:tbl>
              <a:tblPr firstRow="1" bandRow="1">
                <a:tableStyleId>{5C22544A-7EE6-4342-B048-85BDC9FD1C3A}</a:tableStyleId>
              </a:tblPr>
              <a:tblGrid>
                <a:gridCol w="2173658">
                  <a:extLst>
                    <a:ext uri="{9D8B030D-6E8A-4147-A177-3AD203B41FA5}">
                      <a16:colId xmlns:a16="http://schemas.microsoft.com/office/drawing/2014/main" val="369383073"/>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Chihuahua</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Chihuahua</a:t>
                      </a:r>
                    </a:p>
                  </a:txBody>
                  <a:tcPr>
                    <a:solidFill>
                      <a:srgbClr val="691831"/>
                    </a:solidFill>
                  </a:tcPr>
                </a:tc>
                <a:extLst>
                  <a:ext uri="{0D108BD9-81ED-4DB2-BD59-A6C34878D82A}">
                    <a16:rowId xmlns:a16="http://schemas.microsoft.com/office/drawing/2014/main" val="1805375653"/>
                  </a:ext>
                </a:extLst>
              </a:tr>
              <a:tr h="7324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AIM Activos, Sociedad de Responsabilidad Limitada de Capital Variable</a:t>
                      </a:r>
                    </a:p>
                  </a:txBody>
                  <a:tcPr anchor="ctr"/>
                </a:tc>
                <a:extLst>
                  <a:ext uri="{0D108BD9-81ED-4DB2-BD59-A6C34878D82A}">
                    <a16:rowId xmlns:a16="http://schemas.microsoft.com/office/drawing/2014/main" val="3456582918"/>
                  </a:ext>
                </a:extLst>
              </a:tr>
              <a:tr h="370840">
                <a:tc>
                  <a:txBody>
                    <a:bodyPr/>
                    <a:lstStyle/>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Calle Constitución s/n,</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Complejo Industrial Sur</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Colonia Aeropuerto</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Código Postal 31376</a:t>
                      </a:r>
                      <a:endParaRPr lang="es-MX" sz="1000">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69307971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aseline="0">
                          <a:latin typeface="Noto Sans" panose="020B0502040504020204" pitchFamily="34" charset="0"/>
                          <a:ea typeface="Noto Sans" panose="020B0502040504020204" pitchFamily="34" charset="0"/>
                          <a:cs typeface="Noto Sans" panose="020B0502040504020204" pitchFamily="34" charset="0"/>
                        </a:rPr>
                        <a:t>No esta incluido en cartera de inversión 2027</a:t>
                      </a:r>
                    </a:p>
                  </a:txBody>
                  <a:tcPr anchor="ctr"/>
                </a:tc>
                <a:extLst>
                  <a:ext uri="{0D108BD9-81ED-4DB2-BD59-A6C34878D82A}">
                    <a16:rowId xmlns:a16="http://schemas.microsoft.com/office/drawing/2014/main" val="790066931"/>
                  </a:ext>
                </a:extLst>
              </a:tr>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$153,356,000.00</a:t>
                      </a:r>
                      <a:endParaRPr lang="es-MX"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anchor="ctr"/>
                </a:tc>
                <a:extLst>
                  <a:ext uri="{0D108BD9-81ED-4DB2-BD59-A6C34878D82A}">
                    <a16:rowId xmlns:a16="http://schemas.microsoft.com/office/drawing/2014/main" val="1312033374"/>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Inscripción en Cartera de Inversión</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Autorización H. Consejo Técnico</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En espera de fuente de financiamiento</a:t>
                      </a:r>
                    </a:p>
                  </a:txBody>
                  <a:tcPr anchor="ctr"/>
                </a:tc>
                <a:extLst>
                  <a:ext uri="{0D108BD9-81ED-4DB2-BD59-A6C34878D82A}">
                    <a16:rowId xmlns:a16="http://schemas.microsoft.com/office/drawing/2014/main" val="1052588902"/>
                  </a:ext>
                </a:extLst>
              </a:tr>
            </a:tbl>
          </a:graphicData>
        </a:graphic>
      </p:graphicFrame>
      <p:graphicFrame>
        <p:nvGraphicFramePr>
          <p:cNvPr id="14" name="Tabla 13">
            <a:extLst>
              <a:ext uri="{FF2B5EF4-FFF2-40B4-BE49-F238E27FC236}">
                <a16:creationId xmlns:a16="http://schemas.microsoft.com/office/drawing/2014/main" id="{AE886443-0BDF-B6DE-B1D2-B2400B9AC793}"/>
              </a:ext>
            </a:extLst>
          </p:cNvPr>
          <p:cNvGraphicFramePr>
            <a:graphicFrameLocks noGrp="1"/>
          </p:cNvGraphicFramePr>
          <p:nvPr/>
        </p:nvGraphicFramePr>
        <p:xfrm>
          <a:off x="7058179" y="2713330"/>
          <a:ext cx="2173658" cy="3343601"/>
        </p:xfrm>
        <a:graphic>
          <a:graphicData uri="http://schemas.openxmlformats.org/drawingml/2006/table">
            <a:tbl>
              <a:tblPr firstRow="1" bandRow="1">
                <a:tableStyleId>{5C22544A-7EE6-4342-B048-85BDC9FD1C3A}</a:tableStyleId>
              </a:tblPr>
              <a:tblGrid>
                <a:gridCol w="2173658">
                  <a:extLst>
                    <a:ext uri="{9D8B030D-6E8A-4147-A177-3AD203B41FA5}">
                      <a16:colId xmlns:a16="http://schemas.microsoft.com/office/drawing/2014/main" val="369383073"/>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Guerrero</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Chilpancingo</a:t>
                      </a:r>
                    </a:p>
                  </a:txBody>
                  <a:tcPr>
                    <a:solidFill>
                      <a:srgbClr val="691831"/>
                    </a:solidFill>
                  </a:tcPr>
                </a:tc>
                <a:extLst>
                  <a:ext uri="{0D108BD9-81ED-4DB2-BD59-A6C34878D82A}">
                    <a16:rowId xmlns:a16="http://schemas.microsoft.com/office/drawing/2014/main" val="1805375653"/>
                  </a:ext>
                </a:extLst>
              </a:tr>
              <a:tr h="7298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Gobierno Federal </a:t>
                      </a:r>
                    </a:p>
                  </a:txBody>
                  <a:tcPr anchor="ctr"/>
                </a:tc>
                <a:extLst>
                  <a:ext uri="{0D108BD9-81ED-4DB2-BD59-A6C34878D82A}">
                    <a16:rowId xmlns:a16="http://schemas.microsoft.com/office/drawing/2014/main" val="3456582918"/>
                  </a:ext>
                </a:extLst>
              </a:tr>
              <a:tr h="699247">
                <a:tc>
                  <a:txBody>
                    <a:bodyPr/>
                    <a:lstStyle/>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Av. Ruffo Figueroa No. 5 </a:t>
                      </a:r>
                    </a:p>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Colonia Burócratas</a:t>
                      </a:r>
                    </a:p>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Código Postal 39090</a:t>
                      </a:r>
                    </a:p>
                  </a:txBody>
                  <a:tcPr anchor="ctr"/>
                </a:tc>
                <a:extLst>
                  <a:ext uri="{0D108BD9-81ED-4DB2-BD59-A6C34878D82A}">
                    <a16:rowId xmlns:a16="http://schemas.microsoft.com/office/drawing/2014/main" val="169307971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aseline="0">
                          <a:latin typeface="Noto Sans"/>
                          <a:ea typeface="Noto Sans"/>
                          <a:cs typeface="Noto Sans"/>
                        </a:rPr>
                        <a:t>No está incluido en cartera de inversión 2027</a:t>
                      </a:r>
                    </a:p>
                  </a:txBody>
                  <a:tcPr anchor="ctr"/>
                </a:tc>
                <a:extLst>
                  <a:ext uri="{0D108BD9-81ED-4DB2-BD59-A6C34878D82A}">
                    <a16:rowId xmlns:a16="http://schemas.microsoft.com/office/drawing/2014/main" val="790066931"/>
                  </a:ext>
                </a:extLst>
              </a:tr>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$20,623,000.00 </a:t>
                      </a:r>
                    </a:p>
                  </a:txBody>
                  <a:tcPr anchor="ctr"/>
                </a:tc>
                <a:extLst>
                  <a:ext uri="{0D108BD9-81ED-4DB2-BD59-A6C34878D82A}">
                    <a16:rowId xmlns:a16="http://schemas.microsoft.com/office/drawing/2014/main" val="13120333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Pendiente integración de documentos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Inscripción en Cartera de Inversión</a:t>
                      </a:r>
                    </a:p>
                  </a:txBody>
                  <a:tcPr anchor="ctr"/>
                </a:tc>
                <a:extLst>
                  <a:ext uri="{0D108BD9-81ED-4DB2-BD59-A6C34878D82A}">
                    <a16:rowId xmlns:a16="http://schemas.microsoft.com/office/drawing/2014/main" val="1052588902"/>
                  </a:ext>
                </a:extLst>
              </a:tr>
            </a:tbl>
          </a:graphicData>
        </a:graphic>
      </p:graphicFrame>
    </p:spTree>
    <p:extLst>
      <p:ext uri="{BB962C8B-B14F-4D97-AF65-F5344CB8AC3E}">
        <p14:creationId xmlns:p14="http://schemas.microsoft.com/office/powerpoint/2010/main" val="417043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24E297C-0A04-50D5-0730-8FF9CE751182}"/>
              </a:ext>
            </a:extLst>
          </p:cNvPr>
          <p:cNvGraphicFramePr>
            <a:graphicFrameLocks noGrp="1"/>
          </p:cNvGraphicFramePr>
          <p:nvPr/>
        </p:nvGraphicFramePr>
        <p:xfrm>
          <a:off x="793629" y="1702425"/>
          <a:ext cx="10751023" cy="4177567"/>
        </p:xfrm>
        <a:graphic>
          <a:graphicData uri="http://schemas.openxmlformats.org/drawingml/2006/table">
            <a:tbl>
              <a:tblPr/>
              <a:tblGrid>
                <a:gridCol w="359218">
                  <a:extLst>
                    <a:ext uri="{9D8B030D-6E8A-4147-A177-3AD203B41FA5}">
                      <a16:colId xmlns:a16="http://schemas.microsoft.com/office/drawing/2014/main" val="1906759792"/>
                    </a:ext>
                  </a:extLst>
                </a:gridCol>
                <a:gridCol w="805097">
                  <a:extLst>
                    <a:ext uri="{9D8B030D-6E8A-4147-A177-3AD203B41FA5}">
                      <a16:colId xmlns:a16="http://schemas.microsoft.com/office/drawing/2014/main" val="739216779"/>
                    </a:ext>
                  </a:extLst>
                </a:gridCol>
                <a:gridCol w="3249056">
                  <a:extLst>
                    <a:ext uri="{9D8B030D-6E8A-4147-A177-3AD203B41FA5}">
                      <a16:colId xmlns:a16="http://schemas.microsoft.com/office/drawing/2014/main" val="3988360946"/>
                    </a:ext>
                  </a:extLst>
                </a:gridCol>
                <a:gridCol w="2230287">
                  <a:extLst>
                    <a:ext uri="{9D8B030D-6E8A-4147-A177-3AD203B41FA5}">
                      <a16:colId xmlns:a16="http://schemas.microsoft.com/office/drawing/2014/main" val="2537773256"/>
                    </a:ext>
                  </a:extLst>
                </a:gridCol>
                <a:gridCol w="1092939">
                  <a:extLst>
                    <a:ext uri="{9D8B030D-6E8A-4147-A177-3AD203B41FA5}">
                      <a16:colId xmlns:a16="http://schemas.microsoft.com/office/drawing/2014/main" val="1818154194"/>
                    </a:ext>
                  </a:extLst>
                </a:gridCol>
                <a:gridCol w="878596">
                  <a:extLst>
                    <a:ext uri="{9D8B030D-6E8A-4147-A177-3AD203B41FA5}">
                      <a16:colId xmlns:a16="http://schemas.microsoft.com/office/drawing/2014/main" val="1835983538"/>
                    </a:ext>
                  </a:extLst>
                </a:gridCol>
                <a:gridCol w="842022">
                  <a:extLst>
                    <a:ext uri="{9D8B030D-6E8A-4147-A177-3AD203B41FA5}">
                      <a16:colId xmlns:a16="http://schemas.microsoft.com/office/drawing/2014/main" val="1399393257"/>
                    </a:ext>
                  </a:extLst>
                </a:gridCol>
                <a:gridCol w="1293808">
                  <a:extLst>
                    <a:ext uri="{9D8B030D-6E8A-4147-A177-3AD203B41FA5}">
                      <a16:colId xmlns:a16="http://schemas.microsoft.com/office/drawing/2014/main" val="1030009892"/>
                    </a:ext>
                  </a:extLst>
                </a:gridCol>
              </a:tblGrid>
              <a:tr h="602202">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NO.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OOAD</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DIRECCIÓN DEL INMUEBLE ARRENDADO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SERVICIO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FIGURA AUTORIZADA</a:t>
                      </a:r>
                      <a:endPar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SUPERFICIE</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a:t>
                      </a:r>
                      <a:r>
                        <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RENTA ESTIMADA MENSUAL  SIN IVA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MONTO ESTIMADO ANUAL </a:t>
                      </a:r>
                    </a:p>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CON IVA</a:t>
                      </a:r>
                      <a:endParaRPr lang="es-MX" sz="1000" b="1" i="0" u="none" strike="sngStrike" dirty="0">
                        <a:solidFill>
                          <a:srgbClr val="FF0000"/>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35499649"/>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a:t>
                      </a:r>
                      <a:r>
                        <a:rPr lang="es-MX" sz="1000" b="0" i="0" u="none" strike="noStrike" dirty="0" err="1">
                          <a:solidFill>
                            <a:schemeClr val="tx1"/>
                          </a:solidFill>
                          <a:effectLst/>
                          <a:latin typeface="Noto Sans" panose="020B0502040504020204" pitchFamily="34" charset="0"/>
                        </a:rPr>
                        <a:t>Nºs</a:t>
                      </a:r>
                      <a:r>
                        <a:rPr lang="es-MX" sz="1000" b="0" i="0" u="none" strike="noStrike" dirty="0">
                          <a:solidFill>
                            <a:schemeClr val="tx1"/>
                          </a:solidFill>
                          <a:effectLst/>
                          <a:latin typeface="Noto Sans" panose="020B0502040504020204" pitchFamily="34" charset="0"/>
                        </a:rPr>
                        <a:t>. 21 y 23,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Terapéuticos) y Coordinación de Abastecimiento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algn="ctr" fontAlgn="ctr">
                        <a:buNone/>
                      </a:pPr>
                      <a:r>
                        <a:rPr lang="es-MX" sz="1000" b="0" i="0" u="none" strike="noStrike" dirty="0">
                          <a:solidFill>
                            <a:schemeClr val="tx1"/>
                          </a:solidFill>
                          <a:effectLst/>
                          <a:latin typeface="Arial" panose="020B0604020202020204" pitchFamily="34" charset="0"/>
                        </a:rPr>
                        <a:t>8,500.00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$89,568.75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$1,246,797.00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376118"/>
                  </a:ext>
                </a:extLst>
              </a:tr>
              <a:tr h="2737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Nº 19, Colonia Centro,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de Laboratorio y Lácteos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$26,525.27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$369,231.76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646270"/>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3</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General </a:t>
                      </a:r>
                      <a:r>
                        <a:rPr lang="es-MX" sz="1000" b="0" i="0" u="none" strike="noStrike" dirty="0" err="1">
                          <a:solidFill>
                            <a:schemeClr val="tx1"/>
                          </a:solidFill>
                          <a:effectLst/>
                          <a:latin typeface="Noto Sans" panose="020B0502040504020204" pitchFamily="34" charset="0"/>
                        </a:rPr>
                        <a:t>Rosalio</a:t>
                      </a:r>
                      <a:r>
                        <a:rPr lang="es-MX" sz="1000" b="0" i="0" u="none" strike="noStrike" dirty="0">
                          <a:solidFill>
                            <a:schemeClr val="tx1"/>
                          </a:solidFill>
                          <a:effectLst/>
                          <a:latin typeface="Noto Sans" panose="020B0502040504020204" pitchFamily="34" charset="0"/>
                        </a:rPr>
                        <a:t> Hernández Nº. 21 y Ferrocarriles Nacionales de México,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No Terapéuticos)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$42,244.00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$588,036.48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6074916"/>
                  </a:ext>
                </a:extLst>
              </a:tr>
              <a:tr h="575181">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Estado de México Poniente</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 Coordinación de Abastecimiento y Equipamiento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3460408"/>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indent="0" algn="just" rtl="0" fontAlgn="ctr">
                        <a:buNone/>
                      </a:pPr>
                      <a:r>
                        <a:rPr lang="es-MX" sz="1000" b="0" i="0" u="none" strike="noStrike" dirty="0">
                          <a:solidFill>
                            <a:schemeClr val="tx1"/>
                          </a:solidFill>
                          <a:effectLst/>
                          <a:latin typeface="Noto Sans" panose="020B0502040504020204" pitchFamily="34" charset="0"/>
                        </a:rPr>
                        <a:t>Carretera a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N° 287, Colonia Pequeña Propiedad,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Zapotlán de Juárez, 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Archivo de Concentración y Bodega de Bienes Adjudicados y Embargados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chemeClr val="tx1"/>
                          </a:solidFill>
                          <a:effectLst/>
                          <a:latin typeface="Noto Sans" panose="020B0502040504020204" pitchFamily="34" charset="0"/>
                        </a:rPr>
                        <a:t>Nuevo Arrendamiento</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7,519.49 m2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9593825"/>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Talleres, Lote 17, </a:t>
                      </a:r>
                      <a:r>
                        <a:rPr lang="es-MX" sz="1000" b="0" i="0" u="none" strike="noStrike" dirty="0" err="1">
                          <a:solidFill>
                            <a:schemeClr val="tx1"/>
                          </a:solidFill>
                          <a:effectLst/>
                          <a:latin typeface="Noto Sans" panose="020B0502040504020204" pitchFamily="34" charset="0"/>
                        </a:rPr>
                        <a:t>Mz</a:t>
                      </a:r>
                      <a:r>
                        <a:rPr lang="es-MX" sz="1000" b="0" i="0" u="none" strike="noStrike" dirty="0">
                          <a:solidFill>
                            <a:schemeClr val="tx1"/>
                          </a:solidFill>
                          <a:effectLst/>
                          <a:latin typeface="Noto Sans" panose="020B0502040504020204" pitchFamily="34" charset="0"/>
                        </a:rPr>
                        <a:t>. XI, </a:t>
                      </a:r>
                      <a:r>
                        <a:rPr lang="es-MX" sz="1000" b="0" i="0" u="none" strike="noStrike" dirty="0" err="1">
                          <a:solidFill>
                            <a:schemeClr val="tx1"/>
                          </a:solidFill>
                          <a:effectLst/>
                          <a:latin typeface="Noto Sans" panose="020B0502040504020204" pitchFamily="34" charset="0"/>
                        </a:rPr>
                        <a:t>Nº</a:t>
                      </a:r>
                      <a:r>
                        <a:rPr lang="es-MX" sz="1000" b="0" i="0" u="none" strike="noStrike" dirty="0">
                          <a:solidFill>
                            <a:schemeClr val="tx1"/>
                          </a:solidFill>
                          <a:effectLst/>
                          <a:latin typeface="Noto Sans" panose="020B0502040504020204" pitchFamily="34" charset="0"/>
                        </a:rPr>
                        <a:t>. 2147, Parque Industrial, C.P. 85000, Cajeme, Ciudad Obregón, 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 Bienes de Grupos Diversos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Sustitución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endParaRPr lang="es-MX" sz="10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217104"/>
                  </a:ext>
                </a:extLst>
              </a:tr>
              <a:tr h="36586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Tabasco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Sub-Almacén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897736"/>
                  </a:ext>
                </a:extLst>
              </a:tr>
              <a:tr h="436172">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Veracruz Sur</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921683"/>
                  </a:ext>
                </a:extLst>
              </a:tr>
            </a:tbl>
          </a:graphicData>
        </a:graphic>
      </p:graphicFrame>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algn="just">
              <a:buClr>
                <a:srgbClr val="000000"/>
              </a:buClr>
              <a:buSzPts val="3000"/>
              <a:defRPr/>
            </a:pPr>
            <a:r>
              <a:rPr lang="es-MX" sz="1600" dirty="0">
                <a:latin typeface="Noto Sans"/>
              </a:rPr>
              <a:t>En el Programa de Arrendamiento Inmobiliario para el año 2026. IMSS –Arrendatario, se tienen proyectos las siguientes Sustituciones y Nuevos Arrendamientos con destino a Almacén y Sub almacén:</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spTree>
    <p:extLst>
      <p:ext uri="{BB962C8B-B14F-4D97-AF65-F5344CB8AC3E}">
        <p14:creationId xmlns:p14="http://schemas.microsoft.com/office/powerpoint/2010/main" val="2697862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lvl="0" algn="just"/>
            <a:r>
              <a:rPr lang="es-MX" sz="1600" dirty="0">
                <a:latin typeface="Noto Sans" panose="020B0502040504020204" pitchFamily="34" charset="0"/>
                <a:ea typeface="Noto Sans" panose="020B0502040504020204" pitchFamily="34" charset="0"/>
                <a:cs typeface="Noto Sans" panose="020B0502040504020204" pitchFamily="34" charset="0"/>
              </a:rPr>
              <a:t>Se coadyuva con los OOAD en la integración de los expedientes para la autorización ante el INDAABIN de las siguientes propuestas inmobiliarias:</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graphicFrame>
        <p:nvGraphicFramePr>
          <p:cNvPr id="6" name="Tabla 5">
            <a:extLst>
              <a:ext uri="{FF2B5EF4-FFF2-40B4-BE49-F238E27FC236}">
                <a16:creationId xmlns:a16="http://schemas.microsoft.com/office/drawing/2014/main" id="{6344520B-89C3-0848-2451-46C8E0CBE631}"/>
              </a:ext>
            </a:extLst>
          </p:cNvPr>
          <p:cNvGraphicFramePr>
            <a:graphicFrameLocks noGrp="1"/>
          </p:cNvGraphicFramePr>
          <p:nvPr/>
        </p:nvGraphicFramePr>
        <p:xfrm>
          <a:off x="946458" y="1633724"/>
          <a:ext cx="10370725" cy="4317424"/>
        </p:xfrm>
        <a:graphic>
          <a:graphicData uri="http://schemas.openxmlformats.org/drawingml/2006/table">
            <a:tbl>
              <a:tblPr firstRow="1" firstCol="1" bandRow="1"/>
              <a:tblGrid>
                <a:gridCol w="1214851">
                  <a:extLst>
                    <a:ext uri="{9D8B030D-6E8A-4147-A177-3AD203B41FA5}">
                      <a16:colId xmlns:a16="http://schemas.microsoft.com/office/drawing/2014/main" val="2837032587"/>
                    </a:ext>
                  </a:extLst>
                </a:gridCol>
                <a:gridCol w="2312866">
                  <a:extLst>
                    <a:ext uri="{9D8B030D-6E8A-4147-A177-3AD203B41FA5}">
                      <a16:colId xmlns:a16="http://schemas.microsoft.com/office/drawing/2014/main" val="3908086068"/>
                    </a:ext>
                  </a:extLst>
                </a:gridCol>
                <a:gridCol w="1875845">
                  <a:extLst>
                    <a:ext uri="{9D8B030D-6E8A-4147-A177-3AD203B41FA5}">
                      <a16:colId xmlns:a16="http://schemas.microsoft.com/office/drawing/2014/main" val="2442447129"/>
                    </a:ext>
                  </a:extLst>
                </a:gridCol>
                <a:gridCol w="1380816">
                  <a:extLst>
                    <a:ext uri="{9D8B030D-6E8A-4147-A177-3AD203B41FA5}">
                      <a16:colId xmlns:a16="http://schemas.microsoft.com/office/drawing/2014/main" val="824090500"/>
                    </a:ext>
                  </a:extLst>
                </a:gridCol>
                <a:gridCol w="791719">
                  <a:extLst>
                    <a:ext uri="{9D8B030D-6E8A-4147-A177-3AD203B41FA5}">
                      <a16:colId xmlns:a16="http://schemas.microsoft.com/office/drawing/2014/main" val="1587448129"/>
                    </a:ext>
                  </a:extLst>
                </a:gridCol>
                <a:gridCol w="2794628">
                  <a:extLst>
                    <a:ext uri="{9D8B030D-6E8A-4147-A177-3AD203B41FA5}">
                      <a16:colId xmlns:a16="http://schemas.microsoft.com/office/drawing/2014/main" val="2450368710"/>
                    </a:ext>
                  </a:extLst>
                </a:gridCol>
              </a:tblGrid>
              <a:tr h="365760">
                <a:tc>
                  <a:txBody>
                    <a:bodyPr/>
                    <a:lstStyle/>
                    <a:p>
                      <a:pPr marL="0"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l">
                        <a:lnSpc>
                          <a:spcPct val="100000"/>
                        </a:lnSpc>
                        <a:spcAft>
                          <a:spcPts val="0"/>
                        </a:spcAft>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Figura</a:t>
                      </a:r>
                    </a:p>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Aprobada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marR="0" lvl="0" indent="0" algn="ctr" defTabSz="914400" rtl="0" eaLnBrk="1" fontAlgn="auto" latinLnBrk="0" hangingPunct="1">
                        <a:lnSpc>
                          <a:spcPct val="100000"/>
                        </a:lnSpc>
                        <a:spcBef>
                          <a:spcPts val="0"/>
                        </a:spcBef>
                        <a:spcAft>
                          <a:spcPts val="0"/>
                        </a:spcAft>
                        <a:buClrTx/>
                        <a:buSzTx/>
                        <a:buFontTx/>
                        <a:buNone/>
                        <a:tabLst/>
                        <a:defRPr/>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5725" indent="0" algn="l">
                        <a:lnSpc>
                          <a:spcPct val="100000"/>
                        </a:lnSpc>
                        <a:spcAft>
                          <a:spcPts val="0"/>
                        </a:spcAft>
                        <a:buNone/>
                      </a:pP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l">
                        <a:lnSpc>
                          <a:spcPct val="100000"/>
                        </a:lnSpc>
                        <a:spcAft>
                          <a:spcPts val="0"/>
                        </a:spcAft>
                        <a:buNone/>
                      </a:pPr>
                      <a:r>
                        <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Observaciones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Lázaro Cárdenas No. 339, colonia Unión, en Tecomán, 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914400">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Nayarit</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10 de mayo No. 16, colonia Lomas de Cortés, C.P. 63059, en Tepic, Nayarit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Bodega de Bienes Embargados y Archivo de Concentración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r h="914400">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Emiliano Zapata N° 12, Colonia El Naranjal, C.P. 73200, Localidad de Necaxa, Municipio Juan Galindo, 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Unidad de Medicina Familiar N° 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Nuevo Arrendamiento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ingresó el expediente al INDAABIN el 15 de junio de 2026; en espera de la autorización correspondiente.</a:t>
                      </a:r>
                    </a:p>
                    <a:p>
                      <a:pPr marL="85725" indent="0" algn="l">
                        <a:lnSpc>
                          <a:spcPct val="100000"/>
                        </a:lnSpc>
                        <a:spcAft>
                          <a:spcPts val="0"/>
                        </a:spcAft>
                        <a:buNone/>
                      </a:pP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914400">
                <a:tc>
                  <a:txBody>
                    <a:bodyPr/>
                    <a:lstStyle/>
                    <a:p>
                      <a:pPr marL="85725" indent="0" algn="l">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Av. Benito Juárez N° 441, esquina calle Marciano González, Colonia David G. Gutiérrez R., C.P. 77013, Chetumal, Municipio de Othón P. Blanco, 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a:t>
                      </a:r>
                      <a:r>
                        <a:rPr lang="es-MX" sz="1200" kern="1200" dirty="0" err="1">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ingreso el expediente al INDAABIN el día 07 de julio de 2026; en espera de la autorización correspondiente.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2812615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2.xml><?xml version="1.0" encoding="utf-8"?>
<ds:datastoreItem xmlns:ds="http://schemas.openxmlformats.org/officeDocument/2006/customXml" ds:itemID="{FEF777AF-8B6C-4EE6-9887-7B5A952A5EDC}">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88D0F52-0AA8-4726-AEF1-14A38C2C08CC}">
  <ds:schemaRefs>
    <ds:schemaRef ds:uri="http://www.w3.org/XML/1998/namespace"/>
    <ds:schemaRef ds:uri="http://purl.org/dc/term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schemas.microsoft.com/sharepoint/v3"/>
    <ds:schemaRef ds:uri="http://schemas.microsoft.com/office/2006/metadata/properties"/>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1109</TotalTime>
  <Words>1602</Words>
  <Application>Microsoft Office PowerPoint</Application>
  <PresentationFormat>Panorámica</PresentationFormat>
  <Paragraphs>252</Paragraphs>
  <Slides>9</Slides>
  <Notes>3</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9</vt:i4>
      </vt:variant>
    </vt:vector>
  </HeadingPairs>
  <TitlesOfParts>
    <vt:vector size="19" baseType="lpstr">
      <vt:lpstr>Aptos</vt:lpstr>
      <vt:lpstr>Arial</vt:lpstr>
      <vt:lpstr>Calibri</vt:lpstr>
      <vt:lpstr>Montserrat</vt:lpstr>
      <vt:lpstr>Noto Sans</vt:lpstr>
      <vt:lpstr>Noto Sans Medium</vt:lpstr>
      <vt:lpstr>Noto Sans SemiBold</vt:lpstr>
      <vt:lpstr>Patria</vt:lpstr>
      <vt:lpstr>Wingdings</vt:lpstr>
      <vt:lpstr>Diseño personalizado</vt:lpstr>
      <vt:lpstr>Coordinación Técnica de Administración de Activos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24</cp:revision>
  <cp:lastPrinted>2026-06-13T01:36:03Z</cp:lastPrinted>
  <dcterms:created xsi:type="dcterms:W3CDTF">2025-12-30T21:08:16Z</dcterms:created>
  <dcterms:modified xsi:type="dcterms:W3CDTF">2026-07-07T23:00:25Z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