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6"/>
  </p:notesMasterIdLst>
  <p:handoutMasterIdLst>
    <p:handoutMasterId r:id="rId37"/>
  </p:handoutMasterIdLst>
  <p:sldIdLst>
    <p:sldId id="265" r:id="rId5"/>
    <p:sldId id="302" r:id="rId6"/>
    <p:sldId id="1714" r:id="rId7"/>
    <p:sldId id="1725" r:id="rId8"/>
    <p:sldId id="2142534422" r:id="rId9"/>
    <p:sldId id="2142534424" r:id="rId10"/>
    <p:sldId id="2142534437" r:id="rId11"/>
    <p:sldId id="2142534444" r:id="rId12"/>
    <p:sldId id="2142534443" r:id="rId13"/>
    <p:sldId id="2142534445" r:id="rId14"/>
    <p:sldId id="2142534438" r:id="rId15"/>
    <p:sldId id="2142534439" r:id="rId16"/>
    <p:sldId id="2142534436" r:id="rId17"/>
    <p:sldId id="2142534425" r:id="rId18"/>
    <p:sldId id="2142534434" r:id="rId19"/>
    <p:sldId id="316" r:id="rId20"/>
    <p:sldId id="317" r:id="rId21"/>
    <p:sldId id="308" r:id="rId22"/>
    <p:sldId id="2142534432" r:id="rId23"/>
    <p:sldId id="309" r:id="rId24"/>
    <p:sldId id="2142534440" r:id="rId25"/>
    <p:sldId id="2142534442" r:id="rId26"/>
    <p:sldId id="301" r:id="rId27"/>
    <p:sldId id="2142534428" r:id="rId28"/>
    <p:sldId id="2142534429" r:id="rId29"/>
    <p:sldId id="2142534430" r:id="rId30"/>
    <p:sldId id="2142534431" r:id="rId31"/>
    <p:sldId id="2142534433" r:id="rId32"/>
    <p:sldId id="2142534426" r:id="rId33"/>
    <p:sldId id="2142534441" r:id="rId34"/>
    <p:sldId id="2142534418" r:id="rId35"/>
  </p:sldIdLst>
  <p:sldSz cx="12192000" cy="6858000"/>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1" userDrawn="1">
          <p15:clr>
            <a:srgbClr val="A4A3A4"/>
          </p15:clr>
        </p15:guide>
        <p15:guide id="2" pos="7460">
          <p15:clr>
            <a:srgbClr val="A4A3A4"/>
          </p15:clr>
        </p15:guide>
        <p15:guide id="3" orient="horz" pos="667">
          <p15:clr>
            <a:srgbClr val="A4A3A4"/>
          </p15:clr>
        </p15:guide>
        <p15:guide id="4" pos="21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4016"/>
    <a:srgbClr val="C9AF8D"/>
    <a:srgbClr val="691831"/>
    <a:srgbClr val="E7EAED"/>
    <a:srgbClr val="7C7348"/>
    <a:srgbClr val="84E291"/>
    <a:srgbClr val="235B4F"/>
    <a:srgbClr val="B38E5D"/>
    <a:srgbClr val="13322B"/>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6" autoAdjust="0"/>
    <p:restoredTop sz="96104" autoAdjust="0"/>
  </p:normalViewPr>
  <p:slideViewPr>
    <p:cSldViewPr snapToGrid="0">
      <p:cViewPr varScale="1">
        <p:scale>
          <a:sx n="103" d="100"/>
          <a:sy n="103" d="100"/>
        </p:scale>
        <p:origin x="780" y="96"/>
      </p:cViewPr>
      <p:guideLst>
        <p:guide orient="horz" pos="2591"/>
        <p:guide pos="7460"/>
        <p:guide orient="horz" pos="667"/>
        <p:guide pos="21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Columna3</c:v>
                </c:pt>
              </c:strCache>
            </c:strRef>
          </c:tx>
          <c:spPr>
            <a:solidFill>
              <a:srgbClr val="0B5445"/>
            </a:solidFill>
            <a:ln>
              <a:solidFill>
                <a:srgbClr val="D0C486"/>
              </a:solidFill>
            </a:ln>
            <a:effectLst/>
          </c:spPr>
          <c:invertIfNegative val="0"/>
          <c:dPt>
            <c:idx val="0"/>
            <c:invertIfNegative val="0"/>
            <c:bubble3D val="0"/>
            <c:spPr>
              <a:solidFill>
                <a:srgbClr val="D8CA8B"/>
              </a:solidFill>
              <a:ln>
                <a:solidFill>
                  <a:srgbClr val="D0C486"/>
                </a:solidFill>
              </a:ln>
              <a:effectLst/>
            </c:spPr>
            <c:extLst>
              <c:ext xmlns:c16="http://schemas.microsoft.com/office/drawing/2014/chart" uri="{C3380CC4-5D6E-409C-BE32-E72D297353CC}">
                <c16:uniqueId val="{00000003-1E7A-4E65-B5E5-7B725FAEBE97}"/>
              </c:ext>
            </c:extLst>
          </c:dPt>
          <c:dPt>
            <c:idx val="1"/>
            <c:invertIfNegative val="0"/>
            <c:bubble3D val="0"/>
            <c:spPr>
              <a:solidFill>
                <a:srgbClr val="235B4F"/>
              </a:solidFill>
              <a:ln>
                <a:solidFill>
                  <a:srgbClr val="D0C486"/>
                </a:solidFill>
              </a:ln>
              <a:effectLst/>
            </c:spPr>
            <c:extLst>
              <c:ext xmlns:c16="http://schemas.microsoft.com/office/drawing/2014/chart" uri="{C3380CC4-5D6E-409C-BE32-E72D297353CC}">
                <c16:uniqueId val="{00000004-1E7A-4E65-B5E5-7B725FAEBE97}"/>
              </c:ext>
            </c:extLst>
          </c:dPt>
          <c:dPt>
            <c:idx val="2"/>
            <c:invertIfNegative val="0"/>
            <c:bubble3D val="0"/>
            <c:spPr>
              <a:solidFill>
                <a:srgbClr val="881038"/>
              </a:solidFill>
              <a:ln>
                <a:solidFill>
                  <a:srgbClr val="881038"/>
                </a:solidFill>
              </a:ln>
              <a:effectLst/>
            </c:spPr>
            <c:extLst>
              <c:ext xmlns:c16="http://schemas.microsoft.com/office/drawing/2014/chart" uri="{C3380CC4-5D6E-409C-BE32-E72D297353CC}">
                <c16:uniqueId val="{00000005-1E7A-4E65-B5E5-7B725FAEBE97}"/>
              </c:ext>
            </c:extLst>
          </c:dPt>
          <c:dPt>
            <c:idx val="3"/>
            <c:invertIfNegative val="0"/>
            <c:bubble3D val="0"/>
            <c:spPr>
              <a:solidFill>
                <a:srgbClr val="AE2851"/>
              </a:solidFill>
              <a:ln>
                <a:solidFill>
                  <a:srgbClr val="0B5445"/>
                </a:solidFill>
              </a:ln>
              <a:effectLst/>
            </c:spPr>
            <c:extLst>
              <c:ext xmlns:c16="http://schemas.microsoft.com/office/drawing/2014/chart" uri="{C3380CC4-5D6E-409C-BE32-E72D297353CC}">
                <c16:uniqueId val="{00000006-1E7A-4E65-B5E5-7B725FAEBE97}"/>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Noto Sans" panose="020B0502040504020204" pitchFamily="34" charset="0"/>
                    <a:ea typeface="Noto Sans" panose="020B0502040504020204" pitchFamily="34" charset="0"/>
                    <a:cs typeface="Noto Sans" panose="020B0502040504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Con Acuerdo del H. Consejo Técnico</c:v>
                </c:pt>
                <c:pt idx="1">
                  <c:v>Para Sesión del H. Consejo Técnico </c:v>
                </c:pt>
                <c:pt idx="2">
                  <c:v>Con integración de expediente mayor a 60%</c:v>
                </c:pt>
                <c:pt idx="3">
                  <c:v>Con integración de expediente menor a 60%</c:v>
                </c:pt>
              </c:strCache>
            </c:strRef>
          </c:cat>
          <c:val>
            <c:numRef>
              <c:f>Hoja1!$B$2:$B$5</c:f>
              <c:numCache>
                <c:formatCode>General</c:formatCode>
                <c:ptCount val="4"/>
                <c:pt idx="0">
                  <c:v>12</c:v>
                </c:pt>
                <c:pt idx="1">
                  <c:v>12</c:v>
                </c:pt>
                <c:pt idx="2">
                  <c:v>21</c:v>
                </c:pt>
                <c:pt idx="3">
                  <c:v>35</c:v>
                </c:pt>
              </c:numCache>
            </c:numRef>
          </c:val>
          <c:extLst>
            <c:ext xmlns:c16="http://schemas.microsoft.com/office/drawing/2014/chart" uri="{C3380CC4-5D6E-409C-BE32-E72D297353CC}">
              <c16:uniqueId val="{00000000-1E7A-4E65-B5E5-7B725FAEBE97}"/>
            </c:ext>
          </c:extLst>
        </c:ser>
        <c:dLbls>
          <c:dLblPos val="ctr"/>
          <c:showLegendKey val="0"/>
          <c:showVal val="1"/>
          <c:showCatName val="0"/>
          <c:showSerName val="0"/>
          <c:showPercent val="0"/>
          <c:showBubbleSize val="0"/>
        </c:dLbls>
        <c:gapWidth val="219"/>
        <c:overlap val="-27"/>
        <c:axId val="22292736"/>
        <c:axId val="22495616"/>
      </c:barChart>
      <c:catAx>
        <c:axId val="2229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crossAx val="22495616"/>
        <c:crosses val="autoZero"/>
        <c:auto val="1"/>
        <c:lblAlgn val="ctr"/>
        <c:lblOffset val="100"/>
        <c:noMultiLvlLbl val="0"/>
      </c:catAx>
      <c:valAx>
        <c:axId val="22495616"/>
        <c:scaling>
          <c:orientation val="minMax"/>
        </c:scaling>
        <c:delete val="1"/>
        <c:axPos val="l"/>
        <c:numFmt formatCode="General" sourceLinked="1"/>
        <c:majorTickMark val="none"/>
        <c:minorTickMark val="none"/>
        <c:tickLblPos val="nextTo"/>
        <c:crossAx val="222927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51333941314003"/>
          <c:y val="0.1959969102843831"/>
          <c:w val="0.56802333085804579"/>
          <c:h val="0.90139473833703798"/>
        </c:manualLayout>
      </c:layout>
      <c:pieChart>
        <c:varyColors val="1"/>
        <c:ser>
          <c:idx val="0"/>
          <c:order val="0"/>
          <c:tx>
            <c:strRef>
              <c:f>Hoja1!$B$1</c:f>
              <c:strCache>
                <c:ptCount val="1"/>
                <c:pt idx="0">
                  <c:v>Serie 1</c:v>
                </c:pt>
              </c:strCache>
            </c:strRef>
          </c:tx>
          <c:dPt>
            <c:idx val="0"/>
            <c:bubble3D val="0"/>
            <c:spPr>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a:effectLst/>
            </c:spPr>
            <c:extLst>
              <c:ext xmlns:c16="http://schemas.microsoft.com/office/drawing/2014/chart" uri="{C3380CC4-5D6E-409C-BE32-E72D297353CC}">
                <c16:uniqueId val="{00000001-0D33-4B41-94EB-3F76BAD65381}"/>
              </c:ext>
            </c:extLst>
          </c:dPt>
          <c:dPt>
            <c:idx val="1"/>
            <c:bubble3D val="0"/>
            <c:spPr>
              <a:solidFill>
                <a:srgbClr val="881038"/>
              </a:solidFill>
              <a:ln>
                <a:noFill/>
              </a:ln>
              <a:effectLst/>
            </c:spPr>
            <c:extLst>
              <c:ext xmlns:c16="http://schemas.microsoft.com/office/drawing/2014/chart" uri="{C3380CC4-5D6E-409C-BE32-E72D297353CC}">
                <c16:uniqueId val="{00000003-0D33-4B41-94EB-3F76BAD65381}"/>
              </c:ext>
            </c:extLst>
          </c:dPt>
          <c:dPt>
            <c:idx val="2"/>
            <c:bubble3D val="0"/>
            <c:spPr>
              <a:gradFill flip="none" rotWithShape="1">
                <a:gsLst>
                  <a:gs pos="0">
                    <a:srgbClr val="D0C486">
                      <a:shade val="30000"/>
                      <a:satMod val="115000"/>
                    </a:srgbClr>
                  </a:gs>
                  <a:gs pos="50000">
                    <a:srgbClr val="D0C486">
                      <a:shade val="67500"/>
                      <a:satMod val="115000"/>
                    </a:srgbClr>
                  </a:gs>
                  <a:gs pos="100000">
                    <a:srgbClr val="D0C486">
                      <a:shade val="100000"/>
                      <a:satMod val="115000"/>
                    </a:srgbClr>
                  </a:gs>
                </a:gsLst>
                <a:lin ang="2700000" scaled="1"/>
                <a:tileRect/>
              </a:gradFill>
              <a:ln>
                <a:noFill/>
              </a:ln>
              <a:effectLst/>
            </c:spPr>
            <c:extLst>
              <c:ext xmlns:c16="http://schemas.microsoft.com/office/drawing/2014/chart" uri="{C3380CC4-5D6E-409C-BE32-E72D297353CC}">
                <c16:uniqueId val="{00000005-0D33-4B41-94EB-3F76BAD65381}"/>
              </c:ext>
            </c:extLst>
          </c:dPt>
          <c:dLbls>
            <c:dLbl>
              <c:idx val="0"/>
              <c:layout>
                <c:manualLayout>
                  <c:x val="-0.14470958591103023"/>
                  <c:y val="-0.1612193261820453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D33-4B41-94EB-3F76BAD65381}"/>
                </c:ext>
              </c:extLst>
            </c:dLbl>
            <c:dLbl>
              <c:idx val="1"/>
              <c:layout>
                <c:manualLayout>
                  <c:x val="0.18480982559627723"/>
                  <c:y val="2.08027214406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D33-4B41-94EB-3F76BAD65381}"/>
                </c:ext>
              </c:extLst>
            </c:dLbl>
            <c:dLbl>
              <c:idx val="2"/>
              <c:layout>
                <c:manualLayout>
                  <c:x val="-0.14805071472653458"/>
                  <c:y val="0.11813591381670209"/>
                </c:manualLayout>
              </c:layout>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extLst>
                <c:ext xmlns:c15="http://schemas.microsoft.com/office/drawing/2012/chart" uri="{CE6537A1-D6FC-4f65-9D91-7224C49458BB}">
                  <c15:layout>
                    <c:manualLayout>
                      <c:w val="5.8473828818662123E-2"/>
                      <c:h val="7.8778878061045943E-2"/>
                    </c:manualLayout>
                  </c15:layout>
                </c:ext>
                <c:ext xmlns:c16="http://schemas.microsoft.com/office/drawing/2014/chart" uri="{C3380CC4-5D6E-409C-BE32-E72D297353CC}">
                  <c16:uniqueId val="{00000005-0D33-4B41-94EB-3F76BAD6538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Hoja1!$A$2:$A$4</c:f>
              <c:strCache>
                <c:ptCount val="3"/>
                <c:pt idx="0">
                  <c:v>PLAZAS AUTORIZADAS CUBIERTAS</c:v>
                </c:pt>
                <c:pt idx="1">
                  <c:v>PLAZAS SIN DISPONIBILIDAD PRESUPUESTAL</c:v>
                </c:pt>
                <c:pt idx="2">
                  <c:v>PLAZAS EN PROCESO DE REORDENAMIENTO</c:v>
                </c:pt>
              </c:strCache>
            </c:strRef>
          </c:cat>
          <c:val>
            <c:numRef>
              <c:f>Hoja1!$B$2:$B$4</c:f>
              <c:numCache>
                <c:formatCode>General</c:formatCode>
                <c:ptCount val="3"/>
                <c:pt idx="0">
                  <c:v>27</c:v>
                </c:pt>
                <c:pt idx="1">
                  <c:v>64</c:v>
                </c:pt>
                <c:pt idx="2">
                  <c:v>29</c:v>
                </c:pt>
              </c:numCache>
            </c:numRef>
          </c:val>
          <c:extLst>
            <c:ext xmlns:c16="http://schemas.microsoft.com/office/drawing/2014/chart" uri="{C3380CC4-5D6E-409C-BE32-E72D297353CC}">
              <c16:uniqueId val="{00000006-0D33-4B41-94EB-3F76BAD65381}"/>
            </c:ext>
          </c:extLst>
        </c:ser>
        <c:dLbls>
          <c:showLegendKey val="0"/>
          <c:showVal val="0"/>
          <c:showCatName val="0"/>
          <c:showSerName val="0"/>
          <c:showPercent val="0"/>
          <c:showBubbleSize val="0"/>
          <c:showLeaderLines val="1"/>
        </c:dLbls>
        <c:firstSliceAng val="98"/>
      </c:pieChart>
      <c:spPr>
        <a:noFill/>
        <a:ln>
          <a:noFill/>
        </a:ln>
        <a:effectLst/>
      </c:spPr>
    </c:plotArea>
    <c:legend>
      <c:legendPos val="t"/>
      <c:layout>
        <c:manualLayout>
          <c:xMode val="edge"/>
          <c:yMode val="edge"/>
          <c:x val="0.10882635719897572"/>
          <c:y val="1.3794019803650637E-2"/>
          <c:w val="0.69363842379628782"/>
          <c:h val="0.1612991577139797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defRPr>
          </a:pPr>
          <a:endParaRPr lang="es-MX"/>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13/03/2026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3/13/2026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7439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6476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ECFD4-2CBD-1366-0A81-5DF84DA882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37319EF-4CFD-5DE1-ECE1-12201B8C966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2A671DB-300A-336F-592B-DC067E8F51E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7E15A21-8991-066E-8C6C-6ECA57844E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364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03E01-92C8-5A27-AF4B-5E3D86DB5D2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BDA1A60-F3DD-8D36-661D-C7906728AF7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2DB520B-4376-955C-2E86-3887FA4A82F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425ECB2A-80C3-4B0F-7EDC-25FDA9C44B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3052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F76A6-A129-539E-4F0A-0C4B33122D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A0CED65-4868-F827-85E1-134835D0E5A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C03A1D8-0C94-9CB4-1985-6AECC8C04C6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4119D25-885C-83E1-B53D-A441193737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4066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39C0C-6946-2A78-27BB-162649209DE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BBF9C40-9BCF-733C-A197-B18F7032A50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C84DBB5-817A-BA09-6ABC-EBED26847CB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29EF3DE7-B317-4697-9DB1-21FE74C400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6002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0CA6B-A501-A7D5-6025-6FCB37F3BCF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04DDD86-DC13-C5A6-39BC-59A048834D4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AA6A3ED-20DF-C22A-DB6F-F5B168A5C54D}"/>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A7449F4-7373-01A4-F05A-5B363FD1D1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5231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3.emf"/><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2.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dirty="0">
                <a:solidFill>
                  <a:srgbClr val="691831"/>
                </a:solidFill>
              </a:rPr>
              <a:t>Reunión de Staff</a:t>
            </a:r>
          </a:p>
          <a:p>
            <a:pPr algn="ctr"/>
            <a:r>
              <a:rPr lang="es-MX" dirty="0">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9" y="3534834"/>
            <a:ext cx="8822533" cy="506990"/>
          </a:xfrm>
        </p:spPr>
        <p:txBody>
          <a:bodyPr/>
          <a:lstStyle/>
          <a:p>
            <a:pPr algn="ctr"/>
            <a:r>
              <a:rPr lang="es-ES" sz="2800" dirty="0">
                <a:solidFill>
                  <a:srgbClr val="691831"/>
                </a:solidFill>
              </a:rPr>
              <a:t>Coordinación Técnica de Administración de Activos</a:t>
            </a:r>
            <a:br>
              <a:rPr lang="es-ES" sz="2800" dirty="0">
                <a:solidFill>
                  <a:srgbClr val="691831"/>
                </a:solidFill>
              </a:rPr>
            </a:br>
            <a:r>
              <a:rPr lang="es-ES" sz="2800" dirty="0">
                <a:solidFill>
                  <a:srgbClr val="691831"/>
                </a:solidFill>
              </a:rPr>
              <a:t>Temas Inmobiliarios</a:t>
            </a: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marzo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A68F-5615-E2C1-D2E3-9E978FA6F5C5}"/>
            </a:ext>
          </a:extLst>
        </p:cNvPr>
        <p:cNvGrpSpPr/>
        <p:nvPr/>
      </p:nvGrpSpPr>
      <p:grpSpPr>
        <a:xfrm>
          <a:off x="0" y="0"/>
          <a:ext cx="0" cy="0"/>
          <a:chOff x="0" y="0"/>
          <a:chExt cx="0" cy="0"/>
        </a:xfrm>
      </p:grpSpPr>
      <p:sp>
        <p:nvSpPr>
          <p:cNvPr id="38" name="Rectángulo 37">
            <a:extLst>
              <a:ext uri="{FF2B5EF4-FFF2-40B4-BE49-F238E27FC236}">
                <a16:creationId xmlns:a16="http://schemas.microsoft.com/office/drawing/2014/main" id="{A6ABF53E-61DB-6EA5-F227-31A4E1C75AF9}"/>
              </a:ext>
            </a:extLst>
          </p:cNvPr>
          <p:cNvSpPr/>
          <p:nvPr/>
        </p:nvSpPr>
        <p:spPr>
          <a:xfrm>
            <a:off x="244803" y="5892842"/>
            <a:ext cx="1726638" cy="863276"/>
          </a:xfrm>
          <a:prstGeom prst="rect">
            <a:avLst/>
          </a:prstGeom>
          <a:solidFill>
            <a:srgbClr val="EDE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s-MX" sz="1400" b="0" i="0" u="none" strike="noStrike" kern="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6" name="Rectángulo redondeado 25">
            <a:extLst>
              <a:ext uri="{FF2B5EF4-FFF2-40B4-BE49-F238E27FC236}">
                <a16:creationId xmlns:a16="http://schemas.microsoft.com/office/drawing/2014/main" id="{CC57B730-36AF-282E-6819-015A5A3ABA59}"/>
              </a:ext>
            </a:extLst>
          </p:cNvPr>
          <p:cNvSpPr/>
          <p:nvPr/>
        </p:nvSpPr>
        <p:spPr>
          <a:xfrm>
            <a:off x="278412" y="1173094"/>
            <a:ext cx="8945897" cy="5040946"/>
          </a:xfrm>
          <a:prstGeom prst="roundRect">
            <a:avLst>
              <a:gd name="adj" fmla="val 12159"/>
            </a:avLst>
          </a:prstGeom>
          <a:gradFill flip="none" rotWithShape="1">
            <a:gsLst>
              <a:gs pos="0">
                <a:srgbClr val="235B4F">
                  <a:alpha val="70000"/>
                </a:srgbClr>
              </a:gs>
              <a:gs pos="46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a:ea typeface="+mn-ea"/>
              <a:cs typeface="+mn-cs"/>
            </a:endParaRPr>
          </a:p>
        </p:txBody>
      </p:sp>
      <p:sp>
        <p:nvSpPr>
          <p:cNvPr id="3" name="Título 2">
            <a:extLst>
              <a:ext uri="{FF2B5EF4-FFF2-40B4-BE49-F238E27FC236}">
                <a16:creationId xmlns:a16="http://schemas.microsoft.com/office/drawing/2014/main" id="{3A9A8FFF-701E-17A0-C867-EFE567679E94}"/>
              </a:ext>
            </a:extLst>
          </p:cNvPr>
          <p:cNvSpPr>
            <a:spLocks noGrp="1"/>
          </p:cNvSpPr>
          <p:nvPr>
            <p:ph type="title" idx="4294967295"/>
          </p:nvPr>
        </p:nvSpPr>
        <p:spPr>
          <a:xfrm>
            <a:off x="149290" y="105736"/>
            <a:ext cx="8542338" cy="461665"/>
          </a:xfrm>
          <a:prstGeom prst="rect">
            <a:avLst/>
          </a:prstGeom>
          <a:noFill/>
        </p:spPr>
        <p:txBody>
          <a:bodyPr wrap="square">
            <a:spAutoFit/>
          </a:body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Programa de Incorporación de Inmuebles </a:t>
            </a:r>
          </a:p>
        </p:txBody>
      </p:sp>
      <p:sp>
        <p:nvSpPr>
          <p:cNvPr id="12" name="5 CuadroTexto">
            <a:extLst>
              <a:ext uri="{FF2B5EF4-FFF2-40B4-BE49-F238E27FC236}">
                <a16:creationId xmlns:a16="http://schemas.microsoft.com/office/drawing/2014/main" id="{63297F8B-C1AF-249E-F0A9-3B48374FF67B}"/>
              </a:ext>
            </a:extLst>
          </p:cNvPr>
          <p:cNvSpPr txBox="1"/>
          <p:nvPr/>
        </p:nvSpPr>
        <p:spPr>
          <a:xfrm>
            <a:off x="149290" y="502037"/>
            <a:ext cx="940583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Inmuebles de Incorporación para dar Atención a Programas Prioritarios al 10 de marzo 2026 </a:t>
            </a:r>
          </a:p>
        </p:txBody>
      </p:sp>
      <p:sp>
        <p:nvSpPr>
          <p:cNvPr id="4" name="CuadroTexto 3">
            <a:extLst>
              <a:ext uri="{FF2B5EF4-FFF2-40B4-BE49-F238E27FC236}">
                <a16:creationId xmlns:a16="http://schemas.microsoft.com/office/drawing/2014/main" id="{88B16E53-CD30-D883-B7F4-602460CCC651}"/>
              </a:ext>
            </a:extLst>
          </p:cNvPr>
          <p:cNvSpPr txBox="1"/>
          <p:nvPr/>
        </p:nvSpPr>
        <p:spPr>
          <a:xfrm>
            <a:off x="1899368" y="1227453"/>
            <a:ext cx="358784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Terrenos para CECI</a:t>
            </a:r>
          </a:p>
        </p:txBody>
      </p:sp>
      <p:graphicFrame>
        <p:nvGraphicFramePr>
          <p:cNvPr id="11" name="Tabla 10">
            <a:extLst>
              <a:ext uri="{FF2B5EF4-FFF2-40B4-BE49-F238E27FC236}">
                <a16:creationId xmlns:a16="http://schemas.microsoft.com/office/drawing/2014/main" id="{A7F84158-5C6A-1B7B-2198-BA6C99F06145}"/>
              </a:ext>
            </a:extLst>
          </p:cNvPr>
          <p:cNvGraphicFramePr>
            <a:graphicFrameLocks noGrp="1"/>
          </p:cNvGraphicFramePr>
          <p:nvPr/>
        </p:nvGraphicFramePr>
        <p:xfrm>
          <a:off x="379578" y="1796823"/>
          <a:ext cx="4753277" cy="3416925"/>
        </p:xfrm>
        <a:graphic>
          <a:graphicData uri="http://schemas.openxmlformats.org/drawingml/2006/table">
            <a:tbl>
              <a:tblPr/>
              <a:tblGrid>
                <a:gridCol w="216221">
                  <a:extLst>
                    <a:ext uri="{9D8B030D-6E8A-4147-A177-3AD203B41FA5}">
                      <a16:colId xmlns:a16="http://schemas.microsoft.com/office/drawing/2014/main" val="2245539715"/>
                    </a:ext>
                  </a:extLst>
                </a:gridCol>
                <a:gridCol w="1341904">
                  <a:extLst>
                    <a:ext uri="{9D8B030D-6E8A-4147-A177-3AD203B41FA5}">
                      <a16:colId xmlns:a16="http://schemas.microsoft.com/office/drawing/2014/main" val="4204629887"/>
                    </a:ext>
                  </a:extLst>
                </a:gridCol>
                <a:gridCol w="777835">
                  <a:extLst>
                    <a:ext uri="{9D8B030D-6E8A-4147-A177-3AD203B41FA5}">
                      <a16:colId xmlns:a16="http://schemas.microsoft.com/office/drawing/2014/main" val="2100873199"/>
                    </a:ext>
                  </a:extLst>
                </a:gridCol>
                <a:gridCol w="733647">
                  <a:extLst>
                    <a:ext uri="{9D8B030D-6E8A-4147-A177-3AD203B41FA5}">
                      <a16:colId xmlns:a16="http://schemas.microsoft.com/office/drawing/2014/main" val="41749038"/>
                    </a:ext>
                  </a:extLst>
                </a:gridCol>
                <a:gridCol w="782518">
                  <a:extLst>
                    <a:ext uri="{9D8B030D-6E8A-4147-A177-3AD203B41FA5}">
                      <a16:colId xmlns:a16="http://schemas.microsoft.com/office/drawing/2014/main" val="413509446"/>
                    </a:ext>
                  </a:extLst>
                </a:gridCol>
                <a:gridCol w="901152">
                  <a:extLst>
                    <a:ext uri="{9D8B030D-6E8A-4147-A177-3AD203B41FA5}">
                      <a16:colId xmlns:a16="http://schemas.microsoft.com/office/drawing/2014/main" val="2415067067"/>
                    </a:ext>
                  </a:extLst>
                </a:gridCol>
              </a:tblGrid>
              <a:tr h="273095">
                <a:tc>
                  <a:txBody>
                    <a:bodyPr/>
                    <a:lstStyle/>
                    <a:p>
                      <a:pPr algn="ctr" rtl="0" fontAlgn="ctr">
                        <a:buNone/>
                      </a:pPr>
                      <a:r>
                        <a:rPr lang="es-MX" sz="10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DONACIÓN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Aguascalientes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Baja California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Baja California Sur</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indent="0" algn="ctr" rtl="0" fontAlgn="b">
                        <a:buFontTx/>
                        <a:buNone/>
                      </a:pPr>
                      <a:r>
                        <a:rPr lang="es-MX" sz="1100" b="0" i="0" u="none" strike="noStrike" dirty="0">
                          <a:solidFill>
                            <a:schemeClr val="tx1"/>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Campeche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282080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Chiapas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3</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Chihuahua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t">
                        <a:buNone/>
                      </a:pPr>
                      <a:r>
                        <a:rPr lang="es-MX" sz="1000" b="0" i="0" u="none" strike="noStrike" dirty="0">
                          <a:solidFill>
                            <a:srgbClr val="000000"/>
                          </a:solidFill>
                          <a:effectLst/>
                          <a:latin typeface="Times New Roman" panose="02020603050405020304" pitchFamily="18" charset="0"/>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t">
                        <a:buNone/>
                      </a:pPr>
                      <a:r>
                        <a:rPr lang="es-MX" sz="1000" b="0" i="0" u="none" strike="noStrike" dirty="0">
                          <a:solidFill>
                            <a:srgbClr val="000000"/>
                          </a:solidFill>
                          <a:effectLst/>
                          <a:latin typeface="Times New Roman" panose="02020603050405020304" pitchFamily="18" charset="0"/>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5</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Coahuila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5</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Colima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Durango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5</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Ote.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Pte.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2</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Guanajuato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13</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Guerrero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4</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Hidalgo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2</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Jalisco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12</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Michoacán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Morelos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2</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2</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7</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grpSp>
        <p:nvGrpSpPr>
          <p:cNvPr id="31" name="Grupo 30">
            <a:extLst>
              <a:ext uri="{FF2B5EF4-FFF2-40B4-BE49-F238E27FC236}">
                <a16:creationId xmlns:a16="http://schemas.microsoft.com/office/drawing/2014/main" id="{F657DFEC-2F65-6860-A05B-07CE26BC8D34}"/>
              </a:ext>
            </a:extLst>
          </p:cNvPr>
          <p:cNvGrpSpPr/>
          <p:nvPr/>
        </p:nvGrpSpPr>
        <p:grpSpPr>
          <a:xfrm>
            <a:off x="473676" y="828037"/>
            <a:ext cx="1080000" cy="968786"/>
            <a:chOff x="3031263" y="5460231"/>
            <a:chExt cx="1080000" cy="1080000"/>
          </a:xfrm>
        </p:grpSpPr>
        <p:sp>
          <p:nvSpPr>
            <p:cNvPr id="32" name="Elipse 31">
              <a:extLst>
                <a:ext uri="{FF2B5EF4-FFF2-40B4-BE49-F238E27FC236}">
                  <a16:creationId xmlns:a16="http://schemas.microsoft.com/office/drawing/2014/main" id="{3C25ED53-05EA-E05E-739A-9F006E882DC6}"/>
                </a:ext>
              </a:extLst>
            </p:cNvPr>
            <p:cNvSpPr/>
            <p:nvPr/>
          </p:nvSpPr>
          <p:spPr>
            <a:xfrm>
              <a:off x="3031263" y="5460231"/>
              <a:ext cx="1080000" cy="1080000"/>
            </a:xfrm>
            <a:prstGeom prst="ellipse">
              <a:avLst/>
            </a:prstGeom>
            <a:solidFill>
              <a:srgbClr val="235B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33" name="CuadroTexto 32">
              <a:extLst>
                <a:ext uri="{FF2B5EF4-FFF2-40B4-BE49-F238E27FC236}">
                  <a16:creationId xmlns:a16="http://schemas.microsoft.com/office/drawing/2014/main" id="{E8B3BD34-7AEA-8DA3-58DF-305218E5FE8D}"/>
                </a:ext>
              </a:extLst>
            </p:cNvPr>
            <p:cNvSpPr txBox="1"/>
            <p:nvPr/>
          </p:nvSpPr>
          <p:spPr>
            <a:xfrm>
              <a:off x="3031263" y="5612759"/>
              <a:ext cx="949299" cy="646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199</a:t>
              </a:r>
              <a:endParaRPr kumimoji="0" lang="es-MX" sz="3600" b="1" i="0" u="none" strike="sng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sp>
        <p:nvSpPr>
          <p:cNvPr id="19" name="CuadroTexto 18">
            <a:extLst>
              <a:ext uri="{FF2B5EF4-FFF2-40B4-BE49-F238E27FC236}">
                <a16:creationId xmlns:a16="http://schemas.microsoft.com/office/drawing/2014/main" id="{325CC35D-0B91-9683-8763-F13F68428950}"/>
              </a:ext>
            </a:extLst>
          </p:cNvPr>
          <p:cNvSpPr txBox="1"/>
          <p:nvPr/>
        </p:nvSpPr>
        <p:spPr>
          <a:xfrm>
            <a:off x="9024231" y="1201777"/>
            <a:ext cx="3559968"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Validaciones Realizadas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46 Reservas y 68 Donaciones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0" name="Text 11">
            <a:extLst>
              <a:ext uri="{FF2B5EF4-FFF2-40B4-BE49-F238E27FC236}">
                <a16:creationId xmlns:a16="http://schemas.microsoft.com/office/drawing/2014/main" id="{AFA19467-E622-A0FA-8B13-72B53010339E}"/>
              </a:ext>
            </a:extLst>
          </p:cNvPr>
          <p:cNvSpPr/>
          <p:nvPr/>
        </p:nvSpPr>
        <p:spPr>
          <a:xfrm>
            <a:off x="10428311" y="3311022"/>
            <a:ext cx="1145741" cy="157520"/>
          </a:xfrm>
          <a:prstGeom prst="rect">
            <a:avLst/>
          </a:prstGeom>
          <a:noFill/>
          <a:ln/>
        </p:spPr>
        <p:txBody>
          <a:bodyPr wrap="none" lIns="0" tIns="0" rIns="0" bIns="0" rtlCol="0" anchor="t"/>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12 </a:t>
            </a:r>
            <a:r>
              <a:rPr kumimoji="0" lang="en-US" sz="28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Terrenos</a:t>
            </a:r>
            <a:r>
              <a:rPr kumimoji="0" lang="en-US" sz="28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a:t>
            </a:r>
          </a:p>
          <a:p>
            <a:pPr marL="0" marR="0" lvl="0" indent="0" algn="ctr" defTabSz="914400" rtl="0" eaLnBrk="1" fontAlgn="auto" latinLnBrk="0" hangingPunct="1">
              <a:lnSpc>
                <a:spcPts val="1200"/>
              </a:lnSpc>
              <a:spcBef>
                <a:spcPts val="0"/>
              </a:spcBef>
              <a:spcAft>
                <a:spcPts val="0"/>
              </a:spcAft>
              <a:buClrTx/>
              <a:buSzTx/>
              <a:buFontTx/>
              <a:buNone/>
              <a:tabLst/>
              <a:defRPr/>
            </a:pPr>
            <a:endParaRPr lang="en-US" sz="2800" b="1" i="1" dirty="0">
              <a:solidFill>
                <a:srgbClr val="0B5445"/>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ts val="1200"/>
              </a:lnSpc>
              <a:spcBef>
                <a:spcPts val="0"/>
              </a:spcBef>
              <a:spcAft>
                <a:spcPts val="0"/>
              </a:spcAft>
              <a:buClrTx/>
              <a:buSzTx/>
              <a:buFontTx/>
              <a:buNone/>
              <a:tabLst/>
              <a:defRPr/>
            </a:pPr>
            <a:r>
              <a:rPr kumimoji="0" lang="en-US" sz="16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Autorizados</a:t>
            </a:r>
            <a:r>
              <a:rPr kumimoji="0" lang="en-US" sz="16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lang="en-US" sz="16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por</a:t>
            </a:r>
            <a:r>
              <a:rPr kumimoji="0" lang="en-US" sz="16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HCT.</a:t>
            </a:r>
          </a:p>
        </p:txBody>
      </p:sp>
      <p:sp>
        <p:nvSpPr>
          <p:cNvPr id="22" name="CuadroTexto 21">
            <a:extLst>
              <a:ext uri="{FF2B5EF4-FFF2-40B4-BE49-F238E27FC236}">
                <a16:creationId xmlns:a16="http://schemas.microsoft.com/office/drawing/2014/main" id="{B5DBD33B-DDCD-02E7-6463-CB9405B3883E}"/>
              </a:ext>
            </a:extLst>
          </p:cNvPr>
          <p:cNvSpPr txBox="1"/>
          <p:nvPr/>
        </p:nvSpPr>
        <p:spPr>
          <a:xfrm>
            <a:off x="9972880" y="3818668"/>
            <a:ext cx="188762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(1 BC, 5 Chih, 4 EMO, 1 Colima, 1 Pue)</a:t>
            </a:r>
          </a:p>
        </p:txBody>
      </p:sp>
      <p:grpSp>
        <p:nvGrpSpPr>
          <p:cNvPr id="25" name="Grupo 24">
            <a:extLst>
              <a:ext uri="{FF2B5EF4-FFF2-40B4-BE49-F238E27FC236}">
                <a16:creationId xmlns:a16="http://schemas.microsoft.com/office/drawing/2014/main" id="{98D48C7B-CF50-6E4A-9FA5-D65410E61DD4}"/>
              </a:ext>
            </a:extLst>
          </p:cNvPr>
          <p:cNvGrpSpPr/>
          <p:nvPr/>
        </p:nvGrpSpPr>
        <p:grpSpPr>
          <a:xfrm>
            <a:off x="11027292" y="5238347"/>
            <a:ext cx="1142689" cy="1034398"/>
            <a:chOff x="3268768" y="5460231"/>
            <a:chExt cx="872765" cy="1157756"/>
          </a:xfrm>
        </p:grpSpPr>
        <p:sp>
          <p:nvSpPr>
            <p:cNvPr id="27" name="Elipse 26">
              <a:extLst>
                <a:ext uri="{FF2B5EF4-FFF2-40B4-BE49-F238E27FC236}">
                  <a16:creationId xmlns:a16="http://schemas.microsoft.com/office/drawing/2014/main" id="{39CA32ED-448F-0D02-3B20-442251767B3E}"/>
                </a:ext>
              </a:extLst>
            </p:cNvPr>
            <p:cNvSpPr/>
            <p:nvPr/>
          </p:nvSpPr>
          <p:spPr>
            <a:xfrm>
              <a:off x="3268768" y="5460231"/>
              <a:ext cx="872765" cy="1157756"/>
            </a:xfrm>
            <a:prstGeom prst="ellipse">
              <a:avLst/>
            </a:prstGeom>
            <a:gradFill flip="none" rotWithShape="1">
              <a:gsLst>
                <a:gs pos="0">
                  <a:srgbClr val="881038">
                    <a:shade val="30000"/>
                    <a:satMod val="115000"/>
                  </a:srgbClr>
                </a:gs>
                <a:gs pos="50000">
                  <a:srgbClr val="881038">
                    <a:shade val="67500"/>
                    <a:satMod val="115000"/>
                  </a:srgbClr>
                </a:gs>
                <a:gs pos="100000">
                  <a:srgbClr val="881038">
                    <a:shade val="100000"/>
                    <a:satMod val="115000"/>
                  </a:srgb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28" name="CuadroTexto 27">
              <a:extLst>
                <a:ext uri="{FF2B5EF4-FFF2-40B4-BE49-F238E27FC236}">
                  <a16:creationId xmlns:a16="http://schemas.microsoft.com/office/drawing/2014/main" id="{7AAEB6F3-9B09-10B4-4665-8243BDFBF303}"/>
                </a:ext>
              </a:extLst>
            </p:cNvPr>
            <p:cNvSpPr txBox="1"/>
            <p:nvPr/>
          </p:nvSpPr>
          <p:spPr>
            <a:xfrm>
              <a:off x="3436247" y="5582065"/>
              <a:ext cx="530386" cy="7234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58</a:t>
              </a:r>
              <a:endParaRPr kumimoji="0" lang="es-MX" sz="3600" b="1" i="0" u="none" strike="sng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sp>
        <p:nvSpPr>
          <p:cNvPr id="29" name="CuadroTexto 28">
            <a:extLst>
              <a:ext uri="{FF2B5EF4-FFF2-40B4-BE49-F238E27FC236}">
                <a16:creationId xmlns:a16="http://schemas.microsoft.com/office/drawing/2014/main" id="{9E082EFC-1979-C07E-F97A-5A3D6798FE39}"/>
              </a:ext>
            </a:extLst>
          </p:cNvPr>
          <p:cNvSpPr txBox="1"/>
          <p:nvPr/>
        </p:nvSpPr>
        <p:spPr>
          <a:xfrm>
            <a:off x="11084147" y="4923442"/>
            <a:ext cx="10214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881038"/>
                </a:solidFill>
                <a:effectLst/>
                <a:uLnTx/>
                <a:uFillTx/>
                <a:latin typeface="Noto Sans" panose="020B0502040504020204" pitchFamily="34" charset="0"/>
                <a:ea typeface="Noto Sans" panose="020B0502040504020204" pitchFamily="34" charset="0"/>
                <a:cs typeface="Noto Sans" panose="020B0502040504020204" pitchFamily="34" charset="0"/>
              </a:rPr>
              <a:t>Avance</a:t>
            </a:r>
          </a:p>
        </p:txBody>
      </p:sp>
      <p:sp>
        <p:nvSpPr>
          <p:cNvPr id="24" name="CuadroTexto 23">
            <a:extLst>
              <a:ext uri="{FF2B5EF4-FFF2-40B4-BE49-F238E27FC236}">
                <a16:creationId xmlns:a16="http://schemas.microsoft.com/office/drawing/2014/main" id="{233BD37E-51A9-5990-9936-EFCCE711482A}"/>
              </a:ext>
            </a:extLst>
          </p:cNvPr>
          <p:cNvSpPr txBox="1"/>
          <p:nvPr/>
        </p:nvSpPr>
        <p:spPr>
          <a:xfrm>
            <a:off x="9282196" y="5224288"/>
            <a:ext cx="1585038"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46 Reservas Autorizadas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12 Donaciones Autorizadas</a:t>
            </a:r>
          </a:p>
        </p:txBody>
      </p:sp>
      <p:sp>
        <p:nvSpPr>
          <p:cNvPr id="34" name="CuadroTexto 33">
            <a:extLst>
              <a:ext uri="{FF2B5EF4-FFF2-40B4-BE49-F238E27FC236}">
                <a16:creationId xmlns:a16="http://schemas.microsoft.com/office/drawing/2014/main" id="{AAFA7D44-D037-0FA3-A7CF-45FB8688415C}"/>
              </a:ext>
            </a:extLst>
          </p:cNvPr>
          <p:cNvSpPr txBox="1"/>
          <p:nvPr/>
        </p:nvSpPr>
        <p:spPr>
          <a:xfrm>
            <a:off x="9912251" y="5635886"/>
            <a:ext cx="3161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881038"/>
                </a:solidFill>
                <a:effectLst/>
                <a:uLnTx/>
                <a:uFillTx/>
                <a:latin typeface="Noto Sans" panose="020B0502040504020204" pitchFamily="34" charset="0"/>
                <a:ea typeface="Noto Sans" panose="020B0502040504020204" pitchFamily="34" charset="0"/>
                <a:cs typeface="Noto Sans" panose="020B0502040504020204" pitchFamily="34" charset="0"/>
              </a:rPr>
              <a:t>+</a:t>
            </a:r>
          </a:p>
        </p:txBody>
      </p:sp>
      <p:sp>
        <p:nvSpPr>
          <p:cNvPr id="40" name="Marcador de número de diapositiva 3">
            <a:extLst>
              <a:ext uri="{FF2B5EF4-FFF2-40B4-BE49-F238E27FC236}">
                <a16:creationId xmlns:a16="http://schemas.microsoft.com/office/drawing/2014/main" id="{09DD4303-1A67-BEF0-24F9-71C2EB694F66}"/>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7" name="Tabla 6">
            <a:extLst>
              <a:ext uri="{FF2B5EF4-FFF2-40B4-BE49-F238E27FC236}">
                <a16:creationId xmlns:a16="http://schemas.microsoft.com/office/drawing/2014/main" id="{FD84F9E6-7B19-597C-8565-7A71BECAD578}"/>
              </a:ext>
            </a:extLst>
          </p:cNvPr>
          <p:cNvGraphicFramePr>
            <a:graphicFrameLocks noGrp="1"/>
          </p:cNvGraphicFramePr>
          <p:nvPr/>
        </p:nvGraphicFramePr>
        <p:xfrm>
          <a:off x="5173212" y="1796823"/>
          <a:ext cx="4582909" cy="3402405"/>
        </p:xfrm>
        <a:graphic>
          <a:graphicData uri="http://schemas.openxmlformats.org/drawingml/2006/table">
            <a:tbl>
              <a:tblPr/>
              <a:tblGrid>
                <a:gridCol w="218346">
                  <a:extLst>
                    <a:ext uri="{9D8B030D-6E8A-4147-A177-3AD203B41FA5}">
                      <a16:colId xmlns:a16="http://schemas.microsoft.com/office/drawing/2014/main" val="2245539715"/>
                    </a:ext>
                  </a:extLst>
                </a:gridCol>
                <a:gridCol w="1174468">
                  <a:extLst>
                    <a:ext uri="{9D8B030D-6E8A-4147-A177-3AD203B41FA5}">
                      <a16:colId xmlns:a16="http://schemas.microsoft.com/office/drawing/2014/main" val="4204629887"/>
                    </a:ext>
                  </a:extLst>
                </a:gridCol>
                <a:gridCol w="830208">
                  <a:extLst>
                    <a:ext uri="{9D8B030D-6E8A-4147-A177-3AD203B41FA5}">
                      <a16:colId xmlns:a16="http://schemas.microsoft.com/office/drawing/2014/main" val="2100873199"/>
                    </a:ext>
                  </a:extLst>
                </a:gridCol>
                <a:gridCol w="737872">
                  <a:extLst>
                    <a:ext uri="{9D8B030D-6E8A-4147-A177-3AD203B41FA5}">
                      <a16:colId xmlns:a16="http://schemas.microsoft.com/office/drawing/2014/main" val="41749038"/>
                    </a:ext>
                  </a:extLst>
                </a:gridCol>
                <a:gridCol w="833376">
                  <a:extLst>
                    <a:ext uri="{9D8B030D-6E8A-4147-A177-3AD203B41FA5}">
                      <a16:colId xmlns:a16="http://schemas.microsoft.com/office/drawing/2014/main" val="413509446"/>
                    </a:ext>
                  </a:extLst>
                </a:gridCol>
                <a:gridCol w="788639">
                  <a:extLst>
                    <a:ext uri="{9D8B030D-6E8A-4147-A177-3AD203B41FA5}">
                      <a16:colId xmlns:a16="http://schemas.microsoft.com/office/drawing/2014/main" val="2415067067"/>
                    </a:ext>
                  </a:extLst>
                </a:gridCol>
              </a:tblGrid>
              <a:tr h="273095">
                <a:tc>
                  <a:txBody>
                    <a:bodyPr/>
                    <a:lstStyle/>
                    <a:p>
                      <a:pPr algn="ctr" rtl="0" fontAlgn="ctr">
                        <a:buNone/>
                      </a:pPr>
                      <a:r>
                        <a:rPr lang="es-MX" sz="10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a:t>
                      </a:r>
                    </a:p>
                    <a:p>
                      <a:pPr algn="ctr" rtl="0" fontAlgn="ctr">
                        <a:buNone/>
                      </a:pPr>
                      <a:r>
                        <a:rPr lang="es-MX" sz="1000" b="1" i="0" u="none" strike="noStrike" dirty="0">
                          <a:solidFill>
                            <a:srgbClr val="FFFFFF"/>
                          </a:solidFill>
                          <a:effectLst/>
                          <a:latin typeface="Noto Sans" panose="020B0502040504020204" pitchFamily="34" charset="0"/>
                        </a:rPr>
                        <a:t>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DONACIÓN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Nayarit</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Nuevo León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Oaxaca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Puebla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3</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282080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Queretaro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3</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Quintana Roo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8</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San Luis Potosí</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Sinaloa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Sonora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28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Tabasco</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29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Tlaxcala</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Tamaulipas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Veracruz Nte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Veracruz Sur</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Yucatán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Zacatecas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endParaRPr lang="es-MX" sz="12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100" b="1" i="0" u="none" strike="noStrike" dirty="0">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400" b="1" i="0" u="none" strike="noStrike" dirty="0">
                          <a:solidFill>
                            <a:schemeClr val="tx1"/>
                          </a:solidFill>
                          <a:effectLst/>
                          <a:latin typeface="Noto Sans" panose="020B0502040504020204" pitchFamily="34" charset="0"/>
                        </a:rPr>
                        <a:t>49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400" b="1" i="0" u="none" strike="noStrike" kern="1200" dirty="0">
                          <a:solidFill>
                            <a:schemeClr val="tx1"/>
                          </a:solidFill>
                          <a:effectLst/>
                          <a:latin typeface="Noto Sans" panose="020B0502040504020204" pitchFamily="34" charset="0"/>
                          <a:ea typeface="+mn-ea"/>
                          <a:cs typeface="+mn-cs"/>
                        </a:rPr>
                        <a:t>46</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400" b="1" i="0" u="none" strike="noStrike" dirty="0">
                          <a:solidFill>
                            <a:schemeClr val="tx1"/>
                          </a:solidFill>
                          <a:effectLst/>
                          <a:latin typeface="Noto Sans" panose="020B0502040504020204" pitchFamily="34" charset="0"/>
                        </a:rPr>
                        <a:t>150</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400" b="1" i="0" u="none" strike="noStrike" kern="1200" dirty="0">
                          <a:solidFill>
                            <a:schemeClr val="tx1"/>
                          </a:solidFill>
                          <a:effectLst/>
                          <a:latin typeface="Noto Sans" panose="020B0502040504020204" pitchFamily="34" charset="0"/>
                          <a:ea typeface="+mn-ea"/>
                          <a:cs typeface="+mn-cs"/>
                        </a:rPr>
                        <a:t>68</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sp>
        <p:nvSpPr>
          <p:cNvPr id="14" name="CuadroTexto 13">
            <a:extLst>
              <a:ext uri="{FF2B5EF4-FFF2-40B4-BE49-F238E27FC236}">
                <a16:creationId xmlns:a16="http://schemas.microsoft.com/office/drawing/2014/main" id="{BA9F05E8-82EB-E09E-A47B-916560DB264F}"/>
              </a:ext>
            </a:extLst>
          </p:cNvPr>
          <p:cNvSpPr txBox="1"/>
          <p:nvPr/>
        </p:nvSpPr>
        <p:spPr>
          <a:xfrm>
            <a:off x="9795296" y="1731128"/>
            <a:ext cx="2217915" cy="461665"/>
          </a:xfrm>
          <a:prstGeom prst="rect">
            <a:avLst/>
          </a:prstGeom>
          <a:noFill/>
        </p:spPr>
        <p:txBody>
          <a:bodyPr wrap="none" rtlCol="0">
            <a:spAutoFit/>
          </a:bodyPr>
          <a:lstStyle/>
          <a:p>
            <a:pPr algn="ctr"/>
            <a:r>
              <a:rPr lang="es-MX" sz="1200" dirty="0"/>
              <a:t>UACI-CPSI terrenos por validar</a:t>
            </a:r>
          </a:p>
          <a:p>
            <a:pPr algn="ctr"/>
            <a:r>
              <a:rPr lang="es-MX" sz="1200" dirty="0"/>
              <a:t>3 Reserva y 82 Donaciones</a:t>
            </a:r>
          </a:p>
        </p:txBody>
      </p:sp>
      <p:sp>
        <p:nvSpPr>
          <p:cNvPr id="18" name="CuadroTexto 17">
            <a:extLst>
              <a:ext uri="{FF2B5EF4-FFF2-40B4-BE49-F238E27FC236}">
                <a16:creationId xmlns:a16="http://schemas.microsoft.com/office/drawing/2014/main" id="{F40B831D-4E48-B857-3F6C-4E014509EE53}"/>
              </a:ext>
            </a:extLst>
          </p:cNvPr>
          <p:cNvSpPr txBox="1"/>
          <p:nvPr/>
        </p:nvSpPr>
        <p:spPr>
          <a:xfrm>
            <a:off x="1013675" y="5418351"/>
            <a:ext cx="8135956" cy="584775"/>
          </a:xfrm>
          <a:prstGeom prst="rect">
            <a:avLst/>
          </a:prstGeom>
          <a:noFill/>
        </p:spPr>
        <p:txBody>
          <a:bodyPr wrap="square" rtlCol="0">
            <a:spAutoFit/>
          </a:bodyPr>
          <a:lstStyle/>
          <a:p>
            <a:pPr algn="ctr"/>
            <a:r>
              <a:rPr lang="es-MX" sz="1600" b="1" dirty="0">
                <a:latin typeface="Noto Sans" panose="020B0502040504020204" pitchFamily="34" charset="0"/>
                <a:ea typeface="Noto Sans" panose="020B0502040504020204" pitchFamily="34" charset="0"/>
                <a:cs typeface="Noto Sans" panose="020B0502040504020204" pitchFamily="34" charset="0"/>
              </a:rPr>
              <a:t>Las columnas Reserva y Donación Propuestas son cantidades </a:t>
            </a:r>
          </a:p>
          <a:p>
            <a:pPr algn="ctr"/>
            <a:r>
              <a:rPr lang="es-MX" sz="1600" b="1" dirty="0">
                <a:latin typeface="Noto Sans" panose="020B0502040504020204" pitchFamily="34" charset="0"/>
                <a:ea typeface="Noto Sans" panose="020B0502040504020204" pitchFamily="34" charset="0"/>
                <a:cs typeface="Noto Sans" panose="020B0502040504020204" pitchFamily="34" charset="0"/>
              </a:rPr>
              <a:t>de terrenos sujetos de validación. </a:t>
            </a:r>
          </a:p>
        </p:txBody>
      </p:sp>
      <p:sp>
        <p:nvSpPr>
          <p:cNvPr id="21" name="CuadroTexto 20">
            <a:extLst>
              <a:ext uri="{FF2B5EF4-FFF2-40B4-BE49-F238E27FC236}">
                <a16:creationId xmlns:a16="http://schemas.microsoft.com/office/drawing/2014/main" id="{3D810677-1982-9602-BFDB-73395F1B7EC1}"/>
              </a:ext>
            </a:extLst>
          </p:cNvPr>
          <p:cNvSpPr txBox="1"/>
          <p:nvPr/>
        </p:nvSpPr>
        <p:spPr>
          <a:xfrm>
            <a:off x="11110820" y="5772979"/>
            <a:ext cx="1047082" cy="338554"/>
          </a:xfrm>
          <a:prstGeom prst="rect">
            <a:avLst/>
          </a:prstGeom>
          <a:noFill/>
        </p:spPr>
        <p:txBody>
          <a:bodyPr wrap="none" rtlCol="0">
            <a:spAutoFit/>
          </a:bodyPr>
          <a:lstStyle/>
          <a:p>
            <a:r>
              <a:rPr lang="es-MX"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a:t>
            </a:r>
          </a:p>
        </p:txBody>
      </p:sp>
      <p:sp>
        <p:nvSpPr>
          <p:cNvPr id="2" name="CuadroTexto 1">
            <a:extLst>
              <a:ext uri="{FF2B5EF4-FFF2-40B4-BE49-F238E27FC236}">
                <a16:creationId xmlns:a16="http://schemas.microsoft.com/office/drawing/2014/main" id="{EBC788AB-3107-8343-C36B-4BE0169B3A1F}"/>
              </a:ext>
            </a:extLst>
          </p:cNvPr>
          <p:cNvSpPr txBox="1"/>
          <p:nvPr/>
        </p:nvSpPr>
        <p:spPr>
          <a:xfrm>
            <a:off x="10685070" y="5617638"/>
            <a:ext cx="3161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881038"/>
                </a:solidFill>
                <a:effectLst/>
                <a:uLnTx/>
                <a:uFillTx/>
                <a:latin typeface="Noto Sans" panose="020B0502040504020204" pitchFamily="34" charset="0"/>
                <a:ea typeface="Noto Sans" panose="020B0502040504020204" pitchFamily="34" charset="0"/>
                <a:cs typeface="Noto Sans" panose="020B0502040504020204" pitchFamily="34" charset="0"/>
              </a:rPr>
              <a:t>=</a:t>
            </a:r>
          </a:p>
        </p:txBody>
      </p:sp>
    </p:spTree>
    <p:extLst>
      <p:ext uri="{BB962C8B-B14F-4D97-AF65-F5344CB8AC3E}">
        <p14:creationId xmlns:p14="http://schemas.microsoft.com/office/powerpoint/2010/main" val="708472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CDD33-E25A-8593-EB66-0E7CAF08F9B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7A7C2C6-610D-9551-5B4A-C267D36E2E01}"/>
              </a:ext>
            </a:extLst>
          </p:cNvPr>
          <p:cNvSpPr txBox="1"/>
          <p:nvPr/>
        </p:nvSpPr>
        <p:spPr>
          <a:xfrm>
            <a:off x="189288" y="149720"/>
            <a:ext cx="8816055" cy="461665"/>
          </a:xfrm>
          <a:prstGeom prst="rect">
            <a:avLst/>
          </a:prstGeom>
          <a:noFill/>
        </p:spPr>
        <p:txBody>
          <a:bodyPr wrap="square" rtlCol="0">
            <a:spAutoFit/>
          </a:bodyPr>
          <a:lstStyle/>
          <a:p>
            <a:pPr>
              <a:buClr>
                <a:srgbClr val="000000"/>
              </a:buClr>
              <a:buSzPts val="3000"/>
              <a:defRPr/>
            </a:pPr>
            <a:r>
              <a:rPr lang="es-MX" sz="2400" b="1" dirty="0">
                <a:solidFill>
                  <a:srgbClr val="621132"/>
                </a:solidFill>
                <a:latin typeface="Patria" pitchFamily="2" charset="0"/>
              </a:rPr>
              <a:t>Avance en la integración de expedientes para CECI donaciones</a:t>
            </a:r>
          </a:p>
        </p:txBody>
      </p:sp>
      <p:pic>
        <p:nvPicPr>
          <p:cNvPr id="7" name="Imagen 6">
            <a:extLst>
              <a:ext uri="{FF2B5EF4-FFF2-40B4-BE49-F238E27FC236}">
                <a16:creationId xmlns:a16="http://schemas.microsoft.com/office/drawing/2014/main" id="{2915100F-A35D-DB0C-8A76-326A299B6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8164D18B-6645-872D-55E0-D40D3402C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8B87ED50-63BF-6278-2B69-5D9EAC94908E}"/>
              </a:ext>
            </a:extLst>
          </p:cNvPr>
          <p:cNvSpPr txBox="1"/>
          <p:nvPr/>
        </p:nvSpPr>
        <p:spPr>
          <a:xfrm>
            <a:off x="4143226" y="6037990"/>
            <a:ext cx="463780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Validaciones realizadas: </a:t>
            </a:r>
            <a:r>
              <a:rPr kumimoji="0" lang="es-MX" sz="18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68 Donaciones</a:t>
            </a:r>
          </a:p>
        </p:txBody>
      </p:sp>
      <p:graphicFrame>
        <p:nvGraphicFramePr>
          <p:cNvPr id="6" name="Gráfico 5">
            <a:extLst>
              <a:ext uri="{FF2B5EF4-FFF2-40B4-BE49-F238E27FC236}">
                <a16:creationId xmlns:a16="http://schemas.microsoft.com/office/drawing/2014/main" id="{A284BFEB-216D-5180-EDAB-4A5A89623550}"/>
              </a:ext>
            </a:extLst>
          </p:cNvPr>
          <p:cNvGraphicFramePr/>
          <p:nvPr/>
        </p:nvGraphicFramePr>
        <p:xfrm>
          <a:off x="189287" y="1019895"/>
          <a:ext cx="6071553" cy="39207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Tabla 10">
            <a:extLst>
              <a:ext uri="{FF2B5EF4-FFF2-40B4-BE49-F238E27FC236}">
                <a16:creationId xmlns:a16="http://schemas.microsoft.com/office/drawing/2014/main" id="{8EFA4EA8-C8DA-CA5E-E665-7CF96343FA27}"/>
              </a:ext>
            </a:extLst>
          </p:cNvPr>
          <p:cNvGraphicFramePr>
            <a:graphicFrameLocks noGrp="1"/>
          </p:cNvGraphicFramePr>
          <p:nvPr/>
        </p:nvGraphicFramePr>
        <p:xfrm>
          <a:off x="6701290" y="1283325"/>
          <a:ext cx="5068346" cy="4746283"/>
        </p:xfrm>
        <a:graphic>
          <a:graphicData uri="http://schemas.openxmlformats.org/drawingml/2006/table">
            <a:tbl>
              <a:tblPr>
                <a:tableStyleId>{5C22544A-7EE6-4342-B048-85BDC9FD1C3A}</a:tableStyleId>
              </a:tblPr>
              <a:tblGrid>
                <a:gridCol w="1903810">
                  <a:extLst>
                    <a:ext uri="{9D8B030D-6E8A-4147-A177-3AD203B41FA5}">
                      <a16:colId xmlns:a16="http://schemas.microsoft.com/office/drawing/2014/main" val="1871271107"/>
                    </a:ext>
                  </a:extLst>
                </a:gridCol>
                <a:gridCol w="1675873">
                  <a:extLst>
                    <a:ext uri="{9D8B030D-6E8A-4147-A177-3AD203B41FA5}">
                      <a16:colId xmlns:a16="http://schemas.microsoft.com/office/drawing/2014/main" val="2101032706"/>
                    </a:ext>
                  </a:extLst>
                </a:gridCol>
                <a:gridCol w="1488663">
                  <a:extLst>
                    <a:ext uri="{9D8B030D-6E8A-4147-A177-3AD203B41FA5}">
                      <a16:colId xmlns:a16="http://schemas.microsoft.com/office/drawing/2014/main" val="4045919399"/>
                    </a:ext>
                  </a:extLst>
                </a:gridCol>
              </a:tblGrid>
              <a:tr h="393478">
                <a:tc>
                  <a:txBody>
                    <a:bodyPr/>
                    <a:lstStyle/>
                    <a:p>
                      <a:pPr algn="ctr" fontAlgn="b">
                        <a:buNone/>
                      </a:pPr>
                      <a:r>
                        <a:rPr lang="es-MX" sz="12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0B5445"/>
                    </a:solidFill>
                  </a:tcPr>
                </a:tc>
                <a:tc>
                  <a:txBody>
                    <a:bodyPr/>
                    <a:lstStyle/>
                    <a:p>
                      <a:pPr algn="ctr" fontAlgn="b">
                        <a:buNone/>
                      </a:pPr>
                      <a:r>
                        <a:rPr lang="es-MX" sz="12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0B5445"/>
                    </a:solidFill>
                  </a:tcPr>
                </a:tc>
                <a:tc>
                  <a:txBody>
                    <a:bodyPr/>
                    <a:lstStyle/>
                    <a:p>
                      <a:pPr algn="ctr" fontAlgn="b">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Nº. Inmuebles</a:t>
                      </a:r>
                    </a:p>
                  </a:txBody>
                  <a:tcPr marL="9525" marR="9525" marT="9525" marB="0" anchor="ctr">
                    <a:solidFill>
                      <a:srgbClr val="0B5445"/>
                    </a:solidFill>
                  </a:tcPr>
                </a:tc>
                <a:extLst>
                  <a:ext uri="{0D108BD9-81ED-4DB2-BD59-A6C34878D82A}">
                    <a16:rowId xmlns:a16="http://schemas.microsoft.com/office/drawing/2014/main" val="1156127946"/>
                  </a:ext>
                </a:extLst>
              </a:tr>
              <a:tr h="212814">
                <a:tc rowSpan="5">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Aguascalientes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Aguascalientes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68421518"/>
                  </a:ext>
                </a:extLst>
              </a:tr>
              <a:tr h="212814">
                <a:tc vMerge="1">
                  <a:txBody>
                    <a:bodyPr/>
                    <a:lstStyle/>
                    <a:p>
                      <a:pPr algn="l"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Jesus María</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897458122"/>
                  </a:ext>
                </a:extLst>
              </a:tr>
              <a:tr h="212814">
                <a:tc vMerge="1">
                  <a:txBody>
                    <a:bodyPr/>
                    <a:lstStyle/>
                    <a:p>
                      <a:pPr algn="l"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Pabellón de Arteaga</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54659582"/>
                  </a:ext>
                </a:extLst>
              </a:tr>
              <a:tr h="212814">
                <a:tc vMerge="1">
                  <a:txBody>
                    <a:bodyPr/>
                    <a:lstStyle/>
                    <a:p>
                      <a:endParaRPr lang="es-MX"/>
                    </a:p>
                  </a:txBody>
                  <a:tcPr/>
                </a:tc>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Rincón de Romos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95000"/>
                      </a:schemeClr>
                    </a:solidFill>
                  </a:tcPr>
                </a:tc>
                <a:extLst>
                  <a:ext uri="{0D108BD9-81ED-4DB2-BD59-A6C34878D82A}">
                    <a16:rowId xmlns:a16="http://schemas.microsoft.com/office/drawing/2014/main" val="3852158077"/>
                  </a:ext>
                </a:extLst>
              </a:tr>
              <a:tr h="212814">
                <a:tc vMerge="1">
                  <a:txBody>
                    <a:bodyPr/>
                    <a:lstStyle/>
                    <a:p>
                      <a:pPr algn="l"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San Fco. de los Romos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547792711"/>
                  </a:ext>
                </a:extLst>
              </a:tr>
              <a:tr h="212814">
                <a:tc>
                  <a:txBody>
                    <a:bodyPr/>
                    <a:lstStyle/>
                    <a:p>
                      <a:pPr algn="ctr" fontAlgn="b">
                        <a:buNone/>
                      </a:pPr>
                      <a:r>
                        <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9525" marR="9525" marT="9525" marB="0" anchor="ctr">
                    <a:solidFill>
                      <a:schemeClr val="bg1">
                        <a:lumMod val="95000"/>
                      </a:schemeClr>
                    </a:solidFill>
                  </a:tcPr>
                </a:tc>
                <a:tc>
                  <a:txBody>
                    <a:bodyPr/>
                    <a:lstStyle/>
                    <a:p>
                      <a:pPr marL="9366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Mexicali</a:t>
                      </a:r>
                    </a:p>
                  </a:txBody>
                  <a:tcPr marL="9525" marR="9525" marT="9525" marB="0" anchor="ctr">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95000"/>
                      </a:schemeClr>
                    </a:solidFill>
                  </a:tcPr>
                </a:tc>
                <a:extLst>
                  <a:ext uri="{0D108BD9-81ED-4DB2-BD59-A6C34878D82A}">
                    <a16:rowId xmlns:a16="http://schemas.microsoft.com/office/drawing/2014/main" val="913448052"/>
                  </a:ext>
                </a:extLst>
              </a:tr>
              <a:tr h="212814">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Durango</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Nuevo Ideal</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509374793"/>
                  </a:ext>
                </a:extLst>
              </a:tr>
              <a:tr h="212814">
                <a:tc rowSpan="2">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Chicoloapan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147140818"/>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Texcoco</a:t>
                      </a:r>
                    </a:p>
                  </a:txBody>
                  <a:tcPr marL="9525" marR="9525" marT="9525" marB="0" anchor="ctr">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95000"/>
                      </a:schemeClr>
                    </a:solidFill>
                  </a:tcPr>
                </a:tc>
                <a:extLst>
                  <a:ext uri="{0D108BD9-81ED-4DB2-BD59-A6C34878D82A}">
                    <a16:rowId xmlns:a16="http://schemas.microsoft.com/office/drawing/2014/main" val="1630028497"/>
                  </a:ext>
                </a:extLst>
              </a:tr>
              <a:tr h="212814">
                <a:tc rowSpan="2">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Jalisco</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Ayutla</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476138858"/>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Sayula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4003327519"/>
                  </a:ext>
                </a:extLst>
              </a:tr>
              <a:tr h="212814">
                <a:tc rowSpan="4">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Michoacán</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Jacona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2952360438"/>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La Piedad</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925716627"/>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D8CA8B"/>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Zamora</a:t>
                      </a:r>
                      <a:endParaRPr lang="es-MX" sz="1100" b="1" i="0" u="none" strike="noStrike" baseline="30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no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noFill/>
                  </a:tcPr>
                </a:tc>
                <a:extLst>
                  <a:ext uri="{0D108BD9-81ED-4DB2-BD59-A6C34878D82A}">
                    <a16:rowId xmlns:a16="http://schemas.microsoft.com/office/drawing/2014/main" val="168324016"/>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defTabSz="914400" rtl="0" eaLnBrk="1" fontAlgn="b" latinLnBrk="0" hangingPunct="1">
                        <a:buNone/>
                      </a:pPr>
                      <a:r>
                        <a:rPr lang="es-MX" sz="11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Sahuayo</a:t>
                      </a:r>
                    </a:p>
                  </a:txBody>
                  <a:tcPr marL="9525" marR="9525" marT="9525" marB="0" anchor="ctr">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noFill/>
                  </a:tcPr>
                </a:tc>
                <a:extLst>
                  <a:ext uri="{0D108BD9-81ED-4DB2-BD59-A6C34878D82A}">
                    <a16:rowId xmlns:a16="http://schemas.microsoft.com/office/drawing/2014/main" val="717860172"/>
                  </a:ext>
                </a:extLst>
              </a:tr>
              <a:tr h="212814">
                <a:tc rowSpan="4">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Morelos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Emiliano Zapata </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2137344818"/>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Miacatlán</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21773712"/>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Tepalcingo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2947627081"/>
                  </a:ext>
                </a:extLst>
              </a:tr>
              <a:tr h="309339">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Tlaquiltenango</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906738813"/>
                  </a:ext>
                </a:extLst>
              </a:tr>
              <a:tr h="212814">
                <a:tc>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r" fontAlgn="b">
                        <a:buNone/>
                      </a:pPr>
                      <a:r>
                        <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Total </a:t>
                      </a: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21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433964131"/>
                  </a:ext>
                </a:extLst>
              </a:tr>
            </a:tbl>
          </a:graphicData>
        </a:graphic>
      </p:graphicFrame>
      <p:sp>
        <p:nvSpPr>
          <p:cNvPr id="12" name="CuadroTexto 11">
            <a:extLst>
              <a:ext uri="{FF2B5EF4-FFF2-40B4-BE49-F238E27FC236}">
                <a16:creationId xmlns:a16="http://schemas.microsoft.com/office/drawing/2014/main" id="{8BAB1744-ED4E-7BAF-2134-BE347F07124F}"/>
              </a:ext>
            </a:extLst>
          </p:cNvPr>
          <p:cNvSpPr txBox="1"/>
          <p:nvPr/>
        </p:nvSpPr>
        <p:spPr>
          <a:xfrm>
            <a:off x="6701290" y="779596"/>
            <a:ext cx="50683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mayor a 60%</a:t>
            </a:r>
            <a:endParaRPr kumimoji="0" lang="es-MX" sz="20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E891B7CE-9605-70D6-C412-150DD9426307}"/>
              </a:ext>
            </a:extLst>
          </p:cNvPr>
          <p:cNvSpPr txBox="1"/>
          <p:nvPr/>
        </p:nvSpPr>
        <p:spPr>
          <a:xfrm>
            <a:off x="1940778" y="4659285"/>
            <a:ext cx="1005404"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7 Ags.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3 Morelos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Michoacán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Jalisco</a:t>
            </a:r>
          </a:p>
        </p:txBody>
      </p:sp>
      <p:sp>
        <p:nvSpPr>
          <p:cNvPr id="4" name="CuadroTexto 3">
            <a:extLst>
              <a:ext uri="{FF2B5EF4-FFF2-40B4-BE49-F238E27FC236}">
                <a16:creationId xmlns:a16="http://schemas.microsoft.com/office/drawing/2014/main" id="{C4E76877-17D5-A3A8-1FD1-62E303670D32}"/>
              </a:ext>
            </a:extLst>
          </p:cNvPr>
          <p:cNvSpPr txBox="1"/>
          <p:nvPr/>
        </p:nvSpPr>
        <p:spPr>
          <a:xfrm>
            <a:off x="397219" y="4659285"/>
            <a:ext cx="1164101" cy="86177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5 Chihuahua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4 EMO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Baja California</a:t>
            </a:r>
            <a:endParaRPr lang="es-MX" sz="1000" dirty="0">
              <a:solidFill>
                <a:prstClr val="black"/>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Colima</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dirty="0">
                <a:solidFill>
                  <a:prstClr val="black"/>
                </a:solidFill>
                <a:latin typeface="Noto Sans" panose="020B0502040504020204" pitchFamily="34" charset="0"/>
                <a:ea typeface="Noto Sans" panose="020B0502040504020204" pitchFamily="34" charset="0"/>
                <a:cs typeface="Noto Sans" panose="020B0502040504020204" pitchFamily="34" charset="0"/>
              </a:rPr>
              <a:t>1 Puebla</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Marcador de número de diapositiva 3">
            <a:extLst>
              <a:ext uri="{FF2B5EF4-FFF2-40B4-BE49-F238E27FC236}">
                <a16:creationId xmlns:a16="http://schemas.microsoft.com/office/drawing/2014/main" id="{9251A289-26FF-8DDA-FC40-CAF898195151}"/>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CuadroTexto 8">
            <a:extLst>
              <a:ext uri="{FF2B5EF4-FFF2-40B4-BE49-F238E27FC236}">
                <a16:creationId xmlns:a16="http://schemas.microsoft.com/office/drawing/2014/main" id="{F65C9D07-D8F4-DBD2-55E5-9608AB353E67}"/>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Tree>
    <p:extLst>
      <p:ext uri="{BB962C8B-B14F-4D97-AF65-F5344CB8AC3E}">
        <p14:creationId xmlns:p14="http://schemas.microsoft.com/office/powerpoint/2010/main" val="2879364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5228BC0-A2E2-D44E-8C31-2425242FECD3}"/>
              </a:ext>
            </a:extLst>
          </p:cNvPr>
          <p:cNvSpPr txBox="1"/>
          <p:nvPr/>
        </p:nvSpPr>
        <p:spPr>
          <a:xfrm>
            <a:off x="102708" y="98428"/>
            <a:ext cx="8816055" cy="400110"/>
          </a:xfrm>
          <a:prstGeom prst="rect">
            <a:avLst/>
          </a:prstGeom>
          <a:noFill/>
        </p:spPr>
        <p:txBody>
          <a:bodyPr wrap="square" rtlCol="0">
            <a:spAutoFit/>
          </a:bodyPr>
          <a:lstStyle/>
          <a:p>
            <a:r>
              <a:rPr lang="es-MX" sz="2000" b="1" dirty="0">
                <a:solidFill>
                  <a:srgbClr val="691C32"/>
                </a:solidFill>
                <a:latin typeface="Patria" pitchFamily="2" charset="0"/>
              </a:rPr>
              <a:t>Avance en la integración de expedientes para CECI donaciones</a:t>
            </a:r>
          </a:p>
        </p:txBody>
      </p:sp>
      <p:sp>
        <p:nvSpPr>
          <p:cNvPr id="3" name="CuadroTexto 2">
            <a:extLst>
              <a:ext uri="{FF2B5EF4-FFF2-40B4-BE49-F238E27FC236}">
                <a16:creationId xmlns:a16="http://schemas.microsoft.com/office/drawing/2014/main" id="{9ACD7AA6-D9D0-B7CE-7F4B-E79BBC9E87E0}"/>
              </a:ext>
            </a:extLst>
          </p:cNvPr>
          <p:cNvSpPr txBox="1"/>
          <p:nvPr/>
        </p:nvSpPr>
        <p:spPr>
          <a:xfrm>
            <a:off x="102708" y="423985"/>
            <a:ext cx="8317999" cy="369332"/>
          </a:xfrm>
          <a:prstGeom prst="rect">
            <a:avLst/>
          </a:prstGeom>
          <a:noFill/>
        </p:spPr>
        <p:txBody>
          <a:bodyPr wrap="square" rtlCol="0">
            <a:spAutoFit/>
          </a:bodyPr>
          <a:lstStyle/>
          <a:p>
            <a:r>
              <a:rPr lang="es-MX" dirty="0">
                <a:solidFill>
                  <a:srgbClr val="0B5445"/>
                </a:solidFill>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menor a 60%</a:t>
            </a:r>
          </a:p>
        </p:txBody>
      </p:sp>
      <p:graphicFrame>
        <p:nvGraphicFramePr>
          <p:cNvPr id="6" name="Tabla 5">
            <a:extLst>
              <a:ext uri="{FF2B5EF4-FFF2-40B4-BE49-F238E27FC236}">
                <a16:creationId xmlns:a16="http://schemas.microsoft.com/office/drawing/2014/main" id="{E804C42C-5B05-DA99-B754-6F1A1E0E39B9}"/>
              </a:ext>
            </a:extLst>
          </p:cNvPr>
          <p:cNvGraphicFramePr>
            <a:graphicFrameLocks noGrp="1"/>
          </p:cNvGraphicFramePr>
          <p:nvPr/>
        </p:nvGraphicFramePr>
        <p:xfrm>
          <a:off x="2163097" y="1019805"/>
          <a:ext cx="3815442" cy="5439207"/>
        </p:xfrm>
        <a:graphic>
          <a:graphicData uri="http://schemas.openxmlformats.org/drawingml/2006/table">
            <a:tbl>
              <a:tblPr>
                <a:tableStyleId>{5C22544A-7EE6-4342-B048-85BDC9FD1C3A}</a:tableStyleId>
              </a:tblPr>
              <a:tblGrid>
                <a:gridCol w="2369574">
                  <a:extLst>
                    <a:ext uri="{9D8B030D-6E8A-4147-A177-3AD203B41FA5}">
                      <a16:colId xmlns:a16="http://schemas.microsoft.com/office/drawing/2014/main" val="1228553339"/>
                    </a:ext>
                  </a:extLst>
                </a:gridCol>
                <a:gridCol w="1445868">
                  <a:extLst>
                    <a:ext uri="{9D8B030D-6E8A-4147-A177-3AD203B41FA5}">
                      <a16:colId xmlns:a16="http://schemas.microsoft.com/office/drawing/2014/main" val="3402110230"/>
                    </a:ext>
                  </a:extLst>
                </a:gridCol>
              </a:tblGrid>
              <a:tr h="176193">
                <a:tc>
                  <a:txBody>
                    <a:bodyPr/>
                    <a:lstStyle/>
                    <a:p>
                      <a:pPr marL="0" algn="ctr" defTabSz="914400" rtl="0" eaLnBrk="1" fontAlgn="b" latinLnBrk="0" hangingPunct="1">
                        <a:buNone/>
                      </a:pPr>
                      <a:r>
                        <a:rPr lang="es-MX" sz="1100" b="1"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 y 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 Inmuebles</a:t>
                      </a:r>
                    </a:p>
                  </a:txBody>
                  <a:tcPr marL="7502" marR="7502" marT="7502" marB="0" anchor="ctr">
                    <a:solidFill>
                      <a:srgbClr val="13322B"/>
                    </a:solidFill>
                  </a:tcPr>
                </a:tc>
                <a:extLst>
                  <a:ext uri="{0D108BD9-81ED-4DB2-BD59-A6C34878D82A}">
                    <a16:rowId xmlns:a16="http://schemas.microsoft.com/office/drawing/2014/main" val="2499512177"/>
                  </a:ext>
                </a:extLst>
              </a:tr>
              <a:tr h="176193">
                <a:tc>
                  <a:txBody>
                    <a:bodyPr/>
                    <a:lstStyle/>
                    <a:p>
                      <a:pPr marL="88900"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ES"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3434866895"/>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Mexicali</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791615219"/>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San Quintín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3221492222"/>
                  </a:ext>
                </a:extLst>
              </a:tr>
              <a:tr h="176193">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Tijuana</a:t>
                      </a:r>
                    </a:p>
                  </a:txBody>
                  <a:tcPr marL="7502" marR="7502" marT="7502" marB="0" anchor="ctr">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95000"/>
                      </a:schemeClr>
                    </a:solidFill>
                  </a:tcPr>
                </a:tc>
                <a:extLst>
                  <a:ext uri="{0D108BD9-81ED-4DB2-BD59-A6C34878D82A}">
                    <a16:rowId xmlns:a16="http://schemas.microsoft.com/office/drawing/2014/main" val="3416064318"/>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Chiapas</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7502" marR="7502" marT="7502" marB="0" anchor="ctr">
                    <a:solidFill>
                      <a:srgbClr val="235B4F"/>
                    </a:solidFill>
                  </a:tcPr>
                </a:tc>
                <a:extLst>
                  <a:ext uri="{0D108BD9-81ED-4DB2-BD59-A6C34878D82A}">
                    <a16:rowId xmlns:a16="http://schemas.microsoft.com/office/drawing/2014/main" val="3373673803"/>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San Cristóbal</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356659284"/>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Tapachula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1740802277"/>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Coahuila</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3992868207"/>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Monclova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198860367"/>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Piedras Negras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153973179"/>
                  </a:ext>
                </a:extLst>
              </a:tr>
              <a:tr h="208486">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5</a:t>
                      </a:r>
                    </a:p>
                  </a:txBody>
                  <a:tcPr marL="7502" marR="7502" marT="7502" marB="0" anchor="ctr">
                    <a:solidFill>
                      <a:srgbClr val="235B4F"/>
                    </a:solidFill>
                  </a:tcPr>
                </a:tc>
                <a:extLst>
                  <a:ext uri="{0D108BD9-81ED-4DB2-BD59-A6C34878D82A}">
                    <a16:rowId xmlns:a16="http://schemas.microsoft.com/office/drawing/2014/main" val="3826105754"/>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Chimalhuacán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2900468906"/>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Ixtapaluca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2498881760"/>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La Paz</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17578569"/>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Texcoco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337276624"/>
                  </a:ext>
                </a:extLst>
              </a:tr>
              <a:tr h="176193">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Ecatepec</a:t>
                      </a:r>
                    </a:p>
                  </a:txBody>
                  <a:tcPr marL="7502" marR="7502" marT="7502" marB="0" anchor="ctr">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noFill/>
                  </a:tcPr>
                </a:tc>
                <a:extLst>
                  <a:ext uri="{0D108BD9-81ED-4DB2-BD59-A6C34878D82A}">
                    <a16:rowId xmlns:a16="http://schemas.microsoft.com/office/drawing/2014/main" val="2391450901"/>
                  </a:ext>
                </a:extLst>
              </a:tr>
              <a:tr h="208486">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Estado de México Poniente</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1903532702"/>
                  </a:ext>
                </a:extLst>
              </a:tr>
              <a:tr h="1958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Mexicaltzingo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551577099"/>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Guanajuato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1363236502"/>
                  </a:ext>
                </a:extLst>
              </a:tr>
              <a:tr h="245337">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San José Iturbide</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87557223"/>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Guerrero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ES"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4000700889"/>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Chilpancingo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2155743253"/>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Iguala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2469660671"/>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Petatlán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273479341"/>
                  </a:ext>
                </a:extLst>
              </a:tr>
              <a:tr h="176193">
                <a:tc>
                  <a:txBody>
                    <a:bodyPr/>
                    <a:lstStyle/>
                    <a:p>
                      <a:pPr marL="354013"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mn-ea"/>
                          <a:cs typeface="+mn-cs"/>
                        </a:rPr>
                        <a:t>Pungarabato</a:t>
                      </a:r>
                    </a:p>
                  </a:txBody>
                  <a:tcPr marL="7502" marR="7502" marT="7502" marB="0" anchor="ctr">
                    <a:solidFill>
                      <a:schemeClr val="bg1">
                        <a:lumMod val="8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85000"/>
                      </a:schemeClr>
                    </a:solidFill>
                  </a:tcPr>
                </a:tc>
                <a:extLst>
                  <a:ext uri="{0D108BD9-81ED-4DB2-BD59-A6C34878D82A}">
                    <a16:rowId xmlns:a16="http://schemas.microsoft.com/office/drawing/2014/main" val="314421363"/>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Jalisco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1255151744"/>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Jalostotitlán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236849531"/>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Michoacán</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85C4D"/>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85C4D"/>
                    </a:solidFill>
                  </a:tcPr>
                </a:tc>
                <a:extLst>
                  <a:ext uri="{0D108BD9-81ED-4DB2-BD59-A6C34878D82A}">
                    <a16:rowId xmlns:a16="http://schemas.microsoft.com/office/drawing/2014/main" val="3514487313"/>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Morelia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4000906228"/>
                  </a:ext>
                </a:extLst>
              </a:tr>
            </a:tbl>
          </a:graphicData>
        </a:graphic>
      </p:graphicFrame>
      <p:graphicFrame>
        <p:nvGraphicFramePr>
          <p:cNvPr id="8" name="Tabla 7">
            <a:extLst>
              <a:ext uri="{FF2B5EF4-FFF2-40B4-BE49-F238E27FC236}">
                <a16:creationId xmlns:a16="http://schemas.microsoft.com/office/drawing/2014/main" id="{BB80692F-8134-073C-B663-45E6F4F03B3D}"/>
              </a:ext>
            </a:extLst>
          </p:cNvPr>
          <p:cNvGraphicFramePr>
            <a:graphicFrameLocks noGrp="1"/>
          </p:cNvGraphicFramePr>
          <p:nvPr/>
        </p:nvGraphicFramePr>
        <p:xfrm>
          <a:off x="6636774" y="1019805"/>
          <a:ext cx="3815442" cy="5264899"/>
        </p:xfrm>
        <a:graphic>
          <a:graphicData uri="http://schemas.openxmlformats.org/drawingml/2006/table">
            <a:tbl>
              <a:tblPr>
                <a:tableStyleId>{5C22544A-7EE6-4342-B048-85BDC9FD1C3A}</a:tableStyleId>
              </a:tblPr>
              <a:tblGrid>
                <a:gridCol w="2369574">
                  <a:extLst>
                    <a:ext uri="{9D8B030D-6E8A-4147-A177-3AD203B41FA5}">
                      <a16:colId xmlns:a16="http://schemas.microsoft.com/office/drawing/2014/main" val="311529334"/>
                    </a:ext>
                  </a:extLst>
                </a:gridCol>
                <a:gridCol w="1445868">
                  <a:extLst>
                    <a:ext uri="{9D8B030D-6E8A-4147-A177-3AD203B41FA5}">
                      <a16:colId xmlns:a16="http://schemas.microsoft.com/office/drawing/2014/main" val="1654945128"/>
                    </a:ext>
                  </a:extLst>
                </a:gridCol>
              </a:tblGrid>
              <a:tr h="160066">
                <a:tc>
                  <a:txBody>
                    <a:bodyPr/>
                    <a:lstStyle/>
                    <a:p>
                      <a:pPr marL="0" algn="ctr" defTabSz="914400" rtl="0" eaLnBrk="1" fontAlgn="b" latinLnBrk="0" hangingPunct="1">
                        <a:buNone/>
                      </a:pPr>
                      <a:r>
                        <a:rPr lang="es-MX" sz="1100" b="1"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 Inmuebles</a:t>
                      </a:r>
                    </a:p>
                  </a:txBody>
                  <a:tcPr marL="7502" marR="7502" marT="7502" marB="0" anchor="ctr">
                    <a:solidFill>
                      <a:srgbClr val="13322B"/>
                    </a:solidFill>
                  </a:tcPr>
                </a:tc>
                <a:extLst>
                  <a:ext uri="{0D108BD9-81ED-4DB2-BD59-A6C34878D82A}">
                    <a16:rowId xmlns:a16="http://schemas.microsoft.com/office/drawing/2014/main" val="2068251146"/>
                  </a:ext>
                </a:extLst>
              </a:tr>
              <a:tr h="170209">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Sahuayo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1710323222"/>
                  </a:ext>
                </a:extLst>
              </a:tr>
              <a:tr h="170209">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Zacapu</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noFill/>
                  </a:tcPr>
                </a:tc>
                <a:extLst>
                  <a:ext uri="{0D108BD9-81ED-4DB2-BD59-A6C34878D82A}">
                    <a16:rowId xmlns:a16="http://schemas.microsoft.com/office/drawing/2014/main" val="3064253368"/>
                  </a:ext>
                </a:extLst>
              </a:tr>
              <a:tr h="188585">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Morelos</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3407371379"/>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Xochitepec</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742584956"/>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Nuevo León</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3932242982"/>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Escobedo</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612132834"/>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Pesquería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265372637"/>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Zuazua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88266988"/>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Querétaro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3940761509"/>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Tequisquiapan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4285858836"/>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Quintana Roo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4229020259"/>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Benito Juárez</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929142326"/>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Cozumel</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4045657146"/>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Playa del Carmen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771768470"/>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9525" marR="9525" marT="9525" marB="0" anchor="b">
                    <a:solidFill>
                      <a:srgbClr val="235B4F"/>
                    </a:solidFill>
                  </a:tcPr>
                </a:tc>
                <a:tc>
                  <a:txBody>
                    <a:bodyPr/>
                    <a:lstStyle/>
                    <a:p>
                      <a:pPr algn="ctr" fontAlgn="b">
                        <a:buNone/>
                      </a:pPr>
                      <a:r>
                        <a:rPr lang="es-ES"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3859327397"/>
                  </a:ext>
                </a:extLst>
              </a:tr>
              <a:tr h="202780">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Mazatlán</a:t>
                      </a:r>
                    </a:p>
                  </a:txBody>
                  <a:tcPr marL="9525" marR="9525" marT="9525" marB="0" anchor="b">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chemeClr val="bg1">
                        <a:lumMod val="95000"/>
                      </a:schemeClr>
                    </a:solidFill>
                  </a:tcPr>
                </a:tc>
                <a:extLst>
                  <a:ext uri="{0D108BD9-81ED-4DB2-BD59-A6C34878D82A}">
                    <a16:rowId xmlns:a16="http://schemas.microsoft.com/office/drawing/2014/main" val="3337461015"/>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Sonora</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9525" marR="9525" marT="9525" marB="0" anchor="b">
                    <a:solidFill>
                      <a:srgbClr val="235B4F"/>
                    </a:solidFill>
                  </a:tcPr>
                </a:tc>
                <a:extLst>
                  <a:ext uri="{0D108BD9-81ED-4DB2-BD59-A6C34878D82A}">
                    <a16:rowId xmlns:a16="http://schemas.microsoft.com/office/drawing/2014/main" val="1904282500"/>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Nogales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775241600"/>
                  </a:ext>
                </a:extLst>
              </a:tr>
              <a:tr h="202780">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Hermosillo</a:t>
                      </a:r>
                    </a:p>
                  </a:txBody>
                  <a:tcPr marL="9525" marR="9525" marT="9525" marB="0" anchor="b">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chemeClr val="bg1">
                        <a:lumMod val="95000"/>
                      </a:schemeClr>
                    </a:solidFill>
                  </a:tcPr>
                </a:tc>
                <a:extLst>
                  <a:ext uri="{0D108BD9-81ED-4DB2-BD59-A6C34878D82A}">
                    <a16:rowId xmlns:a16="http://schemas.microsoft.com/office/drawing/2014/main" val="3890015234"/>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Veracruz Sur</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1696515701"/>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Cosamaloapan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139229754"/>
                  </a:ext>
                </a:extLst>
              </a:tr>
              <a:tr h="202780">
                <a:tc>
                  <a:txBody>
                    <a:bodyPr/>
                    <a:lstStyle/>
                    <a:p>
                      <a:pPr marL="265113" indent="0" algn="l" rtl="0" fontAlgn="b">
                        <a:buNone/>
                      </a:pPr>
                      <a:r>
                        <a:rPr lang="es-MX" sz="1100" b="0" i="0" u="none" strike="noStrike" dirty="0">
                          <a:solidFill>
                            <a:srgbClr val="000000"/>
                          </a:solidFill>
                          <a:effectLst/>
                          <a:latin typeface="Noto Sans" panose="020B0502040504020204" pitchFamily="34" charset="0"/>
                        </a:rPr>
                        <a:t>Mariano Escobedo</a:t>
                      </a:r>
                    </a:p>
                  </a:txBody>
                  <a:tcPr marL="85725" marR="9525" marT="9525" marB="0" anchor="b">
                    <a:solidFill>
                      <a:schemeClr val="bg1">
                        <a:lumMod val="85000"/>
                      </a:schemeClr>
                    </a:solid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solidFill>
                      <a:schemeClr val="bg1">
                        <a:lumMod val="85000"/>
                      </a:schemeClr>
                    </a:solidFill>
                  </a:tcPr>
                </a:tc>
                <a:extLst>
                  <a:ext uri="{0D108BD9-81ED-4DB2-BD59-A6C34878D82A}">
                    <a16:rowId xmlns:a16="http://schemas.microsoft.com/office/drawing/2014/main" val="15185527"/>
                  </a:ext>
                </a:extLst>
              </a:tr>
              <a:tr h="206217">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Yucatán</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rgbClr val="235B4F"/>
                    </a:solidFill>
                  </a:tcPr>
                </a:tc>
                <a:extLst>
                  <a:ext uri="{0D108BD9-81ED-4DB2-BD59-A6C34878D82A}">
                    <a16:rowId xmlns:a16="http://schemas.microsoft.com/office/drawing/2014/main" val="2082012361"/>
                  </a:ext>
                </a:extLst>
              </a:tr>
              <a:tr h="188069">
                <a:tc>
                  <a:txBody>
                    <a:bodyPr/>
                    <a:lstStyle/>
                    <a:p>
                      <a:pPr marL="93663" indent="-4763" algn="l" defTabSz="914400" rtl="0" eaLnBrk="1" fontAlgn="ctr" latinLnBrk="0" hangingPunct="1">
                        <a:buNone/>
                        <a:tabLst>
                          <a:tab pos="354013" algn="l"/>
                        </a:tabLst>
                      </a:pPr>
                      <a:r>
                        <a:rPr lang="es-MX" sz="1100" b="0" i="0" u="none" strike="noStrike" kern="1200" dirty="0">
                          <a:solidFill>
                            <a:srgbClr val="000000"/>
                          </a:solidFill>
                          <a:effectLst/>
                          <a:latin typeface="Noto Sans" panose="020B0502040504020204" pitchFamily="34" charset="0"/>
                          <a:ea typeface="+mn-ea"/>
                          <a:cs typeface="+mn-cs"/>
                        </a:rPr>
                        <a:t>        Kanasín</a:t>
                      </a:r>
                    </a:p>
                  </a:txBody>
                  <a:tcPr marL="9525" marR="9525" marT="9525"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noFill/>
                  </a:tcPr>
                </a:tc>
                <a:extLst>
                  <a:ext uri="{0D108BD9-81ED-4DB2-BD59-A6C34878D82A}">
                    <a16:rowId xmlns:a16="http://schemas.microsoft.com/office/drawing/2014/main" val="384293154"/>
                  </a:ext>
                </a:extLst>
              </a:tr>
              <a:tr h="303782">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 general</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39</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235B4F"/>
                    </a:solidFill>
                  </a:tcPr>
                </a:tc>
                <a:extLst>
                  <a:ext uri="{0D108BD9-81ED-4DB2-BD59-A6C34878D82A}">
                    <a16:rowId xmlns:a16="http://schemas.microsoft.com/office/drawing/2014/main" val="2131671158"/>
                  </a:ext>
                </a:extLst>
              </a:tr>
            </a:tbl>
          </a:graphicData>
        </a:graphic>
      </p:graphicFrame>
      <p:sp>
        <p:nvSpPr>
          <p:cNvPr id="2" name="Marcador de número de diapositiva 3">
            <a:extLst>
              <a:ext uri="{FF2B5EF4-FFF2-40B4-BE49-F238E27FC236}">
                <a16:creationId xmlns:a16="http://schemas.microsoft.com/office/drawing/2014/main" id="{CD8DE006-AC7E-B9DD-1FB4-9696F674DA98}"/>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5" name="CuadroTexto 4">
            <a:extLst>
              <a:ext uri="{FF2B5EF4-FFF2-40B4-BE49-F238E27FC236}">
                <a16:creationId xmlns:a16="http://schemas.microsoft.com/office/drawing/2014/main" id="{0578089D-3D94-3FBC-2117-CFC229D9F03F}"/>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Tree>
    <p:extLst>
      <p:ext uri="{BB962C8B-B14F-4D97-AF65-F5344CB8AC3E}">
        <p14:creationId xmlns:p14="http://schemas.microsoft.com/office/powerpoint/2010/main" val="176079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BD368-A109-C461-769A-19E7F694ECEB}"/>
            </a:ext>
          </a:extLst>
        </p:cNvPr>
        <p:cNvGrpSpPr/>
        <p:nvPr/>
      </p:nvGrpSpPr>
      <p:grpSpPr>
        <a:xfrm>
          <a:off x="0" y="0"/>
          <a:ext cx="0" cy="0"/>
          <a:chOff x="0" y="0"/>
          <a:chExt cx="0" cy="0"/>
        </a:xfrm>
      </p:grpSpPr>
      <p:sp>
        <p:nvSpPr>
          <p:cNvPr id="2" name="Marcador de número de diapositiva 3">
            <a:extLst>
              <a:ext uri="{FF2B5EF4-FFF2-40B4-BE49-F238E27FC236}">
                <a16:creationId xmlns:a16="http://schemas.microsoft.com/office/drawing/2014/main" id="{FDE35726-657E-9F9B-A966-29A79EFEFCCC}"/>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7" name="Rectángulo redondeado 6">
            <a:extLst>
              <a:ext uri="{FF2B5EF4-FFF2-40B4-BE49-F238E27FC236}">
                <a16:creationId xmlns:a16="http://schemas.microsoft.com/office/drawing/2014/main" id="{B85F2392-5D72-E865-6C95-D58D7BB4D915}"/>
              </a:ext>
            </a:extLst>
          </p:cNvPr>
          <p:cNvSpPr/>
          <p:nvPr/>
        </p:nvSpPr>
        <p:spPr>
          <a:xfrm>
            <a:off x="4949259" y="895407"/>
            <a:ext cx="7116071" cy="5581593"/>
          </a:xfrm>
          <a:prstGeom prst="roundRect">
            <a:avLst>
              <a:gd name="adj" fmla="val 12159"/>
            </a:avLst>
          </a:prstGeom>
          <a:gradFill flip="none" rotWithShape="1">
            <a:gsLst>
              <a:gs pos="11000">
                <a:srgbClr val="0B5445">
                  <a:tint val="66000"/>
                  <a:satMod val="160000"/>
                  <a:alpha val="0"/>
                </a:srgbClr>
              </a:gs>
              <a:gs pos="67000">
                <a:srgbClr val="0B5445">
                  <a:tint val="44500"/>
                  <a:satMod val="160000"/>
                  <a:lumMod val="92000"/>
                </a:srgbClr>
              </a:gs>
              <a:gs pos="100000">
                <a:srgbClr val="0B5445">
                  <a:tint val="23500"/>
                  <a:satMod val="160000"/>
                </a:srgbClr>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CuadroTexto 8">
            <a:extLst>
              <a:ext uri="{FF2B5EF4-FFF2-40B4-BE49-F238E27FC236}">
                <a16:creationId xmlns:a16="http://schemas.microsoft.com/office/drawing/2014/main" id="{BACDE128-4544-54E6-4DC1-F6200FE339B5}"/>
              </a:ext>
            </a:extLst>
          </p:cNvPr>
          <p:cNvSpPr txBox="1"/>
          <p:nvPr/>
        </p:nvSpPr>
        <p:spPr>
          <a:xfrm>
            <a:off x="7554102" y="959042"/>
            <a:ext cx="3010761" cy="369332"/>
          </a:xfrm>
          <a:prstGeom prst="rect">
            <a:avLst/>
          </a:prstGeom>
          <a:noFill/>
        </p:spPr>
        <p:txBody>
          <a:bodyPr wrap="none" rtlCol="0">
            <a:spAutoFit/>
          </a:bodyPr>
          <a:lstStyle/>
          <a:p>
            <a:r>
              <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 para UMF PLUS</a:t>
            </a:r>
          </a:p>
        </p:txBody>
      </p:sp>
      <p:graphicFrame>
        <p:nvGraphicFramePr>
          <p:cNvPr id="10" name="Tabla 9">
            <a:extLst>
              <a:ext uri="{FF2B5EF4-FFF2-40B4-BE49-F238E27FC236}">
                <a16:creationId xmlns:a16="http://schemas.microsoft.com/office/drawing/2014/main" id="{BC63AA92-7C35-57F2-8FF5-CC4406104363}"/>
              </a:ext>
            </a:extLst>
          </p:cNvPr>
          <p:cNvGraphicFramePr>
            <a:graphicFrameLocks noGrp="1"/>
          </p:cNvGraphicFramePr>
          <p:nvPr>
            <p:extLst>
              <p:ext uri="{D42A27DB-BD31-4B8C-83A1-F6EECF244321}">
                <p14:modId xmlns:p14="http://schemas.microsoft.com/office/powerpoint/2010/main" val="2457567908"/>
              </p:ext>
            </p:extLst>
          </p:nvPr>
        </p:nvGraphicFramePr>
        <p:xfrm>
          <a:off x="6526988" y="1338163"/>
          <a:ext cx="5315555" cy="4852605"/>
        </p:xfrm>
        <a:graphic>
          <a:graphicData uri="http://schemas.openxmlformats.org/drawingml/2006/table">
            <a:tbl>
              <a:tblPr/>
              <a:tblGrid>
                <a:gridCol w="294482">
                  <a:extLst>
                    <a:ext uri="{9D8B030D-6E8A-4147-A177-3AD203B41FA5}">
                      <a16:colId xmlns:a16="http://schemas.microsoft.com/office/drawing/2014/main" val="2621874069"/>
                    </a:ext>
                  </a:extLst>
                </a:gridCol>
                <a:gridCol w="1385123">
                  <a:extLst>
                    <a:ext uri="{9D8B030D-6E8A-4147-A177-3AD203B41FA5}">
                      <a16:colId xmlns:a16="http://schemas.microsoft.com/office/drawing/2014/main" val="599169478"/>
                    </a:ext>
                  </a:extLst>
                </a:gridCol>
                <a:gridCol w="938129">
                  <a:extLst>
                    <a:ext uri="{9D8B030D-6E8A-4147-A177-3AD203B41FA5}">
                      <a16:colId xmlns:a16="http://schemas.microsoft.com/office/drawing/2014/main" val="434421498"/>
                    </a:ext>
                  </a:extLst>
                </a:gridCol>
                <a:gridCol w="719073">
                  <a:extLst>
                    <a:ext uri="{9D8B030D-6E8A-4147-A177-3AD203B41FA5}">
                      <a16:colId xmlns:a16="http://schemas.microsoft.com/office/drawing/2014/main" val="2583257699"/>
                    </a:ext>
                  </a:extLst>
                </a:gridCol>
                <a:gridCol w="989374">
                  <a:extLst>
                    <a:ext uri="{9D8B030D-6E8A-4147-A177-3AD203B41FA5}">
                      <a16:colId xmlns:a16="http://schemas.microsoft.com/office/drawing/2014/main" val="1785656320"/>
                    </a:ext>
                  </a:extLst>
                </a:gridCol>
                <a:gridCol w="989374">
                  <a:extLst>
                    <a:ext uri="{9D8B030D-6E8A-4147-A177-3AD203B41FA5}">
                      <a16:colId xmlns:a16="http://schemas.microsoft.com/office/drawing/2014/main" val="698189349"/>
                    </a:ext>
                  </a:extLst>
                </a:gridCol>
              </a:tblGrid>
              <a:tr h="299112">
                <a:tc>
                  <a:txBody>
                    <a:bodyPr/>
                    <a:lstStyle/>
                    <a:p>
                      <a:pPr algn="ctr" rtl="0" fontAlgn="ctr">
                        <a:buNone/>
                      </a:pPr>
                      <a:r>
                        <a:rPr lang="es-MX" sz="11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100" b="1" i="0" u="none" strike="noStrike" dirty="0">
                          <a:solidFill>
                            <a:srgbClr val="FFFFFF"/>
                          </a:solidFill>
                          <a:effectLst/>
                          <a:latin typeface="Noto Sans" panose="020B0502040504020204" pitchFamily="34" charset="0"/>
                        </a:rPr>
                        <a:t>TERRENOS REQUERIDOS</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DONACIÓN</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SIN TERRENO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extLst>
                  <a:ext uri="{0D108BD9-81ED-4DB2-BD59-A6C34878D82A}">
                    <a16:rowId xmlns:a16="http://schemas.microsoft.com/office/drawing/2014/main" val="167546059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349974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214722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CDMX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919898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Chihuahua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32855417"/>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Coahuila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582018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Colima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1716285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Guanajuato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40830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Guerrero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036482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Jalisco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74292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Oriente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7759653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Poniente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17994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Michoacán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001186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Morelos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557126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Nayarit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2231822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Nuevo León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949141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Puebla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9051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Quintana Roo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3866076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San Luis Potosí</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1708525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Sinaloa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11642789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Sonora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381313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Tamaulipas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50120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Tlaxcala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2170780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Veracruz Norte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8962563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Yucatán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300141438"/>
                  </a:ext>
                </a:extLst>
              </a:tr>
              <a:tr h="154929">
                <a:tc>
                  <a:txBody>
                    <a:bodyPr/>
                    <a:lstStyle/>
                    <a:p>
                      <a:pPr algn="ctr" rtl="0" fontAlgn="b">
                        <a:buNone/>
                      </a:pPr>
                      <a:endParaRPr lang="es-MX" sz="11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85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18</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19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48</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90049448"/>
                  </a:ext>
                </a:extLst>
              </a:tr>
            </a:tbl>
          </a:graphicData>
        </a:graphic>
      </p:graphicFrame>
      <p:sp>
        <p:nvSpPr>
          <p:cNvPr id="11" name="CuadroTexto 10">
            <a:extLst>
              <a:ext uri="{FF2B5EF4-FFF2-40B4-BE49-F238E27FC236}">
                <a16:creationId xmlns:a16="http://schemas.microsoft.com/office/drawing/2014/main" id="{DE2DEC39-D536-67CB-C519-14FDF15D5645}"/>
              </a:ext>
            </a:extLst>
          </p:cNvPr>
          <p:cNvSpPr txBox="1"/>
          <p:nvPr/>
        </p:nvSpPr>
        <p:spPr>
          <a:xfrm>
            <a:off x="5220920" y="5955393"/>
            <a:ext cx="2292770" cy="400110"/>
          </a:xfrm>
          <a:prstGeom prst="rect">
            <a:avLst/>
          </a:prstGeom>
          <a:gradFill flip="none" rotWithShape="1">
            <a:gsLst>
              <a:gs pos="0">
                <a:srgbClr val="0B5445"/>
              </a:gs>
              <a:gs pos="46000">
                <a:schemeClr val="accent3">
                  <a:lumMod val="95000"/>
                  <a:lumOff val="5000"/>
                </a:schemeClr>
              </a:gs>
              <a:gs pos="100000">
                <a:schemeClr val="accent3">
                  <a:lumMod val="60000"/>
                </a:schemeClr>
              </a:gs>
            </a:gsLst>
            <a:path path="circle">
              <a:fillToRect l="50000" t="130000" r="50000" b="-30000"/>
            </a:path>
            <a:tileRect/>
          </a:gradFill>
        </p:spPr>
        <p:txBody>
          <a:bodyPr wrap="square" rtlCol="0">
            <a:spAutoFit/>
          </a:bodyPr>
          <a:lstStyle/>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35</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Terrenos para obra nueva.</a:t>
            </a:r>
          </a:p>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50</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UMF para obra nueva, sin terreno.</a:t>
            </a:r>
          </a:p>
        </p:txBody>
      </p:sp>
      <p:grpSp>
        <p:nvGrpSpPr>
          <p:cNvPr id="12" name="Grupo 11">
            <a:extLst>
              <a:ext uri="{FF2B5EF4-FFF2-40B4-BE49-F238E27FC236}">
                <a16:creationId xmlns:a16="http://schemas.microsoft.com/office/drawing/2014/main" id="{CCC01CAB-FAF9-0E95-B5E4-237EBFA24D9B}"/>
              </a:ext>
            </a:extLst>
          </p:cNvPr>
          <p:cNvGrpSpPr/>
          <p:nvPr/>
        </p:nvGrpSpPr>
        <p:grpSpPr>
          <a:xfrm>
            <a:off x="5273504" y="1037836"/>
            <a:ext cx="1243657" cy="1073257"/>
            <a:chOff x="3004198" y="5430138"/>
            <a:chExt cx="1468672" cy="1285956"/>
          </a:xfrm>
        </p:grpSpPr>
        <p:sp>
          <p:nvSpPr>
            <p:cNvPr id="13" name="Elipse 12">
              <a:extLst>
                <a:ext uri="{FF2B5EF4-FFF2-40B4-BE49-F238E27FC236}">
                  <a16:creationId xmlns:a16="http://schemas.microsoft.com/office/drawing/2014/main" id="{D2BB7739-DBBA-CB6B-FCDD-00D217029362}"/>
                </a:ext>
              </a:extLst>
            </p:cNvPr>
            <p:cNvSpPr/>
            <p:nvPr/>
          </p:nvSpPr>
          <p:spPr>
            <a:xfrm>
              <a:off x="3004198" y="5430138"/>
              <a:ext cx="1468672" cy="1285956"/>
            </a:xfrm>
            <a:prstGeom prst="ellipse">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CuadroTexto 13">
              <a:extLst>
                <a:ext uri="{FF2B5EF4-FFF2-40B4-BE49-F238E27FC236}">
                  <a16:creationId xmlns:a16="http://schemas.microsoft.com/office/drawing/2014/main" id="{03BA71AD-26F5-1393-3E68-5EACB973729F}"/>
                </a:ext>
              </a:extLst>
            </p:cNvPr>
            <p:cNvSpPr txBox="1"/>
            <p:nvPr/>
          </p:nvSpPr>
          <p:spPr>
            <a:xfrm>
              <a:off x="3067118" y="5492168"/>
              <a:ext cx="1331183" cy="995685"/>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85</a:t>
              </a:r>
            </a:p>
            <a:p>
              <a:pPr algn="ct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UMF Plus</a:t>
              </a:r>
              <a:endPar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sp>
        <p:nvSpPr>
          <p:cNvPr id="15" name="Text 11">
            <a:extLst>
              <a:ext uri="{FF2B5EF4-FFF2-40B4-BE49-F238E27FC236}">
                <a16:creationId xmlns:a16="http://schemas.microsoft.com/office/drawing/2014/main" id="{46A51790-F116-5F77-7533-76BF2A92C2C0}"/>
              </a:ext>
            </a:extLst>
          </p:cNvPr>
          <p:cNvSpPr/>
          <p:nvPr/>
        </p:nvSpPr>
        <p:spPr>
          <a:xfrm>
            <a:off x="1510716" y="2660007"/>
            <a:ext cx="1964650" cy="157520"/>
          </a:xfrm>
          <a:prstGeom prst="rect">
            <a:avLst/>
          </a:prstGeom>
          <a:noFill/>
          <a:ln/>
        </p:spPr>
        <p:txBody>
          <a:bodyPr wrap="none" lIns="0" tIns="0" rIns="0" bIns="0" rtlCol="0" anchor="t"/>
          <a:lstStyle/>
          <a:p>
            <a:pPr algn="ctr">
              <a:lnSpc>
                <a:spcPts val="1200"/>
              </a:lnSpc>
            </a:pPr>
            <a:r>
              <a:rPr lang="en-US" sz="28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3 </a:t>
            </a:r>
            <a:r>
              <a:rPr lang="en-US" sz="28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Terrenos</a:t>
            </a:r>
            <a:r>
              <a:rPr lang="en-US" sz="28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a:t>
            </a:r>
            <a:r>
              <a:rPr lang="en-US" sz="16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Autorizados</a:t>
            </a:r>
            <a:r>
              <a:rPr lang="en-US" sz="16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a:t>
            </a:r>
            <a:r>
              <a:rPr lang="en-US" sz="16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por</a:t>
            </a:r>
            <a:r>
              <a:rPr lang="en-US" sz="16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HCT, </a:t>
            </a:r>
          </a:p>
          <a:p>
            <a:pPr algn="ctr"/>
            <a:r>
              <a:rPr lang="en-US" sz="20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incluidos</a:t>
            </a:r>
            <a:r>
              <a:rPr lang="en-US" sz="20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a:t>
            </a:r>
            <a:r>
              <a:rPr lang="en-US" sz="20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en</a:t>
            </a:r>
            <a:r>
              <a:rPr lang="en-US" sz="20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la </a:t>
            </a:r>
            <a:r>
              <a:rPr lang="en-US" sz="20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Reserva</a:t>
            </a:r>
            <a:r>
              <a:rPr lang="en-US" sz="16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16" name="CuadroTexto 15">
            <a:extLst>
              <a:ext uri="{FF2B5EF4-FFF2-40B4-BE49-F238E27FC236}">
                <a16:creationId xmlns:a16="http://schemas.microsoft.com/office/drawing/2014/main" id="{DDFEF2EF-8D70-C4CC-BE96-484C428233C4}"/>
              </a:ext>
            </a:extLst>
          </p:cNvPr>
          <p:cNvSpPr txBox="1"/>
          <p:nvPr/>
        </p:nvSpPr>
        <p:spPr>
          <a:xfrm>
            <a:off x="1621648" y="3128328"/>
            <a:ext cx="1351652" cy="307777"/>
          </a:xfrm>
          <a:prstGeom prst="rect">
            <a:avLst/>
          </a:prstGeom>
          <a:noFill/>
        </p:spPr>
        <p:txBody>
          <a:bodyPr wrap="none" rtlCol="0">
            <a:spAutoFit/>
          </a:bodyPr>
          <a:lstStyle/>
          <a:p>
            <a:r>
              <a:rPr lang="es-MX" sz="1400" i="1" dirty="0">
                <a:latin typeface="Noto Sans" panose="020B0502040504020204" pitchFamily="34" charset="0"/>
                <a:ea typeface="Noto Sans" panose="020B0502040504020204" pitchFamily="34" charset="0"/>
                <a:cs typeface="Noto Sans" panose="020B0502040504020204" pitchFamily="34" charset="0"/>
              </a:rPr>
              <a:t> (2 BC, 1 EMO)</a:t>
            </a:r>
          </a:p>
        </p:txBody>
      </p:sp>
      <p:sp>
        <p:nvSpPr>
          <p:cNvPr id="17" name="CuadroTexto 16">
            <a:extLst>
              <a:ext uri="{FF2B5EF4-FFF2-40B4-BE49-F238E27FC236}">
                <a16:creationId xmlns:a16="http://schemas.microsoft.com/office/drawing/2014/main" id="{20177087-909D-55EA-421B-7F415F7BB0E1}"/>
              </a:ext>
            </a:extLst>
          </p:cNvPr>
          <p:cNvSpPr txBox="1"/>
          <p:nvPr/>
        </p:nvSpPr>
        <p:spPr>
          <a:xfrm>
            <a:off x="2297474" y="5186030"/>
            <a:ext cx="2768707" cy="338554"/>
          </a:xfrm>
          <a:prstGeom prst="rect">
            <a:avLst/>
          </a:prstGeom>
          <a:noFill/>
        </p:spPr>
        <p:txBody>
          <a:bodyPr wrap="none" rtlCol="0">
            <a:spAutoFit/>
          </a:bodyPr>
          <a:lstStyle/>
          <a:p>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18 Reservas Autorizadas  </a:t>
            </a:r>
          </a:p>
        </p:txBody>
      </p:sp>
      <p:grpSp>
        <p:nvGrpSpPr>
          <p:cNvPr id="18" name="Grupo 17">
            <a:extLst>
              <a:ext uri="{FF2B5EF4-FFF2-40B4-BE49-F238E27FC236}">
                <a16:creationId xmlns:a16="http://schemas.microsoft.com/office/drawing/2014/main" id="{7D5EC128-5F81-A4A0-38C6-2168AAEF438C}"/>
              </a:ext>
            </a:extLst>
          </p:cNvPr>
          <p:cNvGrpSpPr/>
          <p:nvPr/>
        </p:nvGrpSpPr>
        <p:grpSpPr>
          <a:xfrm>
            <a:off x="5267990" y="4804571"/>
            <a:ext cx="1206257" cy="1034398"/>
            <a:chOff x="3268768" y="5460231"/>
            <a:chExt cx="921317" cy="1157756"/>
          </a:xfrm>
        </p:grpSpPr>
        <p:sp>
          <p:nvSpPr>
            <p:cNvPr id="19" name="Elipse 18">
              <a:extLst>
                <a:ext uri="{FF2B5EF4-FFF2-40B4-BE49-F238E27FC236}">
                  <a16:creationId xmlns:a16="http://schemas.microsoft.com/office/drawing/2014/main" id="{C7DCE146-89E6-D5B6-9336-65B77F90C25A}"/>
                </a:ext>
              </a:extLst>
            </p:cNvPr>
            <p:cNvSpPr/>
            <p:nvPr/>
          </p:nvSpPr>
          <p:spPr>
            <a:xfrm>
              <a:off x="3268768" y="5460231"/>
              <a:ext cx="872765" cy="1157756"/>
            </a:xfrm>
            <a:prstGeom prst="ellipse">
              <a:avLst/>
            </a:prstGeom>
            <a:gradFill flip="none" rotWithShape="1">
              <a:gsLst>
                <a:gs pos="0">
                  <a:schemeClr val="accent3">
                    <a:lumMod val="40000"/>
                    <a:lumOff val="60000"/>
                  </a:schemeClr>
                </a:gs>
                <a:gs pos="46000">
                  <a:schemeClr val="accent3">
                    <a:lumMod val="95000"/>
                    <a:lumOff val="5000"/>
                  </a:schemeClr>
                </a:gs>
                <a:gs pos="76000">
                  <a:schemeClr val="accent3">
                    <a:lumMod val="60000"/>
                  </a:schemeClr>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CuadroTexto 19">
              <a:extLst>
                <a:ext uri="{FF2B5EF4-FFF2-40B4-BE49-F238E27FC236}">
                  <a16:creationId xmlns:a16="http://schemas.microsoft.com/office/drawing/2014/main" id="{6CE7FABA-BAAF-954D-01FB-D2EDD48BDD9D}"/>
                </a:ext>
              </a:extLst>
            </p:cNvPr>
            <p:cNvSpPr txBox="1"/>
            <p:nvPr/>
          </p:nvSpPr>
          <p:spPr>
            <a:xfrm>
              <a:off x="3342594" y="5677404"/>
              <a:ext cx="847491" cy="723410"/>
            </a:xfrm>
            <a:prstGeom prst="rect">
              <a:avLst/>
            </a:prstGeom>
            <a:noFill/>
          </p:spPr>
          <p:txBody>
            <a:bodyPr wrap="none" rtlCol="0">
              <a:spAutoFit/>
            </a:bodyPr>
            <a:lstStyle/>
            <a:p>
              <a:pPr algn="ctr"/>
              <a:r>
                <a:rPr lang="es-MX" sz="3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21%</a:t>
              </a:r>
              <a:endParaRPr lang="es-MX" sz="3600" b="1" strike="sngStrike"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sp>
        <p:nvSpPr>
          <p:cNvPr id="21" name="CuadroTexto 20">
            <a:extLst>
              <a:ext uri="{FF2B5EF4-FFF2-40B4-BE49-F238E27FC236}">
                <a16:creationId xmlns:a16="http://schemas.microsoft.com/office/drawing/2014/main" id="{050369FB-5F83-7F84-F655-D1594292B63E}"/>
              </a:ext>
            </a:extLst>
          </p:cNvPr>
          <p:cNvSpPr txBox="1"/>
          <p:nvPr/>
        </p:nvSpPr>
        <p:spPr>
          <a:xfrm>
            <a:off x="5312227" y="4501785"/>
            <a:ext cx="1021433" cy="369332"/>
          </a:xfrm>
          <a:prstGeom prst="rect">
            <a:avLst/>
          </a:prstGeom>
          <a:noFill/>
        </p:spPr>
        <p:txBody>
          <a:bodyPr wrap="none" rtlCol="0">
            <a:spAutoFit/>
          </a:bodyPr>
          <a:lstStyle/>
          <a:p>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Avance</a:t>
            </a:r>
          </a:p>
        </p:txBody>
      </p:sp>
      <p:sp>
        <p:nvSpPr>
          <p:cNvPr id="22" name="CuadroTexto 21">
            <a:extLst>
              <a:ext uri="{FF2B5EF4-FFF2-40B4-BE49-F238E27FC236}">
                <a16:creationId xmlns:a16="http://schemas.microsoft.com/office/drawing/2014/main" id="{3BDC625B-D0C8-D9A0-19BA-AE285B0D9BB4}"/>
              </a:ext>
            </a:extLst>
          </p:cNvPr>
          <p:cNvSpPr txBox="1"/>
          <p:nvPr/>
        </p:nvSpPr>
        <p:spPr>
          <a:xfrm>
            <a:off x="4949259" y="5170641"/>
            <a:ext cx="316112" cy="369332"/>
          </a:xfrm>
          <a:prstGeom prst="rect">
            <a:avLst/>
          </a:prstGeom>
          <a:noFill/>
        </p:spPr>
        <p:txBody>
          <a:bodyPr wrap="none" rtlCol="0">
            <a:spAutoFit/>
          </a:bodyPr>
          <a:lstStyle/>
          <a:p>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23" name="CuadroTexto 22">
            <a:extLst>
              <a:ext uri="{FF2B5EF4-FFF2-40B4-BE49-F238E27FC236}">
                <a16:creationId xmlns:a16="http://schemas.microsoft.com/office/drawing/2014/main" id="{786956E7-8905-4284-BCBC-4157977277B3}"/>
              </a:ext>
            </a:extLst>
          </p:cNvPr>
          <p:cNvSpPr txBox="1"/>
          <p:nvPr/>
        </p:nvSpPr>
        <p:spPr>
          <a:xfrm>
            <a:off x="362638" y="3631758"/>
            <a:ext cx="3198499" cy="907941"/>
          </a:xfrm>
          <a:prstGeom prst="rect">
            <a:avLst/>
          </a:prstGeom>
          <a:noFill/>
        </p:spPr>
        <p:txBody>
          <a:bodyPr wrap="square" rtlCol="0">
            <a:spAutoFit/>
          </a:bodyPr>
          <a:lstStyle/>
          <a:p>
            <a:r>
              <a:rPr lang="es-MX" sz="1400" b="1" dirty="0">
                <a:solidFill>
                  <a:srgbClr val="881038"/>
                </a:solidFill>
                <a:latin typeface="Noto Sans" panose="020B0502040504020204" pitchFamily="34" charset="0"/>
                <a:ea typeface="Noto Sans" panose="020B0502040504020204" pitchFamily="34" charset="0"/>
                <a:cs typeface="Noto Sans" panose="020B0502040504020204" pitchFamily="34" charset="0"/>
              </a:rPr>
              <a:t>Acción Admva. Reserva:</a:t>
            </a:r>
          </a:p>
          <a:p>
            <a:pPr marL="139700" indent="-139700">
              <a:buFont typeface="Wingdings" pitchFamily="2" charset="2"/>
              <a:buChar char="Ø"/>
            </a:pPr>
            <a:r>
              <a:rPr lang="es-MX" sz="1300" dirty="0">
                <a:latin typeface="Noto Sans" panose="020B0502040504020204" pitchFamily="34" charset="0"/>
                <a:ea typeface="Noto Sans" panose="020B0502040504020204" pitchFamily="34" charset="0"/>
                <a:cs typeface="Noto Sans" panose="020B0502040504020204" pitchFamily="34" charset="0"/>
              </a:rPr>
              <a:t>Autorización de uso del terreno para UMF Plus en Chautempan, Tlax.</a:t>
            </a:r>
          </a:p>
          <a:p>
            <a:r>
              <a:rPr lang="es-MX" sz="1300" dirty="0">
                <a:latin typeface="Noto Sans" panose="020B0502040504020204" pitchFamily="34" charset="0"/>
                <a:ea typeface="Noto Sans" panose="020B0502040504020204" pitchFamily="34" charset="0"/>
                <a:cs typeface="Noto Sans" panose="020B0502040504020204" pitchFamily="34" charset="0"/>
              </a:rPr>
              <a:t>.</a:t>
            </a:r>
          </a:p>
        </p:txBody>
      </p:sp>
      <p:sp>
        <p:nvSpPr>
          <p:cNvPr id="25" name="Título 2">
            <a:extLst>
              <a:ext uri="{FF2B5EF4-FFF2-40B4-BE49-F238E27FC236}">
                <a16:creationId xmlns:a16="http://schemas.microsoft.com/office/drawing/2014/main" id="{F0DD3866-A187-5B4C-532D-A0269471491A}"/>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a:solidFill>
                  <a:srgbClr val="621132"/>
                </a:solidFill>
                <a:latin typeface="Patria" pitchFamily="2" charset="0"/>
                <a:ea typeface="+mn-ea"/>
                <a:cs typeface="+mn-cs"/>
              </a:rPr>
              <a:t>Programa de Incorporación de Inmuebles </a:t>
            </a:r>
            <a:endParaRPr lang="es-MX" sz="2400" b="1" dirty="0">
              <a:solidFill>
                <a:srgbClr val="621132"/>
              </a:solidFill>
              <a:latin typeface="Patria" pitchFamily="2" charset="0"/>
              <a:ea typeface="+mn-ea"/>
              <a:cs typeface="+mn-cs"/>
            </a:endParaRPr>
          </a:p>
        </p:txBody>
      </p:sp>
      <p:sp>
        <p:nvSpPr>
          <p:cNvPr id="26" name="5 CuadroTexto">
            <a:extLst>
              <a:ext uri="{FF2B5EF4-FFF2-40B4-BE49-F238E27FC236}">
                <a16:creationId xmlns:a16="http://schemas.microsoft.com/office/drawing/2014/main" id="{794B2369-B68C-F570-94FE-01F461C0406E}"/>
              </a:ext>
            </a:extLst>
          </p:cNvPr>
          <p:cNvSpPr txBox="1"/>
          <p:nvPr/>
        </p:nvSpPr>
        <p:spPr>
          <a:xfrm>
            <a:off x="149290" y="502037"/>
            <a:ext cx="940583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Inmuebles de Incorporación para dar Atención a Programas Prioritarios al </a:t>
            </a:r>
            <a:r>
              <a:rPr lang="es-MX" sz="1600" dirty="0">
                <a:solidFill>
                  <a:srgbClr val="A7802D"/>
                </a:solidFill>
                <a:latin typeface="Noto Sans" panose="020B0502040504020204" pitchFamily="34" charset="0"/>
                <a:ea typeface="Noto Sans" panose="020B0502040504020204" pitchFamily="34" charset="0"/>
                <a:cs typeface="Noto Sans" panose="020B0502040504020204" pitchFamily="34" charset="0"/>
              </a:rPr>
              <a:t>10</a:t>
            </a:r>
            <a:r>
              <a:rPr kumimoji="0" lang="es-MX" sz="1600"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 de marzo 2026 </a:t>
            </a:r>
          </a:p>
        </p:txBody>
      </p:sp>
    </p:spTree>
    <p:extLst>
      <p:ext uri="{BB962C8B-B14F-4D97-AF65-F5344CB8AC3E}">
        <p14:creationId xmlns:p14="http://schemas.microsoft.com/office/powerpoint/2010/main" val="1086430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94628-4D6B-DCBA-1007-9018C8C038D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410063B-FB89-9FF4-F086-3251638069ED}"/>
              </a:ext>
            </a:extLst>
          </p:cNvPr>
          <p:cNvSpPr txBox="1"/>
          <p:nvPr/>
        </p:nvSpPr>
        <p:spPr>
          <a:xfrm>
            <a:off x="189288" y="149720"/>
            <a:ext cx="8816055" cy="461665"/>
          </a:xfrm>
          <a:prstGeom prst="rect">
            <a:avLst/>
          </a:prstGeom>
          <a:noFill/>
        </p:spPr>
        <p:txBody>
          <a:bodyPr wrap="square" rtlCol="0">
            <a:spAutoFit/>
          </a:bodyPr>
          <a:lstStyle/>
          <a:p>
            <a:pPr>
              <a:buClr>
                <a:srgbClr val="000000"/>
              </a:buClr>
              <a:buSzPts val="3000"/>
              <a:defRPr/>
            </a:pPr>
            <a:r>
              <a:rPr lang="es-MX" sz="2400" b="1" dirty="0">
                <a:solidFill>
                  <a:srgbClr val="621132"/>
                </a:solidFill>
                <a:latin typeface="Patria" pitchFamily="2" charset="0"/>
              </a:rPr>
              <a:t>Avance en la integración de expedientes para UMF</a:t>
            </a:r>
          </a:p>
        </p:txBody>
      </p:sp>
      <p:sp>
        <p:nvSpPr>
          <p:cNvPr id="5" name="Marcador de número de diapositiva 3">
            <a:extLst>
              <a:ext uri="{FF2B5EF4-FFF2-40B4-BE49-F238E27FC236}">
                <a16:creationId xmlns:a16="http://schemas.microsoft.com/office/drawing/2014/main" id="{E517F68C-AFAC-4C78-CE77-C05628CA47DD}"/>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CuadroTexto 8">
            <a:extLst>
              <a:ext uri="{FF2B5EF4-FFF2-40B4-BE49-F238E27FC236}">
                <a16:creationId xmlns:a16="http://schemas.microsoft.com/office/drawing/2014/main" id="{62718C40-D636-65AF-45F3-7BE0A7796525}"/>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graphicFrame>
        <p:nvGraphicFramePr>
          <p:cNvPr id="2" name="Tabla 1">
            <a:extLst>
              <a:ext uri="{FF2B5EF4-FFF2-40B4-BE49-F238E27FC236}">
                <a16:creationId xmlns:a16="http://schemas.microsoft.com/office/drawing/2014/main" id="{1C5AE530-EAB9-6C9B-F3D7-17F58C6361AA}"/>
              </a:ext>
            </a:extLst>
          </p:cNvPr>
          <p:cNvGraphicFramePr>
            <a:graphicFrameLocks noGrp="1"/>
          </p:cNvGraphicFramePr>
          <p:nvPr>
            <p:extLst>
              <p:ext uri="{D42A27DB-BD31-4B8C-83A1-F6EECF244321}">
                <p14:modId xmlns:p14="http://schemas.microsoft.com/office/powerpoint/2010/main" val="1952744188"/>
              </p:ext>
            </p:extLst>
          </p:nvPr>
        </p:nvGraphicFramePr>
        <p:xfrm>
          <a:off x="2717800" y="729905"/>
          <a:ext cx="5029204" cy="5583583"/>
        </p:xfrm>
        <a:graphic>
          <a:graphicData uri="http://schemas.openxmlformats.org/drawingml/2006/table">
            <a:tbl>
              <a:tblPr>
                <a:tableStyleId>{B301B821-A1FF-4177-AEE7-76D212191A09}</a:tableStyleId>
              </a:tblPr>
              <a:tblGrid>
                <a:gridCol w="1257301">
                  <a:extLst>
                    <a:ext uri="{9D8B030D-6E8A-4147-A177-3AD203B41FA5}">
                      <a16:colId xmlns:a16="http://schemas.microsoft.com/office/drawing/2014/main" val="23584970"/>
                    </a:ext>
                  </a:extLst>
                </a:gridCol>
                <a:gridCol w="1257301">
                  <a:extLst>
                    <a:ext uri="{9D8B030D-6E8A-4147-A177-3AD203B41FA5}">
                      <a16:colId xmlns:a16="http://schemas.microsoft.com/office/drawing/2014/main" val="4286627709"/>
                    </a:ext>
                  </a:extLst>
                </a:gridCol>
                <a:gridCol w="1257301">
                  <a:extLst>
                    <a:ext uri="{9D8B030D-6E8A-4147-A177-3AD203B41FA5}">
                      <a16:colId xmlns:a16="http://schemas.microsoft.com/office/drawing/2014/main" val="531309204"/>
                    </a:ext>
                  </a:extLst>
                </a:gridCol>
                <a:gridCol w="1257301">
                  <a:extLst>
                    <a:ext uri="{9D8B030D-6E8A-4147-A177-3AD203B41FA5}">
                      <a16:colId xmlns:a16="http://schemas.microsoft.com/office/drawing/2014/main" val="3307779381"/>
                    </a:ext>
                  </a:extLst>
                </a:gridCol>
              </a:tblGrid>
              <a:tr h="237866">
                <a:tc>
                  <a:txBody>
                    <a:bodyPr/>
                    <a:lstStyle/>
                    <a:p>
                      <a:pPr algn="ctr" fontAlgn="b">
                        <a:buNone/>
                      </a:pPr>
                      <a:r>
                        <a:rPr lang="es-MX" sz="1200" b="1" u="none" strike="noStrike" dirty="0">
                          <a:solidFill>
                            <a:schemeClr val="bg1"/>
                          </a:solidFill>
                          <a:effectLst/>
                        </a:rPr>
                        <a:t>OOAD</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lnB w="12700" cap="flat" cmpd="sng" algn="ctr">
                      <a:solidFill>
                        <a:schemeClr val="bg1">
                          <a:lumMod val="85000"/>
                        </a:schemeClr>
                      </a:solidFill>
                      <a:prstDash val="solid"/>
                      <a:round/>
                      <a:headEnd type="none" w="med" len="med"/>
                      <a:tailEnd type="none" w="med" len="med"/>
                    </a:lnB>
                    <a:solidFill>
                      <a:srgbClr val="235B4F"/>
                    </a:solidFill>
                  </a:tcPr>
                </a:tc>
                <a:tc>
                  <a:txBody>
                    <a:bodyPr/>
                    <a:lstStyle/>
                    <a:p>
                      <a:pPr algn="ctr" fontAlgn="b">
                        <a:buNone/>
                      </a:pPr>
                      <a:r>
                        <a:rPr lang="es-MX" sz="1200" b="1" u="none" strike="noStrike" dirty="0">
                          <a:solidFill>
                            <a:schemeClr val="bg1"/>
                          </a:solidFill>
                          <a:effectLst/>
                        </a:rPr>
                        <a:t>Municipio</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lnB w="12700" cap="flat" cmpd="sng" algn="ctr">
                      <a:solidFill>
                        <a:schemeClr val="bg1">
                          <a:lumMod val="85000"/>
                        </a:schemeClr>
                      </a:solidFill>
                      <a:prstDash val="solid"/>
                      <a:round/>
                      <a:headEnd type="none" w="med" len="med"/>
                      <a:tailEnd type="none" w="med" len="med"/>
                    </a:lnB>
                    <a:solidFill>
                      <a:srgbClr val="235B4F"/>
                    </a:solidFill>
                  </a:tcPr>
                </a:tc>
                <a:tc>
                  <a:txBody>
                    <a:bodyPr/>
                    <a:lstStyle/>
                    <a:p>
                      <a:pPr algn="ctr" fontAlgn="b">
                        <a:buNone/>
                      </a:pPr>
                      <a:r>
                        <a:rPr lang="es-MX" sz="1200" b="1" u="none" strike="noStrike" dirty="0">
                          <a:solidFill>
                            <a:schemeClr val="bg1"/>
                          </a:solidFill>
                          <a:effectLst/>
                        </a:rPr>
                        <a:t>No. Inmuebles</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lnB w="12700" cap="flat" cmpd="sng" algn="ctr">
                      <a:solidFill>
                        <a:schemeClr val="bg1">
                          <a:lumMod val="85000"/>
                        </a:schemeClr>
                      </a:solidFill>
                      <a:prstDash val="solid"/>
                      <a:round/>
                      <a:headEnd type="none" w="med" len="med"/>
                      <a:tailEnd type="none" w="med" len="med"/>
                    </a:lnB>
                    <a:solidFill>
                      <a:srgbClr val="235B4F"/>
                    </a:solidFill>
                  </a:tcPr>
                </a:tc>
                <a:tc>
                  <a:txBody>
                    <a:bodyPr/>
                    <a:lstStyle/>
                    <a:p>
                      <a:pPr algn="ctr" fontAlgn="b">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Avance</a:t>
                      </a:r>
                    </a:p>
                  </a:txBody>
                  <a:tcPr marL="9525" marR="9525" marT="9525" marB="0" anchor="ctr">
                    <a:lnB w="12700" cap="flat" cmpd="sng" algn="ctr">
                      <a:solidFill>
                        <a:schemeClr val="bg1">
                          <a:lumMod val="85000"/>
                        </a:schemeClr>
                      </a:solidFill>
                      <a:prstDash val="solid"/>
                      <a:round/>
                      <a:headEnd type="none" w="med" len="med"/>
                      <a:tailEnd type="none" w="med" len="med"/>
                    </a:lnB>
                    <a:solidFill>
                      <a:srgbClr val="235B4F"/>
                    </a:solidFill>
                  </a:tcPr>
                </a:tc>
                <a:extLst>
                  <a:ext uri="{0D108BD9-81ED-4DB2-BD59-A6C34878D82A}">
                    <a16:rowId xmlns:a16="http://schemas.microsoft.com/office/drawing/2014/main" val="2266102021"/>
                  </a:ext>
                </a:extLst>
              </a:tr>
              <a:tr h="237866">
                <a:tc>
                  <a:txBody>
                    <a:bodyPr/>
                    <a:lstStyle/>
                    <a:p>
                      <a:pPr algn="l" fontAlgn="t">
                        <a:buNone/>
                      </a:pPr>
                      <a:r>
                        <a:rPr lang="es-MX" sz="1200" b="0" u="none" strike="noStrike" dirty="0">
                          <a:solidFill>
                            <a:srgbClr val="000000"/>
                          </a:solidFill>
                          <a:effectLst/>
                        </a:rPr>
                        <a:t>Baja California Sur</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Los Cabos</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80%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59802112"/>
                  </a:ext>
                </a:extLst>
              </a:tr>
              <a:tr h="455373">
                <a:tc>
                  <a:txBody>
                    <a:bodyPr/>
                    <a:lstStyle/>
                    <a:p>
                      <a:pPr algn="l" fontAlgn="t">
                        <a:buNone/>
                      </a:pPr>
                      <a:r>
                        <a:rPr lang="es-MX" sz="1200" b="0" u="none" strike="noStrike" dirty="0">
                          <a:solidFill>
                            <a:srgbClr val="000000"/>
                          </a:solidFill>
                          <a:effectLst/>
                        </a:rPr>
                        <a:t>Estado de México Poniente</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Mexicaltzingo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95801574"/>
                  </a:ext>
                </a:extLst>
              </a:tr>
              <a:tr h="164440">
                <a:tc rowSpan="2">
                  <a:txBody>
                    <a:bodyPr/>
                    <a:lstStyle/>
                    <a:p>
                      <a:pPr algn="l" fontAlgn="ctr">
                        <a:buNone/>
                      </a:pPr>
                      <a:r>
                        <a:rPr lang="es-MX" sz="1200" b="0" u="none" strike="noStrike" dirty="0">
                          <a:solidFill>
                            <a:srgbClr val="000000"/>
                          </a:solidFill>
                          <a:effectLst/>
                        </a:rPr>
                        <a:t>Guanajuato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Irapuato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67%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74994462"/>
                  </a:ext>
                </a:extLst>
              </a:tr>
              <a:tr h="303582">
                <a:tc vMerge="1">
                  <a:txBody>
                    <a:bodyPr/>
                    <a:lstStyle/>
                    <a:p>
                      <a:endParaRPr lang="es-MX"/>
                    </a:p>
                  </a:txBody>
                  <a:tcPr/>
                </a:tc>
                <a:tc>
                  <a:txBody>
                    <a:bodyPr/>
                    <a:lstStyle/>
                    <a:p>
                      <a:pPr algn="l" fontAlgn="t">
                        <a:buNone/>
                      </a:pPr>
                      <a:r>
                        <a:rPr lang="es-MX" sz="1200" b="0" u="none" strike="noStrike" dirty="0">
                          <a:solidFill>
                            <a:srgbClr val="000000"/>
                          </a:solidFill>
                          <a:effectLst/>
                        </a:rPr>
                        <a:t>Silao de la Victoria</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71%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31051057"/>
                  </a:ext>
                </a:extLst>
              </a:tr>
              <a:tr h="164440">
                <a:tc rowSpan="3">
                  <a:txBody>
                    <a:bodyPr/>
                    <a:lstStyle/>
                    <a:p>
                      <a:pPr algn="l" fontAlgn="ctr">
                        <a:buNone/>
                      </a:pPr>
                      <a:r>
                        <a:rPr lang="es-MX" sz="1200" b="0" u="none" strike="noStrike">
                          <a:solidFill>
                            <a:srgbClr val="000000"/>
                          </a:solidFill>
                          <a:effectLst/>
                        </a:rPr>
                        <a:t>México Oriente</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Chalco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61%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941097972"/>
                  </a:ext>
                </a:extLst>
              </a:tr>
              <a:tr h="164440">
                <a:tc vMerge="1">
                  <a:txBody>
                    <a:bodyPr/>
                    <a:lstStyle/>
                    <a:p>
                      <a:endParaRPr lang="es-MX"/>
                    </a:p>
                  </a:txBody>
                  <a:tcPr/>
                </a:tc>
                <a:tc>
                  <a:txBody>
                    <a:bodyPr/>
                    <a:lstStyle/>
                    <a:p>
                      <a:pPr algn="l" fontAlgn="t">
                        <a:buNone/>
                      </a:pPr>
                      <a:r>
                        <a:rPr lang="es-MX" sz="1200" b="0" u="none" strike="noStrike" dirty="0">
                          <a:solidFill>
                            <a:srgbClr val="000000"/>
                          </a:solidFill>
                          <a:effectLst/>
                        </a:rPr>
                        <a:t>La Paz </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3600574"/>
                  </a:ext>
                </a:extLst>
              </a:tr>
              <a:tr h="303582">
                <a:tc vMerge="1">
                  <a:txBody>
                    <a:bodyPr/>
                    <a:lstStyle/>
                    <a:p>
                      <a:endParaRPr lang="es-MX"/>
                    </a:p>
                  </a:txBody>
                  <a:tcPr/>
                </a:tc>
                <a:tc>
                  <a:txBody>
                    <a:bodyPr/>
                    <a:lstStyle/>
                    <a:p>
                      <a:pPr algn="l" fontAlgn="t">
                        <a:buNone/>
                      </a:pPr>
                      <a:r>
                        <a:rPr lang="es-MX" sz="1200" b="0" u="none" strike="noStrike" dirty="0">
                          <a:solidFill>
                            <a:srgbClr val="000000"/>
                          </a:solidFill>
                          <a:effectLst/>
                        </a:rPr>
                        <a:t>Nezahualcóyotl</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969968748"/>
                  </a:ext>
                </a:extLst>
              </a:tr>
              <a:tr h="164440">
                <a:tc rowSpan="4">
                  <a:txBody>
                    <a:bodyPr/>
                    <a:lstStyle/>
                    <a:p>
                      <a:pPr algn="l" fontAlgn="ctr">
                        <a:buNone/>
                      </a:pPr>
                      <a:r>
                        <a:rPr lang="es-MX" sz="1200" b="0" u="none" strike="noStrike" dirty="0">
                          <a:solidFill>
                            <a:srgbClr val="000000"/>
                          </a:solidFill>
                          <a:effectLst/>
                        </a:rPr>
                        <a:t>Michoacán</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Jacona</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70%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871654853"/>
                  </a:ext>
                </a:extLst>
              </a:tr>
              <a:tr h="164440">
                <a:tc vMerge="1">
                  <a:txBody>
                    <a:bodyPr/>
                    <a:lstStyle/>
                    <a:p>
                      <a:endParaRPr lang="es-MX"/>
                    </a:p>
                  </a:txBody>
                  <a:tcPr/>
                </a:tc>
                <a:tc>
                  <a:txBody>
                    <a:bodyPr/>
                    <a:lstStyle/>
                    <a:p>
                      <a:pPr algn="l" fontAlgn="t">
                        <a:buNone/>
                      </a:pPr>
                      <a:r>
                        <a:rPr lang="es-MX" sz="1200" b="0" u="none" strike="noStrike" dirty="0">
                          <a:solidFill>
                            <a:srgbClr val="000000"/>
                          </a:solidFill>
                          <a:effectLst/>
                        </a:rPr>
                        <a:t>La Piedad</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76%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666727016"/>
                  </a:ext>
                </a:extLst>
              </a:tr>
              <a:tr h="303582">
                <a:tc vMerge="1">
                  <a:txBody>
                    <a:bodyPr/>
                    <a:lstStyle/>
                    <a:p>
                      <a:endParaRPr lang="es-MX"/>
                    </a:p>
                  </a:txBody>
                  <a:tcPr/>
                </a:tc>
                <a:tc>
                  <a:txBody>
                    <a:bodyPr/>
                    <a:lstStyle/>
                    <a:p>
                      <a:pPr algn="l" fontAlgn="t">
                        <a:buNone/>
                      </a:pPr>
                      <a:r>
                        <a:rPr lang="es-MX" sz="1200" b="0" u="none" strike="noStrike" dirty="0">
                          <a:solidFill>
                            <a:srgbClr val="000000"/>
                          </a:solidFill>
                          <a:effectLst/>
                        </a:rPr>
                        <a:t>Lázaro Cárdenas</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chemeClr val="tx1"/>
                          </a:solidFill>
                          <a:effectLst/>
                          <a:latin typeface="Noto Sans" panose="020B0502040504020204" pitchFamily="34" charset="0"/>
                        </a:rPr>
                        <a:t>60%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788706660"/>
                  </a:ext>
                </a:extLst>
              </a:tr>
              <a:tr h="164440">
                <a:tc vMerge="1">
                  <a:txBody>
                    <a:bodyPr/>
                    <a:lstStyle/>
                    <a:p>
                      <a:endParaRPr lang="es-MX"/>
                    </a:p>
                  </a:txBody>
                  <a:tcPr/>
                </a:tc>
                <a:tc>
                  <a:txBody>
                    <a:bodyPr/>
                    <a:lstStyle/>
                    <a:p>
                      <a:pPr algn="l" fontAlgn="t">
                        <a:buNone/>
                      </a:pPr>
                      <a:r>
                        <a:rPr lang="es-MX" sz="1200" b="0" u="none" strike="noStrike">
                          <a:solidFill>
                            <a:srgbClr val="000000"/>
                          </a:solidFill>
                          <a:effectLst/>
                        </a:rPr>
                        <a:t>Zacapu</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99733926"/>
                  </a:ext>
                </a:extLst>
              </a:tr>
              <a:tr h="303582">
                <a:tc>
                  <a:txBody>
                    <a:bodyPr/>
                    <a:lstStyle/>
                    <a:p>
                      <a:pPr algn="l" fontAlgn="t">
                        <a:buNone/>
                      </a:pPr>
                      <a:r>
                        <a:rPr lang="es-MX" sz="1200" b="0" u="none" strike="noStrike">
                          <a:solidFill>
                            <a:srgbClr val="000000"/>
                          </a:solidFill>
                          <a:effectLst/>
                        </a:rPr>
                        <a:t>Morelos</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a:solidFill>
                            <a:srgbClr val="000000"/>
                          </a:solidFill>
                          <a:effectLst/>
                        </a:rPr>
                        <a:t>Emiliano Zapata</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67844132"/>
                  </a:ext>
                </a:extLst>
              </a:tr>
              <a:tr h="164440">
                <a:tc rowSpan="3">
                  <a:txBody>
                    <a:bodyPr/>
                    <a:lstStyle/>
                    <a:p>
                      <a:pPr algn="l" fontAlgn="ctr">
                        <a:buNone/>
                      </a:pPr>
                      <a:r>
                        <a:rPr lang="es-MX" sz="1200" b="0" u="none" strike="noStrike" dirty="0">
                          <a:solidFill>
                            <a:srgbClr val="000000"/>
                          </a:solidFill>
                          <a:effectLst/>
                        </a:rPr>
                        <a:t>Nuevo León</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a:solidFill>
                            <a:srgbClr val="000000"/>
                          </a:solidFill>
                          <a:effectLst/>
                        </a:rPr>
                        <a:t>Apodaca</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17%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008823547"/>
                  </a:ext>
                </a:extLst>
              </a:tr>
              <a:tr h="164440">
                <a:tc vMerge="1">
                  <a:txBody>
                    <a:bodyPr/>
                    <a:lstStyle/>
                    <a:p>
                      <a:endParaRPr lang="es-MX"/>
                    </a:p>
                  </a:txBody>
                  <a:tcPr/>
                </a:tc>
                <a:tc>
                  <a:txBody>
                    <a:bodyPr/>
                    <a:lstStyle/>
                    <a:p>
                      <a:pPr algn="l" fontAlgn="t">
                        <a:buNone/>
                      </a:pPr>
                      <a:r>
                        <a:rPr lang="es-MX" sz="1200" b="0" u="none" strike="noStrike" dirty="0">
                          <a:solidFill>
                            <a:srgbClr val="000000"/>
                          </a:solidFill>
                          <a:effectLst/>
                        </a:rPr>
                        <a:t>García</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11%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66132273"/>
                  </a:ext>
                </a:extLst>
              </a:tr>
              <a:tr h="164440">
                <a:tc vMerge="1">
                  <a:txBody>
                    <a:bodyPr/>
                    <a:lstStyle/>
                    <a:p>
                      <a:pPr algn="l" fontAlgn="ctr">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García</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02516300"/>
                  </a:ext>
                </a:extLst>
              </a:tr>
              <a:tr h="303582">
                <a:tc rowSpan="2">
                  <a:txBody>
                    <a:bodyPr/>
                    <a:lstStyle/>
                    <a:p>
                      <a:pPr algn="l" fontAlgn="t">
                        <a:buNone/>
                      </a:pPr>
                      <a:r>
                        <a:rPr lang="es-MX" sz="1200" b="0" u="none" strike="noStrike" dirty="0">
                          <a:solidFill>
                            <a:srgbClr val="000000"/>
                          </a:solidFill>
                          <a:effectLst/>
                        </a:rPr>
                        <a:t>Quintana Roo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Solidaridad</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44%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08460300"/>
                  </a:ext>
                </a:extLst>
              </a:tr>
              <a:tr h="303582">
                <a:tc vMerge="1">
                  <a:txBody>
                    <a:bodyPr/>
                    <a:lstStyle/>
                    <a:p>
                      <a:pPr algn="l" fontAlgn="t">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s-MX" sz="1200" b="0" u="none" strike="noStrike" dirty="0">
                          <a:solidFill>
                            <a:srgbClr val="000000"/>
                          </a:solidFill>
                          <a:effectLst/>
                        </a:rPr>
                        <a:t>Solidaridad</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44%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99355021"/>
                  </a:ext>
                </a:extLst>
              </a:tr>
              <a:tr h="303582">
                <a:tc>
                  <a:txBody>
                    <a:bodyPr/>
                    <a:lstStyle/>
                    <a:p>
                      <a:pPr algn="l" fontAlgn="t">
                        <a:buNone/>
                      </a:pPr>
                      <a:r>
                        <a:rPr lang="es-MX" sz="1200" b="0" u="none" strike="noStrike">
                          <a:solidFill>
                            <a:srgbClr val="000000"/>
                          </a:solidFill>
                          <a:effectLst/>
                        </a:rPr>
                        <a:t>San Luis Potosí</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a:solidFill>
                            <a:srgbClr val="000000"/>
                          </a:solidFill>
                          <a:effectLst/>
                        </a:rPr>
                        <a:t>Villa de Pozos</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65%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962992"/>
                  </a:ext>
                </a:extLst>
              </a:tr>
              <a:tr h="303582">
                <a:tc>
                  <a:txBody>
                    <a:bodyPr/>
                    <a:lstStyle/>
                    <a:p>
                      <a:pPr algn="l" fontAlgn="t">
                        <a:buNone/>
                      </a:pPr>
                      <a:r>
                        <a:rPr lang="es-MX" sz="1200" b="0" u="none" strike="noStrike" dirty="0">
                          <a:solidFill>
                            <a:srgbClr val="000000"/>
                          </a:solidFill>
                          <a:effectLst/>
                        </a:rPr>
                        <a:t>Veracruz Norte</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a:solidFill>
                            <a:srgbClr val="000000"/>
                          </a:solidFill>
                          <a:effectLst/>
                        </a:rPr>
                        <a:t>Veracruz</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52%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0627948"/>
                  </a:ext>
                </a:extLst>
              </a:tr>
              <a:tr h="303582">
                <a:tc gridSpan="2">
                  <a:txBody>
                    <a:bodyPr/>
                    <a:lstStyle/>
                    <a:p>
                      <a:pPr algn="r" fontAlgn="t">
                        <a:buNone/>
                      </a:pPr>
                      <a:r>
                        <a:rPr lang="es-MX" sz="12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endParaRPr dirty="0"/>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4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endParaRPr lang="es-MX" sz="14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91915431"/>
                  </a:ext>
                </a:extLst>
              </a:tr>
            </a:tbl>
          </a:graphicData>
        </a:graphic>
      </p:graphicFrame>
      <p:grpSp>
        <p:nvGrpSpPr>
          <p:cNvPr id="6" name="Grupo 5">
            <a:extLst>
              <a:ext uri="{FF2B5EF4-FFF2-40B4-BE49-F238E27FC236}">
                <a16:creationId xmlns:a16="http://schemas.microsoft.com/office/drawing/2014/main" id="{8263CD23-2461-95FE-BB4B-3B35E6D1B11B}"/>
              </a:ext>
            </a:extLst>
          </p:cNvPr>
          <p:cNvGrpSpPr/>
          <p:nvPr/>
        </p:nvGrpSpPr>
        <p:grpSpPr>
          <a:xfrm>
            <a:off x="7588660" y="814971"/>
            <a:ext cx="887236" cy="810217"/>
            <a:chOff x="3004198" y="5477711"/>
            <a:chExt cx="1200490" cy="1079533"/>
          </a:xfrm>
        </p:grpSpPr>
        <p:sp>
          <p:nvSpPr>
            <p:cNvPr id="7" name="Elipse 6">
              <a:extLst>
                <a:ext uri="{FF2B5EF4-FFF2-40B4-BE49-F238E27FC236}">
                  <a16:creationId xmlns:a16="http://schemas.microsoft.com/office/drawing/2014/main" id="{749CBED2-0C23-D331-DC7A-77F562CEB337}"/>
                </a:ext>
              </a:extLst>
            </p:cNvPr>
            <p:cNvSpPr/>
            <p:nvPr/>
          </p:nvSpPr>
          <p:spPr>
            <a:xfrm>
              <a:off x="3004198" y="5481435"/>
              <a:ext cx="1200490" cy="1075809"/>
            </a:xfrm>
            <a:prstGeom prst="ellipse">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CuadroTexto 7">
              <a:extLst>
                <a:ext uri="{FF2B5EF4-FFF2-40B4-BE49-F238E27FC236}">
                  <a16:creationId xmlns:a16="http://schemas.microsoft.com/office/drawing/2014/main" id="{65FDC5E9-ED62-56B1-E7EA-6A221AF57F81}"/>
                </a:ext>
              </a:extLst>
            </p:cNvPr>
            <p:cNvSpPr txBox="1"/>
            <p:nvPr/>
          </p:nvSpPr>
          <p:spPr>
            <a:xfrm>
              <a:off x="3017810" y="5477711"/>
              <a:ext cx="1136976" cy="943187"/>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19</a:t>
              </a:r>
            </a:p>
            <a:p>
              <a:pPr algn="ctr"/>
              <a:r>
                <a:rPr lang="es-MX" sz="800" b="1" dirty="0">
                  <a:solidFill>
                    <a:schemeClr val="bg1"/>
                  </a:solidFill>
                  <a:latin typeface="Noto Sans" panose="020B0502040504020204" pitchFamily="34" charset="0"/>
                  <a:ea typeface="Noto Sans" panose="020B0502040504020204" pitchFamily="34" charset="0"/>
                  <a:cs typeface="Noto Sans" panose="020B0502040504020204" pitchFamily="34" charset="0"/>
                </a:rPr>
                <a:t>Expedientes</a:t>
              </a:r>
            </a:p>
          </p:txBody>
        </p:sp>
      </p:grpSp>
      <p:sp>
        <p:nvSpPr>
          <p:cNvPr id="11" name="CuadroTexto 10">
            <a:extLst>
              <a:ext uri="{FF2B5EF4-FFF2-40B4-BE49-F238E27FC236}">
                <a16:creationId xmlns:a16="http://schemas.microsoft.com/office/drawing/2014/main" id="{143B348C-4B62-6BB5-DA2D-C54004C3EFDE}"/>
              </a:ext>
            </a:extLst>
          </p:cNvPr>
          <p:cNvSpPr txBox="1"/>
          <p:nvPr/>
        </p:nvSpPr>
        <p:spPr>
          <a:xfrm>
            <a:off x="390736" y="2474893"/>
            <a:ext cx="1635053" cy="954107"/>
          </a:xfrm>
          <a:prstGeom prst="rect">
            <a:avLst/>
          </a:prstGeom>
          <a:noFill/>
        </p:spPr>
        <p:txBody>
          <a:bodyPr wrap="square" rtlCol="0">
            <a:spAutoFit/>
          </a:bodyPr>
          <a:lstStyle/>
          <a:p>
            <a:pPr algn="ctr"/>
            <a:r>
              <a:rPr lang="es-MX" sz="2400" b="1" dirty="0">
                <a:solidFill>
                  <a:srgbClr val="134736"/>
                </a:solidFill>
                <a:latin typeface="Noto Sans" panose="020B0502040504020204" pitchFamily="34" charset="0"/>
                <a:ea typeface="Noto Sans" panose="020B0502040504020204" pitchFamily="34" charset="0"/>
                <a:cs typeface="Noto Sans" panose="020B0502040504020204" pitchFamily="34" charset="0"/>
              </a:rPr>
              <a:t>9</a:t>
            </a:r>
            <a:r>
              <a:rPr lang="es-MX" sz="2400" b="1" dirty="0">
                <a:latin typeface="Noto Sans" panose="020B0502040504020204" pitchFamily="34" charset="0"/>
                <a:ea typeface="Noto Sans" panose="020B0502040504020204" pitchFamily="34" charset="0"/>
                <a:cs typeface="Noto Sans" panose="020B0502040504020204" pitchFamily="34" charset="0"/>
              </a:rPr>
              <a:t> </a:t>
            </a:r>
            <a:r>
              <a:rPr lang="es-MX" sz="1600" b="1" dirty="0">
                <a:latin typeface="Noto Sans" panose="020B0502040504020204" pitchFamily="34" charset="0"/>
                <a:ea typeface="Noto Sans" panose="020B0502040504020204" pitchFamily="34" charset="0"/>
                <a:cs typeface="Noto Sans" panose="020B0502040504020204" pitchFamily="34" charset="0"/>
              </a:rPr>
              <a:t>Donaciones Acreditan Propiedad</a:t>
            </a:r>
            <a:endParaRPr lang="es-MX" b="1"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CuadroTexto 11">
            <a:extLst>
              <a:ext uri="{FF2B5EF4-FFF2-40B4-BE49-F238E27FC236}">
                <a16:creationId xmlns:a16="http://schemas.microsoft.com/office/drawing/2014/main" id="{0F50E461-C287-201E-BDC6-9FB2133A4A87}"/>
              </a:ext>
            </a:extLst>
          </p:cNvPr>
          <p:cNvSpPr txBox="1"/>
          <p:nvPr/>
        </p:nvSpPr>
        <p:spPr>
          <a:xfrm>
            <a:off x="347289" y="3352100"/>
            <a:ext cx="1887056" cy="461665"/>
          </a:xfrm>
          <a:prstGeom prst="rect">
            <a:avLst/>
          </a:prstGeom>
          <a:noFill/>
        </p:spPr>
        <p:txBody>
          <a:bodyPr wrap="none" rtlCol="0">
            <a:spAutoFit/>
          </a:bodyPr>
          <a:lstStyle/>
          <a:p>
            <a:r>
              <a:rPr lang="es-MX" sz="1200" i="1" dirty="0">
                <a:latin typeface="Noto Sans" panose="020B0502040504020204" pitchFamily="34" charset="0"/>
                <a:ea typeface="Noto Sans" panose="020B0502040504020204" pitchFamily="34" charset="0"/>
                <a:cs typeface="Noto Sans" panose="020B0502040504020204" pitchFamily="34" charset="0"/>
              </a:rPr>
              <a:t>(1 EMO, 2 Gto, 2 Mich, </a:t>
            </a:r>
          </a:p>
          <a:p>
            <a:pPr algn="ctr"/>
            <a:r>
              <a:rPr lang="es-MX" sz="1200" i="1" dirty="0">
                <a:latin typeface="Noto Sans" panose="020B0502040504020204" pitchFamily="34" charset="0"/>
                <a:ea typeface="Noto Sans" panose="020B0502040504020204" pitchFamily="34" charset="0"/>
                <a:cs typeface="Noto Sans" panose="020B0502040504020204" pitchFamily="34" charset="0"/>
              </a:rPr>
              <a:t>2 Qroo, 1 SLP, 1 Ver Nte.)</a:t>
            </a:r>
          </a:p>
        </p:txBody>
      </p:sp>
      <p:sp>
        <p:nvSpPr>
          <p:cNvPr id="23" name="5 CuadroTexto">
            <a:extLst>
              <a:ext uri="{FF2B5EF4-FFF2-40B4-BE49-F238E27FC236}">
                <a16:creationId xmlns:a16="http://schemas.microsoft.com/office/drawing/2014/main" id="{F3FC22CC-B7EA-D759-5659-ADC85D456B04}"/>
              </a:ext>
            </a:extLst>
          </p:cNvPr>
          <p:cNvSpPr txBox="1"/>
          <p:nvPr/>
        </p:nvSpPr>
        <p:spPr>
          <a:xfrm>
            <a:off x="7950659" y="2163477"/>
            <a:ext cx="4089038" cy="584775"/>
          </a:xfrm>
          <a:prstGeom prst="rect">
            <a:avLst/>
          </a:prstGeom>
          <a:noFill/>
        </p:spPr>
        <p:txBody>
          <a:bodyPr wrap="square" rtlCol="0">
            <a:spAutoFit/>
          </a:bodyPr>
          <a:lstStyle/>
          <a:p>
            <a:pPr algn="ctr"/>
            <a:r>
              <a:rPr lang="es-MX" sz="16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En Seguimiento para Acuerdo del </a:t>
            </a:r>
          </a:p>
          <a:p>
            <a:pPr algn="ctr"/>
            <a:r>
              <a:rPr lang="es-MX" sz="16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H. Consejo Técnico de Abril:</a:t>
            </a:r>
          </a:p>
        </p:txBody>
      </p:sp>
      <p:graphicFrame>
        <p:nvGraphicFramePr>
          <p:cNvPr id="25" name="Tabla 24">
            <a:extLst>
              <a:ext uri="{FF2B5EF4-FFF2-40B4-BE49-F238E27FC236}">
                <a16:creationId xmlns:a16="http://schemas.microsoft.com/office/drawing/2014/main" id="{0A3509C1-A397-EEB8-6A0A-7B323D62257C}"/>
              </a:ext>
            </a:extLst>
          </p:cNvPr>
          <p:cNvGraphicFramePr>
            <a:graphicFrameLocks noGrp="1"/>
          </p:cNvGraphicFramePr>
          <p:nvPr>
            <p:extLst>
              <p:ext uri="{D42A27DB-BD31-4B8C-83A1-F6EECF244321}">
                <p14:modId xmlns:p14="http://schemas.microsoft.com/office/powerpoint/2010/main" val="3242842628"/>
              </p:ext>
            </p:extLst>
          </p:nvPr>
        </p:nvGraphicFramePr>
        <p:xfrm>
          <a:off x="8247647" y="2828037"/>
          <a:ext cx="3521988" cy="2324506"/>
        </p:xfrm>
        <a:graphic>
          <a:graphicData uri="http://schemas.openxmlformats.org/drawingml/2006/table">
            <a:tbl>
              <a:tblPr/>
              <a:tblGrid>
                <a:gridCol w="286753">
                  <a:extLst>
                    <a:ext uri="{9D8B030D-6E8A-4147-A177-3AD203B41FA5}">
                      <a16:colId xmlns:a16="http://schemas.microsoft.com/office/drawing/2014/main" val="1254744359"/>
                    </a:ext>
                  </a:extLst>
                </a:gridCol>
                <a:gridCol w="1295400">
                  <a:extLst>
                    <a:ext uri="{9D8B030D-6E8A-4147-A177-3AD203B41FA5}">
                      <a16:colId xmlns:a16="http://schemas.microsoft.com/office/drawing/2014/main" val="2705219666"/>
                    </a:ext>
                  </a:extLst>
                </a:gridCol>
                <a:gridCol w="1191261">
                  <a:extLst>
                    <a:ext uri="{9D8B030D-6E8A-4147-A177-3AD203B41FA5}">
                      <a16:colId xmlns:a16="http://schemas.microsoft.com/office/drawing/2014/main" val="2264371133"/>
                    </a:ext>
                  </a:extLst>
                </a:gridCol>
                <a:gridCol w="748574">
                  <a:extLst>
                    <a:ext uri="{9D8B030D-6E8A-4147-A177-3AD203B41FA5}">
                      <a16:colId xmlns:a16="http://schemas.microsoft.com/office/drawing/2014/main" val="3711306118"/>
                    </a:ext>
                  </a:extLst>
                </a:gridCol>
              </a:tblGrid>
              <a:tr h="376938">
                <a:tc>
                  <a:txBody>
                    <a:bodyPr/>
                    <a:lstStyle/>
                    <a:p>
                      <a:pPr algn="ctr" rtl="0" fontAlgn="ctr">
                        <a:buNone/>
                      </a:pPr>
                      <a:r>
                        <a:rPr lang="es-MX" sz="12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Nº</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1038"/>
                    </a:solidFill>
                  </a:tcPr>
                </a:tc>
                <a:tc>
                  <a:txBody>
                    <a:bodyPr/>
                    <a:lstStyle/>
                    <a:p>
                      <a:pPr algn="ctr" rtl="0" fontAlgn="ctr">
                        <a:buNone/>
                      </a:pPr>
                      <a:r>
                        <a:rPr lang="es-MX" sz="12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1038"/>
                    </a:solidFill>
                  </a:tcPr>
                </a:tc>
                <a:tc>
                  <a:txBody>
                    <a:bodyPr/>
                    <a:lstStyle/>
                    <a:p>
                      <a:pPr algn="ctr" rtl="0" fontAlgn="ctr">
                        <a:buNone/>
                      </a:pPr>
                      <a:r>
                        <a:rPr lang="es-MX" sz="12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Municipio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1038"/>
                    </a:solidFill>
                  </a:tcPr>
                </a:tc>
                <a:tc>
                  <a:txBody>
                    <a:bodyPr/>
                    <a:lstStyle/>
                    <a:p>
                      <a:pPr algn="ctr" rtl="0" fontAlgn="ctr">
                        <a:buNone/>
                      </a:pPr>
                      <a:r>
                        <a:rPr lang="es-MX" sz="12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Avance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1038"/>
                    </a:solidFill>
                  </a:tcPr>
                </a:tc>
                <a:extLst>
                  <a:ext uri="{0D108BD9-81ED-4DB2-BD59-A6C34878D82A}">
                    <a16:rowId xmlns:a16="http://schemas.microsoft.com/office/drawing/2014/main" val="1124056675"/>
                  </a:ext>
                </a:extLst>
              </a:tr>
              <a:tr h="27822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 Sur</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Los Cabos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80%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52558707"/>
                  </a:ext>
                </a:extLst>
              </a:tr>
              <a:tr h="20730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La Piedad</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05770661"/>
                  </a:ext>
                </a:extLst>
              </a:tr>
              <a:tr h="190938">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Guanajuato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Silao de la Victoria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22440405"/>
                  </a:ext>
                </a:extLst>
              </a:tr>
              <a:tr h="20730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Jacona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157092160"/>
                  </a:ext>
                </a:extLst>
              </a:tr>
              <a:tr h="370966">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Guanajuato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Irapuato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36023427"/>
                  </a:ext>
                </a:extLst>
              </a:tr>
              <a:tr h="20730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Luis Potosí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Villa de Pozos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30256669"/>
                  </a:ext>
                </a:extLst>
              </a:tr>
              <a:tr h="27822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México Oriente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Chalco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72857372"/>
                  </a:ext>
                </a:extLst>
              </a:tr>
              <a:tr h="20730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Lázaro Cárdenas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09478060"/>
                  </a:ext>
                </a:extLst>
              </a:tr>
            </a:tbl>
          </a:graphicData>
        </a:graphic>
      </p:graphicFrame>
      <p:sp>
        <p:nvSpPr>
          <p:cNvPr id="27" name="CuadroTexto 26">
            <a:extLst>
              <a:ext uri="{FF2B5EF4-FFF2-40B4-BE49-F238E27FC236}">
                <a16:creationId xmlns:a16="http://schemas.microsoft.com/office/drawing/2014/main" id="{4E64C1EB-8AE3-39A0-F088-54FD0062FF27}"/>
              </a:ext>
            </a:extLst>
          </p:cNvPr>
          <p:cNvSpPr txBox="1"/>
          <p:nvPr/>
        </p:nvSpPr>
        <p:spPr>
          <a:xfrm>
            <a:off x="8078515" y="5285225"/>
            <a:ext cx="396118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I</a:t>
            </a:r>
            <a:r>
              <a:rPr kumimoji="0" lang="es-MX" sz="14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nmuebles con integración de expediente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8 mayor a 60%</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11 menor a 60%</a:t>
            </a:r>
            <a:endParaRPr kumimoji="0" lang="es-MX" sz="20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013358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BAD15B2-F26F-AB78-C582-E84DCD91611B}"/>
              </a:ext>
            </a:extLst>
          </p:cNvPr>
          <p:cNvSpPr txBox="1"/>
          <p:nvPr/>
        </p:nvSpPr>
        <p:spPr>
          <a:xfrm>
            <a:off x="3229337" y="3287210"/>
            <a:ext cx="1674369" cy="1200329"/>
          </a:xfrm>
          <a:prstGeom prst="rect">
            <a:avLst/>
          </a:prstGeom>
          <a:noFill/>
        </p:spPr>
        <p:txBody>
          <a:bodyPr wrap="none" rtlCol="0">
            <a:spAutoFit/>
          </a:bodyPr>
          <a:lstStyle/>
          <a:p>
            <a:r>
              <a:rPr lang="es-MX" dirty="0"/>
              <a:t>Almacenes</a:t>
            </a:r>
          </a:p>
          <a:p>
            <a:r>
              <a:rPr lang="es-MX" dirty="0"/>
              <a:t>Adquisición</a:t>
            </a:r>
          </a:p>
          <a:p>
            <a:r>
              <a:rPr lang="es-MX" dirty="0"/>
              <a:t>Venta</a:t>
            </a:r>
          </a:p>
          <a:p>
            <a:r>
              <a:rPr lang="es-MX" dirty="0"/>
              <a:t>Arrendamiento</a:t>
            </a:r>
          </a:p>
        </p:txBody>
      </p:sp>
      <p:sp>
        <p:nvSpPr>
          <p:cNvPr id="3" name="CuadroTexto 2">
            <a:extLst>
              <a:ext uri="{FF2B5EF4-FFF2-40B4-BE49-F238E27FC236}">
                <a16:creationId xmlns:a16="http://schemas.microsoft.com/office/drawing/2014/main" id="{76CBBC58-3857-3EB1-DA98-F87D63E95E55}"/>
              </a:ext>
            </a:extLst>
          </p:cNvPr>
          <p:cNvSpPr txBox="1"/>
          <p:nvPr/>
        </p:nvSpPr>
        <p:spPr>
          <a:xfrm>
            <a:off x="5868365" y="3831220"/>
            <a:ext cx="6353534" cy="1477328"/>
          </a:xfrm>
          <a:prstGeom prst="rect">
            <a:avLst/>
          </a:prstGeom>
          <a:noFill/>
        </p:spPr>
        <p:txBody>
          <a:bodyPr wrap="none" rtlCol="0">
            <a:spAutoFit/>
          </a:bodyPr>
          <a:lstStyle/>
          <a:p>
            <a:r>
              <a:rPr lang="es-MX" dirty="0"/>
              <a:t>Hidalgo.- Venta del Almacén Propio y Arrendamiento 2da Nave</a:t>
            </a:r>
          </a:p>
          <a:p>
            <a:r>
              <a:rPr lang="es-MX" dirty="0"/>
              <a:t>Durango</a:t>
            </a:r>
          </a:p>
          <a:p>
            <a:r>
              <a:rPr lang="es-MX" dirty="0"/>
              <a:t>Chilpancingo</a:t>
            </a:r>
          </a:p>
          <a:p>
            <a:r>
              <a:rPr lang="es-MX" dirty="0"/>
              <a:t>Chihuahua</a:t>
            </a:r>
          </a:p>
          <a:p>
            <a:endParaRPr lang="es-MX" dirty="0"/>
          </a:p>
        </p:txBody>
      </p:sp>
    </p:spTree>
    <p:extLst>
      <p:ext uri="{BB962C8B-B14F-4D97-AF65-F5344CB8AC3E}">
        <p14:creationId xmlns:p14="http://schemas.microsoft.com/office/powerpoint/2010/main" val="417043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631DB-05BF-905A-59DB-28BD09ED8EB9}"/>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ABD3018F-FE4B-8C08-8DE8-E43569896599}"/>
              </a:ext>
            </a:extLst>
          </p:cNvPr>
          <p:cNvGraphicFramePr>
            <a:graphicFrameLocks noGrp="1"/>
          </p:cNvGraphicFramePr>
          <p:nvPr>
            <p:extLst>
              <p:ext uri="{D42A27DB-BD31-4B8C-83A1-F6EECF244321}">
                <p14:modId xmlns:p14="http://schemas.microsoft.com/office/powerpoint/2010/main" val="3780891039"/>
              </p:ext>
            </p:extLst>
          </p:nvPr>
        </p:nvGraphicFramePr>
        <p:xfrm>
          <a:off x="1048707" y="1144378"/>
          <a:ext cx="9633917" cy="3207216"/>
        </p:xfrm>
        <a:graphic>
          <a:graphicData uri="http://schemas.openxmlformats.org/drawingml/2006/table">
            <a:tbl>
              <a:tblPr/>
              <a:tblGrid>
                <a:gridCol w="468000">
                  <a:extLst>
                    <a:ext uri="{9D8B030D-6E8A-4147-A177-3AD203B41FA5}">
                      <a16:colId xmlns:a16="http://schemas.microsoft.com/office/drawing/2014/main" val="3575381630"/>
                    </a:ext>
                  </a:extLst>
                </a:gridCol>
                <a:gridCol w="1267536">
                  <a:extLst>
                    <a:ext uri="{9D8B030D-6E8A-4147-A177-3AD203B41FA5}">
                      <a16:colId xmlns:a16="http://schemas.microsoft.com/office/drawing/2014/main" val="1642797743"/>
                    </a:ext>
                  </a:extLst>
                </a:gridCol>
                <a:gridCol w="2960561">
                  <a:extLst>
                    <a:ext uri="{9D8B030D-6E8A-4147-A177-3AD203B41FA5}">
                      <a16:colId xmlns:a16="http://schemas.microsoft.com/office/drawing/2014/main" val="1737075897"/>
                    </a:ext>
                  </a:extLst>
                </a:gridCol>
                <a:gridCol w="939615">
                  <a:extLst>
                    <a:ext uri="{9D8B030D-6E8A-4147-A177-3AD203B41FA5}">
                      <a16:colId xmlns:a16="http://schemas.microsoft.com/office/drawing/2014/main" val="1563055690"/>
                    </a:ext>
                  </a:extLst>
                </a:gridCol>
                <a:gridCol w="1249065">
                  <a:extLst>
                    <a:ext uri="{9D8B030D-6E8A-4147-A177-3AD203B41FA5}">
                      <a16:colId xmlns:a16="http://schemas.microsoft.com/office/drawing/2014/main" val="1943022368"/>
                    </a:ext>
                  </a:extLst>
                </a:gridCol>
                <a:gridCol w="786322">
                  <a:extLst>
                    <a:ext uri="{9D8B030D-6E8A-4147-A177-3AD203B41FA5}">
                      <a16:colId xmlns:a16="http://schemas.microsoft.com/office/drawing/2014/main" val="1278612134"/>
                    </a:ext>
                  </a:extLst>
                </a:gridCol>
                <a:gridCol w="1962818">
                  <a:extLst>
                    <a:ext uri="{9D8B030D-6E8A-4147-A177-3AD203B41FA5}">
                      <a16:colId xmlns:a16="http://schemas.microsoft.com/office/drawing/2014/main" val="794752070"/>
                    </a:ext>
                  </a:extLst>
                </a:gridCol>
              </a:tblGrid>
              <a:tr h="292145">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CONS</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LOCALIDAD</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UBICACIÓN</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TERRENO M2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CONSTRUCCIÓN M2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VALOR MDP</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SITUACIÓN ACTUAL</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extLst>
                  <a:ext uri="{0D108BD9-81ED-4DB2-BD59-A6C34878D82A}">
                    <a16:rowId xmlns:a16="http://schemas.microsoft.com/office/drawing/2014/main" val="4268848868"/>
                  </a:ext>
                </a:extLst>
              </a:tr>
              <a:tr h="727807">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Durango,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Dgo</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Segunda de Selenio número 139, Lote 6, Manzana 4-B, colonia Ciudad Industrial, </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C.P. 34208.</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9,280</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5,864.50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Monto de renta actual</a:t>
                      </a:r>
                    </a:p>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$322,550.00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aprobó la</a:t>
                      </a:r>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“Renovación con Incremento” para el presente ejercicio.</a:t>
                      </a:r>
                    </a:p>
                    <a:p>
                      <a:pPr algn="ctr" fontAlgn="b"/>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2/03/26 se solicitó el Dictamen Valuatorio a INDAABIN</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970188420"/>
                  </a:ext>
                </a:extLst>
              </a:tr>
              <a:tr h="1308689">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 Chih.</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Constitución S/N, Complejo Industrial Sur, entre Calles Ave. Central y Tabaloapa, </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 Aeropuerto, C.P. 31376.</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22,563</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8,500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$ 152.88</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obtención de Subdivisión e Inscripción de Contrato de Compra Venta en el RPPL.</a:t>
                      </a:r>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p>
                    <a:p>
                      <a:pPr algn="ctr" fontAlgn="b"/>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propietario del inmueble ofrece darlo en arrendamiento, en tanto se concreta la compraventa, para lo cual será necesario integrar el expediente respectivo y someterlo a autorización de INDAABIN.</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009068743"/>
                  </a:ext>
                </a:extLst>
              </a:tr>
              <a:tr h="437365">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Chilpancingo, Gro.</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MX"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 Rufo Figueroa S/N Col. Burocratas.</a:t>
                      </a:r>
                    </a:p>
                    <a:p>
                      <a:pPr algn="ctr" fontAlgn="ct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ES_tradnl"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3,294.43</a:t>
                      </a:r>
                      <a:r>
                        <a:rPr lang="es-ES_tradnl" sz="14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1,601.39</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$ 18.84</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algn="ctr" fontAlgn="b"/>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234889295"/>
                  </a:ext>
                </a:extLst>
              </a:tr>
            </a:tbl>
          </a:graphicData>
        </a:graphic>
      </p:graphicFrame>
      <p:sp>
        <p:nvSpPr>
          <p:cNvPr id="8" name="CuadroTexto 7">
            <a:extLst>
              <a:ext uri="{FF2B5EF4-FFF2-40B4-BE49-F238E27FC236}">
                <a16:creationId xmlns:a16="http://schemas.microsoft.com/office/drawing/2014/main" id="{5AC9B822-ACED-7B8D-C503-C9C9B6C1CEC9}"/>
              </a:ext>
            </a:extLst>
          </p:cNvPr>
          <p:cNvSpPr txBox="1"/>
          <p:nvPr/>
        </p:nvSpPr>
        <p:spPr>
          <a:xfrm>
            <a:off x="746579" y="326042"/>
            <a:ext cx="3727815"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Almacenes Relevantes 2026</a:t>
            </a:r>
          </a:p>
        </p:txBody>
      </p:sp>
      <p:sp>
        <p:nvSpPr>
          <p:cNvPr id="4" name="CuadroTexto 3">
            <a:extLst>
              <a:ext uri="{FF2B5EF4-FFF2-40B4-BE49-F238E27FC236}">
                <a16:creationId xmlns:a16="http://schemas.microsoft.com/office/drawing/2014/main" id="{1A67CE1B-856B-D780-C07B-E98AA1094D55}"/>
              </a:ext>
            </a:extLst>
          </p:cNvPr>
          <p:cNvSpPr txBox="1"/>
          <p:nvPr/>
        </p:nvSpPr>
        <p:spPr>
          <a:xfrm>
            <a:off x="1048707" y="4547289"/>
            <a:ext cx="9592028" cy="954107"/>
          </a:xfrm>
          <a:prstGeom prst="rect">
            <a:avLst/>
          </a:prstGeom>
          <a:noFill/>
        </p:spPr>
        <p:txBody>
          <a:bodyPr wrap="square" rtlCol="0">
            <a:spAutoFit/>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Las adquisiciones de Mexicali, Chihuahua y Chilpancingo, se incluyeron en el Mecanismo de Planeación de Cartera de Inversión que da seguimiento la CPECI.</a:t>
            </a:r>
          </a:p>
          <a:p>
            <a:pPr algn="just"/>
            <a:endParaRPr lang="es-MX" sz="14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400" dirty="0">
                <a:latin typeface="Noto Sans" panose="020B0502040504020204" pitchFamily="34" charset="0"/>
                <a:ea typeface="Noto Sans" panose="020B0502040504020204" pitchFamily="34" charset="0"/>
                <a:cs typeface="Noto Sans" panose="020B0502040504020204" pitchFamily="34" charset="0"/>
              </a:rPr>
              <a:t>No cuentan con asignación de presupuesto.</a:t>
            </a:r>
          </a:p>
        </p:txBody>
      </p:sp>
    </p:spTree>
    <p:extLst>
      <p:ext uri="{BB962C8B-B14F-4D97-AF65-F5344CB8AC3E}">
        <p14:creationId xmlns:p14="http://schemas.microsoft.com/office/powerpoint/2010/main" val="295664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24E297C-0A04-50D5-0730-8FF9CE751182}"/>
              </a:ext>
            </a:extLst>
          </p:cNvPr>
          <p:cNvGraphicFramePr>
            <a:graphicFrameLocks noGrp="1"/>
          </p:cNvGraphicFramePr>
          <p:nvPr>
            <p:extLst>
              <p:ext uri="{D42A27DB-BD31-4B8C-83A1-F6EECF244321}">
                <p14:modId xmlns:p14="http://schemas.microsoft.com/office/powerpoint/2010/main" val="3016319465"/>
              </p:ext>
            </p:extLst>
          </p:nvPr>
        </p:nvGraphicFramePr>
        <p:xfrm>
          <a:off x="793102" y="1387703"/>
          <a:ext cx="10751023" cy="4082593"/>
        </p:xfrm>
        <a:graphic>
          <a:graphicData uri="http://schemas.openxmlformats.org/drawingml/2006/table">
            <a:tbl>
              <a:tblPr/>
              <a:tblGrid>
                <a:gridCol w="359218">
                  <a:extLst>
                    <a:ext uri="{9D8B030D-6E8A-4147-A177-3AD203B41FA5}">
                      <a16:colId xmlns:a16="http://schemas.microsoft.com/office/drawing/2014/main" val="1906759792"/>
                    </a:ext>
                  </a:extLst>
                </a:gridCol>
                <a:gridCol w="805097">
                  <a:extLst>
                    <a:ext uri="{9D8B030D-6E8A-4147-A177-3AD203B41FA5}">
                      <a16:colId xmlns:a16="http://schemas.microsoft.com/office/drawing/2014/main" val="739216779"/>
                    </a:ext>
                  </a:extLst>
                </a:gridCol>
                <a:gridCol w="2941154">
                  <a:extLst>
                    <a:ext uri="{9D8B030D-6E8A-4147-A177-3AD203B41FA5}">
                      <a16:colId xmlns:a16="http://schemas.microsoft.com/office/drawing/2014/main" val="3988360946"/>
                    </a:ext>
                  </a:extLst>
                </a:gridCol>
                <a:gridCol w="2538189">
                  <a:extLst>
                    <a:ext uri="{9D8B030D-6E8A-4147-A177-3AD203B41FA5}">
                      <a16:colId xmlns:a16="http://schemas.microsoft.com/office/drawing/2014/main" val="2537773256"/>
                    </a:ext>
                  </a:extLst>
                </a:gridCol>
                <a:gridCol w="1092939">
                  <a:extLst>
                    <a:ext uri="{9D8B030D-6E8A-4147-A177-3AD203B41FA5}">
                      <a16:colId xmlns:a16="http://schemas.microsoft.com/office/drawing/2014/main" val="1818154194"/>
                    </a:ext>
                  </a:extLst>
                </a:gridCol>
                <a:gridCol w="878596">
                  <a:extLst>
                    <a:ext uri="{9D8B030D-6E8A-4147-A177-3AD203B41FA5}">
                      <a16:colId xmlns:a16="http://schemas.microsoft.com/office/drawing/2014/main" val="1835983538"/>
                    </a:ext>
                  </a:extLst>
                </a:gridCol>
                <a:gridCol w="842022">
                  <a:extLst>
                    <a:ext uri="{9D8B030D-6E8A-4147-A177-3AD203B41FA5}">
                      <a16:colId xmlns:a16="http://schemas.microsoft.com/office/drawing/2014/main" val="1399393257"/>
                    </a:ext>
                  </a:extLst>
                </a:gridCol>
                <a:gridCol w="1293808">
                  <a:extLst>
                    <a:ext uri="{9D8B030D-6E8A-4147-A177-3AD203B41FA5}">
                      <a16:colId xmlns:a16="http://schemas.microsoft.com/office/drawing/2014/main" val="1030009892"/>
                    </a:ext>
                  </a:extLst>
                </a:gridCol>
              </a:tblGrid>
              <a:tr h="698220">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NO.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OOAD</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DIRECCIÓN DEL INMUEBLE ARRENDADO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SERVICIO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FIGURA AUTORIZADA</a:t>
                      </a:r>
                      <a:endPar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SUPERFICIE</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a:t>
                      </a:r>
                      <a:r>
                        <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RENTA ESTIMADA MENSUAL  SIN IVA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MONTO ESTIMADO ANUAL </a:t>
                      </a:r>
                    </a:p>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CON IVA</a:t>
                      </a:r>
                      <a:endParaRPr lang="es-MX" sz="1000" b="1" i="0" u="none" strike="sngStrike" dirty="0">
                        <a:solidFill>
                          <a:srgbClr val="FF0000"/>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635499649"/>
                  </a:ext>
                </a:extLst>
              </a:tr>
              <a:tr h="472309">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1</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a:t>
                      </a:r>
                      <a:r>
                        <a:rPr lang="es-MX" sz="1000" b="0" i="0" u="none" strike="noStrike" dirty="0" err="1">
                          <a:solidFill>
                            <a:schemeClr val="tx1"/>
                          </a:solidFill>
                          <a:effectLst/>
                          <a:latin typeface="Noto Sans" panose="020B0502040504020204" pitchFamily="34" charset="0"/>
                        </a:rPr>
                        <a:t>Nºs</a:t>
                      </a:r>
                      <a:r>
                        <a:rPr lang="es-MX" sz="1000" b="0" i="0" u="none" strike="noStrike" dirty="0">
                          <a:solidFill>
                            <a:schemeClr val="tx1"/>
                          </a:solidFill>
                          <a:effectLst/>
                          <a:latin typeface="Noto Sans" panose="020B0502040504020204" pitchFamily="34" charset="0"/>
                        </a:rPr>
                        <a:t>. 21 y 23,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Terapéuticos) y Coordinación de Abastecimiento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algn="ctr" fontAlgn="ctr">
                        <a:buNone/>
                      </a:pPr>
                      <a:r>
                        <a:rPr lang="es-MX" sz="1000" b="0" i="0" u="none" strike="noStrike" dirty="0">
                          <a:solidFill>
                            <a:schemeClr val="tx1"/>
                          </a:solidFill>
                          <a:effectLst/>
                          <a:latin typeface="Arial" panose="020B0604020202020204" pitchFamily="34" charset="0"/>
                        </a:rPr>
                        <a:t>8,500.00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$89,568.75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$1,246,797.00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376118"/>
                  </a:ext>
                </a:extLst>
              </a:tr>
              <a:tr h="317356">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Nº 19, Colonia Centro,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de Laboratorio y Lácteos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$26,525.27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$369,231.76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646270"/>
                  </a:ext>
                </a:extLst>
              </a:tr>
              <a:tr h="472309">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3</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General </a:t>
                      </a:r>
                      <a:r>
                        <a:rPr lang="es-MX" sz="1000" b="0" i="0" u="none" strike="noStrike" dirty="0" err="1">
                          <a:solidFill>
                            <a:schemeClr val="tx1"/>
                          </a:solidFill>
                          <a:effectLst/>
                          <a:latin typeface="Noto Sans" panose="020B0502040504020204" pitchFamily="34" charset="0"/>
                        </a:rPr>
                        <a:t>Rosalio</a:t>
                      </a:r>
                      <a:r>
                        <a:rPr lang="es-MX" sz="1000" b="0" i="0" u="none" strike="noStrike" dirty="0">
                          <a:solidFill>
                            <a:schemeClr val="tx1"/>
                          </a:solidFill>
                          <a:effectLst/>
                          <a:latin typeface="Noto Sans" panose="020B0502040504020204" pitchFamily="34" charset="0"/>
                        </a:rPr>
                        <a:t> Hernández Nº. 21 y Ferrocarriles Nacionales de México,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No Terapéuticos)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$42,244.00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$588,036.48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6074916"/>
                  </a:ext>
                </a:extLst>
              </a:tr>
              <a:tr h="666891">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Estado de México Poniente</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 Coordinación de Abastecimiento y Equipamiento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10,314.20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r" rtl="0" fontAlgn="ctr">
                        <a:lnSpc>
                          <a:spcPct val="100000"/>
                        </a:lnSpc>
                        <a:spcBef>
                          <a:spcPts val="0"/>
                        </a:spcBef>
                        <a:spcAft>
                          <a:spcPts val="0"/>
                        </a:spcAft>
                        <a:buClr>
                          <a:srgbClr val="000000"/>
                        </a:buClr>
                        <a:buFont typeface="Arial"/>
                        <a:buNone/>
                      </a:pPr>
                      <a:r>
                        <a:rPr lang="es-MX" sz="1000" b="0" i="0" u="none" strike="noStrike" cap="none" dirty="0">
                          <a:solidFill>
                            <a:schemeClr val="tx1"/>
                          </a:solidFill>
                          <a:effectLst/>
                          <a:latin typeface="Noto Sans" panose="020B0502040504020204" pitchFamily="34" charset="0"/>
                          <a:ea typeface="+mn-ea"/>
                          <a:cs typeface="+mn-cs"/>
                          <a:sym typeface="Arial"/>
                        </a:rPr>
                        <a:t>$1,052,048.40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pPr>
                      <a:r>
                        <a:rPr lang="es-MX" sz="1000" b="0" i="0" u="none" strike="noStrike" cap="none" dirty="0">
                          <a:solidFill>
                            <a:schemeClr val="tx1"/>
                          </a:solidFill>
                          <a:effectLst/>
                          <a:latin typeface="Noto Sans" panose="020B0502040504020204" pitchFamily="34" charset="0"/>
                          <a:ea typeface="+mn-ea"/>
                          <a:cs typeface="+mn-cs"/>
                          <a:sym typeface="Arial"/>
                        </a:rPr>
                        <a:t>$13,424,137.58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3460408"/>
                  </a:ext>
                </a:extLst>
              </a:tr>
              <a:tr h="525592">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Talleres, Lote 17, </a:t>
                      </a:r>
                      <a:r>
                        <a:rPr lang="es-MX" sz="1000" b="0" i="0" u="none" strike="noStrike" dirty="0" err="1">
                          <a:solidFill>
                            <a:schemeClr val="tx1"/>
                          </a:solidFill>
                          <a:effectLst/>
                          <a:latin typeface="Noto Sans" panose="020B0502040504020204" pitchFamily="34" charset="0"/>
                        </a:rPr>
                        <a:t>Mz</a:t>
                      </a:r>
                      <a:r>
                        <a:rPr lang="es-MX" sz="1000" b="0" i="0" u="none" strike="noStrike" dirty="0">
                          <a:solidFill>
                            <a:schemeClr val="tx1"/>
                          </a:solidFill>
                          <a:effectLst/>
                          <a:latin typeface="Noto Sans" panose="020B0502040504020204" pitchFamily="34" charset="0"/>
                        </a:rPr>
                        <a:t>. XI, </a:t>
                      </a:r>
                      <a:r>
                        <a:rPr lang="es-MX" sz="1000" b="0" i="0" u="none" strike="noStrike" dirty="0" err="1">
                          <a:solidFill>
                            <a:schemeClr val="tx1"/>
                          </a:solidFill>
                          <a:effectLst/>
                          <a:latin typeface="Noto Sans" panose="020B0502040504020204" pitchFamily="34" charset="0"/>
                        </a:rPr>
                        <a:t>Nº</a:t>
                      </a:r>
                      <a:r>
                        <a:rPr lang="es-MX" sz="1000" b="0" i="0" u="none" strike="noStrike" dirty="0">
                          <a:solidFill>
                            <a:schemeClr val="tx1"/>
                          </a:solidFill>
                          <a:effectLst/>
                          <a:latin typeface="Noto Sans" panose="020B0502040504020204" pitchFamily="34" charset="0"/>
                        </a:rPr>
                        <a:t>. 2147, Parque Industrial, C.P. 85000, Cajeme, Ciudad Obregón, 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 Bienes de Grupos Diversos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Sustitución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2,500.00 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$337,500.00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$4,698,000.00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217104"/>
                  </a:ext>
                </a:extLst>
              </a:tr>
              <a:tr h="424199">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Tabasco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Sub-Almacén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4,753.52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r>
                        <a:rPr lang="es-MX" sz="1000" b="0" i="0" u="none" strike="noStrike" dirty="0">
                          <a:solidFill>
                            <a:schemeClr val="tx1"/>
                          </a:solidFill>
                          <a:effectLst/>
                          <a:latin typeface="Noto Sans" panose="020B0502040504020204" pitchFamily="34" charset="0"/>
                        </a:rPr>
                        <a:t>$270,000.00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r>
                        <a:rPr lang="es-MX" sz="1000" b="0" i="0" u="none" strike="noStrike" dirty="0">
                          <a:solidFill>
                            <a:schemeClr val="tx1"/>
                          </a:solidFill>
                          <a:effectLst/>
                          <a:latin typeface="Noto Sans" panose="020B0502040504020204" pitchFamily="34" charset="0"/>
                        </a:rPr>
                        <a:t>$3,445,200.00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897736"/>
                  </a:ext>
                </a:extLst>
              </a:tr>
              <a:tr h="505717">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Veracruz Sur</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1,365.38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r>
                        <a:rPr lang="es-MX" sz="1000" b="0" i="0" u="none" strike="noStrike" dirty="0">
                          <a:solidFill>
                            <a:schemeClr val="tx1"/>
                          </a:solidFill>
                          <a:effectLst/>
                          <a:latin typeface="Noto Sans" panose="020B0502040504020204" pitchFamily="34" charset="0"/>
                        </a:rPr>
                        <a:t>$174,673.00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r>
                        <a:rPr lang="es-MX" sz="1000" b="0" i="0" u="none" strike="noStrike" dirty="0">
                          <a:solidFill>
                            <a:schemeClr val="tx1"/>
                          </a:solidFill>
                          <a:effectLst/>
                          <a:latin typeface="Noto Sans" panose="020B0502040504020204" pitchFamily="34" charset="0"/>
                        </a:rPr>
                        <a:t>$2,228,827.48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921683"/>
                  </a:ext>
                </a:extLst>
              </a:tr>
            </a:tbl>
          </a:graphicData>
        </a:graphic>
      </p:graphicFrame>
      <p:sp>
        <p:nvSpPr>
          <p:cNvPr id="5" name="Rectángulo 5">
            <a:extLst>
              <a:ext uri="{FF2B5EF4-FFF2-40B4-BE49-F238E27FC236}">
                <a16:creationId xmlns:a16="http://schemas.microsoft.com/office/drawing/2014/main" id="{706F22C7-33B8-2CCA-A87D-B7E4229D8D1D}"/>
              </a:ext>
            </a:extLst>
          </p:cNvPr>
          <p:cNvSpPr/>
          <p:nvPr/>
        </p:nvSpPr>
        <p:spPr>
          <a:xfrm>
            <a:off x="472543" y="281267"/>
            <a:ext cx="8620280" cy="830997"/>
          </a:xfrm>
          <a:prstGeom prst="rect">
            <a:avLst/>
          </a:prstGeom>
        </p:spPr>
        <p:txBody>
          <a:bodyPr wrap="square">
            <a:spAutoFit/>
          </a:bodyPr>
          <a:lstStyle/>
          <a:p>
            <a:pPr>
              <a:buClr>
                <a:srgbClr val="000000"/>
              </a:buClr>
              <a:buSzPts val="3000"/>
              <a:defRPr/>
            </a:pPr>
            <a:r>
              <a:rPr lang="es-MX" sz="2400" b="1" dirty="0">
                <a:solidFill>
                  <a:srgbClr val="621132"/>
                </a:solidFill>
                <a:latin typeface="Patria" pitchFamily="2" charset="0"/>
              </a:rPr>
              <a:t>Sustituciones y Nuevos Arrendamientos con destino a Almacén y Sub almacén</a:t>
            </a:r>
          </a:p>
        </p:txBody>
      </p:sp>
    </p:spTree>
    <p:extLst>
      <p:ext uri="{BB962C8B-B14F-4D97-AF65-F5344CB8AC3E}">
        <p14:creationId xmlns:p14="http://schemas.microsoft.com/office/powerpoint/2010/main" val="1390867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A450C92-53AC-0FE5-9783-7EE545362ED8}"/>
              </a:ext>
            </a:extLst>
          </p:cNvPr>
          <p:cNvSpPr txBox="1"/>
          <p:nvPr/>
        </p:nvSpPr>
        <p:spPr>
          <a:xfrm>
            <a:off x="442944" y="174177"/>
            <a:ext cx="8971644" cy="830997"/>
          </a:xfrm>
          <a:prstGeom prst="rect">
            <a:avLst/>
          </a:prstGeom>
          <a:noFill/>
        </p:spPr>
        <p:txBody>
          <a:bodyPr wrap="square">
            <a:spAutoFit/>
          </a:bodyPr>
          <a:lstStyle/>
          <a:p>
            <a:pPr algn="just" rtl="0">
              <a:buNone/>
            </a:pPr>
            <a:r>
              <a:rPr lang="es-MX" sz="2400" b="1" dirty="0">
                <a:solidFill>
                  <a:srgbClr val="621132"/>
                </a:solidFill>
                <a:latin typeface="Patria" pitchFamily="2" charset="0"/>
              </a:rPr>
              <a:t>Nuevo Arrendamiento con destino de Archivo de Concentración y Bodega de Bienes Adjudicados y Embargados. </a:t>
            </a:r>
          </a:p>
        </p:txBody>
      </p:sp>
      <p:sp>
        <p:nvSpPr>
          <p:cNvPr id="6" name="CuadroTexto 5">
            <a:extLst>
              <a:ext uri="{FF2B5EF4-FFF2-40B4-BE49-F238E27FC236}">
                <a16:creationId xmlns:a16="http://schemas.microsoft.com/office/drawing/2014/main" id="{CFCC1CC2-95C7-5ADD-3D1B-7525A0382B9F}"/>
              </a:ext>
            </a:extLst>
          </p:cNvPr>
          <p:cNvSpPr txBox="1"/>
          <p:nvPr/>
        </p:nvSpPr>
        <p:spPr>
          <a:xfrm>
            <a:off x="442944" y="1788240"/>
            <a:ext cx="6073469" cy="4447371"/>
          </a:xfrm>
          <a:prstGeom prst="rect">
            <a:avLst/>
          </a:prstGeom>
          <a:noFill/>
        </p:spPr>
        <p:txBody>
          <a:bodyPr wrap="square">
            <a:spAutoFit/>
          </a:bodyPr>
          <a:lstStyle/>
          <a:p>
            <a:pPr algn="just">
              <a:lnSpc>
                <a:spcPts val="1500"/>
              </a:lnSpc>
              <a:buNone/>
            </a:pPr>
            <a:r>
              <a:rPr lang="es-MX" sz="1200" dirty="0">
                <a:latin typeface="Noto Sans" panose="020B0502040504020204" pitchFamily="34" charset="0"/>
                <a:ea typeface="Noto Sans" panose="020B0502040504020204" pitchFamily="34" charset="0"/>
                <a:cs typeface="Noto Sans" panose="020B0502040504020204" pitchFamily="34" charset="0"/>
              </a:rPr>
              <a:t>El Órgano de Operación Administrativa Desconcentrada (OOAD) Estatal Hidalgo, mediante oficio número 139001050100/137/2026 de fecha 19 de febrero de 2026, suscrito por el Titular de ese OOAD Estatal Hidalgo, comunicó su necesidad de un espacio para los servicios de Archivo de Concentración y Bodega de Bienes Adjudicados y Embargados, derivado de la enajenacion del Almacen Delegacional ubicado en calle Arboladas lote 54 y 55, Parque Industrial La Paz, C.P. 42092, Pachuca de Soto, Hidalgo, a título oneroso a favor de la Federación, con destino específico a la Secretaría de Infraestructura, Comunicaciones y Transportes (SICT), mismo que tambien concentraba dichos servicios.</a:t>
            </a:r>
          </a:p>
          <a:p>
            <a:pPr algn="just"/>
            <a:endParaRPr lang="es-MX" sz="1200" dirty="0">
              <a:latin typeface="Noto Sans" panose="020B0502040504020204" pitchFamily="34" charset="0"/>
              <a:ea typeface="Noto Sans" panose="020B0502040504020204" pitchFamily="34" charset="0"/>
              <a:cs typeface="Noto Sans" panose="020B0502040504020204" pitchFamily="34" charset="0"/>
            </a:endParaRPr>
          </a:p>
          <a:p>
            <a:pPr algn="just">
              <a:lnSpc>
                <a:spcPts val="1500"/>
              </a:lnSpc>
              <a:buNone/>
            </a:pPr>
            <a:r>
              <a:rPr lang="es-MX" sz="1200" dirty="0">
                <a:latin typeface="Noto Sans" panose="020B0502040504020204" pitchFamily="34" charset="0"/>
                <a:ea typeface="Noto Sans" panose="020B0502040504020204" pitchFamily="34" charset="0"/>
                <a:cs typeface="Noto Sans" panose="020B0502040504020204" pitchFamily="34" charset="0"/>
              </a:rPr>
              <a:t>Actualmente, el OOAD Hidalgo reporta un inventario de 531 bienes muebles que se encuentran en condiciones inadecuadas, así como la falta de un espacio suficiente que garantice el resguardo adecuado de la información documental, lo que representa un riesgo para la conservación, control y seguridad de los bienes y archivos institucionales.</a:t>
            </a:r>
          </a:p>
          <a:p>
            <a:pPr algn="just" rtl="0">
              <a:buNone/>
            </a:pPr>
            <a:endParaRPr lang="es-MX" sz="1200" dirty="0">
              <a:latin typeface="Noto Sans" panose="020B0502040504020204" pitchFamily="34" charset="0"/>
              <a:ea typeface="Noto Sans" panose="020B0502040504020204" pitchFamily="34" charset="0"/>
              <a:cs typeface="Noto Sans" panose="020B0502040504020204" pitchFamily="34" charset="0"/>
            </a:endParaRPr>
          </a:p>
          <a:p>
            <a:pPr algn="just" rtl="0">
              <a:buNone/>
            </a:pPr>
            <a:r>
              <a:rPr lang="es-MX" sz="1200" dirty="0">
                <a:latin typeface="Noto Sans" panose="020B0502040504020204" pitchFamily="34" charset="0"/>
                <a:ea typeface="Noto Sans" panose="020B0502040504020204" pitchFamily="34" charset="0"/>
                <a:cs typeface="Noto Sans" panose="020B0502040504020204" pitchFamily="34" charset="0"/>
              </a:rPr>
              <a:t>Derivado de esta situación, el OOAD Hidalgo realizó una consulta al Instituto de Administración y Avalúos de Bienes Nacionales (INDAABIN), quien confirmó la inexistencia de inmuebles disponibles, mediante oficio de respuesta N° DPI/O-DISPIF/393/2025 de fecha 10 de diciembre de 2025, ya que no encontró ninguno con las características y ubicación requeridas.  </a:t>
            </a:r>
          </a:p>
          <a:p>
            <a:pPr>
              <a:buNone/>
            </a:pPr>
            <a:br>
              <a:rPr lang="es-MX" sz="1200" dirty="0">
                <a:latin typeface="Noto Sans" panose="020B0502040504020204" pitchFamily="34" charset="0"/>
                <a:ea typeface="Noto Sans" panose="020B0502040504020204" pitchFamily="34" charset="0"/>
                <a:cs typeface="Noto Sans" panose="020B0502040504020204" pitchFamily="34" charset="0"/>
              </a:rPr>
            </a:br>
            <a:endParaRPr lang="es-MX"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7" name="Google Shape;79;p8">
            <a:extLst>
              <a:ext uri="{FF2B5EF4-FFF2-40B4-BE49-F238E27FC236}">
                <a16:creationId xmlns:a16="http://schemas.microsoft.com/office/drawing/2014/main" id="{E4E08246-3446-4269-396A-8CDB6CDA7153}"/>
              </a:ext>
            </a:extLst>
          </p:cNvPr>
          <p:cNvSpPr txBox="1"/>
          <p:nvPr/>
        </p:nvSpPr>
        <p:spPr>
          <a:xfrm>
            <a:off x="442944" y="997569"/>
            <a:ext cx="9348756" cy="646290"/>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Carretera a </a:t>
            </a:r>
            <a:r>
              <a:rPr lang="es-MX" b="1" dirty="0" err="1">
                <a:solidFill>
                  <a:srgbClr val="B7903D"/>
                </a:solidFill>
                <a:latin typeface="Noto Sans"/>
                <a:ea typeface="Noto Sans"/>
                <a:cs typeface="Noto Sans"/>
                <a:sym typeface="Noto Sans"/>
              </a:rPr>
              <a:t>Acayuca</a:t>
            </a:r>
            <a:r>
              <a:rPr lang="es-MX" b="1" dirty="0">
                <a:solidFill>
                  <a:srgbClr val="B7903D"/>
                </a:solidFill>
                <a:latin typeface="Noto Sans"/>
                <a:ea typeface="Noto Sans"/>
                <a:cs typeface="Noto Sans"/>
                <a:sym typeface="Noto Sans"/>
              </a:rPr>
              <a:t> N° 287, Colonia Pequeña Propiedad, Localidad </a:t>
            </a:r>
            <a:r>
              <a:rPr lang="es-MX" b="1" dirty="0" err="1">
                <a:solidFill>
                  <a:srgbClr val="B7903D"/>
                </a:solidFill>
                <a:latin typeface="Noto Sans"/>
                <a:ea typeface="Noto Sans"/>
                <a:cs typeface="Noto Sans"/>
                <a:sym typeface="Noto Sans"/>
              </a:rPr>
              <a:t>Acayuca</a:t>
            </a:r>
            <a:r>
              <a:rPr lang="es-MX" b="1" dirty="0">
                <a:solidFill>
                  <a:srgbClr val="B7903D"/>
                </a:solidFill>
                <a:latin typeface="Noto Sans"/>
                <a:ea typeface="Noto Sans"/>
                <a:cs typeface="Noto Sans"/>
                <a:sym typeface="Noto Sans"/>
              </a:rPr>
              <a:t>, Municipio Zapotlán de Juárez, Hidalgo.</a:t>
            </a:r>
            <a:endParaRPr lang="es-MX" sz="2000" dirty="0">
              <a:solidFill>
                <a:srgbClr val="B7903D"/>
              </a:solidFill>
              <a:latin typeface="Calibri"/>
              <a:ea typeface="Calibri"/>
              <a:cs typeface="Calibri"/>
              <a:sym typeface="Calibri"/>
            </a:endParaRPr>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2900" y="1712039"/>
            <a:ext cx="2552701" cy="1434451"/>
          </a:xfrm>
          <a:prstGeom prst="rect">
            <a:avLst/>
          </a:prstGeom>
          <a:noFill/>
          <a:ln>
            <a:noFill/>
          </a:ln>
        </p:spPr>
      </p:pic>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b="7890"/>
          <a:stretch/>
        </p:blipFill>
        <p:spPr>
          <a:xfrm>
            <a:off x="6660491" y="3209991"/>
            <a:ext cx="5125110" cy="2466909"/>
          </a:xfrm>
          <a:prstGeom prst="rect">
            <a:avLst/>
          </a:prstGeom>
          <a:noFill/>
          <a:ln>
            <a:noFill/>
          </a:ln>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0491" y="1712040"/>
            <a:ext cx="2534309" cy="1434451"/>
          </a:xfrm>
          <a:prstGeom prst="rect">
            <a:avLst/>
          </a:prstGeom>
          <a:noFill/>
          <a:ln>
            <a:noFill/>
          </a:ln>
        </p:spPr>
      </p:pic>
    </p:spTree>
    <p:extLst>
      <p:ext uri="{BB962C8B-B14F-4D97-AF65-F5344CB8AC3E}">
        <p14:creationId xmlns:p14="http://schemas.microsoft.com/office/powerpoint/2010/main" val="370852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BA219-1D63-288C-EAC3-2B831409E016}"/>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FEB061D7-E255-DB34-0911-152B4D730C49}"/>
              </a:ext>
            </a:extLst>
          </p:cNvPr>
          <p:cNvSpPr txBox="1"/>
          <p:nvPr/>
        </p:nvSpPr>
        <p:spPr>
          <a:xfrm>
            <a:off x="3229337" y="3287210"/>
            <a:ext cx="1860830" cy="369332"/>
          </a:xfrm>
          <a:prstGeom prst="rect">
            <a:avLst/>
          </a:prstGeom>
          <a:noFill/>
        </p:spPr>
        <p:txBody>
          <a:bodyPr wrap="none" rtlCol="0">
            <a:spAutoFit/>
          </a:bodyPr>
          <a:lstStyle/>
          <a:p>
            <a:r>
              <a:rPr lang="es-MX" dirty="0"/>
              <a:t>Puente de Piedra</a:t>
            </a:r>
          </a:p>
        </p:txBody>
      </p:sp>
    </p:spTree>
    <p:extLst>
      <p:ext uri="{BB962C8B-B14F-4D97-AF65-F5344CB8AC3E}">
        <p14:creationId xmlns:p14="http://schemas.microsoft.com/office/powerpoint/2010/main" val="4160592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2108F-008E-4FAF-8885-4D352930CEA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4B4B2F2-D549-452E-9E62-5B42B220F322}"/>
              </a:ext>
            </a:extLst>
          </p:cNvPr>
          <p:cNvSpPr txBox="1"/>
          <p:nvPr/>
        </p:nvSpPr>
        <p:spPr>
          <a:xfrm>
            <a:off x="3229337" y="3287210"/>
            <a:ext cx="3668953" cy="369332"/>
          </a:xfrm>
          <a:prstGeom prst="rect">
            <a:avLst/>
          </a:prstGeom>
          <a:noFill/>
        </p:spPr>
        <p:txBody>
          <a:bodyPr wrap="none" rtlCol="0">
            <a:spAutoFit/>
          </a:bodyPr>
          <a:lstStyle/>
          <a:p>
            <a:r>
              <a:rPr lang="es-MX" dirty="0"/>
              <a:t>Donación Hospital de las Américas</a:t>
            </a:r>
          </a:p>
        </p:txBody>
      </p:sp>
    </p:spTree>
    <p:extLst>
      <p:ext uri="{BB962C8B-B14F-4D97-AF65-F5344CB8AC3E}">
        <p14:creationId xmlns:p14="http://schemas.microsoft.com/office/powerpoint/2010/main" val="2926997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E236B-3E47-0272-63D0-A50790EB51D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175A322-86C3-76EB-C3AC-EDDFB64DE1D9}"/>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5" name="Marcador de número de diapositiva 3">
            <a:extLst>
              <a:ext uri="{FF2B5EF4-FFF2-40B4-BE49-F238E27FC236}">
                <a16:creationId xmlns:a16="http://schemas.microsoft.com/office/drawing/2014/main" id="{4EF687DD-A672-9E8C-E41A-1BEEA2F1BBDB}"/>
              </a:ext>
            </a:extLst>
          </p:cNvPr>
          <p:cNvSpPr txBox="1">
            <a:spLocks/>
          </p:cNvSpPr>
          <p:nvPr/>
        </p:nvSpPr>
        <p:spPr>
          <a:xfrm>
            <a:off x="11812187" y="5474247"/>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 name="Google Shape;79;p8">
            <a:extLst>
              <a:ext uri="{FF2B5EF4-FFF2-40B4-BE49-F238E27FC236}">
                <a16:creationId xmlns:a16="http://schemas.microsoft.com/office/drawing/2014/main" id="{193320FF-86B2-56DF-7D42-F25FE60838BE}"/>
              </a:ext>
            </a:extLst>
          </p:cNvPr>
          <p:cNvSpPr txBox="1"/>
          <p:nvPr/>
        </p:nvSpPr>
        <p:spPr>
          <a:xfrm>
            <a:off x="189288" y="706998"/>
            <a:ext cx="6097554" cy="369291"/>
          </a:xfrm>
          <a:prstGeom prst="rect">
            <a:avLst/>
          </a:prstGeom>
          <a:noFill/>
          <a:ln>
            <a:noFill/>
          </a:ln>
        </p:spPr>
        <p:txBody>
          <a:bodyPr spcFirstLastPara="1" wrap="square" lIns="91425" tIns="45700" rIns="91425" bIns="45700" anchor="t" anchorCtr="0">
            <a:spAutoFit/>
          </a:bodyPr>
          <a:lstStyle/>
          <a:p>
            <a:pPr lvl="0"/>
            <a:r>
              <a:rPr lang="es-MX" b="1" dirty="0">
                <a:solidFill>
                  <a:srgbClr val="B7903D"/>
                </a:solidFill>
                <a:latin typeface="Noto Sans"/>
                <a:ea typeface="Noto Sans"/>
                <a:cs typeface="Noto Sans"/>
                <a:sym typeface="Noto Sans"/>
              </a:rPr>
              <a:t>Propuesta de Arrendamiento Hamburgo 307</a:t>
            </a:r>
          </a:p>
        </p:txBody>
      </p:sp>
      <p:graphicFrame>
        <p:nvGraphicFramePr>
          <p:cNvPr id="4" name="Tabla 3">
            <a:extLst>
              <a:ext uri="{FF2B5EF4-FFF2-40B4-BE49-F238E27FC236}">
                <a16:creationId xmlns:a16="http://schemas.microsoft.com/office/drawing/2014/main" id="{C2A6BD68-BA02-E90E-668E-9F0033CB7FF5}"/>
              </a:ext>
            </a:extLst>
          </p:cNvPr>
          <p:cNvGraphicFramePr>
            <a:graphicFrameLocks noGrp="1"/>
          </p:cNvGraphicFramePr>
          <p:nvPr>
            <p:extLst>
              <p:ext uri="{D42A27DB-BD31-4B8C-83A1-F6EECF244321}">
                <p14:modId xmlns:p14="http://schemas.microsoft.com/office/powerpoint/2010/main" val="3215860780"/>
              </p:ext>
            </p:extLst>
          </p:nvPr>
        </p:nvGraphicFramePr>
        <p:xfrm>
          <a:off x="5260727" y="2853081"/>
          <a:ext cx="6315456" cy="1601667"/>
        </p:xfrm>
        <a:graphic>
          <a:graphicData uri="http://schemas.openxmlformats.org/drawingml/2006/table">
            <a:tbl>
              <a:tblPr/>
              <a:tblGrid>
                <a:gridCol w="4016140">
                  <a:extLst>
                    <a:ext uri="{9D8B030D-6E8A-4147-A177-3AD203B41FA5}">
                      <a16:colId xmlns:a16="http://schemas.microsoft.com/office/drawing/2014/main" val="3397488214"/>
                    </a:ext>
                  </a:extLst>
                </a:gridCol>
                <a:gridCol w="2299316">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764</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112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9,185.85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$3,784,570.20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6" name="CuadroTexto 5">
            <a:extLst>
              <a:ext uri="{FF2B5EF4-FFF2-40B4-BE49-F238E27FC236}">
                <a16:creationId xmlns:a16="http://schemas.microsoft.com/office/drawing/2014/main" id="{6BCF1C0A-33F8-2015-55D7-24EC6C213C70}"/>
              </a:ext>
            </a:extLst>
          </p:cNvPr>
          <p:cNvSpPr txBox="1"/>
          <p:nvPr/>
        </p:nvSpPr>
        <p:spPr>
          <a:xfrm>
            <a:off x="189288" y="1020570"/>
            <a:ext cx="11487676" cy="1384995"/>
          </a:xfrm>
          <a:prstGeom prst="rect">
            <a:avLst/>
          </a:prstGeom>
          <a:noFill/>
        </p:spPr>
        <p:txBody>
          <a:bodyPr wrap="square">
            <a:spAutoFit/>
          </a:bodyPr>
          <a:lstStyle/>
          <a:p>
            <a:pPr algn="just"/>
            <a:r>
              <a:rPr lang="es-ES" sz="1400" dirty="0">
                <a:effectLst/>
                <a:latin typeface="Noto Sans" panose="020B0502040504020204" pitchFamily="34" charset="0"/>
                <a:ea typeface="Noto Sans" panose="020B0502040504020204" pitchFamily="34" charset="0"/>
                <a:cs typeface="Noto Sans" panose="020B0502040504020204" pitchFamily="34" charset="0"/>
              </a:rPr>
              <a:t>210 Personas </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de </a:t>
            </a:r>
            <a:r>
              <a:rPr lang="es-ES" sz="1400" dirty="0">
                <a:latin typeface="Noto Sans" panose="020B0502040504020204" pitchFamily="34" charset="0"/>
                <a:ea typeface="Noto Sans" panose="020B0502040504020204" pitchFamily="34" charset="0"/>
                <a:cs typeface="Noto Sans" panose="020B0502040504020204" pitchFamily="34" charset="0"/>
              </a:rPr>
              <a:t>Unidad de Infraestructura, Servicios Médicos Indirectos e Integración Sectorial (UISMIIS)</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124 Personas de la Coordinación de Educación en Salud.</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200 Personas de la </a:t>
            </a:r>
            <a:r>
              <a:rPr lang="es-ES" sz="1400" dirty="0">
                <a:latin typeface="Noto Sans" panose="020B0502040504020204" pitchFamily="34" charset="0"/>
                <a:ea typeface="Noto Sans" panose="020B0502040504020204" pitchFamily="34" charset="0"/>
                <a:cs typeface="Noto Sans" panose="020B0502040504020204" pitchFamily="34" charset="0"/>
              </a:rPr>
              <a:t>Unidad de Atención y Cuidado Infantil (UACI).</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230 Personas de la Coordinación de Conservación y Servicios Generales.</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	</a:t>
            </a:r>
            <a:r>
              <a:rPr lang="es-ES" sz="1300" dirty="0">
                <a:latin typeface="Noto Sans" panose="020B0502040504020204" pitchFamily="34" charset="0"/>
                <a:ea typeface="Noto Sans" panose="020B0502040504020204" pitchFamily="34" charset="0"/>
                <a:cs typeface="Noto Sans" panose="020B0502040504020204" pitchFamily="34" charset="0"/>
                <a:sym typeface="Noto Sans"/>
              </a:rPr>
              <a:t>-Coordinación Técnica de Seguridad y Resguardo de Inmuebles </a:t>
            </a:r>
            <a:r>
              <a:rPr lang="es-ES" sz="1200" dirty="0">
                <a:latin typeface="Noto Sans" panose="020B0502040504020204" pitchFamily="34" charset="0"/>
                <a:ea typeface="Noto Sans" panose="020B0502040504020204" pitchFamily="34" charset="0"/>
                <a:cs typeface="Noto Sans" panose="020B0502040504020204" pitchFamily="34" charset="0"/>
                <a:sym typeface="Noto Sans"/>
              </a:rPr>
              <a:t>(Cozumel 43)</a:t>
            </a:r>
          </a:p>
          <a:p>
            <a:pPr algn="just"/>
            <a:r>
              <a:rPr lang="es-ES" sz="1300" dirty="0">
                <a:latin typeface="Noto Sans" panose="020B0502040504020204" pitchFamily="34" charset="0"/>
                <a:ea typeface="Noto Sans" panose="020B0502040504020204" pitchFamily="34" charset="0"/>
                <a:cs typeface="Noto Sans" panose="020B0502040504020204" pitchFamily="34" charset="0"/>
                <a:sym typeface="Noto Sans"/>
              </a:rPr>
              <a:t>	-Coordinación Técnica de Servicios Generales </a:t>
            </a:r>
            <a:r>
              <a:rPr lang="es-ES" sz="1200" dirty="0">
                <a:latin typeface="Noto Sans" panose="020B0502040504020204" pitchFamily="34" charset="0"/>
                <a:ea typeface="Noto Sans" panose="020B0502040504020204" pitchFamily="34" charset="0"/>
                <a:cs typeface="Noto Sans" panose="020B0502040504020204" pitchFamily="34" charset="0"/>
                <a:sym typeface="Noto Sans"/>
              </a:rPr>
              <a:t>Cozumel 43)  </a:t>
            </a:r>
          </a:p>
        </p:txBody>
      </p:sp>
      <p:sp>
        <p:nvSpPr>
          <p:cNvPr id="7" name="CuadroTexto 6">
            <a:extLst>
              <a:ext uri="{FF2B5EF4-FFF2-40B4-BE49-F238E27FC236}">
                <a16:creationId xmlns:a16="http://schemas.microsoft.com/office/drawing/2014/main" id="{6E4050A8-F25D-897D-D53A-F0207EF84FE1}"/>
              </a:ext>
            </a:extLst>
          </p:cNvPr>
          <p:cNvSpPr txBox="1"/>
          <p:nvPr/>
        </p:nvSpPr>
        <p:spPr>
          <a:xfrm>
            <a:off x="4801315" y="4538765"/>
            <a:ext cx="6840024" cy="707886"/>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1: </a:t>
            </a:r>
            <a:r>
              <a:rPr lang="es-ES" sz="1000" dirty="0">
                <a:effectLst/>
                <a:latin typeface="Montserrat" panose="00000500000000000000" pitchFamily="2" charset="0"/>
                <a:ea typeface="Calibri" panose="020F0502020204030204" pitchFamily="34" charset="0"/>
                <a:cs typeface="Arial" panose="020B0604020202020204" pitchFamily="34" charset="0"/>
              </a:rPr>
              <a:t>El monto de renta mensual indicado, fue obtenido considerando e</a:t>
            </a:r>
            <a:r>
              <a:rPr lang="es-ES" sz="1000" dirty="0">
                <a:latin typeface="Montserrat" panose="00000500000000000000" pitchFamily="2" charset="0"/>
                <a:ea typeface="Calibri" panose="020F0502020204030204" pitchFamily="34" charset="0"/>
                <a:cs typeface="Arial" panose="020B0604020202020204" pitchFamily="34" charset="0"/>
              </a:rPr>
              <a:t>l </a:t>
            </a:r>
            <a:r>
              <a:rPr lang="es-ES" sz="1000" dirty="0">
                <a:effectLst/>
                <a:latin typeface="Montserrat" panose="00000500000000000000" pitchFamily="2" charset="0"/>
                <a:ea typeface="Calibri" panose="020F0502020204030204" pitchFamily="34" charset="0"/>
                <a:cs typeface="Arial" panose="020B0604020202020204" pitchFamily="34" charset="0"/>
              </a:rPr>
              <a:t>monto máximo de renta de $412.00 por metro cuadrado, señalado en el Acuerdo por el que se fija el importe máximo de rentas por tipo de inmuebles a que se refiere la LGBN, publicado en el Diario Oficial de la Federación el 9 de diciembre de 2025.</a:t>
            </a:r>
            <a:endParaRPr lang="es-MX" sz="1000" dirty="0"/>
          </a:p>
        </p:txBody>
      </p:sp>
      <p:sp>
        <p:nvSpPr>
          <p:cNvPr id="8" name="Google Shape;79;p8">
            <a:extLst>
              <a:ext uri="{FF2B5EF4-FFF2-40B4-BE49-F238E27FC236}">
                <a16:creationId xmlns:a16="http://schemas.microsoft.com/office/drawing/2014/main" id="{0A95BF44-2351-EE64-123B-2C39B270A0C5}"/>
              </a:ext>
            </a:extLst>
          </p:cNvPr>
          <p:cNvSpPr txBox="1"/>
          <p:nvPr/>
        </p:nvSpPr>
        <p:spPr>
          <a:xfrm>
            <a:off x="5033891" y="2354672"/>
            <a:ext cx="684002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b="1" dirty="0">
                <a:solidFill>
                  <a:srgbClr val="0B5445"/>
                </a:solidFill>
                <a:latin typeface="Noto Sans"/>
                <a:ea typeface="Noto Sans"/>
                <a:cs typeface="Noto Sans"/>
                <a:sym typeface="Noto Sans"/>
              </a:rPr>
              <a:t>Características del inmueble</a:t>
            </a:r>
            <a:endParaRPr lang="es-MX" sz="2000" dirty="0">
              <a:solidFill>
                <a:srgbClr val="0B5445"/>
              </a:solidFill>
              <a:latin typeface="Calibri"/>
              <a:ea typeface="Calibri"/>
              <a:cs typeface="Calibri"/>
              <a:sym typeface="Calibri"/>
            </a:endParaRPr>
          </a:p>
        </p:txBody>
      </p:sp>
      <p:pic>
        <p:nvPicPr>
          <p:cNvPr id="10" name="Imagen 9" descr="Un edificio de fondo&#10;&#10;El contenido generado por IA puede ser incorrecto.">
            <a:extLst>
              <a:ext uri="{FF2B5EF4-FFF2-40B4-BE49-F238E27FC236}">
                <a16:creationId xmlns:a16="http://schemas.microsoft.com/office/drawing/2014/main" id="{1E5A6FFA-121C-BB04-E229-64C04F907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817" y="2517645"/>
            <a:ext cx="3949302" cy="279062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CuadroTexto 6">
            <a:extLst>
              <a:ext uri="{FF2B5EF4-FFF2-40B4-BE49-F238E27FC236}">
                <a16:creationId xmlns:a16="http://schemas.microsoft.com/office/drawing/2014/main" id="{6E4050A8-F25D-897D-D53A-F0207EF84FE1}"/>
              </a:ext>
            </a:extLst>
          </p:cNvPr>
          <p:cNvSpPr txBox="1"/>
          <p:nvPr/>
        </p:nvSpPr>
        <p:spPr>
          <a:xfrm>
            <a:off x="2498084" y="5707300"/>
            <a:ext cx="9148192" cy="707886"/>
          </a:xfrm>
          <a:prstGeom prst="rect">
            <a:avLst/>
          </a:prstGeom>
          <a:noFill/>
        </p:spPr>
        <p:txBody>
          <a:bodyPr wrap="square">
            <a:spAutoFit/>
          </a:bodyPr>
          <a:lstStyle/>
          <a:p>
            <a:pPr algn="just"/>
            <a:r>
              <a:rPr lang="es-MX" sz="1000" dirty="0">
                <a:latin typeface="Montserrat" panose="00000500000000000000" pitchFamily="2" charset="0"/>
                <a:ea typeface="Calibri" panose="020F0502020204030204" pitchFamily="34" charset="0"/>
                <a:cs typeface="Arial" panose="020B0604020202020204" pitchFamily="34" charset="0"/>
              </a:rPr>
              <a:t>La presente propuesta de nuevo arrendamiento, no se encuentra incluida dentro del Programa de Arrendamiento Inmobiliario para el año 2026, IMSS-Arrendatario, el cual fue aprobado por el H. Consejo Técnico del Instituto Mexicano del Seguro Social mediante Acuerdo número ACDO.SA2.HCT.281025/326.P.DA de fecha 28 de octubre de 2025, por lo que ser menester someterlo a consideración de dicho Cuerpo Colegiado para su aprobación, en su caso.</a:t>
            </a:r>
            <a:endParaRPr lang="es-MX" sz="1000" dirty="0"/>
          </a:p>
        </p:txBody>
      </p:sp>
      <p:sp>
        <p:nvSpPr>
          <p:cNvPr id="12" name="CuadroTexto 6">
            <a:extLst>
              <a:ext uri="{FF2B5EF4-FFF2-40B4-BE49-F238E27FC236}">
                <a16:creationId xmlns:a16="http://schemas.microsoft.com/office/drawing/2014/main" id="{6E6A1B70-18DC-1B9B-08AF-1D12615DFFCB}"/>
              </a:ext>
            </a:extLst>
          </p:cNvPr>
          <p:cNvSpPr txBox="1"/>
          <p:nvPr/>
        </p:nvSpPr>
        <p:spPr>
          <a:xfrm>
            <a:off x="4836940" y="5317899"/>
            <a:ext cx="6840024" cy="400110"/>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2: </a:t>
            </a:r>
            <a:r>
              <a:rPr lang="es-MX" sz="1000" dirty="0">
                <a:latin typeface="Montserrat" panose="00000500000000000000" pitchFamily="2" charset="0"/>
                <a:ea typeface="Calibri" panose="020F0502020204030204" pitchFamily="34" charset="0"/>
                <a:cs typeface="Arial" panose="020B0604020202020204" pitchFamily="34" charset="0"/>
              </a:rPr>
              <a:t>Superficie rentable como resultado de los 764 servidores públicos de conformidad a la Tabla SMOI, es de: 8,617.48 m² </a:t>
            </a:r>
            <a:endParaRPr lang="es-MX" sz="1000" dirty="0"/>
          </a:p>
        </p:txBody>
      </p:sp>
    </p:spTree>
    <p:extLst>
      <p:ext uri="{BB962C8B-B14F-4D97-AF65-F5344CB8AC3E}">
        <p14:creationId xmlns:p14="http://schemas.microsoft.com/office/powerpoint/2010/main" val="1209118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5EA38-7C6D-4FA1-F6DD-D1FEE663E1A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02B1137-D503-3B22-B4E0-C202B32709B7}"/>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5" name="Marcador de número de diapositiva 3">
            <a:extLst>
              <a:ext uri="{FF2B5EF4-FFF2-40B4-BE49-F238E27FC236}">
                <a16:creationId xmlns:a16="http://schemas.microsoft.com/office/drawing/2014/main" id="{3CD2E340-57B8-3506-4CC8-3A669411C407}"/>
              </a:ext>
            </a:extLst>
          </p:cNvPr>
          <p:cNvSpPr txBox="1">
            <a:spLocks/>
          </p:cNvSpPr>
          <p:nvPr/>
        </p:nvSpPr>
        <p:spPr>
          <a:xfrm>
            <a:off x="11812187" y="5474247"/>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 name="Google Shape;79;p8">
            <a:extLst>
              <a:ext uri="{FF2B5EF4-FFF2-40B4-BE49-F238E27FC236}">
                <a16:creationId xmlns:a16="http://schemas.microsoft.com/office/drawing/2014/main" id="{E4E08246-3446-4269-396A-8CDB6CDA7153}"/>
              </a:ext>
            </a:extLst>
          </p:cNvPr>
          <p:cNvSpPr txBox="1"/>
          <p:nvPr/>
        </p:nvSpPr>
        <p:spPr>
          <a:xfrm>
            <a:off x="189288" y="706998"/>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44FA6D8B-891C-A0D8-538F-0ECF1F70783E}"/>
              </a:ext>
            </a:extLst>
          </p:cNvPr>
          <p:cNvGraphicFramePr>
            <a:graphicFrameLocks noGrp="1"/>
          </p:cNvGraphicFramePr>
          <p:nvPr>
            <p:extLst>
              <p:ext uri="{D42A27DB-BD31-4B8C-83A1-F6EECF244321}">
                <p14:modId xmlns:p14="http://schemas.microsoft.com/office/powerpoint/2010/main" val="1644156573"/>
              </p:ext>
            </p:extLst>
          </p:nvPr>
        </p:nvGraphicFramePr>
        <p:xfrm>
          <a:off x="5236977" y="2805581"/>
          <a:ext cx="6315456" cy="1601667"/>
        </p:xfrm>
        <a:graphic>
          <a:graphicData uri="http://schemas.openxmlformats.org/drawingml/2006/table">
            <a:tbl>
              <a:tblPr/>
              <a:tblGrid>
                <a:gridCol w="4016140">
                  <a:extLst>
                    <a:ext uri="{9D8B030D-6E8A-4147-A177-3AD203B41FA5}">
                      <a16:colId xmlns:a16="http://schemas.microsoft.com/office/drawing/2014/main" val="3397488214"/>
                    </a:ext>
                  </a:extLst>
                </a:gridCol>
                <a:gridCol w="2299316">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214</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6" name="CuadroTexto 5">
            <a:extLst>
              <a:ext uri="{FF2B5EF4-FFF2-40B4-BE49-F238E27FC236}">
                <a16:creationId xmlns:a16="http://schemas.microsoft.com/office/drawing/2014/main" id="{A75BAD69-727E-6FAE-B13B-18635C91A9AF}"/>
              </a:ext>
            </a:extLst>
          </p:cNvPr>
          <p:cNvSpPr txBox="1"/>
          <p:nvPr/>
        </p:nvSpPr>
        <p:spPr>
          <a:xfrm>
            <a:off x="189288" y="1020570"/>
            <a:ext cx="11487676" cy="1169551"/>
          </a:xfrm>
          <a:prstGeom prst="rect">
            <a:avLst/>
          </a:prstGeom>
          <a:noFill/>
        </p:spPr>
        <p:txBody>
          <a:bodyPr wrap="square">
            <a:spAutoFit/>
          </a:bodyPr>
          <a:lstStyle/>
          <a:p>
            <a:pPr algn="just"/>
            <a:r>
              <a:rPr lang="es-ES" sz="1400" dirty="0">
                <a:effectLst/>
                <a:latin typeface="Noto Sans" panose="020B0502040504020204" pitchFamily="34" charset="0"/>
                <a:ea typeface="Noto Sans" panose="020B0502040504020204" pitchFamily="34" charset="0"/>
                <a:cs typeface="Noto Sans" panose="020B0502040504020204" pitchFamily="34" charset="0"/>
              </a:rPr>
              <a:t>17 Personas </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de la División de Administración de Documentos (Centro Médico).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21 Personas de la Coordinación de Operación y Evaluación Estratégica (CCEE).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23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153 Personas de la Coordinación Técnica Conservación y Servicios Complementarios </a:t>
            </a:r>
            <a:r>
              <a:rPr lang="es-ES" sz="1200" dirty="0">
                <a:latin typeface="Noto Sans" panose="020B0502040504020204" pitchFamily="34" charset="0"/>
                <a:ea typeface="Noto Sans" panose="020B0502040504020204" pitchFamily="34" charset="0"/>
                <a:cs typeface="Noto Sans" panose="020B0502040504020204" pitchFamily="34" charset="0"/>
                <a:sym typeface="Noto Sans"/>
              </a:rPr>
              <a:t>(Cozumel 43 y Sevilla)</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a:t>
            </a:r>
          </a:p>
          <a:p>
            <a:pPr algn="just"/>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8" name="Google Shape;79;p8">
            <a:extLst>
              <a:ext uri="{FF2B5EF4-FFF2-40B4-BE49-F238E27FC236}">
                <a16:creationId xmlns:a16="http://schemas.microsoft.com/office/drawing/2014/main" id="{874A01A1-E7B5-FCEB-E5C8-EBC2262C2D7B}"/>
              </a:ext>
            </a:extLst>
          </p:cNvPr>
          <p:cNvSpPr txBox="1"/>
          <p:nvPr/>
        </p:nvSpPr>
        <p:spPr>
          <a:xfrm>
            <a:off x="5033891" y="2319047"/>
            <a:ext cx="684002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b="1" dirty="0">
                <a:solidFill>
                  <a:srgbClr val="0B5445"/>
                </a:solidFill>
                <a:latin typeface="Noto Sans"/>
                <a:ea typeface="Noto Sans"/>
                <a:cs typeface="Noto Sans"/>
                <a:sym typeface="Noto Sans"/>
              </a:rPr>
              <a:t>Características del inmueble</a:t>
            </a:r>
            <a:endParaRPr lang="es-MX" sz="2000" dirty="0">
              <a:solidFill>
                <a:srgbClr val="0B5445"/>
              </a:solidFill>
              <a:latin typeface="Calibri"/>
              <a:ea typeface="Calibri"/>
              <a:cs typeface="Calibri"/>
              <a:sym typeface="Calibri"/>
            </a:endParaRPr>
          </a:p>
        </p:txBody>
      </p:sp>
      <p:pic>
        <p:nvPicPr>
          <p:cNvPr id="10" name="Imagen 9">
            <a:extLst>
              <a:ext uri="{FF2B5EF4-FFF2-40B4-BE49-F238E27FC236}">
                <a16:creationId xmlns:a16="http://schemas.microsoft.com/office/drawing/2014/main" id="{07986FB3-D357-6043-39CC-1F6E70DA1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519" y="2190121"/>
            <a:ext cx="3800104" cy="336341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CuadroTexto 6">
            <a:extLst>
              <a:ext uri="{FF2B5EF4-FFF2-40B4-BE49-F238E27FC236}">
                <a16:creationId xmlns:a16="http://schemas.microsoft.com/office/drawing/2014/main" id="{6E6A1B70-18DC-1B9B-08AF-1D12615DFFCB}"/>
              </a:ext>
            </a:extLst>
          </p:cNvPr>
          <p:cNvSpPr txBox="1"/>
          <p:nvPr/>
        </p:nvSpPr>
        <p:spPr>
          <a:xfrm>
            <a:off x="9595263" y="4536247"/>
            <a:ext cx="1959383" cy="246221"/>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000" dirty="0"/>
          </a:p>
        </p:txBody>
      </p:sp>
      <p:sp>
        <p:nvSpPr>
          <p:cNvPr id="12" name="CuadroTexto 6">
            <a:extLst>
              <a:ext uri="{FF2B5EF4-FFF2-40B4-BE49-F238E27FC236}">
                <a16:creationId xmlns:a16="http://schemas.microsoft.com/office/drawing/2014/main" id="{6E6A1B70-18DC-1B9B-08AF-1D12615DFFCB}"/>
              </a:ext>
            </a:extLst>
          </p:cNvPr>
          <p:cNvSpPr txBox="1"/>
          <p:nvPr/>
        </p:nvSpPr>
        <p:spPr>
          <a:xfrm>
            <a:off x="4836940" y="5317899"/>
            <a:ext cx="6840024" cy="400110"/>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 </a:t>
            </a:r>
            <a:r>
              <a:rPr lang="es-MX" sz="1000" dirty="0">
                <a:latin typeface="Montserrat" panose="00000500000000000000" pitchFamily="2" charset="0"/>
                <a:ea typeface="Calibri" panose="020F0502020204030204" pitchFamily="34" charset="0"/>
                <a:cs typeface="Arial" panose="020B0604020202020204" pitchFamily="34" charset="0"/>
              </a:rPr>
              <a:t>Superficie rentable como resultado de los 214 servidores públicos de conformidad a la Tabla SMOI, es de: 3,334.00 m² </a:t>
            </a:r>
            <a:endParaRPr lang="es-MX" sz="1000" dirty="0"/>
          </a:p>
        </p:txBody>
      </p:sp>
    </p:spTree>
    <p:extLst>
      <p:ext uri="{BB962C8B-B14F-4D97-AF65-F5344CB8AC3E}">
        <p14:creationId xmlns:p14="http://schemas.microsoft.com/office/powerpoint/2010/main" val="3522944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8697FA42-480D-1840-9848-A514D3FCC5FE}"/>
              </a:ext>
            </a:extLst>
          </p:cNvPr>
          <p:cNvGraphicFramePr>
            <a:graphicFrameLocks noGrp="1"/>
          </p:cNvGraphicFramePr>
          <p:nvPr>
            <p:extLst>
              <p:ext uri="{D42A27DB-BD31-4B8C-83A1-F6EECF244321}">
                <p14:modId xmlns:p14="http://schemas.microsoft.com/office/powerpoint/2010/main" val="3289075829"/>
              </p:ext>
            </p:extLst>
          </p:nvPr>
        </p:nvGraphicFramePr>
        <p:xfrm>
          <a:off x="5516000" y="2176788"/>
          <a:ext cx="6412774" cy="1861161"/>
        </p:xfrm>
        <a:graphic>
          <a:graphicData uri="http://schemas.openxmlformats.org/drawingml/2006/table">
            <a:tbl>
              <a:tblPr/>
              <a:tblGrid>
                <a:gridCol w="3294880">
                  <a:extLst>
                    <a:ext uri="{9D8B030D-6E8A-4147-A177-3AD203B41FA5}">
                      <a16:colId xmlns:a16="http://schemas.microsoft.com/office/drawing/2014/main" val="3397488214"/>
                    </a:ext>
                  </a:extLst>
                </a:gridCol>
                <a:gridCol w="1558947">
                  <a:extLst>
                    <a:ext uri="{9D8B030D-6E8A-4147-A177-3AD203B41FA5}">
                      <a16:colId xmlns:a16="http://schemas.microsoft.com/office/drawing/2014/main" val="710793453"/>
                    </a:ext>
                  </a:extLst>
                </a:gridCol>
                <a:gridCol w="1558947">
                  <a:extLst>
                    <a:ext uri="{9D8B030D-6E8A-4147-A177-3AD203B41FA5}">
                      <a16:colId xmlns:a16="http://schemas.microsoft.com/office/drawing/2014/main" val="836495003"/>
                    </a:ext>
                  </a:extLst>
                </a:gridCol>
              </a:tblGrid>
              <a:tr h="393157">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Monto</a:t>
                      </a:r>
                    </a:p>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Fecha de pago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850911">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Pago en numerario (20% de la aportación anual)</a:t>
                      </a:r>
                    </a:p>
                    <a:p>
                      <a:pPr marL="85725" marR="78105" indent="0" algn="just">
                        <a:lnSpc>
                          <a:spcPct val="107000"/>
                        </a:lnSpc>
                        <a:spcAft>
                          <a:spcPts val="800"/>
                        </a:spcAft>
                        <a:buNone/>
                      </a:pPr>
                      <a:r>
                        <a:rPr lang="es-MX" sz="800" dirty="0">
                          <a:effectLst/>
                          <a:latin typeface="Noto Sans" panose="020B0502040504020204" pitchFamily="34" charset="0"/>
                          <a:ea typeface="Noto Sans" panose="020B0502040504020204" pitchFamily="34" charset="0"/>
                          <a:cs typeface="Noto Sans" panose="020B0502040504020204" pitchFamily="34" charset="0"/>
                        </a:rPr>
                        <a:t>(oficio de requerimiento 09534314D2/2385 del 20 de feb 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$ 3,962,525.03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26-feb-2026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57624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Diferencia pago en especie (monto no acreditado 80%) </a:t>
                      </a:r>
                      <a:r>
                        <a:rPr lang="es-MX" sz="1200" b="1" dirty="0">
                          <a:effectLst/>
                          <a:latin typeface="Noto Sans" panose="020B0502040504020204" pitchFamily="34" charset="0"/>
                          <a:ea typeface="Noto Sans" panose="020B0502040504020204" pitchFamily="34" charset="0"/>
                          <a:cs typeface="Noto Sans" panose="020B0502040504020204" pitchFamily="34" charset="0"/>
                        </a:rPr>
                        <a:t>1_/</a:t>
                      </a:r>
                    </a:p>
                    <a:p>
                      <a:pPr marL="85725" marR="78105" lvl="0" indent="0" algn="just" defTabSz="914400" rtl="0" eaLnBrk="1" fontAlgn="auto" latinLnBrk="0" hangingPunct="1">
                        <a:lnSpc>
                          <a:spcPct val="107000"/>
                        </a:lnSpc>
                        <a:spcBef>
                          <a:spcPts val="0"/>
                        </a:spcBef>
                        <a:spcAft>
                          <a:spcPts val="800"/>
                        </a:spcAft>
                        <a:buClrTx/>
                        <a:buSzTx/>
                        <a:buFontTx/>
                        <a:buNone/>
                        <a:tabLst/>
                        <a:defRPr/>
                      </a:pPr>
                      <a:r>
                        <a:rPr lang="es-MX" sz="800" dirty="0">
                          <a:effectLst/>
                          <a:latin typeface="Noto Sans" panose="020B0502040504020204" pitchFamily="34" charset="0"/>
                          <a:ea typeface="Noto Sans" panose="020B0502040504020204" pitchFamily="34" charset="0"/>
                          <a:cs typeface="Noto Sans" panose="020B0502040504020204" pitchFamily="34" charset="0"/>
                        </a:rPr>
                        <a:t>(oficio de requerimiento 09534314D2/2603 del 20 de feb 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$2,824,399.28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dirty="0">
                          <a:effectLst/>
                          <a:latin typeface="Noto Sans" panose="020B0502040504020204" pitchFamily="34" charset="0"/>
                          <a:ea typeface="Noto Sans" panose="020B0502040504020204" pitchFamily="34" charset="0"/>
                          <a:cs typeface="Noto Sans" panose="020B0502040504020204" pitchFamily="34" charset="0"/>
                        </a:rPr>
                        <a:t>26-feb-2026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bl>
          </a:graphicData>
        </a:graphic>
      </p:graphicFrame>
      <p:pic>
        <p:nvPicPr>
          <p:cNvPr id="6" name="Imagen 5" descr="Un edificio de fondo&#10;&#10;El contenido generado por IA puede ser incorrecto.">
            <a:extLst>
              <a:ext uri="{FF2B5EF4-FFF2-40B4-BE49-F238E27FC236}">
                <a16:creationId xmlns:a16="http://schemas.microsoft.com/office/drawing/2014/main" id="{CD4EF420-DE20-BA97-F07A-4BA6B5FB4F16}"/>
              </a:ext>
            </a:extLst>
          </p:cNvPr>
          <p:cNvPicPr>
            <a:picLocks noChangeAspect="1"/>
          </p:cNvPicPr>
          <p:nvPr/>
        </p:nvPicPr>
        <p:blipFill>
          <a:blip r:embed="rId2"/>
          <a:srcRect l="2008"/>
          <a:stretch>
            <a:fillRect/>
          </a:stretch>
        </p:blipFill>
        <p:spPr>
          <a:xfrm>
            <a:off x="2340865" y="4981973"/>
            <a:ext cx="2913564" cy="11410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CuadroTexto 6">
            <a:extLst>
              <a:ext uri="{FF2B5EF4-FFF2-40B4-BE49-F238E27FC236}">
                <a16:creationId xmlns:a16="http://schemas.microsoft.com/office/drawing/2014/main" id="{88493D71-5226-AE61-36A6-697EA35D275D}"/>
              </a:ext>
            </a:extLst>
          </p:cNvPr>
          <p:cNvSpPr txBox="1"/>
          <p:nvPr/>
        </p:nvSpPr>
        <p:spPr>
          <a:xfrm>
            <a:off x="5411225" y="5171581"/>
            <a:ext cx="6343283" cy="246221"/>
          </a:xfrm>
          <a:prstGeom prst="rect">
            <a:avLst/>
          </a:prstGeom>
          <a:noFill/>
        </p:spPr>
        <p:txBody>
          <a:bodyPr wrap="square">
            <a:spAutoFit/>
          </a:bodyPr>
          <a:lstStyle/>
          <a:p>
            <a:pPr algn="just"/>
            <a:r>
              <a:rPr lang="es-ES" sz="1000" b="1" dirty="0">
                <a:latin typeface="Noto Sans" panose="020B0502040504020204" pitchFamily="34" charset="0"/>
                <a:ea typeface="Noto Sans" panose="020B0502040504020204" pitchFamily="34" charset="0"/>
                <a:cs typeface="Noto Sans" panose="020B0502040504020204" pitchFamily="34" charset="0"/>
              </a:rPr>
              <a:t>Nota: </a:t>
            </a:r>
            <a:r>
              <a:rPr lang="es-ES" sz="1000" dirty="0">
                <a:latin typeface="Noto Sans" panose="020B0502040504020204" pitchFamily="34" charset="0"/>
                <a:ea typeface="Noto Sans" panose="020B0502040504020204" pitchFamily="34" charset="0"/>
                <a:cs typeface="Noto Sans" panose="020B0502040504020204" pitchFamily="34" charset="0"/>
              </a:rPr>
              <a:t>Los montos son más el 16% del Impuesto al Valor Agregado.</a:t>
            </a:r>
            <a:endParaRPr lang="es-MX" sz="1000"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CuadroTexto 7">
            <a:extLst>
              <a:ext uri="{FF2B5EF4-FFF2-40B4-BE49-F238E27FC236}">
                <a16:creationId xmlns:a16="http://schemas.microsoft.com/office/drawing/2014/main" id="{A97EEAEB-2D3D-BC23-9C3D-AAF27F980E8D}"/>
              </a:ext>
            </a:extLst>
          </p:cNvPr>
          <p:cNvSpPr txBox="1"/>
          <p:nvPr/>
        </p:nvSpPr>
        <p:spPr>
          <a:xfrm>
            <a:off x="5411225" y="4163640"/>
            <a:ext cx="6517549" cy="1015663"/>
          </a:xfrm>
          <a:prstGeom prst="rect">
            <a:avLst/>
          </a:prstGeom>
          <a:noFill/>
        </p:spPr>
        <p:txBody>
          <a:bodyPr wrap="square">
            <a:spAutoFit/>
          </a:bodyPr>
          <a:lstStyle/>
          <a:p>
            <a:pPr algn="just"/>
            <a:r>
              <a:rPr lang="es-MX" sz="1200" dirty="0"/>
              <a:t>1_/ Con oficio 09.9001.G70000.G700/2026/147 del 23 de febrero de 2026 la Coordinación de Vinculación informó que la cantidad que puede cotejarse como resultado del pago de la aportación económica en especie que la CISS realizó a favor del IMSS, durante el periodo comprendido del 22 de febrero al 31 de diciembre de 2025, asciende a $13,025,700.84 por concepto de becas y organización y gestión de eventos.</a:t>
            </a:r>
          </a:p>
        </p:txBody>
      </p:sp>
      <p:sp>
        <p:nvSpPr>
          <p:cNvPr id="9" name="Google Shape;79;p8">
            <a:extLst>
              <a:ext uri="{FF2B5EF4-FFF2-40B4-BE49-F238E27FC236}">
                <a16:creationId xmlns:a16="http://schemas.microsoft.com/office/drawing/2014/main" id="{A1DD5D16-89C1-89BD-C91F-12F1C3E31CF3}"/>
              </a:ext>
            </a:extLst>
          </p:cNvPr>
          <p:cNvSpPr txBox="1"/>
          <p:nvPr/>
        </p:nvSpPr>
        <p:spPr>
          <a:xfrm>
            <a:off x="5621058" y="1678697"/>
            <a:ext cx="6651350" cy="73862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400" b="1" dirty="0">
                <a:solidFill>
                  <a:srgbClr val="B7903D"/>
                </a:solidFill>
                <a:latin typeface="Noto Sans"/>
                <a:ea typeface="Noto Sans"/>
                <a:cs typeface="Noto Sans"/>
                <a:sym typeface="Noto Sans"/>
              </a:rPr>
              <a:t>Pago Aportación Anual 2025 por el Uso de Instalaciones</a:t>
            </a:r>
          </a:p>
          <a:p>
            <a:pPr marL="0" marR="0" lvl="0" indent="0" algn="ctr" rtl="0">
              <a:spcBef>
                <a:spcPts val="0"/>
              </a:spcBef>
              <a:spcAft>
                <a:spcPts val="0"/>
              </a:spcAft>
              <a:buNone/>
            </a:pPr>
            <a:r>
              <a:rPr lang="es-MX" sz="1400" dirty="0">
                <a:solidFill>
                  <a:srgbClr val="B7903D"/>
                </a:solidFill>
                <a:latin typeface="Calibri"/>
                <a:ea typeface="Calibri"/>
                <a:cs typeface="Calibri"/>
                <a:sym typeface="Calibri"/>
              </a:rPr>
              <a:t>(marzo-diciembre 2025)</a:t>
            </a:r>
          </a:p>
          <a:p>
            <a:pPr marL="0" marR="0" lvl="0" indent="0" algn="ctr" rtl="0">
              <a:spcBef>
                <a:spcPts val="0"/>
              </a:spcBef>
              <a:spcAft>
                <a:spcPts val="0"/>
              </a:spcAft>
              <a:buNone/>
            </a:pPr>
            <a:endParaRPr lang="es-MX" sz="1400" dirty="0">
              <a:solidFill>
                <a:srgbClr val="B7903D"/>
              </a:solidFill>
              <a:latin typeface="Calibri"/>
              <a:ea typeface="Calibri"/>
              <a:cs typeface="Calibri"/>
              <a:sym typeface="Calibri"/>
            </a:endParaRPr>
          </a:p>
        </p:txBody>
      </p:sp>
      <p:sp>
        <p:nvSpPr>
          <p:cNvPr id="12" name="Google Shape;79;p8">
            <a:extLst>
              <a:ext uri="{FF2B5EF4-FFF2-40B4-BE49-F238E27FC236}">
                <a16:creationId xmlns:a16="http://schemas.microsoft.com/office/drawing/2014/main" id="{6115E66B-4B55-DB89-ED86-050EBD517D39}"/>
              </a:ext>
            </a:extLst>
          </p:cNvPr>
          <p:cNvSpPr txBox="1"/>
          <p:nvPr/>
        </p:nvSpPr>
        <p:spPr>
          <a:xfrm>
            <a:off x="379801" y="1540045"/>
            <a:ext cx="4513058" cy="5539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600" b="1" dirty="0">
                <a:solidFill>
                  <a:srgbClr val="691831"/>
                </a:solidFill>
                <a:latin typeface="Noto Sans"/>
                <a:ea typeface="Noto Sans"/>
                <a:cs typeface="Noto Sans"/>
                <a:sym typeface="Noto Sans"/>
              </a:rPr>
              <a:t>Convenio de Terminación Anticipada</a:t>
            </a:r>
          </a:p>
          <a:p>
            <a:pPr marL="0" marR="0" lvl="0" indent="0" algn="ctr" rtl="0">
              <a:spcBef>
                <a:spcPts val="0"/>
              </a:spcBef>
              <a:spcAft>
                <a:spcPts val="0"/>
              </a:spcAft>
              <a:buNone/>
            </a:pPr>
            <a:r>
              <a:rPr lang="es-MX" sz="1400" b="1" dirty="0">
                <a:solidFill>
                  <a:srgbClr val="0F4016"/>
                </a:solidFill>
                <a:latin typeface="Noto Sans"/>
                <a:ea typeface="Noto Sans"/>
                <a:cs typeface="Noto Sans"/>
                <a:sym typeface="Noto Sans"/>
              </a:rPr>
              <a:t>(Plan de  pago de Adeudos)</a:t>
            </a:r>
          </a:p>
        </p:txBody>
      </p:sp>
      <p:graphicFrame>
        <p:nvGraphicFramePr>
          <p:cNvPr id="13" name="2 Tabla">
            <a:extLst>
              <a:ext uri="{FF2B5EF4-FFF2-40B4-BE49-F238E27FC236}">
                <a16:creationId xmlns:a16="http://schemas.microsoft.com/office/drawing/2014/main" id="{F4925A63-7422-186B-D9C5-CD2116E0488F}"/>
              </a:ext>
            </a:extLst>
          </p:cNvPr>
          <p:cNvGraphicFramePr>
            <a:graphicFrameLocks noGrp="1"/>
          </p:cNvGraphicFramePr>
          <p:nvPr>
            <p:extLst>
              <p:ext uri="{D42A27DB-BD31-4B8C-83A1-F6EECF244321}">
                <p14:modId xmlns:p14="http://schemas.microsoft.com/office/powerpoint/2010/main" val="2582719848"/>
              </p:ext>
            </p:extLst>
          </p:nvPr>
        </p:nvGraphicFramePr>
        <p:xfrm>
          <a:off x="108340" y="2147743"/>
          <a:ext cx="5055981" cy="1868373"/>
        </p:xfrm>
        <a:graphic>
          <a:graphicData uri="http://schemas.openxmlformats.org/drawingml/2006/table">
            <a:tbl>
              <a:tblPr firstRow="1" firstCol="1" bandRow="1">
                <a:tableStyleId>{5940675A-B579-460E-94D1-54222C63F5DA}</a:tableStyleId>
              </a:tblPr>
              <a:tblGrid>
                <a:gridCol w="3643043">
                  <a:extLst>
                    <a:ext uri="{9D8B030D-6E8A-4147-A177-3AD203B41FA5}">
                      <a16:colId xmlns:a16="http://schemas.microsoft.com/office/drawing/2014/main" val="20000"/>
                    </a:ext>
                  </a:extLst>
                </a:gridCol>
                <a:gridCol w="1412938">
                  <a:extLst>
                    <a:ext uri="{9D8B030D-6E8A-4147-A177-3AD203B41FA5}">
                      <a16:colId xmlns:a16="http://schemas.microsoft.com/office/drawing/2014/main" val="20001"/>
                    </a:ext>
                  </a:extLst>
                </a:gridCol>
              </a:tblGrid>
              <a:tr h="439029">
                <a:tc>
                  <a:txBody>
                    <a:bodyPr/>
                    <a:lstStyle/>
                    <a:p>
                      <a:pPr algn="ctr">
                        <a:lnSpc>
                          <a:spcPct val="115000"/>
                        </a:lnSpc>
                        <a:spcAft>
                          <a:spcPts val="0"/>
                        </a:spcAft>
                      </a:pPr>
                      <a:r>
                        <a:rPr lang="es-MX" sz="11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C9AF8D"/>
                    </a:solidFill>
                  </a:tcPr>
                </a:tc>
                <a:tc>
                  <a:txBody>
                    <a:bodyPr/>
                    <a:lstStyle/>
                    <a:p>
                      <a:pPr algn="ctr">
                        <a:lnSpc>
                          <a:spcPct val="115000"/>
                        </a:lnSpc>
                        <a:spcAft>
                          <a:spcPts val="0"/>
                        </a:spcAft>
                      </a:pPr>
                      <a:r>
                        <a:rPr lang="es-MX" sz="11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Importe </a:t>
                      </a:r>
                    </a:p>
                    <a:p>
                      <a:pPr algn="ctr">
                        <a:lnSpc>
                          <a:spcPct val="115000"/>
                        </a:lnSpc>
                        <a:spcAft>
                          <a:spcPts val="0"/>
                        </a:spcAft>
                      </a:pPr>
                      <a:r>
                        <a:rPr lang="es-MX" sz="11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(pesos) </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C9AF8D"/>
                    </a:solidFill>
                  </a:tcPr>
                </a:tc>
                <a:extLst>
                  <a:ext uri="{0D108BD9-81ED-4DB2-BD59-A6C34878D82A}">
                    <a16:rowId xmlns:a16="http://schemas.microsoft.com/office/drawing/2014/main" val="10000"/>
                  </a:ext>
                </a:extLst>
              </a:tr>
              <a:tr h="418489">
                <a:tc>
                  <a:txBody>
                    <a:bodyPr/>
                    <a:lstStyle/>
                    <a:p>
                      <a:pPr algn="l">
                        <a:lnSpc>
                          <a:spcPct val="115000"/>
                        </a:lnSpc>
                        <a:spcAft>
                          <a:spcPts val="0"/>
                        </a:spcAft>
                      </a:pPr>
                      <a:r>
                        <a:rPr lang="es-MX" sz="1100" dirty="0">
                          <a:effectLst/>
                          <a:latin typeface="Noto Sans" panose="020B0502040504020204" pitchFamily="34" charset="0"/>
                          <a:ea typeface="Noto Sans" panose="020B0502040504020204" pitchFamily="34" charset="0"/>
                          <a:cs typeface="Noto Sans" panose="020B0502040504020204" pitchFamily="34" charset="0"/>
                        </a:rPr>
                        <a:t>1. Monto del adeudo a la firma del Convenio</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$132,516,617.21</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02171">
                <a:tc>
                  <a:txBody>
                    <a:bodyPr/>
                    <a:lstStyle/>
                    <a:p>
                      <a:pPr algn="l">
                        <a:lnSpc>
                          <a:spcPct val="115000"/>
                        </a:lnSpc>
                        <a:spcAft>
                          <a:spcPts val="0"/>
                        </a:spcAft>
                      </a:pPr>
                      <a:r>
                        <a:rPr lang="es-MX" sz="1100" b="1" dirty="0">
                          <a:effectLst/>
                          <a:latin typeface="Noto Sans" panose="020B0502040504020204" pitchFamily="34" charset="0"/>
                          <a:ea typeface="Noto Sans" panose="020B0502040504020204" pitchFamily="34" charset="0"/>
                          <a:cs typeface="Noto Sans" panose="020B0502040504020204" pitchFamily="34" charset="0"/>
                        </a:rPr>
                        <a:t>2. Pagos Realizados</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s-MX" sz="11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$33,888,617.21</a:t>
                      </a:r>
                    </a:p>
                  </a:txBody>
                  <a:tcPr marL="9525" marR="9525" marT="9525"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02171">
                <a:tc>
                  <a:txBody>
                    <a:bodyPr/>
                    <a:lstStyle/>
                    <a:p>
                      <a:pPr marL="361950" lvl="1" indent="0" algn="l">
                        <a:lnSpc>
                          <a:spcPct val="115000"/>
                        </a:lnSpc>
                        <a:spcAft>
                          <a:spcPts val="0"/>
                        </a:spcAft>
                      </a:pPr>
                      <a:r>
                        <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30 - agosto – 2024</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ES_tradnl"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$14,163,017.21</a:t>
                      </a:r>
                      <a:endPar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02171">
                <a:tc>
                  <a:txBody>
                    <a:bodyPr/>
                    <a:lstStyle/>
                    <a:p>
                      <a:pPr marL="361950" lvl="1" indent="0" algn="l">
                        <a:lnSpc>
                          <a:spcPct val="115000"/>
                        </a:lnSpc>
                        <a:spcAft>
                          <a:spcPts val="0"/>
                        </a:spcAft>
                      </a:pPr>
                      <a:r>
                        <a:rPr lang="es-ES_tradnl"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28 - enero – 2025</a:t>
                      </a:r>
                      <a:endPar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ES_tradnl"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$9,862,800.00</a:t>
                      </a:r>
                      <a:endPar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02171">
                <a:tc>
                  <a:txBody>
                    <a:bodyPr/>
                    <a:lstStyle/>
                    <a:p>
                      <a:pPr marL="361950" lvl="1" indent="0" algn="l">
                        <a:lnSpc>
                          <a:spcPct val="115000"/>
                        </a:lnSpc>
                        <a:spcAft>
                          <a:spcPts val="0"/>
                        </a:spcAft>
                      </a:pPr>
                      <a:r>
                        <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10 - abril – 2025</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ES_tradnl"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$9,862,800.00</a:t>
                      </a:r>
                      <a:endPar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02171">
                <a:tc>
                  <a:txBody>
                    <a:bodyPr/>
                    <a:lstStyle/>
                    <a:p>
                      <a:pPr marL="0" lvl="1" indent="0" algn="l">
                        <a:lnSpc>
                          <a:spcPct val="115000"/>
                        </a:lnSpc>
                        <a:spcAft>
                          <a:spcPts val="0"/>
                        </a:spcAft>
                      </a:pPr>
                      <a:r>
                        <a:rPr lang="es-MX" sz="1100" b="1" dirty="0">
                          <a:effectLst/>
                          <a:latin typeface="Noto Sans" panose="020B0502040504020204" pitchFamily="34" charset="0"/>
                          <a:ea typeface="Noto Sans" panose="020B0502040504020204" pitchFamily="34" charset="0"/>
                          <a:cs typeface="Noto Sans" panose="020B0502040504020204" pitchFamily="34" charset="0"/>
                        </a:rPr>
                        <a:t>3. Monto Actual del Adeudo</a:t>
                      </a:r>
                      <a:endParaRPr lang="es-MX" sz="11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MX" sz="11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$ 98,628,000.00</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
        <p:nvSpPr>
          <p:cNvPr id="14" name="CuadroTexto 13">
            <a:extLst>
              <a:ext uri="{FF2B5EF4-FFF2-40B4-BE49-F238E27FC236}">
                <a16:creationId xmlns:a16="http://schemas.microsoft.com/office/drawing/2014/main" id="{F4740B39-198F-33B1-777B-D369734FF4AD}"/>
              </a:ext>
            </a:extLst>
          </p:cNvPr>
          <p:cNvSpPr txBox="1"/>
          <p:nvPr/>
        </p:nvSpPr>
        <p:spPr>
          <a:xfrm>
            <a:off x="60030" y="4489200"/>
            <a:ext cx="5104291" cy="215444"/>
          </a:xfrm>
          <a:prstGeom prst="rect">
            <a:avLst/>
          </a:prstGeom>
          <a:noFill/>
        </p:spPr>
        <p:txBody>
          <a:bodyPr wrap="square">
            <a:spAutoFit/>
          </a:bodyPr>
          <a:lstStyle/>
          <a:p>
            <a:pPr algn="just"/>
            <a:r>
              <a:rPr lang="es-ES" sz="800" b="1" dirty="0">
                <a:effectLst/>
                <a:latin typeface="Noto Sans" panose="020B0502040504020204" pitchFamily="34" charset="0"/>
                <a:ea typeface="Noto Sans" panose="020B0502040504020204" pitchFamily="34" charset="0"/>
                <a:cs typeface="Noto Sans" panose="020B0502040504020204" pitchFamily="34" charset="0"/>
              </a:rPr>
              <a:t>Nota: </a:t>
            </a:r>
            <a:r>
              <a:rPr lang="es-ES" sz="800" dirty="0">
                <a:effectLst/>
                <a:latin typeface="Noto Sans" panose="020B0502040504020204" pitchFamily="34" charset="0"/>
                <a:ea typeface="Noto Sans" panose="020B0502040504020204" pitchFamily="34" charset="0"/>
                <a:cs typeface="Noto Sans" panose="020B0502040504020204" pitchFamily="34" charset="0"/>
              </a:rPr>
              <a:t>Los montos son más el 16% del Impuesto al Valor Agregado.</a:t>
            </a:r>
            <a:endParaRPr lang="es-MX" sz="800" dirty="0">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5" name="Tabla 14">
            <a:extLst>
              <a:ext uri="{FF2B5EF4-FFF2-40B4-BE49-F238E27FC236}">
                <a16:creationId xmlns:a16="http://schemas.microsoft.com/office/drawing/2014/main" id="{BDE62049-1E24-6236-6329-5DC00E620258}"/>
              </a:ext>
            </a:extLst>
          </p:cNvPr>
          <p:cNvGraphicFramePr>
            <a:graphicFrameLocks noGrp="1"/>
          </p:cNvGraphicFramePr>
          <p:nvPr>
            <p:extLst>
              <p:ext uri="{D42A27DB-BD31-4B8C-83A1-F6EECF244321}">
                <p14:modId xmlns:p14="http://schemas.microsoft.com/office/powerpoint/2010/main" val="3582500000"/>
              </p:ext>
            </p:extLst>
          </p:nvPr>
        </p:nvGraphicFramePr>
        <p:xfrm>
          <a:off x="108340" y="4103938"/>
          <a:ext cx="5064026" cy="297440"/>
        </p:xfrm>
        <a:graphic>
          <a:graphicData uri="http://schemas.openxmlformats.org/drawingml/2006/table">
            <a:tbl>
              <a:tblPr firstRow="1" firstCol="1" bandRow="1">
                <a:tableStyleId>{5940675A-B579-460E-94D1-54222C63F5DA}</a:tableStyleId>
              </a:tblPr>
              <a:tblGrid>
                <a:gridCol w="3658229">
                  <a:extLst>
                    <a:ext uri="{9D8B030D-6E8A-4147-A177-3AD203B41FA5}">
                      <a16:colId xmlns:a16="http://schemas.microsoft.com/office/drawing/2014/main" val="2271971650"/>
                    </a:ext>
                  </a:extLst>
                </a:gridCol>
                <a:gridCol w="1405797">
                  <a:extLst>
                    <a:ext uri="{9D8B030D-6E8A-4147-A177-3AD203B41FA5}">
                      <a16:colId xmlns:a16="http://schemas.microsoft.com/office/drawing/2014/main" val="3417814586"/>
                    </a:ext>
                  </a:extLst>
                </a:gridCol>
              </a:tblGrid>
              <a:tr h="297440">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s-MX" sz="1100" dirty="0">
                          <a:effectLst/>
                          <a:latin typeface="Noto Sans" panose="020B0502040504020204" pitchFamily="34" charset="0"/>
                          <a:ea typeface="Noto Sans" panose="020B0502040504020204" pitchFamily="34" charset="0"/>
                          <a:cs typeface="Noto Sans" panose="020B0502040504020204" pitchFamily="34" charset="0"/>
                        </a:rPr>
                        <a:t>Próximo Pago 15 - diciembre - 2026</a:t>
                      </a:r>
                    </a:p>
                  </a:txBody>
                  <a:tcPr marL="44450" marR="4445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15000"/>
                        </a:lnSpc>
                        <a:spcBef>
                          <a:spcPts val="0"/>
                        </a:spcBef>
                        <a:spcAft>
                          <a:spcPts val="0"/>
                        </a:spcAft>
                        <a:buClrTx/>
                        <a:buSzTx/>
                        <a:buFontTx/>
                        <a:buNone/>
                        <a:tabLst/>
                        <a:defRPr/>
                      </a:pPr>
                      <a:r>
                        <a:rPr lang="es-MX" sz="1100" dirty="0">
                          <a:effectLst/>
                          <a:latin typeface="Noto Sans" panose="020B0502040504020204" pitchFamily="34" charset="0"/>
                          <a:ea typeface="Noto Sans" panose="020B0502040504020204" pitchFamily="34" charset="0"/>
                          <a:cs typeface="Noto Sans" panose="020B0502040504020204" pitchFamily="34" charset="0"/>
                        </a:rPr>
                        <a:t>$5,000,000.00</a:t>
                      </a:r>
                    </a:p>
                  </a:txBody>
                  <a:tcPr marL="44450" marR="4445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616153586"/>
                  </a:ext>
                </a:extLst>
              </a:tr>
            </a:tbl>
          </a:graphicData>
        </a:graphic>
      </p:graphicFrame>
      <p:sp>
        <p:nvSpPr>
          <p:cNvPr id="16" name="Google Shape;79;p8">
            <a:extLst>
              <a:ext uri="{FF2B5EF4-FFF2-40B4-BE49-F238E27FC236}">
                <a16:creationId xmlns:a16="http://schemas.microsoft.com/office/drawing/2014/main" id="{BC5AC5EB-9C2F-701A-2FA9-7EAC794452AE}"/>
              </a:ext>
            </a:extLst>
          </p:cNvPr>
          <p:cNvSpPr txBox="1"/>
          <p:nvPr/>
        </p:nvSpPr>
        <p:spPr>
          <a:xfrm>
            <a:off x="5558539" y="1440198"/>
            <a:ext cx="6238954" cy="338554"/>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sz="1600" dirty="0">
                <a:solidFill>
                  <a:srgbClr val="0F4016"/>
                </a:solidFill>
                <a:latin typeface="Noto Sans" panose="020B0502040504020204" pitchFamily="34" charset="0"/>
                <a:ea typeface="Noto Sans" panose="020B0502040504020204" pitchFamily="34" charset="0"/>
                <a:cs typeface="Noto Sans" panose="020B0502040504020204" pitchFamily="34" charset="0"/>
                <a:sym typeface="Noto Sans"/>
              </a:rPr>
              <a:t>Convenio de Colaboración Específico Inmobiliario IMSS-CISS</a:t>
            </a:r>
            <a:endParaRPr lang="es-MX" sz="1600" dirty="0">
              <a:solidFill>
                <a:srgbClr val="0F4016"/>
              </a:solidFill>
              <a:latin typeface="Noto Sans" panose="020B0502040504020204" pitchFamily="34" charset="0"/>
              <a:ea typeface="Noto Sans" panose="020B0502040504020204" pitchFamily="34" charset="0"/>
              <a:cs typeface="Noto Sans" panose="020B0502040504020204" pitchFamily="34" charset="0"/>
              <a:sym typeface="Calibri"/>
            </a:endParaRPr>
          </a:p>
        </p:txBody>
      </p:sp>
      <p:sp>
        <p:nvSpPr>
          <p:cNvPr id="17" name="CuadroTexto 16">
            <a:extLst>
              <a:ext uri="{FF2B5EF4-FFF2-40B4-BE49-F238E27FC236}">
                <a16:creationId xmlns:a16="http://schemas.microsoft.com/office/drawing/2014/main" id="{31234953-7E51-66E2-E9D4-D34F60F47EF1}"/>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Conferencia Interamericana de Seguridad Social</a:t>
            </a:r>
            <a:endParaRPr lang="es-MX" dirty="0">
              <a:sym typeface="Calibri"/>
            </a:endParaRPr>
          </a:p>
        </p:txBody>
      </p:sp>
      <p:sp>
        <p:nvSpPr>
          <p:cNvPr id="18" name="Google Shape;79;p8">
            <a:extLst>
              <a:ext uri="{FF2B5EF4-FFF2-40B4-BE49-F238E27FC236}">
                <a16:creationId xmlns:a16="http://schemas.microsoft.com/office/drawing/2014/main" id="{1E62EDB0-027B-6170-DDAC-DB60D529CB62}"/>
              </a:ext>
            </a:extLst>
          </p:cNvPr>
          <p:cNvSpPr txBox="1"/>
          <p:nvPr/>
        </p:nvSpPr>
        <p:spPr>
          <a:xfrm>
            <a:off x="276224" y="626418"/>
            <a:ext cx="5851813" cy="30773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s-MX" sz="1400" b="1" dirty="0">
                <a:solidFill>
                  <a:srgbClr val="B7903D"/>
                </a:solidFill>
                <a:latin typeface="Noto Sans"/>
                <a:ea typeface="Noto Sans"/>
                <a:cs typeface="Noto Sans"/>
                <a:sym typeface="Noto Sans"/>
              </a:rPr>
              <a:t>Uso y goce de Instalaciones edificio Sede</a:t>
            </a:r>
            <a:endParaRPr lang="es-MX" sz="1400" dirty="0">
              <a:solidFill>
                <a:srgbClr val="B7903D"/>
              </a:solidFill>
              <a:latin typeface="Calibri"/>
              <a:ea typeface="Calibri"/>
              <a:cs typeface="Calibri"/>
              <a:sym typeface="Calibri"/>
            </a:endParaRPr>
          </a:p>
        </p:txBody>
      </p:sp>
    </p:spTree>
    <p:extLst>
      <p:ext uri="{BB962C8B-B14F-4D97-AF65-F5344CB8AC3E}">
        <p14:creationId xmlns:p14="http://schemas.microsoft.com/office/powerpoint/2010/main" val="2980792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F3B1C-7CC1-650B-EC4E-BE996054F1F1}"/>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AED155C9-0581-3458-AC47-C994EE7EEDD5}"/>
              </a:ext>
            </a:extLst>
          </p:cNvPr>
          <p:cNvSpPr txBox="1"/>
          <p:nvPr/>
        </p:nvSpPr>
        <p:spPr>
          <a:xfrm>
            <a:off x="164707" y="126460"/>
            <a:ext cx="662992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panose="020B0502040504020204" pitchFamily="34" charset="0"/>
                <a:ea typeface="Noto Sans" panose="020B0502040504020204" pitchFamily="34" charset="0"/>
                <a:cs typeface="Noto Sans" panose="020B0502040504020204" pitchFamily="34" charset="0"/>
                <a:sym typeface="Noto Sans"/>
              </a:rPr>
              <a:t>Conferencia Interamericana de Seguridad Social (CISS)</a:t>
            </a:r>
            <a:endParaRPr lang="es-MX" sz="2000" dirty="0">
              <a:solidFill>
                <a:srgbClr val="B7903D"/>
              </a:solidFill>
              <a:latin typeface="Noto Sans" panose="020B0502040504020204" pitchFamily="34" charset="0"/>
              <a:ea typeface="Noto Sans" panose="020B0502040504020204" pitchFamily="34" charset="0"/>
              <a:cs typeface="Noto Sans" panose="020B0502040504020204" pitchFamily="34" charset="0"/>
              <a:sym typeface="Calibri"/>
            </a:endParaRPr>
          </a:p>
        </p:txBody>
      </p:sp>
      <p:sp>
        <p:nvSpPr>
          <p:cNvPr id="19" name="CuadroTexto 18">
            <a:extLst>
              <a:ext uri="{FF2B5EF4-FFF2-40B4-BE49-F238E27FC236}">
                <a16:creationId xmlns:a16="http://schemas.microsoft.com/office/drawing/2014/main" id="{A972B9DD-764D-0314-214F-D05E9A176FD8}"/>
              </a:ext>
            </a:extLst>
          </p:cNvPr>
          <p:cNvSpPr txBox="1"/>
          <p:nvPr/>
        </p:nvSpPr>
        <p:spPr>
          <a:xfrm>
            <a:off x="164707" y="1274157"/>
            <a:ext cx="11836793" cy="923330"/>
          </a:xfrm>
          <a:prstGeom prst="rect">
            <a:avLst/>
          </a:prstGeom>
          <a:noFill/>
        </p:spPr>
        <p:txBody>
          <a:bodyPr wrap="square">
            <a:spAutoFit/>
          </a:bodyPr>
          <a:lstStyle/>
          <a:p>
            <a:pPr algn="just"/>
            <a:r>
              <a:rPr lang="es-MX" dirty="0"/>
              <a:t>El 25 de febrero de 2026 mediante oficio número CISS/SG/024/2026 la CISS, la Conferencia solicitó realizar una modificación al Convenio Marco de Colaboración Institucional y al Convenio Específico Inmobiliario celebrados entre la CISS y el IMSS  el 1 de marzo de 2024.</a:t>
            </a:r>
            <a:endParaRPr lang="es-MX" sz="1600" dirty="0"/>
          </a:p>
        </p:txBody>
      </p:sp>
      <p:pic>
        <p:nvPicPr>
          <p:cNvPr id="9" name="Imagen 8" descr="Un edificio de fondo&#10;&#10;El contenido generado por IA puede ser incorrecto.">
            <a:extLst>
              <a:ext uri="{FF2B5EF4-FFF2-40B4-BE49-F238E27FC236}">
                <a16:creationId xmlns:a16="http://schemas.microsoft.com/office/drawing/2014/main" id="{5319D3F9-A88C-A303-1D61-92C22FA3EA85}"/>
              </a:ext>
            </a:extLst>
          </p:cNvPr>
          <p:cNvPicPr>
            <a:picLocks noChangeAspect="1"/>
          </p:cNvPicPr>
          <p:nvPr/>
        </p:nvPicPr>
        <p:blipFill>
          <a:blip r:embed="rId2"/>
          <a:srcRect l="2008"/>
          <a:stretch>
            <a:fillRect/>
          </a:stretch>
        </p:blipFill>
        <p:spPr>
          <a:xfrm>
            <a:off x="7086600" y="126460"/>
            <a:ext cx="2178043" cy="852959"/>
          </a:xfrm>
          <a:prstGeom prst="rect">
            <a:avLst/>
          </a:prstGeom>
          <a:ln>
            <a:noFill/>
          </a:ln>
          <a:effectLst>
            <a:outerShdw blurRad="292100" dist="139700" dir="2700000" algn="tl" rotWithShape="0">
              <a:srgbClr val="333333">
                <a:alpha val="65000"/>
              </a:srgbClr>
            </a:outerShdw>
          </a:effectLst>
        </p:spPr>
      </p:pic>
      <p:sp>
        <p:nvSpPr>
          <p:cNvPr id="2" name="CuadroTexto 1">
            <a:extLst>
              <a:ext uri="{FF2B5EF4-FFF2-40B4-BE49-F238E27FC236}">
                <a16:creationId xmlns:a16="http://schemas.microsoft.com/office/drawing/2014/main" id="{320702A8-B373-E653-504F-25ACF106615E}"/>
              </a:ext>
            </a:extLst>
          </p:cNvPr>
          <p:cNvSpPr txBox="1"/>
          <p:nvPr/>
        </p:nvSpPr>
        <p:spPr>
          <a:xfrm>
            <a:off x="177603" y="2307559"/>
            <a:ext cx="11836793" cy="923330"/>
          </a:xfrm>
          <a:prstGeom prst="rect">
            <a:avLst/>
          </a:prstGeom>
          <a:noFill/>
        </p:spPr>
        <p:txBody>
          <a:bodyPr wrap="square">
            <a:spAutoFit/>
          </a:bodyPr>
          <a:lstStyle/>
          <a:p>
            <a:pPr algn="just"/>
            <a:r>
              <a:rPr lang="es-MX" dirty="0"/>
              <a:t>La modificación, </a:t>
            </a:r>
            <a:r>
              <a:rPr lang="es-MX" b="1" dirty="0"/>
              <a:t>para ambos instrumentos</a:t>
            </a:r>
            <a:r>
              <a:rPr lang="es-MX" dirty="0"/>
              <a:t>, consiste en permitir, </a:t>
            </a:r>
            <a:r>
              <a:rPr lang="es-ES" b="1" dirty="0"/>
              <a:t>previa autorización </a:t>
            </a:r>
            <a:r>
              <a:rPr lang="es-ES" dirty="0"/>
              <a:t>expresa por parte del IMSS para que </a:t>
            </a:r>
            <a:r>
              <a:rPr lang="es-ES" b="1" dirty="0"/>
              <a:t>la CISS subarriende parcial y temporalmente por el término de un año las instalaciones </a:t>
            </a:r>
            <a:r>
              <a:rPr lang="es-ES" dirty="0"/>
              <a:t>donde se ubica su sede.</a:t>
            </a:r>
            <a:endParaRPr lang="es-MX" sz="1600" dirty="0"/>
          </a:p>
        </p:txBody>
      </p:sp>
      <p:sp>
        <p:nvSpPr>
          <p:cNvPr id="12" name="CuadroTexto 11">
            <a:extLst>
              <a:ext uri="{FF2B5EF4-FFF2-40B4-BE49-F238E27FC236}">
                <a16:creationId xmlns:a16="http://schemas.microsoft.com/office/drawing/2014/main" id="{7F1E536A-BDA1-0C5C-ADE7-69AD82EFA94D}"/>
              </a:ext>
            </a:extLst>
          </p:cNvPr>
          <p:cNvSpPr txBox="1"/>
          <p:nvPr/>
        </p:nvSpPr>
        <p:spPr>
          <a:xfrm>
            <a:off x="3819525" y="3429000"/>
            <a:ext cx="8181975" cy="2031325"/>
          </a:xfrm>
          <a:prstGeom prst="rect">
            <a:avLst/>
          </a:prstGeom>
          <a:noFill/>
        </p:spPr>
        <p:txBody>
          <a:bodyPr wrap="square">
            <a:spAutoFit/>
          </a:bodyPr>
          <a:lstStyle/>
          <a:p>
            <a:pPr algn="just"/>
            <a:r>
              <a:rPr lang="es-MX" dirty="0"/>
              <a:t>Dicha modificación tiene como finalidad posibilitar que la CISS obtenga ingresos extraordinarios mediante el aprovechamiento ordenado y regulado de sus instalaciones para la realización de eventos y actividades culturales, artísticas, académicas, comunitarias y de interés púbico en el marco de la Copa Mundial de la FIFA 2026, destinando dichos recursos al fortalecimiento de la capacidad financiera de la CISS y al cumplimiento oportuno de las obligaciones económicas la CISS mantiene frente al IMSS.</a:t>
            </a:r>
          </a:p>
        </p:txBody>
      </p:sp>
      <p:pic>
        <p:nvPicPr>
          <p:cNvPr id="17" name="Imagen 16" descr="Texto&#10;&#10;El contenido generado por IA puede ser incorrecto.">
            <a:extLst>
              <a:ext uri="{FF2B5EF4-FFF2-40B4-BE49-F238E27FC236}">
                <a16:creationId xmlns:a16="http://schemas.microsoft.com/office/drawing/2014/main" id="{1529C499-D1BC-10B2-F921-E6A7CBE0BBC6}"/>
              </a:ext>
            </a:extLst>
          </p:cNvPr>
          <p:cNvPicPr>
            <a:picLocks noChangeAspect="1"/>
          </p:cNvPicPr>
          <p:nvPr/>
        </p:nvPicPr>
        <p:blipFill>
          <a:blip r:embed="rId3"/>
          <a:stretch>
            <a:fillRect/>
          </a:stretch>
        </p:blipFill>
        <p:spPr>
          <a:xfrm>
            <a:off x="1144627" y="3520592"/>
            <a:ext cx="2113323" cy="177194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B6C20623-D382-91CF-2768-1F274A4306DB}"/>
              </a:ext>
            </a:extLst>
          </p:cNvPr>
          <p:cNvSpPr txBox="1"/>
          <p:nvPr/>
        </p:nvSpPr>
        <p:spPr>
          <a:xfrm>
            <a:off x="177603" y="552939"/>
            <a:ext cx="6243636" cy="584775"/>
          </a:xfrm>
          <a:prstGeom prst="rect">
            <a:avLst/>
          </a:prstGeom>
          <a:noFill/>
        </p:spPr>
        <p:txBody>
          <a:bodyPr wrap="square">
            <a:spAutoFit/>
          </a:bodyPr>
          <a:lstStyle/>
          <a:p>
            <a:r>
              <a:rPr lang="es-MX" sz="1600" b="1" dirty="0">
                <a:solidFill>
                  <a:srgbClr val="0B5445"/>
                </a:solidFill>
                <a:effectLst/>
                <a:latin typeface="Noto Sans" panose="020B0502040504020204" pitchFamily="34" charset="0"/>
                <a:ea typeface="Noto Sans" panose="020B0502040504020204" pitchFamily="34" charset="0"/>
                <a:cs typeface="Noto Sans" panose="020B0502040504020204" pitchFamily="34" charset="0"/>
              </a:rPr>
              <a:t>Solicitud de realizar adendas para permitir el subarrendamiento de las instalaciones.</a:t>
            </a:r>
            <a:endParaRPr lang="es-MX" sz="1600" b="1" dirty="0">
              <a:solidFill>
                <a:srgbClr val="0B5445"/>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634016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9CF70-99D1-E368-69ED-B55F8B1D8FA3}"/>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FCFAC73A-A6ED-E026-97A4-77C3D9B1F8DA}"/>
              </a:ext>
            </a:extLst>
          </p:cNvPr>
          <p:cNvSpPr txBox="1"/>
          <p:nvPr/>
        </p:nvSpPr>
        <p:spPr>
          <a:xfrm>
            <a:off x="164707" y="126460"/>
            <a:ext cx="662992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panose="020B0502040504020204" pitchFamily="34" charset="0"/>
                <a:ea typeface="Noto Sans" panose="020B0502040504020204" pitchFamily="34" charset="0"/>
                <a:cs typeface="Noto Sans" panose="020B0502040504020204" pitchFamily="34" charset="0"/>
                <a:sym typeface="Noto Sans"/>
              </a:rPr>
              <a:t>Conferencia Interamericana de Seguridad Social (CISS)</a:t>
            </a:r>
            <a:endParaRPr lang="es-MX" sz="2000" dirty="0">
              <a:solidFill>
                <a:srgbClr val="B7903D"/>
              </a:solidFill>
              <a:latin typeface="Noto Sans" panose="020B0502040504020204" pitchFamily="34" charset="0"/>
              <a:ea typeface="Noto Sans" panose="020B0502040504020204" pitchFamily="34" charset="0"/>
              <a:cs typeface="Noto Sans" panose="020B0502040504020204" pitchFamily="34" charset="0"/>
              <a:sym typeface="Calibri"/>
            </a:endParaRPr>
          </a:p>
        </p:txBody>
      </p:sp>
      <p:sp>
        <p:nvSpPr>
          <p:cNvPr id="19" name="CuadroTexto 18">
            <a:extLst>
              <a:ext uri="{FF2B5EF4-FFF2-40B4-BE49-F238E27FC236}">
                <a16:creationId xmlns:a16="http://schemas.microsoft.com/office/drawing/2014/main" id="{800D25CF-04B0-87C7-D978-A1B57E9F3C71}"/>
              </a:ext>
            </a:extLst>
          </p:cNvPr>
          <p:cNvSpPr txBox="1"/>
          <p:nvPr/>
        </p:nvSpPr>
        <p:spPr>
          <a:xfrm>
            <a:off x="319118" y="811180"/>
            <a:ext cx="10992373" cy="369332"/>
          </a:xfrm>
          <a:prstGeom prst="rect">
            <a:avLst/>
          </a:prstGeom>
          <a:noFill/>
        </p:spPr>
        <p:txBody>
          <a:bodyPr wrap="square">
            <a:spAutoFit/>
          </a:bodyPr>
          <a:lstStyle/>
          <a:p>
            <a:pPr algn="just"/>
            <a:r>
              <a:rPr lang="es-MX" dirty="0"/>
              <a:t>Se identifican algunos puntos que se consideran como relevantes para acceder a su solicitud:</a:t>
            </a:r>
            <a:endParaRPr lang="es-MX" sz="1600" dirty="0"/>
          </a:p>
        </p:txBody>
      </p:sp>
      <p:sp>
        <p:nvSpPr>
          <p:cNvPr id="6" name="CuadroTexto 5">
            <a:extLst>
              <a:ext uri="{FF2B5EF4-FFF2-40B4-BE49-F238E27FC236}">
                <a16:creationId xmlns:a16="http://schemas.microsoft.com/office/drawing/2014/main" id="{9621019E-B5EA-16A9-4F38-8E8C872788B5}"/>
              </a:ext>
            </a:extLst>
          </p:cNvPr>
          <p:cNvSpPr txBox="1"/>
          <p:nvPr/>
        </p:nvSpPr>
        <p:spPr>
          <a:xfrm>
            <a:off x="319118" y="1313132"/>
            <a:ext cx="11268076" cy="4231736"/>
          </a:xfrm>
          <a:prstGeom prst="rect">
            <a:avLst/>
          </a:prstGeom>
          <a:noFill/>
        </p:spPr>
        <p:txBody>
          <a:bodyPr wrap="square">
            <a:spAutoFit/>
          </a:bodyPr>
          <a:lstStyle/>
          <a:p>
            <a:pPr marL="342900" lvl="0" indent="-342900" algn="just">
              <a:lnSpc>
                <a:spcPct val="107000"/>
              </a:lnSpc>
              <a:spcAft>
                <a:spcPts val="600"/>
              </a:spcAft>
              <a:buFont typeface="+mj-lt"/>
              <a:buAutoNum type="arabicPeriod"/>
            </a:pPr>
            <a:r>
              <a:rPr lang="es-ES_tradnl" sz="1400" b="1" dirty="0">
                <a:effectLst/>
                <a:latin typeface="Noto Sans" panose="020B0502040504020204" pitchFamily="34" charset="0"/>
                <a:ea typeface="Calibri" panose="020F0502020204030204" pitchFamily="34" charset="0"/>
                <a:cs typeface="Times New Roman" panose="02020603050405020304" pitchFamily="18" charset="0"/>
              </a:rPr>
              <a:t>Eventos y Actividades del Instituto </a:t>
            </a:r>
            <a:r>
              <a:rPr lang="es-ES_tradnl" sz="1400" dirty="0">
                <a:effectLst/>
                <a:latin typeface="Noto Sans" panose="020B0502040504020204" pitchFamily="34" charset="0"/>
                <a:ea typeface="Calibri" panose="020F0502020204030204" pitchFamily="34" charset="0"/>
                <a:cs typeface="Times New Roman" panose="02020603050405020304" pitchFamily="18" charset="0"/>
              </a:rPr>
              <a:t>(foros, capacitaciones, talleres, cursos, etc.). Se considera que pudiera verse afectada la realización de eventos del IMSS en la CISS, debido a que se desconoce qué áreas de manera específica serían subarrendadas, y si ello implica la modificación de la distribución del uso de los espacios (uso exclusivo IMSS, uso exclusivo CISS, </a:t>
            </a:r>
            <a:r>
              <a:rPr lang="es-ES_tradnl" sz="1400" dirty="0">
                <a:latin typeface="Noto Sans" panose="020B0502040504020204" pitchFamily="34" charset="0"/>
                <a:ea typeface="Calibri" panose="020F0502020204030204" pitchFamily="34" charset="0"/>
                <a:cs typeface="Times New Roman" panose="02020603050405020304" pitchFamily="18" charset="0"/>
              </a:rPr>
              <a:t>de </a:t>
            </a:r>
            <a:r>
              <a:rPr lang="es-ES_tradnl" sz="1400" dirty="0">
                <a:effectLst/>
                <a:latin typeface="Noto Sans" panose="020B0502040504020204" pitchFamily="34" charset="0"/>
                <a:ea typeface="Calibri" panose="020F0502020204030204" pitchFamily="34" charset="0"/>
                <a:cs typeface="Times New Roman" panose="02020603050405020304" pitchFamily="18" charset="0"/>
              </a:rPr>
              <a:t>uso compartido IMSS – CISS).</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mj-lt"/>
              <a:buAutoNum type="arabicPeriod"/>
            </a:pPr>
            <a:r>
              <a:rPr lang="es-ES_tradnl" sz="1400" dirty="0">
                <a:effectLst/>
                <a:latin typeface="Noto Sans" panose="020B0502040504020204" pitchFamily="34" charset="0"/>
                <a:ea typeface="Calibri" panose="020F0502020204030204" pitchFamily="34" charset="0"/>
                <a:cs typeface="Times New Roman" panose="02020603050405020304" pitchFamily="18" charset="0"/>
              </a:rPr>
              <a:t>Las áreas que se contemplan subarrendar al parecer </a:t>
            </a:r>
            <a:r>
              <a:rPr lang="es-ES_tradnl" sz="1400" b="1" dirty="0">
                <a:effectLst/>
                <a:latin typeface="Noto Sans" panose="020B0502040504020204" pitchFamily="34" charset="0"/>
                <a:ea typeface="Calibri" panose="020F0502020204030204" pitchFamily="34" charset="0"/>
                <a:cs typeface="Times New Roman" panose="02020603050405020304" pitchFamily="18" charset="0"/>
              </a:rPr>
              <a:t>son áreas compartidas</a:t>
            </a:r>
            <a:r>
              <a:rPr lang="es-ES_tradnl" sz="1400" dirty="0">
                <a:effectLst/>
                <a:latin typeface="Noto Sans" panose="020B0502040504020204" pitchFamily="34" charset="0"/>
                <a:ea typeface="Calibri" panose="020F0502020204030204" pitchFamily="34" charset="0"/>
                <a:cs typeface="Times New Roman" panose="02020603050405020304" pitchFamily="18" charset="0"/>
              </a:rPr>
              <a:t>, lo que se considera una disminución de la capacidad para llevar a cabo actividades que sean consideradas como pago en especie.</a:t>
            </a:r>
          </a:p>
          <a:p>
            <a:pPr marL="342900" lvl="0" indent="-342900" algn="just">
              <a:lnSpc>
                <a:spcPct val="107000"/>
              </a:lnSpc>
              <a:spcAft>
                <a:spcPts val="600"/>
              </a:spcAft>
              <a:buFont typeface="+mj-lt"/>
              <a:buAutoNum type="arabicPeriod"/>
            </a:pPr>
            <a:r>
              <a:rPr lang="es-ES_tradnl" sz="1400" dirty="0">
                <a:latin typeface="Noto Sans" panose="020B0502040504020204" pitchFamily="34" charset="0"/>
                <a:ea typeface="Calibri" panose="020F0502020204030204" pitchFamily="34" charset="0"/>
                <a:cs typeface="Times New Roman" panose="02020603050405020304" pitchFamily="18" charset="0"/>
              </a:rPr>
              <a:t>Al ya ser de uso exclusivo de la CISS las áreas a subarrendar (por tener la administración de total de dichos espacios) </a:t>
            </a:r>
            <a:r>
              <a:rPr lang="es-ES_tradnl" sz="1400" b="1" dirty="0">
                <a:latin typeface="Noto Sans" panose="020B0502040504020204" pitchFamily="34" charset="0"/>
                <a:ea typeface="Calibri" panose="020F0502020204030204" pitchFamily="34" charset="0"/>
                <a:cs typeface="Times New Roman" panose="02020603050405020304" pitchFamily="18" charset="0"/>
              </a:rPr>
              <a:t>el costo por m2 con el cual se estimó el monto de la cuota</a:t>
            </a:r>
            <a:r>
              <a:rPr lang="es-ES_tradnl" sz="1400" dirty="0">
                <a:latin typeface="Noto Sans" panose="020B0502040504020204" pitchFamily="34" charset="0"/>
                <a:ea typeface="Calibri" panose="020F0502020204030204" pitchFamily="34" charset="0"/>
                <a:cs typeface="Times New Roman" panose="02020603050405020304" pitchFamily="18" charset="0"/>
              </a:rPr>
              <a:t>, variaría, lo que implica un ajuste en los importes a cubrir por parte de la CISS por el uso y goce de las instalaciones.</a:t>
            </a:r>
          </a:p>
          <a:p>
            <a:pPr marL="342900" lvl="0" indent="-342900" algn="just">
              <a:lnSpc>
                <a:spcPct val="107000"/>
              </a:lnSpc>
              <a:spcAft>
                <a:spcPts val="600"/>
              </a:spcAft>
              <a:buFont typeface="+mj-lt"/>
              <a:buAutoNum type="arabicPeriod"/>
            </a:pPr>
            <a:r>
              <a:rPr lang="es-ES_tradnl" sz="1400" b="1" dirty="0">
                <a:effectLst/>
                <a:latin typeface="Noto Sans" panose="020B0502040504020204" pitchFamily="34" charset="0"/>
                <a:ea typeface="Calibri" panose="020F0502020204030204" pitchFamily="34" charset="0"/>
                <a:cs typeface="Times New Roman" panose="02020603050405020304" pitchFamily="18" charset="0"/>
              </a:rPr>
              <a:t>Incremento en el flujo de personas</a:t>
            </a:r>
            <a:r>
              <a:rPr lang="es-ES_tradnl" sz="1400" dirty="0">
                <a:effectLst/>
                <a:latin typeface="Noto Sans" panose="020B0502040504020204" pitchFamily="34" charset="0"/>
                <a:ea typeface="Calibri" panose="020F0502020204030204" pitchFamily="34" charset="0"/>
                <a:cs typeface="Times New Roman" panose="02020603050405020304" pitchFamily="18" charset="0"/>
              </a:rPr>
              <a:t>, lo que impactará en un mayor número de elementos de seguridad y se deberán mejorar los controles de ingreso para los asistentes a cursos, talleres y eventos y el personal de los subarrendatarios.</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mj-lt"/>
              <a:buAutoNum type="arabicPeriod"/>
            </a:pPr>
            <a:r>
              <a:rPr lang="es-ES_tradnl" sz="1400" dirty="0">
                <a:effectLst/>
                <a:latin typeface="Noto Sans" panose="020B0502040504020204" pitchFamily="34" charset="0"/>
                <a:ea typeface="Calibri" panose="020F0502020204030204" pitchFamily="34" charset="0"/>
                <a:cs typeface="Times New Roman" panose="02020603050405020304" pitchFamily="18" charset="0"/>
              </a:rPr>
              <a:t>Riesgo de incumplimiento por parte de los subarrendatarios, ya sea en cuestión de pago como en la negativa de desocupación de las instalaciones, lo que implicaría involucrar al Instituto en procesos legales por ser el propietario del inmueble.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mj-lt"/>
              <a:buAutoNum type="arabicPeriod"/>
            </a:pPr>
            <a:r>
              <a:rPr lang="es-ES_tradnl" sz="1400" dirty="0">
                <a:effectLst/>
                <a:latin typeface="Noto Sans" panose="020B0502040504020204" pitchFamily="34" charset="0"/>
                <a:ea typeface="Calibri" panose="020F0502020204030204" pitchFamily="34" charset="0"/>
                <a:cs typeface="Times New Roman" panose="02020603050405020304" pitchFamily="18" charset="0"/>
              </a:rPr>
              <a:t>La CISS propone que los subarrendamientos sean autorizados por parte del Instituto..</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mj-lt"/>
              <a:buAutoNum type="arabicPeriod"/>
            </a:pPr>
            <a:r>
              <a:rPr lang="es-ES_tradnl" sz="1400" b="1" dirty="0">
                <a:effectLst/>
                <a:latin typeface="Noto Sans" panose="020B0502040504020204" pitchFamily="34" charset="0"/>
                <a:ea typeface="Calibri" panose="020F0502020204030204" pitchFamily="34" charset="0"/>
                <a:cs typeface="Times New Roman" panose="02020603050405020304" pitchFamily="18" charset="0"/>
              </a:rPr>
              <a:t>La Coordinación de Vinculación </a:t>
            </a:r>
            <a:r>
              <a:rPr lang="es-ES_tradnl" sz="1400" dirty="0">
                <a:effectLst/>
                <a:latin typeface="Noto Sans" panose="020B0502040504020204" pitchFamily="34" charset="0"/>
                <a:ea typeface="Calibri" panose="020F0502020204030204" pitchFamily="34" charset="0"/>
                <a:cs typeface="Times New Roman" panose="02020603050405020304" pitchFamily="18" charset="0"/>
              </a:rPr>
              <a:t>remitió los proyectos de adendas de los Convenios Marco y Específico como lo solicita la CISS, que si bien no manifiesta explícitamente su aceptación, se entiende que dicha área se pronuncia por si autorizarla petición.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8475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0972B-AFC1-262A-BBC7-CF5D34B099EE}"/>
            </a:ext>
          </a:extLst>
        </p:cNvPr>
        <p:cNvGrpSpPr/>
        <p:nvPr/>
      </p:nvGrpSpPr>
      <p:grpSpPr>
        <a:xfrm>
          <a:off x="0" y="0"/>
          <a:ext cx="0" cy="0"/>
          <a:chOff x="0" y="0"/>
          <a:chExt cx="0" cy="0"/>
        </a:xfrm>
      </p:grpSpPr>
      <p:graphicFrame>
        <p:nvGraphicFramePr>
          <p:cNvPr id="8" name="Tabla 7">
            <a:extLst>
              <a:ext uri="{FF2B5EF4-FFF2-40B4-BE49-F238E27FC236}">
                <a16:creationId xmlns:a16="http://schemas.microsoft.com/office/drawing/2014/main" id="{808A5F24-7433-D37B-77A1-4D71983732E8}"/>
              </a:ext>
            </a:extLst>
          </p:cNvPr>
          <p:cNvGraphicFramePr>
            <a:graphicFrameLocks noGrp="1"/>
          </p:cNvGraphicFramePr>
          <p:nvPr/>
        </p:nvGraphicFramePr>
        <p:xfrm>
          <a:off x="590061" y="1149012"/>
          <a:ext cx="11201400" cy="4008120"/>
        </p:xfrm>
        <a:graphic>
          <a:graphicData uri="http://schemas.openxmlformats.org/drawingml/2006/table">
            <a:tbl>
              <a:tblPr firstRow="1" bandRow="1">
                <a:tableStyleId>{F5AB1C69-6EDB-4FF4-983F-18BD219EF322}</a:tableStyleId>
              </a:tblPr>
              <a:tblGrid>
                <a:gridCol w="3914773">
                  <a:extLst>
                    <a:ext uri="{9D8B030D-6E8A-4147-A177-3AD203B41FA5}">
                      <a16:colId xmlns:a16="http://schemas.microsoft.com/office/drawing/2014/main" val="737215020"/>
                    </a:ext>
                  </a:extLst>
                </a:gridCol>
                <a:gridCol w="2386013">
                  <a:extLst>
                    <a:ext uri="{9D8B030D-6E8A-4147-A177-3AD203B41FA5}">
                      <a16:colId xmlns:a16="http://schemas.microsoft.com/office/drawing/2014/main" val="2547525295"/>
                    </a:ext>
                  </a:extLst>
                </a:gridCol>
                <a:gridCol w="1791240">
                  <a:extLst>
                    <a:ext uri="{9D8B030D-6E8A-4147-A177-3AD203B41FA5}">
                      <a16:colId xmlns:a16="http://schemas.microsoft.com/office/drawing/2014/main" val="3683046354"/>
                    </a:ext>
                  </a:extLst>
                </a:gridCol>
                <a:gridCol w="3109374">
                  <a:extLst>
                    <a:ext uri="{9D8B030D-6E8A-4147-A177-3AD203B41FA5}">
                      <a16:colId xmlns:a16="http://schemas.microsoft.com/office/drawing/2014/main" val="2047954420"/>
                    </a:ext>
                  </a:extLst>
                </a:gridCol>
              </a:tblGrid>
              <a:tr h="0">
                <a:tc>
                  <a:txBody>
                    <a:bodyPr/>
                    <a:lstStyle/>
                    <a:p>
                      <a:pPr algn="ctr"/>
                      <a:r>
                        <a:rPr lang="es-MX" sz="1400" b="1" kern="1200" dirty="0">
                          <a:solidFill>
                            <a:schemeClr val="lt1"/>
                          </a:solidFill>
                          <a:latin typeface="Noto Sans" panose="020B0502040504020204" pitchFamily="34" charset="0"/>
                          <a:ea typeface="Noto Sans" panose="020B0502040504020204" pitchFamily="34" charset="0"/>
                          <a:cs typeface="Noto Sans" panose="020B0502040504020204" pitchFamily="34" charset="0"/>
                        </a:rPr>
                        <a:t>Área</a:t>
                      </a:r>
                    </a:p>
                  </a:txBody>
                  <a:tcPr anchor="ctr">
                    <a:solidFill>
                      <a:srgbClr val="0B5445"/>
                    </a:solidFill>
                  </a:tcPr>
                </a:tc>
                <a:tc>
                  <a:txBody>
                    <a:bodyPr/>
                    <a:lstStyle/>
                    <a:p>
                      <a:pPr algn="ctr"/>
                      <a:r>
                        <a:rPr lang="es-MX" sz="1400" b="1" kern="1200" dirty="0">
                          <a:solidFill>
                            <a:schemeClr val="lt1"/>
                          </a:solidFill>
                          <a:latin typeface="Noto Sans" panose="020B0502040504020204" pitchFamily="34" charset="0"/>
                          <a:ea typeface="Noto Sans" panose="020B0502040504020204" pitchFamily="34" charset="0"/>
                          <a:cs typeface="Noto Sans" panose="020B0502040504020204" pitchFamily="34" charset="0"/>
                        </a:rPr>
                        <a:t>Inmueble</a:t>
                      </a:r>
                    </a:p>
                  </a:txBody>
                  <a:tcPr anchor="ctr">
                    <a:solidFill>
                      <a:srgbClr val="0B5445"/>
                    </a:solidFill>
                  </a:tcPr>
                </a:tc>
                <a:tc>
                  <a:txBody>
                    <a:bodyPr/>
                    <a:lstStyle/>
                    <a:p>
                      <a:pPr algn="ctr"/>
                      <a:r>
                        <a:rPr lang="es-MX" sz="1400" b="1" kern="1200" dirty="0">
                          <a:solidFill>
                            <a:schemeClr val="lt1"/>
                          </a:solidFill>
                          <a:latin typeface="Noto Sans" panose="020B0502040504020204" pitchFamily="34" charset="0"/>
                          <a:ea typeface="Noto Sans" panose="020B0502040504020204" pitchFamily="34" charset="0"/>
                          <a:cs typeface="Noto Sans" panose="020B0502040504020204" pitchFamily="34" charset="0"/>
                        </a:rPr>
                        <a:t>Nivel</a:t>
                      </a:r>
                    </a:p>
                  </a:txBody>
                  <a:tcPr anchor="ctr">
                    <a:solidFill>
                      <a:srgbClr val="0B5445"/>
                    </a:solidFill>
                  </a:tcPr>
                </a:tc>
                <a:tc>
                  <a:txBody>
                    <a:bodyPr/>
                    <a:lstStyle/>
                    <a:p>
                      <a:pPr algn="ctr"/>
                      <a:r>
                        <a:rPr lang="es-MX" sz="1400" b="1" kern="1200" dirty="0">
                          <a:solidFill>
                            <a:schemeClr val="lt1"/>
                          </a:solidFill>
                          <a:latin typeface="Noto Sans" panose="020B0502040504020204" pitchFamily="34" charset="0"/>
                          <a:ea typeface="Noto Sans" panose="020B0502040504020204" pitchFamily="34" charset="0"/>
                          <a:cs typeface="Noto Sans" panose="020B0502040504020204" pitchFamily="34" charset="0"/>
                        </a:rPr>
                        <a:t>Superficie conforme planos</a:t>
                      </a:r>
                    </a:p>
                  </a:txBody>
                  <a:tcPr anchor="ctr">
                    <a:solidFill>
                      <a:srgbClr val="0B5445"/>
                    </a:solidFill>
                  </a:tcPr>
                </a:tc>
                <a:extLst>
                  <a:ext uri="{0D108BD9-81ED-4DB2-BD59-A6C34878D82A}">
                    <a16:rowId xmlns:a16="http://schemas.microsoft.com/office/drawing/2014/main" val="880120400"/>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UISMIIS</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Durango No. 291</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8 y 9</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1,183.00 m²</a:t>
                      </a:r>
                    </a:p>
                  </a:txBody>
                  <a:tcPr anchor="ctr">
                    <a:solidFill>
                      <a:srgbClr val="CBCBCB"/>
                    </a:solidFill>
                  </a:tcPr>
                </a:tc>
                <a:extLst>
                  <a:ext uri="{0D108BD9-81ED-4DB2-BD59-A6C34878D82A}">
                    <a16:rowId xmlns:a16="http://schemas.microsoft.com/office/drawing/2014/main" val="2756429588"/>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División de Conservación</a:t>
                      </a:r>
                    </a:p>
                    <a:p>
                      <a:pPr algn="ctr"/>
                      <a:r>
                        <a:rPr lang="es-MX" sz="1400" b="0" i="0" u="none" strike="noStrike" kern="1200" dirty="0">
                          <a:solidFill>
                            <a:srgbClr val="000000"/>
                          </a:solidFill>
                          <a:effectLst/>
                          <a:latin typeface="Arial" panose="020B0604020202020204" pitchFamily="34" charset="0"/>
                          <a:ea typeface="+mn-ea"/>
                          <a:cs typeface="+mn-cs"/>
                        </a:rPr>
                        <a:t>División Servicios Complementarios</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Sevilla No. 33</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6 y 7</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780.38 m²</a:t>
                      </a:r>
                    </a:p>
                  </a:txBody>
                  <a:tcPr anchor="ctr">
                    <a:solidFill>
                      <a:srgbClr val="E7E7E7"/>
                    </a:solidFill>
                  </a:tcPr>
                </a:tc>
                <a:extLst>
                  <a:ext uri="{0D108BD9-81ED-4DB2-BD59-A6C34878D82A}">
                    <a16:rowId xmlns:a16="http://schemas.microsoft.com/office/drawing/2014/main" val="696793773"/>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Coordinación Técnica de Protección Civil</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Hamburgo No. 64</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4</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397.00m²</a:t>
                      </a:r>
                    </a:p>
                  </a:txBody>
                  <a:tcPr anchor="ctr">
                    <a:solidFill>
                      <a:srgbClr val="CBCBCB"/>
                    </a:solidFill>
                  </a:tcPr>
                </a:tc>
                <a:extLst>
                  <a:ext uri="{0D108BD9-81ED-4DB2-BD59-A6C34878D82A}">
                    <a16:rowId xmlns:a16="http://schemas.microsoft.com/office/drawing/2014/main" val="1213213624"/>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Coordinación Técnica de Administración de Activos</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Tokio 104</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PB y 2 al 7</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706.45 m²</a:t>
                      </a:r>
                    </a:p>
                  </a:txBody>
                  <a:tcPr anchor="ctr">
                    <a:solidFill>
                      <a:srgbClr val="E7E7E7"/>
                    </a:solidFill>
                  </a:tcPr>
                </a:tc>
                <a:extLst>
                  <a:ext uri="{0D108BD9-81ED-4DB2-BD59-A6C34878D82A}">
                    <a16:rowId xmlns:a16="http://schemas.microsoft.com/office/drawing/2014/main" val="1718326823"/>
                  </a:ext>
                </a:extLst>
              </a:tr>
              <a:tr h="502708">
                <a:tc>
                  <a:txBody>
                    <a:bodyPr/>
                    <a:lstStyle/>
                    <a:p>
                      <a:pPr algn="ctr"/>
                      <a:r>
                        <a:rPr lang="es-MX" sz="1400" b="0" i="0" u="none" strike="noStrike" kern="1200" dirty="0">
                          <a:solidFill>
                            <a:srgbClr val="000000"/>
                          </a:solidFill>
                          <a:effectLst/>
                          <a:latin typeface="Arial" panose="020B0604020202020204" pitchFamily="34" charset="0"/>
                          <a:ea typeface="+mn-ea"/>
                          <a:cs typeface="+mn-cs"/>
                        </a:rPr>
                        <a:t>División de Administración de Documentos</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CMNSXXI</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Sótano </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1,988.74 m²</a:t>
                      </a:r>
                    </a:p>
                    <a:p>
                      <a:pPr algn="ctr"/>
                      <a:r>
                        <a:rPr lang="es-MX" sz="1400" b="0" i="0" u="none" strike="noStrike" kern="1200" dirty="0">
                          <a:solidFill>
                            <a:srgbClr val="000000"/>
                          </a:solidFill>
                          <a:effectLst/>
                          <a:latin typeface="Arial" panose="020B0604020202020204" pitchFamily="34" charset="0"/>
                          <a:ea typeface="+mn-ea"/>
                          <a:cs typeface="+mn-cs"/>
                        </a:rPr>
                        <a:t>(Espacio inadecuado para oficinas)</a:t>
                      </a:r>
                    </a:p>
                  </a:txBody>
                  <a:tcPr anchor="ctr">
                    <a:solidFill>
                      <a:srgbClr val="CBCBCB"/>
                    </a:solidFill>
                  </a:tcPr>
                </a:tc>
                <a:extLst>
                  <a:ext uri="{0D108BD9-81ED-4DB2-BD59-A6C34878D82A}">
                    <a16:rowId xmlns:a16="http://schemas.microsoft.com/office/drawing/2014/main" val="2389542716"/>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Coordinación de Educación en Salud</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CMNSXXI</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Sótano </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1,858.41 m²</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i="0" u="none" strike="noStrike" kern="1200" dirty="0">
                          <a:solidFill>
                            <a:srgbClr val="000000"/>
                          </a:solidFill>
                          <a:effectLst/>
                          <a:latin typeface="Arial" panose="020B0604020202020204" pitchFamily="34" charset="0"/>
                          <a:ea typeface="+mn-ea"/>
                          <a:cs typeface="+mn-cs"/>
                        </a:rPr>
                        <a:t>(Espacio inadecuado para oficinas)</a:t>
                      </a:r>
                    </a:p>
                  </a:txBody>
                  <a:tcPr anchor="ctr">
                    <a:solidFill>
                      <a:srgbClr val="E7E7E7"/>
                    </a:solidFill>
                  </a:tcPr>
                </a:tc>
                <a:extLst>
                  <a:ext uri="{0D108BD9-81ED-4DB2-BD59-A6C34878D82A}">
                    <a16:rowId xmlns:a16="http://schemas.microsoft.com/office/drawing/2014/main" val="281750596"/>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Unidad de Infraestructura, Proyectos Especiales y Cartera de Inversión</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Durango No. 291</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1 al 5, 12 y PH</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3,258.08 m²</a:t>
                      </a:r>
                    </a:p>
                  </a:txBody>
                  <a:tcPr anchor="ctr">
                    <a:solidFill>
                      <a:srgbClr val="CBCBCB"/>
                    </a:solidFill>
                  </a:tcPr>
                </a:tc>
                <a:extLst>
                  <a:ext uri="{0D108BD9-81ED-4DB2-BD59-A6C34878D82A}">
                    <a16:rowId xmlns:a16="http://schemas.microsoft.com/office/drawing/2014/main" val="666201908"/>
                  </a:ext>
                </a:extLst>
              </a:tr>
              <a:tr h="370840">
                <a:tc>
                  <a:txBody>
                    <a:bodyPr/>
                    <a:lstStyle/>
                    <a:p>
                      <a:pPr algn="ctr"/>
                      <a:endParaRPr lang="es-MX" sz="1400" b="0" i="0" u="none" strike="noStrike" kern="1200" dirty="0">
                        <a:solidFill>
                          <a:srgbClr val="000000"/>
                        </a:solidFill>
                        <a:effectLst/>
                        <a:latin typeface="Arial" panose="020B0604020202020204" pitchFamily="34" charset="0"/>
                        <a:ea typeface="+mn-ea"/>
                        <a:cs typeface="+mn-cs"/>
                      </a:endParaRPr>
                    </a:p>
                  </a:txBody>
                  <a:tcPr anchor="ctr">
                    <a:solidFill>
                      <a:srgbClr val="CBCBCB"/>
                    </a:solidFill>
                  </a:tcPr>
                </a:tc>
                <a:tc>
                  <a:txBody>
                    <a:bodyPr/>
                    <a:lstStyle/>
                    <a:p>
                      <a:pPr algn="ctr"/>
                      <a:endParaRPr lang="es-MX" sz="1400" b="0" i="0" u="none" strike="noStrike" kern="1200" dirty="0">
                        <a:solidFill>
                          <a:srgbClr val="000000"/>
                        </a:solidFill>
                        <a:effectLst/>
                        <a:latin typeface="Arial" panose="020B0604020202020204" pitchFamily="34" charset="0"/>
                        <a:ea typeface="+mn-ea"/>
                        <a:cs typeface="+mn-cs"/>
                      </a:endParaRPr>
                    </a:p>
                  </a:txBody>
                  <a:tcPr anchor="ctr">
                    <a:solidFill>
                      <a:srgbClr val="CBCBCB"/>
                    </a:solidFill>
                  </a:tcPr>
                </a:tc>
                <a:tc>
                  <a:txBody>
                    <a:bodyPr/>
                    <a:lstStyle/>
                    <a:p>
                      <a:pPr algn="ctr"/>
                      <a:r>
                        <a:rPr lang="es-MX" sz="1600" b="1" i="0" u="none" strike="noStrike" kern="1200" dirty="0">
                          <a:solidFill>
                            <a:srgbClr val="000000"/>
                          </a:solidFill>
                          <a:effectLst/>
                          <a:latin typeface="Arial" panose="020B0604020202020204" pitchFamily="34" charset="0"/>
                          <a:ea typeface="+mn-ea"/>
                          <a:cs typeface="+mn-cs"/>
                        </a:rPr>
                        <a:t>TOTALES</a:t>
                      </a:r>
                    </a:p>
                  </a:txBody>
                  <a:tcPr anchor="ctr">
                    <a:solidFill>
                      <a:srgbClr val="CBCBCB"/>
                    </a:solidFill>
                  </a:tcPr>
                </a:tc>
                <a:tc>
                  <a:txBody>
                    <a:bodyPr/>
                    <a:lstStyle/>
                    <a:p>
                      <a:pPr algn="ctr"/>
                      <a:r>
                        <a:rPr lang="es-MX" sz="1600" b="1" i="0" u="none" strike="noStrike" kern="1200" dirty="0">
                          <a:solidFill>
                            <a:srgbClr val="000000"/>
                          </a:solidFill>
                          <a:effectLst/>
                          <a:latin typeface="Arial" panose="020B0604020202020204" pitchFamily="34" charset="0"/>
                          <a:ea typeface="+mn-ea"/>
                          <a:cs typeface="+mn-cs"/>
                        </a:rPr>
                        <a:t>10, 176.06 m²</a:t>
                      </a:r>
                    </a:p>
                  </a:txBody>
                  <a:tcPr anchor="ctr">
                    <a:solidFill>
                      <a:srgbClr val="CBCBCB"/>
                    </a:solidFill>
                  </a:tcPr>
                </a:tc>
                <a:extLst>
                  <a:ext uri="{0D108BD9-81ED-4DB2-BD59-A6C34878D82A}">
                    <a16:rowId xmlns:a16="http://schemas.microsoft.com/office/drawing/2014/main" val="2215283058"/>
                  </a:ext>
                </a:extLst>
              </a:tr>
            </a:tbl>
          </a:graphicData>
        </a:graphic>
      </p:graphicFrame>
      <p:sp>
        <p:nvSpPr>
          <p:cNvPr id="2" name="Google Shape;78;p8">
            <a:extLst>
              <a:ext uri="{FF2B5EF4-FFF2-40B4-BE49-F238E27FC236}">
                <a16:creationId xmlns:a16="http://schemas.microsoft.com/office/drawing/2014/main" id="{92F51A0C-C6CE-B08B-8C77-085FDEE22E07}"/>
              </a:ext>
            </a:extLst>
          </p:cNvPr>
          <p:cNvSpPr txBox="1"/>
          <p:nvPr/>
        </p:nvSpPr>
        <p:spPr>
          <a:xfrm>
            <a:off x="363569" y="413069"/>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Posible Disponibilidad de Espacios</a:t>
            </a:r>
            <a:endParaRPr sz="2800" dirty="0">
              <a:solidFill>
                <a:srgbClr val="1E5B4F"/>
              </a:solidFill>
              <a:latin typeface="Calibri"/>
              <a:ea typeface="Calibri"/>
              <a:cs typeface="Calibri"/>
              <a:sym typeface="Calibri"/>
            </a:endParaRPr>
          </a:p>
        </p:txBody>
      </p:sp>
    </p:spTree>
    <p:extLst>
      <p:ext uri="{BB962C8B-B14F-4D97-AF65-F5344CB8AC3E}">
        <p14:creationId xmlns:p14="http://schemas.microsoft.com/office/powerpoint/2010/main" val="4207845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E2604-8BC6-09BE-B052-FCA7AA95F7AA}"/>
            </a:ext>
          </a:extLst>
        </p:cNvPr>
        <p:cNvGrpSpPr/>
        <p:nvPr/>
      </p:nvGrpSpPr>
      <p:grpSpPr>
        <a:xfrm>
          <a:off x="0" y="0"/>
          <a:ext cx="0" cy="0"/>
          <a:chOff x="0" y="0"/>
          <a:chExt cx="0" cy="0"/>
        </a:xfrm>
      </p:grpSpPr>
      <p:sp>
        <p:nvSpPr>
          <p:cNvPr id="5" name="Marcador de número de diapositiva 3">
            <a:extLst>
              <a:ext uri="{FF2B5EF4-FFF2-40B4-BE49-F238E27FC236}">
                <a16:creationId xmlns:a16="http://schemas.microsoft.com/office/drawing/2014/main" id="{228960BC-F7D2-103A-5B68-E0205CA27A7E}"/>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CuadroTexto 8">
            <a:extLst>
              <a:ext uri="{FF2B5EF4-FFF2-40B4-BE49-F238E27FC236}">
                <a16:creationId xmlns:a16="http://schemas.microsoft.com/office/drawing/2014/main" id="{8B0266E8-C308-ACF5-64E0-06478F2D05B7}"/>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4" name="CuadroTexto 2">
            <a:extLst>
              <a:ext uri="{FF2B5EF4-FFF2-40B4-BE49-F238E27FC236}">
                <a16:creationId xmlns:a16="http://schemas.microsoft.com/office/drawing/2014/main" id="{BFB879D5-E265-F34A-AC3D-F514B8A264BA}"/>
              </a:ext>
            </a:extLst>
          </p:cNvPr>
          <p:cNvSpPr txBox="1"/>
          <p:nvPr/>
        </p:nvSpPr>
        <p:spPr>
          <a:xfrm>
            <a:off x="262727" y="70039"/>
            <a:ext cx="9059998" cy="830997"/>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t>Estructura Administración de Activos</a:t>
            </a:r>
          </a:p>
          <a:p>
            <a:r>
              <a:rPr lang="es-MX" dirty="0"/>
              <a:t>a Nivel Nacional </a:t>
            </a:r>
          </a:p>
        </p:txBody>
      </p:sp>
      <p:pic>
        <p:nvPicPr>
          <p:cNvPr id="16" name="Picture 14" descr="8,1 mil resultados de imágenes, fotos de stock e ilustraciones libres de  regalías para Organigrama icono | Shutterstock">
            <a:extLst>
              <a:ext uri="{FF2B5EF4-FFF2-40B4-BE49-F238E27FC236}">
                <a16:creationId xmlns:a16="http://schemas.microsoft.com/office/drawing/2014/main" id="{D7C37884-40E0-C59D-4853-A42B4245779D}"/>
              </a:ext>
            </a:extLst>
          </p:cNvPr>
          <p:cNvPicPr>
            <a:picLocks noChangeAspect="1" noChangeArrowheads="1"/>
          </p:cNvPicPr>
          <p:nvPr/>
        </p:nvPicPr>
        <p:blipFill rotWithShape="1">
          <a:blip r:embed="rId2" cstate="print">
            <a:alphaModFix amt="20000"/>
            <a:extLst>
              <a:ext uri="{28A0092B-C50C-407E-A947-70E740481C1C}">
                <a14:useLocalDpi xmlns:a14="http://schemas.microsoft.com/office/drawing/2010/main" val="0"/>
              </a:ext>
            </a:extLst>
          </a:blip>
          <a:srcRect l="11693" t="12406" r="11693" b="19163"/>
          <a:stretch>
            <a:fillRect/>
          </a:stretch>
        </p:blipFill>
        <p:spPr bwMode="auto">
          <a:xfrm>
            <a:off x="5145675" y="70039"/>
            <a:ext cx="468088" cy="4502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a 1">
            <a:extLst>
              <a:ext uri="{FF2B5EF4-FFF2-40B4-BE49-F238E27FC236}">
                <a16:creationId xmlns:a16="http://schemas.microsoft.com/office/drawing/2014/main" id="{F903347A-5910-83C5-A11C-AF01610D4D38}"/>
              </a:ext>
            </a:extLst>
          </p:cNvPr>
          <p:cNvGraphicFramePr>
            <a:graphicFrameLocks noGrp="1"/>
          </p:cNvGraphicFramePr>
          <p:nvPr>
            <p:extLst>
              <p:ext uri="{D42A27DB-BD31-4B8C-83A1-F6EECF244321}">
                <p14:modId xmlns:p14="http://schemas.microsoft.com/office/powerpoint/2010/main" val="2893896219"/>
              </p:ext>
            </p:extLst>
          </p:nvPr>
        </p:nvGraphicFramePr>
        <p:xfrm>
          <a:off x="3427498" y="948661"/>
          <a:ext cx="8280688" cy="5473440"/>
        </p:xfrm>
        <a:graphic>
          <a:graphicData uri="http://schemas.openxmlformats.org/drawingml/2006/table">
            <a:tbl>
              <a:tblPr>
                <a:tableStyleId>{5C22544A-7EE6-4342-B048-85BDC9FD1C3A}</a:tableStyleId>
              </a:tblPr>
              <a:tblGrid>
                <a:gridCol w="443621">
                  <a:extLst>
                    <a:ext uri="{9D8B030D-6E8A-4147-A177-3AD203B41FA5}">
                      <a16:colId xmlns:a16="http://schemas.microsoft.com/office/drawing/2014/main" val="2981716044"/>
                    </a:ext>
                  </a:extLst>
                </a:gridCol>
                <a:gridCol w="569988">
                  <a:extLst>
                    <a:ext uri="{9D8B030D-6E8A-4147-A177-3AD203B41FA5}">
                      <a16:colId xmlns:a16="http://schemas.microsoft.com/office/drawing/2014/main" val="1475051142"/>
                    </a:ext>
                  </a:extLst>
                </a:gridCol>
                <a:gridCol w="1340568">
                  <a:extLst>
                    <a:ext uri="{9D8B030D-6E8A-4147-A177-3AD203B41FA5}">
                      <a16:colId xmlns:a16="http://schemas.microsoft.com/office/drawing/2014/main" val="845167505"/>
                    </a:ext>
                  </a:extLst>
                </a:gridCol>
                <a:gridCol w="960889">
                  <a:extLst>
                    <a:ext uri="{9D8B030D-6E8A-4147-A177-3AD203B41FA5}">
                      <a16:colId xmlns:a16="http://schemas.microsoft.com/office/drawing/2014/main" val="1283092165"/>
                    </a:ext>
                  </a:extLst>
                </a:gridCol>
                <a:gridCol w="701729">
                  <a:extLst>
                    <a:ext uri="{9D8B030D-6E8A-4147-A177-3AD203B41FA5}">
                      <a16:colId xmlns:a16="http://schemas.microsoft.com/office/drawing/2014/main" val="855885144"/>
                    </a:ext>
                  </a:extLst>
                </a:gridCol>
                <a:gridCol w="2047165">
                  <a:extLst>
                    <a:ext uri="{9D8B030D-6E8A-4147-A177-3AD203B41FA5}">
                      <a16:colId xmlns:a16="http://schemas.microsoft.com/office/drawing/2014/main" val="4035489439"/>
                    </a:ext>
                  </a:extLst>
                </a:gridCol>
                <a:gridCol w="2216728">
                  <a:extLst>
                    <a:ext uri="{9D8B030D-6E8A-4147-A177-3AD203B41FA5}">
                      <a16:colId xmlns:a16="http://schemas.microsoft.com/office/drawing/2014/main" val="4249107691"/>
                    </a:ext>
                  </a:extLst>
                </a:gridCol>
              </a:tblGrid>
              <a:tr h="147885">
                <a:tc>
                  <a:txBody>
                    <a:bodyPr/>
                    <a:lstStyle/>
                    <a:p>
                      <a:pPr marL="0" algn="ctr" defTabSz="914400" rtl="0" eaLnBrk="1" fontAlgn="ctr" latinLnBrk="0" hangingPunct="1">
                        <a:buNone/>
                      </a:pPr>
                      <a:r>
                        <a:rPr lang="es-MX" sz="800" b="1" u="none" strike="noStrike" kern="1200" dirty="0" err="1">
                          <a:solidFill>
                            <a:schemeClr val="bg1"/>
                          </a:solidFill>
                          <a:effectLst/>
                          <a:latin typeface="Noto Sans SemiBold" panose="020B0502040504020204"/>
                          <a:ea typeface="+mn-ea"/>
                          <a:cs typeface="+mn-cs"/>
                        </a:rPr>
                        <a:t>N°</a:t>
                      </a:r>
                      <a:endParaRPr lang="es-MX" sz="800" b="1" u="none" strike="noStrike" kern="1200" dirty="0">
                        <a:solidFill>
                          <a:schemeClr val="bg1"/>
                        </a:solidFill>
                        <a:effectLst/>
                        <a:latin typeface="Noto Sans SemiBold" panose="020B0502040504020204"/>
                        <a:ea typeface="+mn-ea"/>
                        <a:cs typeface="+mn-cs"/>
                      </a:endParaRP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OOAD</a:t>
                      </a:r>
                    </a:p>
                  </a:txBody>
                  <a:tcPr marL="5285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PLAZAS JEFE DE OFICINA</a:t>
                      </a: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AVAL TECNICO CCSG</a:t>
                      </a: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EJERCE</a:t>
                      </a: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PLAZAS RESPONSABLE DE PROYECTO</a:t>
                      </a: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PLAZAS ANALISTA</a:t>
                      </a:r>
                    </a:p>
                  </a:txBody>
                  <a:tcPr marL="0" marR="0" marT="0" marB="0" anchor="ctr">
                    <a:solidFill>
                      <a:srgbClr val="691831"/>
                    </a:solidFill>
                  </a:tcPr>
                </a:tc>
                <a:extLst>
                  <a:ext uri="{0D108BD9-81ED-4DB2-BD59-A6C34878D82A}">
                    <a16:rowId xmlns:a16="http://schemas.microsoft.com/office/drawing/2014/main" val="3709733436"/>
                  </a:ext>
                </a:extLst>
              </a:tr>
              <a:tr h="147885">
                <a:tc>
                  <a:txBody>
                    <a:bodyPr/>
                    <a:lstStyle/>
                    <a:p>
                      <a:pPr algn="ctr" fontAlgn="ctr">
                        <a:buNone/>
                      </a:pPr>
                      <a:r>
                        <a:rPr lang="es-MX" sz="800" b="1" u="none" strike="noStrike" dirty="0">
                          <a:solidFill>
                            <a:schemeClr val="bg1"/>
                          </a:solidFill>
                          <a:effectLst/>
                          <a:latin typeface="Noto Sans SemiBold" panose="020B0502040504020204"/>
                        </a:rPr>
                        <a:t>1</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AGS</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512615880"/>
                  </a:ext>
                </a:extLst>
              </a:tr>
              <a:tr h="147885">
                <a:tc>
                  <a:txBody>
                    <a:bodyPr/>
                    <a:lstStyle/>
                    <a:p>
                      <a:pPr algn="ctr" fontAlgn="ctr">
                        <a:buNone/>
                      </a:pPr>
                      <a:r>
                        <a:rPr lang="es-MX" sz="800" b="1" u="none" strike="noStrike">
                          <a:effectLst/>
                          <a:latin typeface="Noto Sans SemiBold" panose="020B0502040504020204"/>
                        </a:rPr>
                        <a:t>2</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dirty="0">
                          <a:effectLst/>
                          <a:latin typeface="Noto Sans SemiBold" panose="020B0502040504020204"/>
                        </a:rPr>
                        <a:t>BCS</a:t>
                      </a:r>
                      <a:endParaRPr lang="es-MX" sz="800" b="1" i="0" u="none" strike="noStrike" dirty="0">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SI</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SI</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AUT CUBIERTA</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403859679"/>
                  </a:ext>
                </a:extLst>
              </a:tr>
              <a:tr h="147885">
                <a:tc>
                  <a:txBody>
                    <a:bodyPr/>
                    <a:lstStyle/>
                    <a:p>
                      <a:pPr algn="ctr" fontAlgn="ctr">
                        <a:buNone/>
                      </a:pPr>
                      <a:r>
                        <a:rPr lang="es-MX" sz="800" b="1" u="none" strike="noStrike" dirty="0">
                          <a:solidFill>
                            <a:schemeClr val="bg1"/>
                          </a:solidFill>
                          <a:effectLst/>
                          <a:latin typeface="Noto Sans SemiBold" panose="020B0502040504020204"/>
                        </a:rPr>
                        <a:t>3</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BC</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AUT CUBIERTA*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AUT CUBIERTA Y VACANTE</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552656195"/>
                  </a:ext>
                </a:extLst>
              </a:tr>
              <a:tr h="147885">
                <a:tc>
                  <a:txBody>
                    <a:bodyPr/>
                    <a:lstStyle/>
                    <a:p>
                      <a:pPr algn="ctr" fontAlgn="ctr">
                        <a:buNone/>
                      </a:pPr>
                      <a:r>
                        <a:rPr lang="es-MX" sz="800" b="1" u="none" strike="noStrike">
                          <a:effectLst/>
                          <a:latin typeface="Noto Sans SemiBold" panose="020B0502040504020204"/>
                        </a:rPr>
                        <a:t>4</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dirty="0">
                          <a:effectLst/>
                          <a:latin typeface="Noto Sans SemiBold" panose="020B0502040504020204"/>
                        </a:rPr>
                        <a:t>CAMP</a:t>
                      </a:r>
                      <a:endParaRPr lang="es-MX" sz="800" b="1" i="0" u="none" strike="noStrike" dirty="0">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 </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2101476919"/>
                  </a:ext>
                </a:extLst>
              </a:tr>
              <a:tr h="147885">
                <a:tc>
                  <a:txBody>
                    <a:bodyPr/>
                    <a:lstStyle/>
                    <a:p>
                      <a:pPr algn="ctr" fontAlgn="ctr">
                        <a:buNone/>
                      </a:pPr>
                      <a:r>
                        <a:rPr lang="es-MX" sz="800" b="1" u="none" strike="noStrike" dirty="0">
                          <a:solidFill>
                            <a:schemeClr val="bg1"/>
                          </a:solidFill>
                          <a:effectLst/>
                          <a:latin typeface="Noto Sans SemiBold" panose="020B0502040504020204"/>
                        </a:rPr>
                        <a:t>5</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DF NTE</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AUT CUBIERTA*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AUT CUBIERTA Y DISPENSA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744038737"/>
                  </a:ext>
                </a:extLst>
              </a:tr>
              <a:tr h="147885">
                <a:tc>
                  <a:txBody>
                    <a:bodyPr/>
                    <a:lstStyle/>
                    <a:p>
                      <a:pPr algn="ctr" fontAlgn="ctr">
                        <a:buNone/>
                      </a:pPr>
                      <a:r>
                        <a:rPr lang="es-MX" sz="800" b="1" u="none" strike="noStrike">
                          <a:effectLst/>
                          <a:latin typeface="Noto Sans SemiBold" panose="020B0502040504020204"/>
                        </a:rPr>
                        <a:t>6</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DF SUR</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SI</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330614035"/>
                  </a:ext>
                </a:extLst>
              </a:tr>
              <a:tr h="147885">
                <a:tc>
                  <a:txBody>
                    <a:bodyPr/>
                    <a:lstStyle/>
                    <a:p>
                      <a:pPr algn="ctr" fontAlgn="ctr">
                        <a:buNone/>
                      </a:pPr>
                      <a:r>
                        <a:rPr lang="es-MX" sz="800" b="1" u="none" strike="noStrike" dirty="0">
                          <a:solidFill>
                            <a:schemeClr val="bg1"/>
                          </a:solidFill>
                          <a:effectLst/>
                          <a:latin typeface="Noto Sans SemiBold" panose="020B0502040504020204"/>
                        </a:rPr>
                        <a:t>7</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CHIS</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a:solidFill>
                            <a:schemeClr val="bg1"/>
                          </a:solidFill>
                          <a:effectLst/>
                          <a:latin typeface="Noto Sans SemiBold" panose="020B0502040504020204"/>
                        </a:rPr>
                        <a:t>NO</a:t>
                      </a:r>
                      <a:endParaRPr lang="es-MX" sz="800" b="1" i="0" u="none" strike="noStrike">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3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563757806"/>
                  </a:ext>
                </a:extLst>
              </a:tr>
              <a:tr h="147885">
                <a:tc>
                  <a:txBody>
                    <a:bodyPr/>
                    <a:lstStyle/>
                    <a:p>
                      <a:pPr algn="ctr" fontAlgn="ctr">
                        <a:buNone/>
                      </a:pPr>
                      <a:r>
                        <a:rPr lang="es-MX" sz="800" b="1" u="none" strike="noStrike">
                          <a:effectLst/>
                          <a:latin typeface="Noto Sans SemiBold" panose="020B0502040504020204"/>
                        </a:rPr>
                        <a:t>8</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dirty="0">
                          <a:effectLst/>
                          <a:latin typeface="Noto Sans SemiBold" panose="020B0502040504020204"/>
                        </a:rPr>
                        <a:t>CHIH</a:t>
                      </a:r>
                      <a:endParaRPr lang="es-MX" sz="800" b="1" i="0" u="none" strike="noStrike" dirty="0">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SIN DISP PPTAL</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2592424124"/>
                  </a:ext>
                </a:extLst>
              </a:tr>
              <a:tr h="147885">
                <a:tc>
                  <a:txBody>
                    <a:bodyPr/>
                    <a:lstStyle/>
                    <a:p>
                      <a:pPr algn="ctr" fontAlgn="ctr">
                        <a:buNone/>
                      </a:pPr>
                      <a:r>
                        <a:rPr lang="es-MX" sz="800" b="1" u="none" strike="noStrike" dirty="0">
                          <a:solidFill>
                            <a:schemeClr val="bg1"/>
                          </a:solidFill>
                          <a:effectLst/>
                          <a:latin typeface="Noto Sans SemiBold" panose="020B0502040504020204"/>
                        </a:rPr>
                        <a:t>9</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COAH</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AUT CUBIERTA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64765564"/>
                  </a:ext>
                </a:extLst>
              </a:tr>
              <a:tr h="147885">
                <a:tc>
                  <a:txBody>
                    <a:bodyPr/>
                    <a:lstStyle/>
                    <a:p>
                      <a:pPr algn="ctr" fontAlgn="ctr">
                        <a:buNone/>
                      </a:pPr>
                      <a:r>
                        <a:rPr lang="es-MX" sz="800" b="1" u="none" strike="noStrike">
                          <a:effectLst/>
                          <a:latin typeface="Noto Sans SemiBold" panose="020B0502040504020204"/>
                        </a:rPr>
                        <a:t>10</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COL</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 </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749261452"/>
                  </a:ext>
                </a:extLst>
              </a:tr>
              <a:tr h="147885">
                <a:tc>
                  <a:txBody>
                    <a:bodyPr/>
                    <a:lstStyle/>
                    <a:p>
                      <a:pPr algn="ctr" fontAlgn="ctr">
                        <a:buNone/>
                      </a:pPr>
                      <a:r>
                        <a:rPr lang="es-MX" sz="800" b="1" u="none" strike="noStrike" dirty="0">
                          <a:solidFill>
                            <a:schemeClr val="bg1"/>
                          </a:solidFill>
                          <a:effectLst/>
                          <a:latin typeface="Noto Sans SemiBold" panose="020B0502040504020204"/>
                        </a:rPr>
                        <a:t>11</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DUR</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796456878"/>
                  </a:ext>
                </a:extLst>
              </a:tr>
              <a:tr h="147885">
                <a:tc>
                  <a:txBody>
                    <a:bodyPr/>
                    <a:lstStyle/>
                    <a:p>
                      <a:pPr algn="ctr" fontAlgn="ctr">
                        <a:buNone/>
                      </a:pPr>
                      <a:r>
                        <a:rPr lang="es-MX" sz="800" b="1" u="none" strike="noStrike">
                          <a:effectLst/>
                          <a:latin typeface="Noto Sans SemiBold" panose="020B0502040504020204"/>
                        </a:rPr>
                        <a:t>12</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EMO</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470136309"/>
                  </a:ext>
                </a:extLst>
              </a:tr>
              <a:tr h="147885">
                <a:tc>
                  <a:txBody>
                    <a:bodyPr/>
                    <a:lstStyle/>
                    <a:p>
                      <a:pPr algn="ctr" fontAlgn="ctr">
                        <a:buNone/>
                      </a:pPr>
                      <a:r>
                        <a:rPr lang="es-MX" sz="800" b="1" u="none" strike="noStrike" dirty="0">
                          <a:solidFill>
                            <a:schemeClr val="bg1"/>
                          </a:solidFill>
                          <a:effectLst/>
                          <a:latin typeface="Noto Sans SemiBold" panose="020B0502040504020204"/>
                        </a:rPr>
                        <a:t>13</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EMP</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518307190"/>
                  </a:ext>
                </a:extLst>
              </a:tr>
              <a:tr h="147885">
                <a:tc>
                  <a:txBody>
                    <a:bodyPr/>
                    <a:lstStyle/>
                    <a:p>
                      <a:pPr algn="ctr" fontAlgn="ctr">
                        <a:buNone/>
                      </a:pPr>
                      <a:r>
                        <a:rPr lang="es-MX" sz="800" b="1" u="none" strike="noStrike" dirty="0">
                          <a:effectLst/>
                          <a:latin typeface="Noto Sans SemiBold" panose="020B0502040504020204"/>
                        </a:rPr>
                        <a:t>14</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GTO</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 </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519263859"/>
                  </a:ext>
                </a:extLst>
              </a:tr>
              <a:tr h="147885">
                <a:tc>
                  <a:txBody>
                    <a:bodyPr/>
                    <a:lstStyle/>
                    <a:p>
                      <a:pPr algn="ctr" fontAlgn="ctr">
                        <a:buNone/>
                      </a:pPr>
                      <a:r>
                        <a:rPr lang="es-MX" sz="800" b="1" u="none" strike="noStrike" dirty="0">
                          <a:solidFill>
                            <a:schemeClr val="bg1"/>
                          </a:solidFill>
                          <a:effectLst/>
                          <a:latin typeface="Noto Sans SemiBold" panose="020B0502040504020204"/>
                        </a:rPr>
                        <a:t>15</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GRO</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2680936239"/>
                  </a:ext>
                </a:extLst>
              </a:tr>
              <a:tr h="147885">
                <a:tc>
                  <a:txBody>
                    <a:bodyPr/>
                    <a:lstStyle/>
                    <a:p>
                      <a:pPr algn="ctr" fontAlgn="ctr">
                        <a:buNone/>
                      </a:pPr>
                      <a:r>
                        <a:rPr lang="es-MX" sz="800" b="1" u="none" strike="noStrike" dirty="0">
                          <a:effectLst/>
                          <a:latin typeface="Noto Sans SemiBold" panose="020B0502040504020204"/>
                        </a:rPr>
                        <a:t>16</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HGO</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091663985"/>
                  </a:ext>
                </a:extLst>
              </a:tr>
              <a:tr h="147885">
                <a:tc>
                  <a:txBody>
                    <a:bodyPr/>
                    <a:lstStyle/>
                    <a:p>
                      <a:pPr algn="ctr" fontAlgn="ctr">
                        <a:buNone/>
                      </a:pPr>
                      <a:r>
                        <a:rPr lang="es-MX" sz="800" b="1" u="none" strike="noStrike" dirty="0">
                          <a:solidFill>
                            <a:schemeClr val="bg1"/>
                          </a:solidFill>
                          <a:effectLst/>
                          <a:latin typeface="Noto Sans SemiBold" panose="020B0502040504020204"/>
                        </a:rPr>
                        <a:t>17</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JAL</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AUT CUBIERTA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AUT CUBIERTAS</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652552447"/>
                  </a:ext>
                </a:extLst>
              </a:tr>
              <a:tr h="147885">
                <a:tc>
                  <a:txBody>
                    <a:bodyPr/>
                    <a:lstStyle/>
                    <a:p>
                      <a:pPr algn="ctr" fontAlgn="ctr">
                        <a:buNone/>
                      </a:pPr>
                      <a:r>
                        <a:rPr lang="es-MX" sz="800" b="1" u="none" strike="noStrike">
                          <a:effectLst/>
                          <a:latin typeface="Noto Sans SemiBold" panose="020B0502040504020204"/>
                        </a:rPr>
                        <a:t>18</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MICH</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 Y VACANTE</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3 SIN DISP PPTAL</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123915380"/>
                  </a:ext>
                </a:extLst>
              </a:tr>
              <a:tr h="147885">
                <a:tc>
                  <a:txBody>
                    <a:bodyPr/>
                    <a:lstStyle/>
                    <a:p>
                      <a:pPr algn="ctr" fontAlgn="ctr">
                        <a:buNone/>
                      </a:pPr>
                      <a:r>
                        <a:rPr lang="es-MX" sz="800" b="1" u="none" strike="noStrike" dirty="0">
                          <a:solidFill>
                            <a:schemeClr val="bg1"/>
                          </a:solidFill>
                          <a:effectLst/>
                          <a:latin typeface="Noto Sans SemiBold" panose="020B0502040504020204"/>
                        </a:rPr>
                        <a:t>19</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MOR</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AUT CUBIERTA Y DISPENSA*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AUT CUBIERTA Y VACANTE</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2394607631"/>
                  </a:ext>
                </a:extLst>
              </a:tr>
              <a:tr h="147885">
                <a:tc>
                  <a:txBody>
                    <a:bodyPr/>
                    <a:lstStyle/>
                    <a:p>
                      <a:pPr algn="ctr" fontAlgn="ctr">
                        <a:buNone/>
                      </a:pPr>
                      <a:r>
                        <a:rPr lang="es-MX" sz="800" b="1" u="none" strike="noStrike">
                          <a:effectLst/>
                          <a:latin typeface="Noto Sans SemiBold" panose="020B0502040504020204"/>
                        </a:rPr>
                        <a:t>20</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NAY</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200085762"/>
                  </a:ext>
                </a:extLst>
              </a:tr>
              <a:tr h="147885">
                <a:tc>
                  <a:txBody>
                    <a:bodyPr/>
                    <a:lstStyle/>
                    <a:p>
                      <a:pPr algn="ctr" fontAlgn="ctr">
                        <a:buNone/>
                      </a:pPr>
                      <a:r>
                        <a:rPr lang="es-MX" sz="800" b="1" u="none" strike="noStrike" dirty="0">
                          <a:solidFill>
                            <a:schemeClr val="bg1"/>
                          </a:solidFill>
                          <a:effectLst/>
                          <a:latin typeface="Noto Sans SemiBold" panose="020B0502040504020204"/>
                        </a:rPr>
                        <a:t>21</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NL</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CUBIERTA / VACANTE</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3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2815432822"/>
                  </a:ext>
                </a:extLst>
              </a:tr>
              <a:tr h="147885">
                <a:tc>
                  <a:txBody>
                    <a:bodyPr/>
                    <a:lstStyle/>
                    <a:p>
                      <a:pPr algn="ctr" fontAlgn="ctr">
                        <a:buNone/>
                      </a:pPr>
                      <a:r>
                        <a:rPr lang="es-MX" sz="800" b="1" u="none" strike="noStrike">
                          <a:effectLst/>
                          <a:latin typeface="Noto Sans SemiBold" panose="020B0502040504020204"/>
                        </a:rPr>
                        <a:t>22</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OAX</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3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2823798089"/>
                  </a:ext>
                </a:extLst>
              </a:tr>
              <a:tr h="147885">
                <a:tc>
                  <a:txBody>
                    <a:bodyPr/>
                    <a:lstStyle/>
                    <a:p>
                      <a:pPr algn="ctr" fontAlgn="ctr">
                        <a:buNone/>
                      </a:pPr>
                      <a:r>
                        <a:rPr lang="es-MX" sz="800" b="1" u="none" strike="noStrike" dirty="0">
                          <a:solidFill>
                            <a:schemeClr val="bg1"/>
                          </a:solidFill>
                          <a:effectLst/>
                          <a:latin typeface="Noto Sans SemiBold" panose="020B0502040504020204"/>
                        </a:rPr>
                        <a:t>23</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PUE</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3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2839772890"/>
                  </a:ext>
                </a:extLst>
              </a:tr>
              <a:tr h="147885">
                <a:tc>
                  <a:txBody>
                    <a:bodyPr/>
                    <a:lstStyle/>
                    <a:p>
                      <a:pPr algn="ctr" fontAlgn="ctr">
                        <a:buNone/>
                      </a:pPr>
                      <a:r>
                        <a:rPr lang="es-MX" sz="800" b="1" u="none" strike="noStrike">
                          <a:effectLst/>
                          <a:latin typeface="Noto Sans SemiBold" panose="020B0502040504020204"/>
                        </a:rPr>
                        <a:t>24</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QRO</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903695951"/>
                  </a:ext>
                </a:extLst>
              </a:tr>
              <a:tr h="147885">
                <a:tc>
                  <a:txBody>
                    <a:bodyPr/>
                    <a:lstStyle/>
                    <a:p>
                      <a:pPr algn="ctr" fontAlgn="ctr">
                        <a:buNone/>
                      </a:pPr>
                      <a:r>
                        <a:rPr lang="es-MX" sz="800" b="1" u="none" strike="noStrike" dirty="0">
                          <a:solidFill>
                            <a:schemeClr val="bg1"/>
                          </a:solidFill>
                          <a:effectLst/>
                          <a:latin typeface="Noto Sans SemiBold" panose="020B0502040504020204"/>
                        </a:rPr>
                        <a:t>25</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QROO</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81166875"/>
                  </a:ext>
                </a:extLst>
              </a:tr>
              <a:tr h="147885">
                <a:tc>
                  <a:txBody>
                    <a:bodyPr/>
                    <a:lstStyle/>
                    <a:p>
                      <a:pPr algn="ctr" fontAlgn="ctr">
                        <a:buNone/>
                      </a:pPr>
                      <a:r>
                        <a:rPr lang="es-MX" sz="800" b="1" u="none" strike="noStrike">
                          <a:effectLst/>
                          <a:latin typeface="Noto Sans SemiBold" panose="020B0502040504020204"/>
                        </a:rPr>
                        <a:t>26</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SLP</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SIN DISP PPTAL</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039089521"/>
                  </a:ext>
                </a:extLst>
              </a:tr>
              <a:tr h="147885">
                <a:tc>
                  <a:txBody>
                    <a:bodyPr/>
                    <a:lstStyle/>
                    <a:p>
                      <a:pPr algn="ctr" fontAlgn="ctr">
                        <a:buNone/>
                      </a:pPr>
                      <a:r>
                        <a:rPr lang="es-MX" sz="800" b="1" u="none" strike="noStrike" dirty="0">
                          <a:solidFill>
                            <a:schemeClr val="bg1"/>
                          </a:solidFill>
                          <a:effectLst/>
                          <a:latin typeface="Noto Sans SemiBold" panose="020B0502040504020204"/>
                        </a:rPr>
                        <a:t>27</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SIN</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i="0" u="none" strike="noStrike" dirty="0">
                          <a:solidFill>
                            <a:schemeClr val="bg1"/>
                          </a:solidFill>
                          <a:effectLst/>
                          <a:latin typeface="Noto Sans SemiBold" panose="020B0502040504020204"/>
                        </a:rPr>
                        <a:t>SI</a:t>
                      </a: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955867605"/>
                  </a:ext>
                </a:extLst>
              </a:tr>
              <a:tr h="147885">
                <a:tc>
                  <a:txBody>
                    <a:bodyPr/>
                    <a:lstStyle/>
                    <a:p>
                      <a:pPr algn="ctr" fontAlgn="ctr">
                        <a:buNone/>
                      </a:pPr>
                      <a:r>
                        <a:rPr lang="es-MX" sz="800" b="1" u="none" strike="noStrike">
                          <a:effectLst/>
                          <a:latin typeface="Noto Sans SemiBold" panose="020B0502040504020204"/>
                        </a:rPr>
                        <a:t>28</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SON</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AUT CUBIERTA Y VACANTE</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AUT CUBIERTA Y VACANTE Y 1 PROCESO REORD</a:t>
                      </a:r>
                      <a:endParaRPr lang="es-MX" sz="800" b="1" i="0" u="none" strike="noStrike">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330811636"/>
                  </a:ext>
                </a:extLst>
              </a:tr>
              <a:tr h="147885">
                <a:tc>
                  <a:txBody>
                    <a:bodyPr/>
                    <a:lstStyle/>
                    <a:p>
                      <a:pPr algn="ctr" fontAlgn="ctr">
                        <a:buNone/>
                      </a:pPr>
                      <a:r>
                        <a:rPr lang="es-MX" sz="800" b="1" u="none" strike="noStrike" dirty="0">
                          <a:solidFill>
                            <a:schemeClr val="bg1"/>
                          </a:solidFill>
                          <a:effectLst/>
                          <a:latin typeface="Noto Sans SemiBold" panose="020B0502040504020204"/>
                        </a:rPr>
                        <a:t>29</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TAB</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469094962"/>
                  </a:ext>
                </a:extLst>
              </a:tr>
              <a:tr h="147885">
                <a:tc>
                  <a:txBody>
                    <a:bodyPr/>
                    <a:lstStyle/>
                    <a:p>
                      <a:pPr algn="ctr" fontAlgn="ctr">
                        <a:buNone/>
                      </a:pPr>
                      <a:r>
                        <a:rPr lang="es-MX" sz="800" b="1" u="none" strike="noStrike">
                          <a:effectLst/>
                          <a:latin typeface="Noto Sans SemiBold" panose="020B0502040504020204"/>
                        </a:rPr>
                        <a:t>30</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TAMPS</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PROCESO REORD</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2 PROCESO REORD</a:t>
                      </a:r>
                      <a:endParaRPr lang="es-MX" sz="800" b="1" i="0" u="none" strike="noStrike">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188111187"/>
                  </a:ext>
                </a:extLst>
              </a:tr>
              <a:tr h="147885">
                <a:tc>
                  <a:txBody>
                    <a:bodyPr/>
                    <a:lstStyle/>
                    <a:p>
                      <a:pPr algn="ctr" fontAlgn="ctr">
                        <a:buNone/>
                      </a:pPr>
                      <a:r>
                        <a:rPr lang="es-MX" sz="800" b="1" u="none" strike="noStrike" dirty="0">
                          <a:solidFill>
                            <a:schemeClr val="bg1"/>
                          </a:solidFill>
                          <a:effectLst/>
                          <a:latin typeface="Noto Sans SemiBold" panose="020B0502040504020204"/>
                        </a:rPr>
                        <a:t>31</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TLAX</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756772302"/>
                  </a:ext>
                </a:extLst>
              </a:tr>
              <a:tr h="147885">
                <a:tc>
                  <a:txBody>
                    <a:bodyPr/>
                    <a:lstStyle/>
                    <a:p>
                      <a:pPr algn="ctr" fontAlgn="ctr">
                        <a:buNone/>
                      </a:pPr>
                      <a:r>
                        <a:rPr lang="es-MX" sz="800" b="1" u="none" strike="noStrike">
                          <a:effectLst/>
                          <a:latin typeface="Noto Sans SemiBold" panose="020B0502040504020204"/>
                        </a:rPr>
                        <a:t>32</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VER NTE</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AUT CUBIERTA Y 1 AUT CUBIERTA Y VACANTE</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3 SIN DISP PPTAL</a:t>
                      </a:r>
                      <a:endParaRPr lang="es-MX" sz="800" b="1" i="0" u="none" strike="noStrike">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709713867"/>
                  </a:ext>
                </a:extLst>
              </a:tr>
              <a:tr h="147885">
                <a:tc>
                  <a:txBody>
                    <a:bodyPr/>
                    <a:lstStyle/>
                    <a:p>
                      <a:pPr algn="ctr" fontAlgn="ctr">
                        <a:buNone/>
                      </a:pPr>
                      <a:r>
                        <a:rPr lang="es-MX" sz="800" b="1" u="none" strike="noStrike" dirty="0">
                          <a:solidFill>
                            <a:schemeClr val="bg1"/>
                          </a:solidFill>
                          <a:effectLst/>
                          <a:latin typeface="Noto Sans SemiBold" panose="020B0502040504020204"/>
                        </a:rPr>
                        <a:t>33</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VER SUR</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3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875998941"/>
                  </a:ext>
                </a:extLst>
              </a:tr>
              <a:tr h="147885">
                <a:tc>
                  <a:txBody>
                    <a:bodyPr/>
                    <a:lstStyle/>
                    <a:p>
                      <a:pPr algn="ctr" fontAlgn="ctr">
                        <a:buNone/>
                      </a:pPr>
                      <a:r>
                        <a:rPr lang="es-MX" sz="800" b="1" u="none" strike="noStrike">
                          <a:effectLst/>
                          <a:latin typeface="Noto Sans SemiBold" panose="020B0502040504020204"/>
                        </a:rPr>
                        <a:t>34</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YUC</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SI</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PROCESO REORD</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404462494"/>
                  </a:ext>
                </a:extLst>
              </a:tr>
              <a:tr h="147885">
                <a:tc>
                  <a:txBody>
                    <a:bodyPr/>
                    <a:lstStyle/>
                    <a:p>
                      <a:pPr algn="ctr" fontAlgn="ctr">
                        <a:buNone/>
                      </a:pPr>
                      <a:r>
                        <a:rPr lang="es-MX" sz="800" b="1" u="none" strike="noStrike" dirty="0">
                          <a:solidFill>
                            <a:schemeClr val="bg1"/>
                          </a:solidFill>
                          <a:effectLst/>
                          <a:latin typeface="Noto Sans SemiBold" panose="020B0502040504020204"/>
                        </a:rPr>
                        <a:t>35</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ZAC</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02715409"/>
                  </a:ext>
                </a:extLst>
              </a:tr>
              <a:tr h="149580">
                <a:tc gridSpan="2">
                  <a:txBody>
                    <a:bodyPr/>
                    <a:lstStyle/>
                    <a:p>
                      <a:pPr algn="ctr" fontAlgn="ctr">
                        <a:buNone/>
                      </a:pPr>
                      <a:r>
                        <a:rPr lang="es-MX" sz="800" b="1" u="none" strike="noStrike" dirty="0">
                          <a:solidFill>
                            <a:schemeClr val="bg1"/>
                          </a:solidFill>
                          <a:effectLst/>
                          <a:latin typeface="Noto Sans SemiBold" panose="020B0502040504020204"/>
                        </a:rPr>
                        <a:t>TOTAL 120 PLAZAS</a:t>
                      </a:r>
                      <a:endParaRPr lang="es-MX" sz="800" b="1" i="0" u="none" strike="noStrike" dirty="0">
                        <a:solidFill>
                          <a:schemeClr val="bg1"/>
                        </a:solidFill>
                        <a:effectLst/>
                        <a:latin typeface="Noto Sans SemiBold" panose="020B0502040504020204"/>
                      </a:endParaRPr>
                    </a:p>
                  </a:txBody>
                  <a:tcPr marL="0" marR="0" marT="0" marB="0" anchor="ctr">
                    <a:solidFill>
                      <a:srgbClr val="691831"/>
                    </a:solidFill>
                  </a:tcPr>
                </a:tc>
                <a:tc hMerge="1">
                  <a:txBody>
                    <a:bodyPr/>
                    <a:lstStyle/>
                    <a:p>
                      <a:endParaRPr dirty="0"/>
                    </a:p>
                  </a:txBody>
                  <a:tcPr marL="0" marR="0" marT="0" marB="0" anchor="ctr"/>
                </a:tc>
                <a:tc>
                  <a:txBody>
                    <a:bodyPr/>
                    <a:lstStyle/>
                    <a:p>
                      <a:pPr algn="ctr" fontAlgn="ctr">
                        <a:buNone/>
                      </a:pPr>
                      <a:r>
                        <a:rPr lang="es-MX" sz="800" b="1" u="none" strike="noStrike" dirty="0">
                          <a:solidFill>
                            <a:schemeClr val="bg1"/>
                          </a:solidFill>
                          <a:effectLst/>
                          <a:latin typeface="Noto Sans SemiBold" panose="020B0502040504020204"/>
                        </a:rPr>
                        <a:t>35</a:t>
                      </a:r>
                      <a:endParaRPr lang="es-MX" sz="800" b="1" i="0" u="none" strike="noStrike" dirty="0">
                        <a:solidFill>
                          <a:schemeClr val="bg1"/>
                        </a:solidFill>
                        <a:effectLst/>
                        <a:latin typeface="Noto Sans SemiBold" panose="020B0502040504020204"/>
                      </a:endParaRPr>
                    </a:p>
                  </a:txBody>
                  <a:tcPr marL="0" marR="0" marT="0" marB="0" anchor="ctr">
                    <a:solidFill>
                      <a:srgbClr val="691831"/>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chemeClr val="bg1"/>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chemeClr val="bg1"/>
                    </a:solidFill>
                  </a:tcPr>
                </a:tc>
                <a:tc>
                  <a:txBody>
                    <a:bodyPr/>
                    <a:lstStyle/>
                    <a:p>
                      <a:pPr algn="ctr" fontAlgn="ctr">
                        <a:buNone/>
                      </a:pPr>
                      <a:r>
                        <a:rPr lang="es-MX" sz="800" b="1" u="none" strike="noStrike" dirty="0">
                          <a:solidFill>
                            <a:schemeClr val="bg1"/>
                          </a:solidFill>
                          <a:effectLst/>
                          <a:latin typeface="Noto Sans SemiBold" panose="020B0502040504020204"/>
                        </a:rPr>
                        <a:t>31</a:t>
                      </a:r>
                      <a:endParaRPr lang="es-MX" sz="800" b="1" i="0" u="none" strike="noStrike" dirty="0">
                        <a:solidFill>
                          <a:schemeClr val="bg1"/>
                        </a:solidFill>
                        <a:effectLst/>
                        <a:latin typeface="Noto Sans SemiBold" panose="020B0502040504020204"/>
                      </a:endParaRPr>
                    </a:p>
                  </a:txBody>
                  <a:tcPr marL="0" marR="0" marT="0" marB="0" anchor="ctr">
                    <a:solidFill>
                      <a:srgbClr val="691831"/>
                    </a:solidFill>
                  </a:tcPr>
                </a:tc>
                <a:tc>
                  <a:txBody>
                    <a:bodyPr/>
                    <a:lstStyle/>
                    <a:p>
                      <a:pPr algn="ctr" fontAlgn="ctr">
                        <a:buNone/>
                      </a:pPr>
                      <a:r>
                        <a:rPr lang="es-MX" sz="800" b="1" u="none" strike="noStrike" dirty="0">
                          <a:solidFill>
                            <a:schemeClr val="bg1"/>
                          </a:solidFill>
                          <a:effectLst/>
                          <a:latin typeface="Noto Sans SemiBold" panose="020B0502040504020204"/>
                        </a:rPr>
                        <a:t>54</a:t>
                      </a:r>
                      <a:endParaRPr lang="es-MX" sz="800" b="1" i="0" u="none" strike="noStrike" dirty="0">
                        <a:solidFill>
                          <a:schemeClr val="bg1"/>
                        </a:solidFill>
                        <a:effectLst/>
                        <a:latin typeface="Noto Sans SemiBold" panose="020B0502040504020204"/>
                      </a:endParaRPr>
                    </a:p>
                  </a:txBody>
                  <a:tcPr marL="0" marR="0" marT="0" marB="0" anchor="ctr">
                    <a:solidFill>
                      <a:srgbClr val="691831"/>
                    </a:solidFill>
                  </a:tcPr>
                </a:tc>
                <a:extLst>
                  <a:ext uri="{0D108BD9-81ED-4DB2-BD59-A6C34878D82A}">
                    <a16:rowId xmlns:a16="http://schemas.microsoft.com/office/drawing/2014/main" val="3096116900"/>
                  </a:ext>
                </a:extLst>
              </a:tr>
            </a:tbl>
          </a:graphicData>
        </a:graphic>
      </p:graphicFrame>
      <p:sp>
        <p:nvSpPr>
          <p:cNvPr id="3" name="CuadroTexto 2">
            <a:extLst>
              <a:ext uri="{FF2B5EF4-FFF2-40B4-BE49-F238E27FC236}">
                <a16:creationId xmlns:a16="http://schemas.microsoft.com/office/drawing/2014/main" id="{F267F9D3-9091-2B78-1187-5ABF858B6332}"/>
              </a:ext>
            </a:extLst>
          </p:cNvPr>
          <p:cNvSpPr txBox="1"/>
          <p:nvPr/>
        </p:nvSpPr>
        <p:spPr>
          <a:xfrm>
            <a:off x="3427498" y="695117"/>
            <a:ext cx="8280688" cy="261610"/>
          </a:xfrm>
          <a:prstGeom prst="rect">
            <a:avLst/>
          </a:prstGeom>
          <a:noFill/>
        </p:spPr>
        <p:txBody>
          <a:bodyPr wrap="square">
            <a:spAutoFit/>
          </a:bodyPr>
          <a:lstStyle/>
          <a:p>
            <a:pPr algn="ctr"/>
            <a:r>
              <a:rPr lang="es-MX" sz="1100" b="1" dirty="0">
                <a:latin typeface="Noto Sans SemiBold" panose="020B0502040504020204"/>
              </a:rPr>
              <a:t>27 PLAZAS AUTORIZADAS Y CUBIERTAS | 64 PLAZAS SIN DISPOIBILIDAD PRESUPUESTAL | 29 PLAZAS EN PROCESO DE REORDENAMIENTO</a:t>
            </a:r>
          </a:p>
        </p:txBody>
      </p:sp>
      <p:grpSp>
        <p:nvGrpSpPr>
          <p:cNvPr id="8" name="Grupo 7">
            <a:extLst>
              <a:ext uri="{FF2B5EF4-FFF2-40B4-BE49-F238E27FC236}">
                <a16:creationId xmlns:a16="http://schemas.microsoft.com/office/drawing/2014/main" id="{50916111-FEEB-55ED-0C74-F3408179F252}"/>
              </a:ext>
            </a:extLst>
          </p:cNvPr>
          <p:cNvGrpSpPr/>
          <p:nvPr/>
        </p:nvGrpSpPr>
        <p:grpSpPr>
          <a:xfrm>
            <a:off x="262727" y="984975"/>
            <a:ext cx="2747173" cy="4843173"/>
            <a:chOff x="262727" y="1058863"/>
            <a:chExt cx="2747173" cy="4678461"/>
          </a:xfrm>
        </p:grpSpPr>
        <p:sp>
          <p:nvSpPr>
            <p:cNvPr id="7" name="Rectángulo: esquinas redondeadas 6">
              <a:extLst>
                <a:ext uri="{FF2B5EF4-FFF2-40B4-BE49-F238E27FC236}">
                  <a16:creationId xmlns:a16="http://schemas.microsoft.com/office/drawing/2014/main" id="{04B3C663-4D14-DA20-9AB1-9580691EAB09}"/>
                </a:ext>
              </a:extLst>
            </p:cNvPr>
            <p:cNvSpPr/>
            <p:nvPr/>
          </p:nvSpPr>
          <p:spPr>
            <a:xfrm>
              <a:off x="262727" y="1058863"/>
              <a:ext cx="2747173" cy="4678461"/>
            </a:xfrm>
            <a:prstGeom prst="roundRect">
              <a:avLst/>
            </a:prstGeom>
            <a:solidFill>
              <a:srgbClr val="0F40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chemeClr val="bg1"/>
                </a:solidFill>
              </a:endParaRPr>
            </a:p>
          </p:txBody>
        </p:sp>
        <p:sp>
          <p:nvSpPr>
            <p:cNvPr id="6" name="CuadroTexto 5">
              <a:extLst>
                <a:ext uri="{FF2B5EF4-FFF2-40B4-BE49-F238E27FC236}">
                  <a16:creationId xmlns:a16="http://schemas.microsoft.com/office/drawing/2014/main" id="{DEDF951C-4EF9-7283-39FE-5392639A0A14}"/>
                </a:ext>
              </a:extLst>
            </p:cNvPr>
            <p:cNvSpPr txBox="1"/>
            <p:nvPr/>
          </p:nvSpPr>
          <p:spPr>
            <a:xfrm>
              <a:off x="334963" y="1102832"/>
              <a:ext cx="2613823" cy="4616648"/>
            </a:xfrm>
            <a:prstGeom prst="rect">
              <a:avLst/>
            </a:prstGeom>
            <a:noFill/>
          </p:spPr>
          <p:txBody>
            <a:bodyPr wrap="square">
              <a:spAutoFit/>
            </a:bodyPr>
            <a:lstStyle/>
            <a:p>
              <a:pPr marL="171450" indent="-171450" algn="just">
                <a:buFont typeface="Arial" panose="020B0604020202020204" pitchFamily="34" charset="0"/>
                <a:buChar char="•"/>
              </a:pPr>
              <a:r>
                <a:rPr lang="es-MX" sz="1400" b="1" dirty="0">
                  <a:solidFill>
                    <a:schemeClr val="bg1"/>
                  </a:solidFill>
                  <a:latin typeface="Noto Sans SemiBold" panose="020B0502040504020204"/>
                  <a:ea typeface="Noto Sans" panose="020B0502040504020204" pitchFamily="34" charset="0"/>
                  <a:cs typeface="Noto Sans" panose="020B0502040504020204" pitchFamily="34" charset="0"/>
                </a:rPr>
                <a:t>LOS 18 CANDIDATOS EVALUADOS PARA JEFES DE OFICINA Y QUE OBTUVIERON EL AVAL TÉCNICO DE LA CCSG POSITIVO PARA EJERCER EL PUESTO, MANTIENEN ESTE ESTATUS:</a:t>
              </a:r>
            </a:p>
            <a:p>
              <a:pPr marL="171450" indent="-171450" algn="just">
                <a:buFont typeface="Arial" panose="020B0604020202020204" pitchFamily="34" charset="0"/>
                <a:buChar char="•"/>
              </a:pPr>
              <a:endParaRPr lang="es-MX" sz="1400" b="1" dirty="0">
                <a:solidFill>
                  <a:schemeClr val="bg1"/>
                </a:solidFill>
                <a:latin typeface="Noto Sans SemiBold" panose="020B0502040504020204"/>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b="1" dirty="0">
                  <a:solidFill>
                    <a:schemeClr val="bg1"/>
                  </a:solidFill>
                  <a:latin typeface="Noto Sans SemiBold" panose="020B0502040504020204"/>
                  <a:ea typeface="Noto Sans" panose="020B0502040504020204" pitchFamily="34" charset="0"/>
                  <a:cs typeface="Noto Sans" panose="020B0502040504020204" pitchFamily="34" charset="0"/>
                </a:rPr>
                <a:t>13 LO EJERCEN Y 5 NO POR FALTA DE DISPONIBILIDAD PRESUPUESTAL.</a:t>
              </a:r>
            </a:p>
            <a:p>
              <a:pPr marL="171450" indent="-171450" algn="just">
                <a:buFont typeface="Arial" panose="020B0604020202020204" pitchFamily="34" charset="0"/>
                <a:buChar char="•"/>
              </a:pPr>
              <a:endParaRPr lang="es-MX" sz="1400" b="1" dirty="0">
                <a:solidFill>
                  <a:schemeClr val="bg1"/>
                </a:solidFill>
                <a:latin typeface="Noto Sans SemiBold" panose="020B0502040504020204"/>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b="1" dirty="0">
                  <a:solidFill>
                    <a:schemeClr val="bg1"/>
                  </a:solidFill>
                  <a:latin typeface="Noto Sans SemiBold" panose="020B0502040504020204"/>
                  <a:ea typeface="Noto Sans" panose="020B0502040504020204" pitchFamily="34" charset="0"/>
                  <a:cs typeface="Noto Sans" panose="020B0502040504020204" pitchFamily="34" charset="0"/>
                </a:rPr>
                <a:t>DE LOS 13, 8* TIENEN LA PLAZA UTORIZADA Y CUBIERTA.</a:t>
              </a:r>
            </a:p>
            <a:p>
              <a:pPr marL="171450" indent="-171450" algn="just">
                <a:buFont typeface="Arial" panose="020B0604020202020204" pitchFamily="34" charset="0"/>
                <a:buChar char="•"/>
              </a:pPr>
              <a:endParaRPr lang="es-MX" sz="1400" b="1" dirty="0">
                <a:solidFill>
                  <a:schemeClr val="bg1"/>
                </a:solidFill>
                <a:latin typeface="Noto Sans SemiBold" panose="020B0502040504020204"/>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b="1" dirty="0">
                  <a:solidFill>
                    <a:schemeClr val="bg1"/>
                  </a:solidFill>
                  <a:latin typeface="Noto Sans SemiBold" panose="020B0502040504020204"/>
                  <a:ea typeface="Noto Sans" panose="020B0502040504020204" pitchFamily="34" charset="0"/>
                  <a:cs typeface="Noto Sans" panose="020B0502040504020204" pitchFamily="34" charset="0"/>
                </a:rPr>
                <a:t>DE LAS OTRAS 5 PLAZAS, 3 SE ENCUENTRAN SIN DISPONIBILIDAD PRESUPUESTAL Y DOS EN PROCESO DE REORDENAMIENTO. </a:t>
              </a:r>
            </a:p>
          </p:txBody>
        </p:sp>
      </p:grpSp>
      <p:sp>
        <p:nvSpPr>
          <p:cNvPr id="11" name="Rectángulo 10">
            <a:extLst>
              <a:ext uri="{FF2B5EF4-FFF2-40B4-BE49-F238E27FC236}">
                <a16:creationId xmlns:a16="http://schemas.microsoft.com/office/drawing/2014/main" id="{9CD0D5FD-108F-8D7F-299E-35AA44FA5458}"/>
              </a:ext>
            </a:extLst>
          </p:cNvPr>
          <p:cNvSpPr/>
          <p:nvPr/>
        </p:nvSpPr>
        <p:spPr>
          <a:xfrm>
            <a:off x="4433455" y="901036"/>
            <a:ext cx="3020290" cy="5592128"/>
          </a:xfrm>
          <a:prstGeom prst="rect">
            <a:avLst/>
          </a:prstGeom>
          <a:noFill/>
          <a:ln>
            <a:solidFill>
              <a:srgbClr val="0F4016"/>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942807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E8C2D-CEBF-04D6-CAF6-1795CF09BDA4}"/>
            </a:ext>
          </a:extLst>
        </p:cNvPr>
        <p:cNvGrpSpPr/>
        <p:nvPr/>
      </p:nvGrpSpPr>
      <p:grpSpPr>
        <a:xfrm>
          <a:off x="0" y="0"/>
          <a:ext cx="0" cy="0"/>
          <a:chOff x="0" y="0"/>
          <a:chExt cx="0" cy="0"/>
        </a:xfrm>
      </p:grpSpPr>
      <p:sp>
        <p:nvSpPr>
          <p:cNvPr id="2" name="Google Shape;78;p8">
            <a:extLst>
              <a:ext uri="{FF2B5EF4-FFF2-40B4-BE49-F238E27FC236}">
                <a16:creationId xmlns:a16="http://schemas.microsoft.com/office/drawing/2014/main" id="{FF4453E3-167B-8B81-5989-3AC17435451C}"/>
              </a:ext>
            </a:extLst>
          </p:cNvPr>
          <p:cNvSpPr txBox="1"/>
          <p:nvPr/>
        </p:nvSpPr>
        <p:spPr>
          <a:xfrm>
            <a:off x="254025" y="198482"/>
            <a:ext cx="2301129" cy="1034129"/>
          </a:xfrm>
          <a:prstGeom prst="rect">
            <a:avLst/>
          </a:prstGeom>
          <a:noFill/>
        </p:spPr>
        <p:txBody>
          <a:bodyPr wrap="square">
            <a:spAutoFit/>
          </a:bodyPr>
          <a:lstStyle>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sym typeface="Noto Sans"/>
              </a:rPr>
              <a:t>Capacitación</a:t>
            </a:r>
          </a:p>
          <a:p>
            <a:endParaRPr lang="es-MX" sz="1800" dirty="0">
              <a:sym typeface="Noto Sans"/>
            </a:endParaRPr>
          </a:p>
          <a:p>
            <a:r>
              <a:rPr lang="es-MX" sz="2200" dirty="0">
                <a:sym typeface="Noto Sans"/>
              </a:rPr>
              <a:t>Programa</a:t>
            </a:r>
            <a:endParaRPr sz="2200" dirty="0">
              <a:sym typeface="Calibri"/>
            </a:endParaRPr>
          </a:p>
        </p:txBody>
      </p:sp>
      <p:sp>
        <p:nvSpPr>
          <p:cNvPr id="29" name="CuadroTexto 28">
            <a:extLst>
              <a:ext uri="{FF2B5EF4-FFF2-40B4-BE49-F238E27FC236}">
                <a16:creationId xmlns:a16="http://schemas.microsoft.com/office/drawing/2014/main" id="{051CF121-587B-C0BB-8F84-38805DE78827}"/>
              </a:ext>
            </a:extLst>
          </p:cNvPr>
          <p:cNvSpPr txBox="1"/>
          <p:nvPr/>
        </p:nvSpPr>
        <p:spPr>
          <a:xfrm>
            <a:off x="3347009" y="146918"/>
            <a:ext cx="6024312" cy="769441"/>
          </a:xfrm>
          <a:prstGeom prst="rect">
            <a:avLst/>
          </a:prstGeom>
          <a:noFill/>
        </p:spPr>
        <p:txBody>
          <a:bodyPr wrap="square" rtlCol="0">
            <a:spAutoFit/>
          </a:bodyPr>
          <a:lstStyle/>
          <a:p>
            <a:r>
              <a:rPr lang="es-MX" sz="2200" b="1" dirty="0">
                <a:solidFill>
                  <a:srgbClr val="155B4E"/>
                </a:solidFill>
                <a:latin typeface="Noto Sans SemiBold" panose="020B0502040504020204"/>
                <a:ea typeface="Noto Sans" panose="020B0502040504020204" pitchFamily="34" charset="0"/>
                <a:cs typeface="Noto Sans" panose="020B0502040504020204" pitchFamily="34" charset="0"/>
              </a:rPr>
              <a:t>Objetivo: Lograr la integración de Expedientes Inmobiliarios con mayor eficiencia.</a:t>
            </a:r>
          </a:p>
        </p:txBody>
      </p:sp>
      <p:pic>
        <p:nvPicPr>
          <p:cNvPr id="2052" name="Picture 4" descr="Capacitación - Iconos gratis de computadora">
            <a:extLst>
              <a:ext uri="{FF2B5EF4-FFF2-40B4-BE49-F238E27FC236}">
                <a16:creationId xmlns:a16="http://schemas.microsoft.com/office/drawing/2014/main" id="{F22E1D79-D81E-8AEA-9ECE-EA6C21127F6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154" y="147524"/>
            <a:ext cx="531049" cy="5310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a 5">
            <a:extLst>
              <a:ext uri="{FF2B5EF4-FFF2-40B4-BE49-F238E27FC236}">
                <a16:creationId xmlns:a16="http://schemas.microsoft.com/office/drawing/2014/main" id="{83665583-7B0E-F3FD-9081-6752199FAC5C}"/>
              </a:ext>
            </a:extLst>
          </p:cNvPr>
          <p:cNvGraphicFramePr>
            <a:graphicFrameLocks noGrp="1"/>
          </p:cNvGraphicFramePr>
          <p:nvPr>
            <p:extLst>
              <p:ext uri="{D42A27DB-BD31-4B8C-83A1-F6EECF244321}">
                <p14:modId xmlns:p14="http://schemas.microsoft.com/office/powerpoint/2010/main" val="410521"/>
              </p:ext>
            </p:extLst>
          </p:nvPr>
        </p:nvGraphicFramePr>
        <p:xfrm>
          <a:off x="655168" y="1369547"/>
          <a:ext cx="5383682" cy="4030978"/>
        </p:xfrm>
        <a:graphic>
          <a:graphicData uri="http://schemas.openxmlformats.org/drawingml/2006/table">
            <a:tbl>
              <a:tblPr firstRow="1" firstCol="1" bandRow="1">
                <a:tableStyleId>{5C22544A-7EE6-4342-B048-85BDC9FD1C3A}</a:tableStyleId>
              </a:tblPr>
              <a:tblGrid>
                <a:gridCol w="472292">
                  <a:extLst>
                    <a:ext uri="{9D8B030D-6E8A-4147-A177-3AD203B41FA5}">
                      <a16:colId xmlns:a16="http://schemas.microsoft.com/office/drawing/2014/main" val="341770089"/>
                    </a:ext>
                  </a:extLst>
                </a:gridCol>
                <a:gridCol w="1236397">
                  <a:extLst>
                    <a:ext uri="{9D8B030D-6E8A-4147-A177-3AD203B41FA5}">
                      <a16:colId xmlns:a16="http://schemas.microsoft.com/office/drawing/2014/main" val="3260454915"/>
                    </a:ext>
                  </a:extLst>
                </a:gridCol>
                <a:gridCol w="2617718">
                  <a:extLst>
                    <a:ext uri="{9D8B030D-6E8A-4147-A177-3AD203B41FA5}">
                      <a16:colId xmlns:a16="http://schemas.microsoft.com/office/drawing/2014/main" val="1506666709"/>
                    </a:ext>
                  </a:extLst>
                </a:gridCol>
                <a:gridCol w="1057275">
                  <a:extLst>
                    <a:ext uri="{9D8B030D-6E8A-4147-A177-3AD203B41FA5}">
                      <a16:colId xmlns:a16="http://schemas.microsoft.com/office/drawing/2014/main" val="3218718888"/>
                    </a:ext>
                  </a:extLst>
                </a:gridCol>
              </a:tblGrid>
              <a:tr h="549679">
                <a:tc>
                  <a:txBody>
                    <a:bodyPr/>
                    <a:lstStyle/>
                    <a:p>
                      <a:pPr algn="ctr">
                        <a:buNone/>
                      </a:pPr>
                      <a:r>
                        <a:rPr lang="es-MX" sz="1150" dirty="0">
                          <a:effectLst/>
                          <a:latin typeface="Noto Sans" panose="020B0502040504020204" pitchFamily="34" charset="0"/>
                          <a:ea typeface="Noto Sans" panose="020B0502040504020204" pitchFamily="34" charset="0"/>
                          <a:cs typeface="Noto Sans" panose="020B0502040504020204" pitchFamily="34" charset="0"/>
                        </a:rPr>
                        <a:t>No.</a:t>
                      </a:r>
                    </a:p>
                  </a:txBody>
                  <a:tcPr marL="68580" marR="68580" marT="0" marB="0" anchor="ctr">
                    <a:solidFill>
                      <a:srgbClr val="7C7348"/>
                    </a:solidFill>
                  </a:tcPr>
                </a:tc>
                <a:tc>
                  <a:txBody>
                    <a:bodyPr/>
                    <a:lstStyle/>
                    <a:p>
                      <a:pPr algn="ctr">
                        <a:buNone/>
                      </a:pPr>
                      <a:r>
                        <a:rPr lang="es-MX" sz="1150" dirty="0">
                          <a:effectLst/>
                          <a:latin typeface="Noto Sans" panose="020B0502040504020204" pitchFamily="34" charset="0"/>
                          <a:ea typeface="Noto Sans" panose="020B0502040504020204" pitchFamily="34" charset="0"/>
                          <a:cs typeface="Noto Sans" panose="020B0502040504020204" pitchFamily="34" charset="0"/>
                        </a:rPr>
                        <a:t>Tema</a:t>
                      </a:r>
                    </a:p>
                  </a:txBody>
                  <a:tcPr marL="68580" marR="68580" marT="0" marB="0" anchor="ctr">
                    <a:solidFill>
                      <a:srgbClr val="7C7348"/>
                    </a:solidFill>
                  </a:tcPr>
                </a:tc>
                <a:tc>
                  <a:txBody>
                    <a:bodyPr/>
                    <a:lstStyle/>
                    <a:p>
                      <a:pPr algn="ctr"/>
                      <a:r>
                        <a:rPr lang="es-MX" sz="1150" dirty="0">
                          <a:effectLst/>
                          <a:latin typeface="Noto Sans" panose="020B0502040504020204" pitchFamily="34" charset="0"/>
                          <a:ea typeface="Noto Sans" panose="020B0502040504020204" pitchFamily="34" charset="0"/>
                          <a:cs typeface="Noto Sans" panose="020B0502040504020204" pitchFamily="34" charset="0"/>
                        </a:rPr>
                        <a:t>Expositor</a:t>
                      </a:r>
                      <a:endParaRPr lang="es-MX" sz="1150" dirty="0">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rgbClr val="7C7348"/>
                    </a:solidFill>
                  </a:tcPr>
                </a:tc>
                <a:tc>
                  <a:txBody>
                    <a:bodyPr/>
                    <a:lstStyle/>
                    <a:p>
                      <a:pPr algn="ctr">
                        <a:buNone/>
                      </a:pPr>
                      <a:endParaRPr lang="es-MX" sz="1150" dirty="0">
                        <a:effectLst/>
                        <a:latin typeface="Noto Sans" panose="020B0502040504020204" pitchFamily="34" charset="0"/>
                        <a:ea typeface="Noto Sans" panose="020B0502040504020204" pitchFamily="34" charset="0"/>
                        <a:cs typeface="Noto Sans" panose="020B0502040504020204" pitchFamily="34" charset="0"/>
                      </a:endParaRPr>
                    </a:p>
                    <a:p>
                      <a:pPr algn="ctr">
                        <a:buNone/>
                      </a:pPr>
                      <a:r>
                        <a:rPr lang="es-MX" sz="1150" dirty="0">
                          <a:effectLst/>
                          <a:latin typeface="Noto Sans" panose="020B0502040504020204" pitchFamily="34" charset="0"/>
                          <a:ea typeface="Noto Sans" panose="020B0502040504020204" pitchFamily="34" charset="0"/>
                          <a:cs typeface="Noto Sans" panose="020B0502040504020204" pitchFamily="34" charset="0"/>
                        </a:rPr>
                        <a:t>Tiempo</a:t>
                      </a:r>
                    </a:p>
                    <a:p>
                      <a:pPr algn="ctr">
                        <a:buNone/>
                      </a:pPr>
                      <a:endParaRPr lang="es-MX" sz="115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rgbClr val="7C7348"/>
                    </a:solidFill>
                  </a:tcPr>
                </a:tc>
                <a:extLst>
                  <a:ext uri="{0D108BD9-81ED-4DB2-BD59-A6C34878D82A}">
                    <a16:rowId xmlns:a16="http://schemas.microsoft.com/office/drawing/2014/main" val="69762380"/>
                  </a:ext>
                </a:extLst>
              </a:tr>
              <a:tr h="183226">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68580" marR="68580" marT="0" marB="0" anchor="ctr">
                    <a:solidFill>
                      <a:schemeClr val="bg1">
                        <a:lumMod val="8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Registro</a:t>
                      </a:r>
                    </a:p>
                  </a:txBody>
                  <a:tcPr marL="68580" marR="68580" marT="0" marB="0" anchor="ctr">
                    <a:solidFill>
                      <a:schemeClr val="bg1">
                        <a:lumMod val="85000"/>
                      </a:schemeClr>
                    </a:solidFill>
                  </a:tcPr>
                </a:tc>
                <a:tc>
                  <a:txBody>
                    <a:bodyPr/>
                    <a:lstStyle/>
                    <a:p>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Participantes</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8:30 a 09:00</a:t>
                      </a:r>
                    </a:p>
                  </a:txBody>
                  <a:tcPr marL="68580" marR="68580" marT="0" marB="0" anchor="ctr">
                    <a:solidFill>
                      <a:schemeClr val="bg1">
                        <a:lumMod val="85000"/>
                      </a:schemeClr>
                    </a:solidFill>
                  </a:tcPr>
                </a:tc>
                <a:extLst>
                  <a:ext uri="{0D108BD9-81ED-4DB2-BD59-A6C34878D82A}">
                    <a16:rowId xmlns:a16="http://schemas.microsoft.com/office/drawing/2014/main" val="1812279795"/>
                  </a:ext>
                </a:extLst>
              </a:tr>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68580" marR="68580" marT="0" marB="0" anchor="ctr">
                    <a:solidFill>
                      <a:schemeClr val="bg1">
                        <a:lumMod val="9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Mensaje de bienvenida</a:t>
                      </a:r>
                    </a:p>
                  </a:txBody>
                  <a:tcPr marL="68580" marR="68580" marT="0" marB="0" anchor="ctr">
                    <a:solidFill>
                      <a:schemeClr val="bg1">
                        <a:lumMod val="95000"/>
                      </a:schemeClr>
                    </a:solid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Lic. Juan Carlos Cardona Aldave</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Titular de la Unidad de Administración</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9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09:00 a 09:10</a:t>
                      </a:r>
                    </a:p>
                  </a:txBody>
                  <a:tcPr marL="68580" marR="68580" marT="0" marB="0" anchor="ctr">
                    <a:solidFill>
                      <a:schemeClr val="bg1">
                        <a:lumMod val="95000"/>
                      </a:schemeClr>
                    </a:solidFill>
                  </a:tcPr>
                </a:tc>
                <a:extLst>
                  <a:ext uri="{0D108BD9-81ED-4DB2-BD59-A6C34878D82A}">
                    <a16:rowId xmlns:a16="http://schemas.microsoft.com/office/drawing/2014/main" val="3081262924"/>
                  </a:ext>
                </a:extLst>
              </a:tr>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68580" marR="68580" marT="0" marB="0" anchor="ctr">
                    <a:solidFill>
                      <a:schemeClr val="bg1">
                        <a:lumMod val="8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Mensaje</a:t>
                      </a:r>
                    </a:p>
                  </a:txBody>
                  <a:tcPr marL="68580" marR="68580" marT="0" marB="0" anchor="ctr">
                    <a:solidFill>
                      <a:schemeClr val="bg1">
                        <a:lumMod val="85000"/>
                      </a:schemeClr>
                    </a:solid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Mtro. Ángel Annuar Rubio Moreno</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Titular de la Coordinación de Conservación y Servicios Generales</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09:10 a 09:30</a:t>
                      </a:r>
                    </a:p>
                  </a:txBody>
                  <a:tcPr marL="68580" marR="68580" marT="0" marB="0" anchor="ctr">
                    <a:solidFill>
                      <a:schemeClr val="bg1">
                        <a:lumMod val="85000"/>
                      </a:schemeClr>
                    </a:solidFill>
                  </a:tcPr>
                </a:tc>
                <a:extLst>
                  <a:ext uri="{0D108BD9-81ED-4DB2-BD59-A6C34878D82A}">
                    <a16:rowId xmlns:a16="http://schemas.microsoft.com/office/drawing/2014/main" val="2260302044"/>
                  </a:ext>
                </a:extLst>
              </a:tr>
              <a:tr h="1282584">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Presentación CTAA</a:t>
                      </a:r>
                    </a:p>
                  </a:txBody>
                  <a:tcPr marL="68580" marR="68580" marT="0" marB="0" anchor="ctr">
                    <a:no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Lic. Martha Guadalupe Pineda Rios</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Titular de la Coordinación de Técnica de Administración de Activos</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Introducción temas “Donaciones y Adquisiciones” y “Arrendamiento y Comodatos”</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09:30 a 09:50</a:t>
                      </a:r>
                    </a:p>
                  </a:txBody>
                  <a:tcPr marL="68580" marR="68580" marT="0" marB="0" anchor="ctr">
                    <a:noFill/>
                  </a:tcPr>
                </a:tc>
                <a:extLst>
                  <a:ext uri="{0D108BD9-81ED-4DB2-BD59-A6C34878D82A}">
                    <a16:rowId xmlns:a16="http://schemas.microsoft.com/office/drawing/2014/main" val="2544759628"/>
                  </a:ext>
                </a:extLst>
              </a:tr>
              <a:tr h="183226">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Receso</a:t>
                      </a:r>
                    </a:p>
                  </a:txBody>
                  <a:tcPr marL="68580" marR="68580" marT="0" marB="0" anchor="ctr">
                    <a:solidFill>
                      <a:schemeClr val="bg1">
                        <a:lumMod val="85000"/>
                      </a:schemeClr>
                    </a:solidFill>
                  </a:tcPr>
                </a:tc>
                <a:tc hMerge="1">
                  <a:txBody>
                    <a:bodyPr/>
                    <a:lstStyle/>
                    <a:p>
                      <a:endParaRPr lang="es-MX"/>
                    </a:p>
                  </a:txBody>
                  <a:tcPr/>
                </a:tc>
                <a:tc hMerge="1">
                  <a:txBody>
                    <a:bodyPr/>
                    <a:lstStyle/>
                    <a:p>
                      <a:endParaRPr lang="es-MX"/>
                    </a:p>
                  </a:txBody>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09:50 a 10:00</a:t>
                      </a:r>
                    </a:p>
                  </a:txBody>
                  <a:tcPr marL="68580" marR="68580" marT="0" marB="0" anchor="ctr">
                    <a:solidFill>
                      <a:schemeClr val="bg1">
                        <a:lumMod val="85000"/>
                      </a:schemeClr>
                    </a:solidFill>
                  </a:tcPr>
                </a:tc>
                <a:extLst>
                  <a:ext uri="{0D108BD9-81ED-4DB2-BD59-A6C34878D82A}">
                    <a16:rowId xmlns:a16="http://schemas.microsoft.com/office/drawing/2014/main" val="1441239654"/>
                  </a:ext>
                </a:extLst>
              </a:tr>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“Conferencia “</a:t>
                      </a:r>
                    </a:p>
                  </a:txBody>
                  <a:tcPr marL="68580" marR="68580" marT="0" marB="0" anchor="ctr">
                    <a:no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Lic. Luis Rafael Hernández Palacios</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“Características de la Propiedad Social”</a:t>
                      </a: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10:00 a 11:00</a:t>
                      </a:r>
                    </a:p>
                  </a:txBody>
                  <a:tcPr marL="68580" marR="68580" marT="0" marB="0" anchor="ctr">
                    <a:noFill/>
                  </a:tcPr>
                </a:tc>
                <a:extLst>
                  <a:ext uri="{0D108BD9-81ED-4DB2-BD59-A6C34878D82A}">
                    <a16:rowId xmlns:a16="http://schemas.microsoft.com/office/drawing/2014/main" val="2291336018"/>
                  </a:ext>
                </a:extLst>
              </a:tr>
              <a:tr h="183226">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Receso</a:t>
                      </a:r>
                    </a:p>
                  </a:txBody>
                  <a:tcPr marL="68580" marR="68580" marT="0" marB="0" anchor="ctr">
                    <a:solidFill>
                      <a:schemeClr val="bg1">
                        <a:lumMod val="85000"/>
                      </a:schemeClr>
                    </a:solidFill>
                  </a:tcPr>
                </a:tc>
                <a:tc hMerge="1">
                  <a:txBody>
                    <a:bodyPr/>
                    <a:lstStyle/>
                    <a:p>
                      <a:endParaRPr lang="es-MX"/>
                    </a:p>
                  </a:txBody>
                  <a:tcPr/>
                </a:tc>
                <a:tc hMerge="1">
                  <a:txBody>
                    <a:bodyPr/>
                    <a:lstStyle/>
                    <a:p>
                      <a:endParaRPr lang="es-MX"/>
                    </a:p>
                  </a:txBody>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11:00 a 11:10</a:t>
                      </a:r>
                    </a:p>
                  </a:txBody>
                  <a:tcPr marL="68580" marR="68580" marT="0" marB="0" anchor="ctr">
                    <a:solidFill>
                      <a:schemeClr val="bg1">
                        <a:lumMod val="85000"/>
                      </a:schemeClr>
                    </a:solidFill>
                  </a:tcPr>
                </a:tc>
                <a:extLst>
                  <a:ext uri="{0D108BD9-81ED-4DB2-BD59-A6C34878D82A}">
                    <a16:rowId xmlns:a16="http://schemas.microsoft.com/office/drawing/2014/main" val="1856685351"/>
                  </a:ext>
                </a:extLst>
              </a:tr>
            </a:tbl>
          </a:graphicData>
        </a:graphic>
      </p:graphicFrame>
      <p:graphicFrame>
        <p:nvGraphicFramePr>
          <p:cNvPr id="7" name="Tabla 6">
            <a:extLst>
              <a:ext uri="{FF2B5EF4-FFF2-40B4-BE49-F238E27FC236}">
                <a16:creationId xmlns:a16="http://schemas.microsoft.com/office/drawing/2014/main" id="{B60372D9-F972-4F51-3492-D2C41529700D}"/>
              </a:ext>
            </a:extLst>
          </p:cNvPr>
          <p:cNvGraphicFramePr>
            <a:graphicFrameLocks noGrp="1"/>
          </p:cNvGraphicFramePr>
          <p:nvPr>
            <p:extLst>
              <p:ext uri="{D42A27DB-BD31-4B8C-83A1-F6EECF244321}">
                <p14:modId xmlns:p14="http://schemas.microsoft.com/office/powerpoint/2010/main" val="1533272455"/>
              </p:ext>
            </p:extLst>
          </p:nvPr>
        </p:nvGraphicFramePr>
        <p:xfrm>
          <a:off x="6153152" y="1369547"/>
          <a:ext cx="5689598" cy="4030975"/>
        </p:xfrm>
        <a:graphic>
          <a:graphicData uri="http://schemas.openxmlformats.org/drawingml/2006/table">
            <a:tbl>
              <a:tblPr firstRow="1" firstCol="1" bandRow="1">
                <a:tableStyleId>{5C22544A-7EE6-4342-B048-85BDC9FD1C3A}</a:tableStyleId>
              </a:tblPr>
              <a:tblGrid>
                <a:gridCol w="428611">
                  <a:extLst>
                    <a:ext uri="{9D8B030D-6E8A-4147-A177-3AD203B41FA5}">
                      <a16:colId xmlns:a16="http://schemas.microsoft.com/office/drawing/2014/main" val="3876948302"/>
                    </a:ext>
                  </a:extLst>
                </a:gridCol>
                <a:gridCol w="1628787">
                  <a:extLst>
                    <a:ext uri="{9D8B030D-6E8A-4147-A177-3AD203B41FA5}">
                      <a16:colId xmlns:a16="http://schemas.microsoft.com/office/drawing/2014/main" val="1964370791"/>
                    </a:ext>
                  </a:extLst>
                </a:gridCol>
                <a:gridCol w="2398230">
                  <a:extLst>
                    <a:ext uri="{9D8B030D-6E8A-4147-A177-3AD203B41FA5}">
                      <a16:colId xmlns:a16="http://schemas.microsoft.com/office/drawing/2014/main" val="4029063764"/>
                    </a:ext>
                  </a:extLst>
                </a:gridCol>
                <a:gridCol w="1233970">
                  <a:extLst>
                    <a:ext uri="{9D8B030D-6E8A-4147-A177-3AD203B41FA5}">
                      <a16:colId xmlns:a16="http://schemas.microsoft.com/office/drawing/2014/main" val="845162555"/>
                    </a:ext>
                  </a:extLst>
                </a:gridCol>
              </a:tblGrid>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noFill/>
                  </a:tcPr>
                </a:tc>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Mesas de Trabajo DOA</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 instalarán 2 mesas de trabajo para atender simultáneamente dos regiones</a:t>
                      </a:r>
                    </a:p>
                  </a:txBody>
                  <a:tcPr marL="68580" marR="68580" marT="0" marB="0" anchor="ctr">
                    <a:no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993361119"/>
                  </a:ext>
                </a:extLst>
              </a:tr>
              <a:tr h="183226">
                <a:tc rowSpan="5" gridSpan="2">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Tema:</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Donaciones y Adquisiciones</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y</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Regularización en Propiedad Social</a:t>
                      </a:r>
                    </a:p>
                  </a:txBody>
                  <a:tcPr marL="68580" marR="68580" marT="0" marB="0" anchor="ctr">
                    <a:solidFill>
                      <a:schemeClr val="bg1">
                        <a:lumMod val="85000"/>
                      </a:schemeClr>
                    </a:solidFill>
                  </a:tcPr>
                </a:tc>
                <a:tc rowSpan="5" hMerge="1">
                  <a:txBody>
                    <a:bodyPr/>
                    <a:lstStyle/>
                    <a:p>
                      <a:endParaRPr lang="es-MX"/>
                    </a:p>
                  </a:txBody>
                  <a:tcPr/>
                </a:tc>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1</a:t>
                      </a:r>
                      <a:endPar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11:10 a 13:30</a:t>
                      </a:r>
                    </a:p>
                  </a:txBody>
                  <a:tcPr marL="68580" marR="68580" marT="0" marB="0" anchor="ctr">
                    <a:solidFill>
                      <a:schemeClr val="bg1">
                        <a:lumMod val="85000"/>
                      </a:schemeClr>
                    </a:solidFill>
                  </a:tcPr>
                </a:tc>
                <a:extLst>
                  <a:ext uri="{0D108BD9-81ED-4DB2-BD59-A6C34878D82A}">
                    <a16:rowId xmlns:a16="http://schemas.microsoft.com/office/drawing/2014/main" val="2858393456"/>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2</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11:10 a 13:30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956362684"/>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Comida</a:t>
                      </a:r>
                      <a:endParaRPr lang="es-MX" dirty="0"/>
                    </a:p>
                  </a:txBody>
                  <a:tcPr marL="68580" marR="68580" marT="0" marB="0" anchor="ctr">
                    <a:solidFill>
                      <a:schemeClr val="bg1">
                        <a:lumMod val="85000"/>
                      </a:schemeClr>
                    </a:solidFill>
                  </a:tcPr>
                </a:tc>
                <a:tc>
                  <a:txBody>
                    <a:bodyPr/>
                    <a:lstStyle/>
                    <a:p>
                      <a:pPr algn="ct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13:30 a 14:40</a:t>
                      </a:r>
                      <a:endParaRPr lang="es-MX" sz="1150" b="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1569604604"/>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3</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14:40 a 17:10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384709257"/>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4</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14:40 a 17:10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1124097650"/>
                  </a:ext>
                </a:extLst>
              </a:tr>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68580" marR="68580" marT="0" marB="0" anchor="ctr">
                    <a:noFill/>
                  </a:tcPr>
                </a:tc>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Mesas de Trabajo DAC</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 instalarán 2 mesas de trabajo para atender simultáneamente dos regiones)</a:t>
                      </a:r>
                    </a:p>
                  </a:txBody>
                  <a:tcPr marL="68580" marR="68580" marT="0" marB="0" anchor="ctr">
                    <a:no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551475467"/>
                  </a:ext>
                </a:extLst>
              </a:tr>
              <a:tr h="183226">
                <a:tc rowSpan="5" gridSpan="2">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Tema: </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Arrendamiento y Comodatos</a:t>
                      </a:r>
                    </a:p>
                  </a:txBody>
                  <a:tcPr marL="68580" marR="68580" marT="0" marB="0" anchor="ctr">
                    <a:solidFill>
                      <a:schemeClr val="bg1">
                        <a:lumMod val="85000"/>
                      </a:schemeClr>
                    </a:solidFill>
                  </a:tcPr>
                </a:tc>
                <a:tc rowSpan="5" hMerge="1">
                  <a:txBody>
                    <a:bodyPr/>
                    <a:lstStyle/>
                    <a:p>
                      <a:endParaRPr lang="es-MX"/>
                    </a:p>
                  </a:txBody>
                  <a:tcPr/>
                </a:tc>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3</a:t>
                      </a:r>
                      <a:endPar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11:10 a 13:30</a:t>
                      </a:r>
                    </a:p>
                  </a:txBody>
                  <a:tcPr marL="68580" marR="68580" marT="0" marB="0" anchor="ctr">
                    <a:solidFill>
                      <a:schemeClr val="bg1">
                        <a:lumMod val="85000"/>
                      </a:schemeClr>
                    </a:solidFill>
                  </a:tcPr>
                </a:tc>
                <a:extLst>
                  <a:ext uri="{0D108BD9-81ED-4DB2-BD59-A6C34878D82A}">
                    <a16:rowId xmlns:a16="http://schemas.microsoft.com/office/drawing/2014/main" val="1723154096"/>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4</a:t>
                      </a:r>
                      <a:endParaRPr lang="es-MX" dirty="0"/>
                    </a:p>
                  </a:txBody>
                  <a:tcPr marL="68580" marR="68580" marT="0" marB="0" anchor="ctr">
                    <a:solidFill>
                      <a:schemeClr val="bg1">
                        <a:lumMod val="85000"/>
                      </a:schemeClr>
                    </a:solidFill>
                  </a:tcPr>
                </a:tc>
                <a:tc>
                  <a:txBody>
                    <a:bodyPr/>
                    <a:lstStyle/>
                    <a:p>
                      <a:pPr algn="ct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11:10 a 13:30</a:t>
                      </a:r>
                      <a:endParaRPr lang="es-MX" sz="1150" b="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234661209"/>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Comida</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13:30 a 14:40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751391395"/>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1</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14:40 a 17:10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solidFill>
                      <a:schemeClr val="bg1">
                        <a:lumMod val="85000"/>
                      </a:schemeClr>
                    </a:solidFill>
                  </a:tcPr>
                </a:tc>
                <a:extLst>
                  <a:ext uri="{0D108BD9-81ED-4DB2-BD59-A6C34878D82A}">
                    <a16:rowId xmlns:a16="http://schemas.microsoft.com/office/drawing/2014/main" val="3771733485"/>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2</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14:40 a 17:10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solidFill>
                      <a:schemeClr val="bg1">
                        <a:lumMod val="85000"/>
                      </a:schemeClr>
                    </a:solidFill>
                  </a:tcPr>
                </a:tc>
                <a:extLst>
                  <a:ext uri="{0D108BD9-81ED-4DB2-BD59-A6C34878D82A}">
                    <a16:rowId xmlns:a16="http://schemas.microsoft.com/office/drawing/2014/main" val="838514834"/>
                  </a:ext>
                </a:extLst>
              </a:tr>
              <a:tr h="183226">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Receso</a:t>
                      </a:r>
                    </a:p>
                  </a:txBody>
                  <a:tcPr marL="68580" marR="68580" marT="0" marB="0" anchor="ctr">
                    <a:noFill/>
                  </a:tcPr>
                </a:tc>
                <a:tc hMerge="1">
                  <a:txBody>
                    <a:bodyPr/>
                    <a:lstStyle/>
                    <a:p>
                      <a:endParaRPr lang="es-MX"/>
                    </a:p>
                  </a:txBody>
                  <a:tcPr/>
                </a:tc>
                <a:tc h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17:10 a 17:20</a:t>
                      </a:r>
                      <a:endParaRPr lang="es-MX" dirty="0"/>
                    </a:p>
                  </a:txBody>
                  <a:tcPr marL="68580" marR="68580" marT="0" marB="0" anchor="ctr">
                    <a:noFill/>
                  </a:tcPr>
                </a:tc>
                <a:extLst>
                  <a:ext uri="{0D108BD9-81ED-4DB2-BD59-A6C34878D82A}">
                    <a16:rowId xmlns:a16="http://schemas.microsoft.com/office/drawing/2014/main" val="1152027991"/>
                  </a:ext>
                </a:extLst>
              </a:tr>
              <a:tr h="183226">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Honores a la bandera e himno IMSS</a:t>
                      </a:r>
                    </a:p>
                  </a:txBody>
                  <a:tcPr marL="68580" marR="68580" marT="0" marB="0" anchor="ctr">
                    <a:solidFill>
                      <a:schemeClr val="bg1">
                        <a:lumMod val="85000"/>
                      </a:schemeClr>
                    </a:solidFill>
                  </a:tcPr>
                </a:tc>
                <a:tc hMerge="1">
                  <a:txBody>
                    <a:bodyPr/>
                    <a:lstStyle/>
                    <a:p>
                      <a:endParaRPr lang="es-MX"/>
                    </a:p>
                  </a:txBody>
                  <a:tcPr/>
                </a:tc>
                <a:tc h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17:20 a 17:30</a:t>
                      </a:r>
                      <a:endParaRPr lang="es-MX" dirty="0"/>
                    </a:p>
                  </a:txBody>
                  <a:tcPr marL="68580" marR="68580" marT="0" marB="0" anchor="ctr">
                    <a:solidFill>
                      <a:schemeClr val="bg1">
                        <a:lumMod val="85000"/>
                      </a:schemeClr>
                    </a:solidFill>
                  </a:tcPr>
                </a:tc>
                <a:extLst>
                  <a:ext uri="{0D108BD9-81ED-4DB2-BD59-A6C34878D82A}">
                    <a16:rowId xmlns:a16="http://schemas.microsoft.com/office/drawing/2014/main" val="1010932857"/>
                  </a:ext>
                </a:extLst>
              </a:tr>
              <a:tr h="549679">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Mensaje y Clausura</a:t>
                      </a:r>
                    </a:p>
                  </a:txBody>
                  <a:tcPr marL="68580" marR="68580" marT="0" marB="0" anchor="ctr">
                    <a:no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Lic. Borsalino González Andrade</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Titular de la Dirección de Administración</a:t>
                      </a:r>
                    </a:p>
                  </a:txBody>
                  <a:tcPr marL="68580" marR="68580" marT="0" marB="0" anchor="ctr">
                    <a:no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17:30 a 17:50</a:t>
                      </a:r>
                      <a:endParaRPr lang="es-MX" dirty="0"/>
                    </a:p>
                  </a:txBody>
                  <a:tcPr marL="68580" marR="68580" marT="0" marB="0" anchor="ctr">
                    <a:noFill/>
                  </a:tcPr>
                </a:tc>
                <a:extLst>
                  <a:ext uri="{0D108BD9-81ED-4DB2-BD59-A6C34878D82A}">
                    <a16:rowId xmlns:a16="http://schemas.microsoft.com/office/drawing/2014/main" val="3265232525"/>
                  </a:ext>
                </a:extLst>
              </a:tr>
              <a:tr h="183226">
                <a:tc gridSpan="4">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Fin del evento</a:t>
                      </a:r>
                    </a:p>
                  </a:txBody>
                  <a:tcPr marL="68580" marR="68580" marT="0" marB="0" anchor="ctr">
                    <a:solidFill>
                      <a:schemeClr val="bg1">
                        <a:lumMod val="85000"/>
                      </a:schemeClr>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756690961"/>
                  </a:ext>
                </a:extLst>
              </a:tr>
            </a:tbl>
          </a:graphicData>
        </a:graphic>
      </p:graphicFrame>
    </p:spTree>
    <p:extLst>
      <p:ext uri="{BB962C8B-B14F-4D97-AF65-F5344CB8AC3E}">
        <p14:creationId xmlns:p14="http://schemas.microsoft.com/office/powerpoint/2010/main" val="3441421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769B6-212C-3094-3100-DAD7BBA3D0DF}"/>
            </a:ext>
          </a:extLst>
        </p:cNvPr>
        <p:cNvGrpSpPr/>
        <p:nvPr/>
      </p:nvGrpSpPr>
      <p:grpSpPr>
        <a:xfrm>
          <a:off x="0" y="0"/>
          <a:ext cx="0" cy="0"/>
          <a:chOff x="0" y="0"/>
          <a:chExt cx="0" cy="0"/>
        </a:xfrm>
      </p:grpSpPr>
      <p:sp>
        <p:nvSpPr>
          <p:cNvPr id="2" name="Google Shape;78;p8">
            <a:extLst>
              <a:ext uri="{FF2B5EF4-FFF2-40B4-BE49-F238E27FC236}">
                <a16:creationId xmlns:a16="http://schemas.microsoft.com/office/drawing/2014/main" id="{6BC1EBE6-B0B3-5DEA-C0CF-C098D22D3EAF}"/>
              </a:ext>
            </a:extLst>
          </p:cNvPr>
          <p:cNvSpPr txBox="1"/>
          <p:nvPr/>
        </p:nvSpPr>
        <p:spPr>
          <a:xfrm>
            <a:off x="254025" y="198482"/>
            <a:ext cx="2301129" cy="1034129"/>
          </a:xfrm>
          <a:prstGeom prst="rect">
            <a:avLst/>
          </a:prstGeom>
          <a:noFill/>
        </p:spPr>
        <p:txBody>
          <a:bodyPr wrap="square">
            <a:spAutoFit/>
          </a:bodyPr>
          <a:lstStyle>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sym typeface="Noto Sans"/>
              </a:rPr>
              <a:t>Capacitación</a:t>
            </a:r>
          </a:p>
          <a:p>
            <a:endParaRPr lang="es-MX" sz="1800" dirty="0">
              <a:sym typeface="Noto Sans"/>
            </a:endParaRPr>
          </a:p>
          <a:p>
            <a:r>
              <a:rPr lang="es-MX" sz="2200" dirty="0">
                <a:sym typeface="Noto Sans"/>
              </a:rPr>
              <a:t>Costo</a:t>
            </a:r>
            <a:endParaRPr sz="2200" dirty="0">
              <a:sym typeface="Calibri"/>
            </a:endParaRPr>
          </a:p>
        </p:txBody>
      </p:sp>
      <p:sp>
        <p:nvSpPr>
          <p:cNvPr id="29" name="CuadroTexto 28">
            <a:extLst>
              <a:ext uri="{FF2B5EF4-FFF2-40B4-BE49-F238E27FC236}">
                <a16:creationId xmlns:a16="http://schemas.microsoft.com/office/drawing/2014/main" id="{8439E4D0-0D9A-82DD-054A-2740797F6D06}"/>
              </a:ext>
            </a:extLst>
          </p:cNvPr>
          <p:cNvSpPr txBox="1"/>
          <p:nvPr/>
        </p:nvSpPr>
        <p:spPr>
          <a:xfrm>
            <a:off x="3347009" y="146918"/>
            <a:ext cx="6024312" cy="769441"/>
          </a:xfrm>
          <a:prstGeom prst="rect">
            <a:avLst/>
          </a:prstGeom>
          <a:noFill/>
        </p:spPr>
        <p:txBody>
          <a:bodyPr wrap="square" rtlCol="0">
            <a:spAutoFit/>
          </a:bodyPr>
          <a:lstStyle/>
          <a:p>
            <a:r>
              <a:rPr lang="es-MX" sz="2200" b="1" dirty="0">
                <a:solidFill>
                  <a:srgbClr val="155B4E"/>
                </a:solidFill>
                <a:latin typeface="Noto Sans SemiBold" panose="020B0502040504020204"/>
                <a:ea typeface="Noto Sans" panose="020B0502040504020204" pitchFamily="34" charset="0"/>
                <a:cs typeface="Noto Sans" panose="020B0502040504020204" pitchFamily="34" charset="0"/>
              </a:rPr>
              <a:t>Objetivo: Lograr la integración de Expedientes Inmobiliarios con mayor eficiencia.</a:t>
            </a:r>
          </a:p>
        </p:txBody>
      </p:sp>
      <p:pic>
        <p:nvPicPr>
          <p:cNvPr id="2052" name="Picture 4" descr="Capacitación - Iconos gratis de computadora">
            <a:extLst>
              <a:ext uri="{FF2B5EF4-FFF2-40B4-BE49-F238E27FC236}">
                <a16:creationId xmlns:a16="http://schemas.microsoft.com/office/drawing/2014/main" id="{42001B7D-57C2-BCBB-6F20-7EEB347937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154" y="147524"/>
            <a:ext cx="531049" cy="5310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a 2">
            <a:extLst>
              <a:ext uri="{FF2B5EF4-FFF2-40B4-BE49-F238E27FC236}">
                <a16:creationId xmlns:a16="http://schemas.microsoft.com/office/drawing/2014/main" id="{208380F0-170E-F7E9-9740-54B55E962A94}"/>
              </a:ext>
            </a:extLst>
          </p:cNvPr>
          <p:cNvGraphicFramePr>
            <a:graphicFrameLocks noGrp="1"/>
          </p:cNvGraphicFramePr>
          <p:nvPr>
            <p:extLst>
              <p:ext uri="{D42A27DB-BD31-4B8C-83A1-F6EECF244321}">
                <p14:modId xmlns:p14="http://schemas.microsoft.com/office/powerpoint/2010/main" val="93041403"/>
              </p:ext>
            </p:extLst>
          </p:nvPr>
        </p:nvGraphicFramePr>
        <p:xfrm>
          <a:off x="334963" y="1283569"/>
          <a:ext cx="5684837" cy="4079240"/>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510628426"/>
                    </a:ext>
                  </a:extLst>
                </a:gridCol>
                <a:gridCol w="1770592">
                  <a:extLst>
                    <a:ext uri="{9D8B030D-6E8A-4147-A177-3AD203B41FA5}">
                      <a16:colId xmlns:a16="http://schemas.microsoft.com/office/drawing/2014/main" val="3718157529"/>
                    </a:ext>
                  </a:extLst>
                </a:gridCol>
                <a:gridCol w="897995">
                  <a:extLst>
                    <a:ext uri="{9D8B030D-6E8A-4147-A177-3AD203B41FA5}">
                      <a16:colId xmlns:a16="http://schemas.microsoft.com/office/drawing/2014/main" val="83102555"/>
                    </a:ext>
                  </a:extLst>
                </a:gridCol>
                <a:gridCol w="638175">
                  <a:extLst>
                    <a:ext uri="{9D8B030D-6E8A-4147-A177-3AD203B41FA5}">
                      <a16:colId xmlns:a16="http://schemas.microsoft.com/office/drawing/2014/main" val="2704067836"/>
                    </a:ext>
                  </a:extLst>
                </a:gridCol>
                <a:gridCol w="1066800">
                  <a:extLst>
                    <a:ext uri="{9D8B030D-6E8A-4147-A177-3AD203B41FA5}">
                      <a16:colId xmlns:a16="http://schemas.microsoft.com/office/drawing/2014/main" val="386961473"/>
                    </a:ext>
                  </a:extLst>
                </a:gridCol>
                <a:gridCol w="904875">
                  <a:extLst>
                    <a:ext uri="{9D8B030D-6E8A-4147-A177-3AD203B41FA5}">
                      <a16:colId xmlns:a16="http://schemas.microsoft.com/office/drawing/2014/main" val="1336085821"/>
                    </a:ext>
                  </a:extLst>
                </a:gridCol>
              </a:tblGrid>
              <a:tr h="370840">
                <a:tc>
                  <a:txBody>
                    <a:bodyPr/>
                    <a:lstStyle/>
                    <a:p>
                      <a:pPr algn="ctr" fontAlgn="b">
                        <a:buNone/>
                      </a:pPr>
                      <a:r>
                        <a:rPr lang="es-MX" sz="1100" b="1" i="0" u="none" strike="noStrike" dirty="0" err="1">
                          <a:solidFill>
                            <a:schemeClr val="bg1"/>
                          </a:solidFill>
                          <a:effectLst/>
                          <a:latin typeface="Noto Sans SemiBold" panose="020B0502040504020204"/>
                        </a:rPr>
                        <a:t>N°</a:t>
                      </a:r>
                      <a:endParaRPr lang="es-MX" sz="1100" b="1" i="0" u="none" strike="noStrike" dirty="0">
                        <a:solidFill>
                          <a:schemeClr val="bg1"/>
                        </a:solidFill>
                        <a:effectLst/>
                        <a:latin typeface="Noto Sans SemiBold" panose="020B0502040504020204"/>
                      </a:endParaRP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CONCEPTO EN ESPECIE</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CAPACIDAD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CANTIDAD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COSTO IMSS</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TOTAL</a:t>
                      </a:r>
                    </a:p>
                  </a:txBody>
                  <a:tcPr marL="9525" marR="9525" marT="9525" marB="0" anchor="ctr">
                    <a:solidFill>
                      <a:srgbClr val="691831"/>
                    </a:solidFill>
                  </a:tcPr>
                </a:tc>
                <a:extLst>
                  <a:ext uri="{0D108BD9-81ED-4DB2-BD59-A6C34878D82A}">
                    <a16:rowId xmlns:a16="http://schemas.microsoft.com/office/drawing/2014/main" val="3682192479"/>
                  </a:ext>
                </a:extLst>
              </a:tr>
              <a:tr h="370840">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AUDITORIO BENITO COQUET</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200 PERSONAS</a:t>
                      </a:r>
                    </a:p>
                  </a:txBody>
                  <a:tcPr marL="9525" marR="9525" marT="9525" marB="0" anchor="ctr">
                    <a:solidFill>
                      <a:srgbClr val="7C7348"/>
                    </a:solidFill>
                  </a:tcPr>
                </a:tc>
                <a:tc>
                  <a:txBody>
                    <a:bodyPr/>
                    <a:lstStyle/>
                    <a:p>
                      <a:pPr algn="ctr" fontAlgn="b">
                        <a:buNone/>
                      </a:pPr>
                      <a:r>
                        <a:rPr lang="es-MX" sz="1100" b="1" i="0" u="none" strike="noStrike">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32,000.00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32,000.00 </a:t>
                      </a:r>
                    </a:p>
                  </a:txBody>
                  <a:tcPr marL="9525" marR="9525" marT="9525" marB="0" anchor="ctr">
                    <a:solidFill>
                      <a:srgbClr val="7C7348"/>
                    </a:solidFill>
                  </a:tcPr>
                </a:tc>
                <a:extLst>
                  <a:ext uri="{0D108BD9-81ED-4DB2-BD59-A6C34878D82A}">
                    <a16:rowId xmlns:a16="http://schemas.microsoft.com/office/drawing/2014/main" val="3403852549"/>
                  </a:ext>
                </a:extLst>
              </a:tr>
              <a:tr h="370840">
                <a:tc>
                  <a:txBody>
                    <a:bodyPr/>
                    <a:lstStyle/>
                    <a:p>
                      <a:pPr algn="ctr" fontAlgn="b">
                        <a:buNone/>
                      </a:pPr>
                      <a:r>
                        <a:rPr lang="es-MX" sz="1100" b="1" i="0" u="none" strike="noStrike">
                          <a:solidFill>
                            <a:srgbClr val="000000"/>
                          </a:solidFill>
                          <a:effectLst/>
                          <a:latin typeface="Noto Sans SemiBold" panose="020B0502040504020204"/>
                        </a:rPr>
                        <a:t>2</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AULA I</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25 PERSONAS</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extLst>
                  <a:ext uri="{0D108BD9-81ED-4DB2-BD59-A6C34878D82A}">
                    <a16:rowId xmlns:a16="http://schemas.microsoft.com/office/drawing/2014/main" val="1270578338"/>
                  </a:ext>
                </a:extLst>
              </a:tr>
              <a:tr h="370840">
                <a:tc>
                  <a:txBody>
                    <a:bodyPr/>
                    <a:lstStyle/>
                    <a:p>
                      <a:pPr algn="ctr" fontAlgn="b">
                        <a:buNone/>
                      </a:pPr>
                      <a:r>
                        <a:rPr lang="es-MX" sz="1100" b="1" i="0" u="none" strike="noStrike" dirty="0">
                          <a:solidFill>
                            <a:schemeClr val="bg1"/>
                          </a:solidFill>
                          <a:effectLst/>
                          <a:latin typeface="Noto Sans SemiBold" panose="020B0502040504020204"/>
                        </a:rPr>
                        <a:t>3</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AULA II</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25 PERSONAS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extLst>
                  <a:ext uri="{0D108BD9-81ED-4DB2-BD59-A6C34878D82A}">
                    <a16:rowId xmlns:a16="http://schemas.microsoft.com/office/drawing/2014/main" val="2063701654"/>
                  </a:ext>
                </a:extLst>
              </a:tr>
              <a:tr h="370840">
                <a:tc>
                  <a:txBody>
                    <a:bodyPr/>
                    <a:lstStyle/>
                    <a:p>
                      <a:pPr algn="ctr" fontAlgn="b">
                        <a:buNone/>
                      </a:pPr>
                      <a:r>
                        <a:rPr lang="es-MX" sz="1100" b="1" i="0" u="none" strike="noStrike">
                          <a:solidFill>
                            <a:srgbClr val="000000"/>
                          </a:solidFill>
                          <a:effectLst/>
                          <a:latin typeface="Noto Sans SemiBold" panose="020B0502040504020204"/>
                        </a:rPr>
                        <a:t>4</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AULA III</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25 PERSONAS</a:t>
                      </a:r>
                    </a:p>
                  </a:txBody>
                  <a:tcPr marL="9525" marR="9525" marT="9525" marB="0" anchor="ctr"/>
                </a:tc>
                <a:tc>
                  <a:txBody>
                    <a:bodyPr/>
                    <a:lstStyle/>
                    <a:p>
                      <a:pPr algn="ctr" fontAlgn="b">
                        <a:buNone/>
                      </a:pPr>
                      <a:r>
                        <a:rPr lang="es-MX" sz="1100" b="1" i="0" u="none" strike="noStrike">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extLst>
                  <a:ext uri="{0D108BD9-81ED-4DB2-BD59-A6C34878D82A}">
                    <a16:rowId xmlns:a16="http://schemas.microsoft.com/office/drawing/2014/main" val="521135984"/>
                  </a:ext>
                </a:extLst>
              </a:tr>
              <a:tr h="370840">
                <a:tc>
                  <a:txBody>
                    <a:bodyPr/>
                    <a:lstStyle/>
                    <a:p>
                      <a:pPr algn="ctr" fontAlgn="b">
                        <a:buNone/>
                      </a:pPr>
                      <a:r>
                        <a:rPr lang="es-MX" sz="1100" b="1" i="0" u="none" strike="noStrike" dirty="0">
                          <a:solidFill>
                            <a:schemeClr val="bg1"/>
                          </a:solidFill>
                          <a:effectLst/>
                          <a:latin typeface="Noto Sans SemiBold" panose="020B0502040504020204"/>
                        </a:rPr>
                        <a:t>5</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AULA SALVADOR ALLENDE</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25 PERSONAS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extLst>
                  <a:ext uri="{0D108BD9-81ED-4DB2-BD59-A6C34878D82A}">
                    <a16:rowId xmlns:a16="http://schemas.microsoft.com/office/drawing/2014/main" val="993629561"/>
                  </a:ext>
                </a:extLst>
              </a:tr>
              <a:tr h="370840">
                <a:tc>
                  <a:txBody>
                    <a:bodyPr/>
                    <a:lstStyle/>
                    <a:p>
                      <a:pPr algn="ctr" fontAlgn="b">
                        <a:buNone/>
                      </a:pPr>
                      <a:r>
                        <a:rPr lang="es-MX" sz="1100" b="1" i="0" u="none" strike="noStrike">
                          <a:solidFill>
                            <a:srgbClr val="000000"/>
                          </a:solidFill>
                          <a:effectLst/>
                          <a:latin typeface="Noto Sans SemiBold" panose="020B0502040504020204"/>
                        </a:rPr>
                        <a:t>6</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COMEDOR</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200 PERSONAS</a:t>
                      </a:r>
                    </a:p>
                  </a:txBody>
                  <a:tcPr marL="9525" marR="9525" marT="9525" marB="0" anchor="ctr"/>
                </a:tc>
                <a:tc>
                  <a:txBody>
                    <a:bodyPr/>
                    <a:lstStyle/>
                    <a:p>
                      <a:pPr algn="ctr" fontAlgn="b">
                        <a:buNone/>
                      </a:pPr>
                      <a:r>
                        <a:rPr lang="es-MX" sz="1100" b="1" i="0" u="none" strike="noStrike">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7,000.00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7,000.00 </a:t>
                      </a:r>
                    </a:p>
                  </a:txBody>
                  <a:tcPr marL="9525" marR="9525" marT="9525" marB="0" anchor="ctr"/>
                </a:tc>
                <a:extLst>
                  <a:ext uri="{0D108BD9-81ED-4DB2-BD59-A6C34878D82A}">
                    <a16:rowId xmlns:a16="http://schemas.microsoft.com/office/drawing/2014/main" val="635744607"/>
                  </a:ext>
                </a:extLst>
              </a:tr>
              <a:tr h="370840">
                <a:tc>
                  <a:txBody>
                    <a:bodyPr/>
                    <a:lstStyle/>
                    <a:p>
                      <a:pPr algn="ctr" fontAlgn="b">
                        <a:buNone/>
                      </a:pPr>
                      <a:r>
                        <a:rPr lang="es-MX" sz="1100" b="1" i="0" u="none" strike="noStrike" dirty="0">
                          <a:solidFill>
                            <a:schemeClr val="bg1"/>
                          </a:solidFill>
                          <a:effectLst/>
                          <a:latin typeface="Noto Sans SemiBold" panose="020B0502040504020204"/>
                        </a:rPr>
                        <a:t>7</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ESTACIONAMIENTO</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60 AUTOS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20,000.00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20,000.00 </a:t>
                      </a:r>
                    </a:p>
                  </a:txBody>
                  <a:tcPr marL="9525" marR="9525" marT="9525" marB="0" anchor="ctr">
                    <a:solidFill>
                      <a:srgbClr val="7C7348"/>
                    </a:solidFill>
                  </a:tcPr>
                </a:tc>
                <a:extLst>
                  <a:ext uri="{0D108BD9-81ED-4DB2-BD59-A6C34878D82A}">
                    <a16:rowId xmlns:a16="http://schemas.microsoft.com/office/drawing/2014/main" val="550979800"/>
                  </a:ext>
                </a:extLst>
              </a:tr>
              <a:tr h="370840">
                <a:tc>
                  <a:txBody>
                    <a:bodyPr/>
                    <a:lstStyle/>
                    <a:p>
                      <a:pPr algn="ctr" fontAlgn="b">
                        <a:buNone/>
                      </a:pPr>
                      <a:r>
                        <a:rPr lang="es-MX" sz="1100" b="1" i="0" u="none" strike="noStrike">
                          <a:solidFill>
                            <a:srgbClr val="000000"/>
                          </a:solidFill>
                          <a:effectLst/>
                          <a:latin typeface="Noto Sans SemiBold" panose="020B0502040504020204"/>
                        </a:rPr>
                        <a:t>8</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COFFE BREAK EJECUTIVO*</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NO APLICA</a:t>
                      </a:r>
                    </a:p>
                  </a:txBody>
                  <a:tcPr marL="9525" marR="9525" marT="9525" marB="0" anchor="ctr"/>
                </a:tc>
                <a:tc>
                  <a:txBody>
                    <a:bodyPr/>
                    <a:lstStyle/>
                    <a:p>
                      <a:pPr algn="ctr" fontAlgn="b">
                        <a:buNone/>
                      </a:pPr>
                      <a:r>
                        <a:rPr lang="es-MX" sz="1100" b="1" i="0" u="none" strike="noStrike">
                          <a:solidFill>
                            <a:srgbClr val="000000"/>
                          </a:solidFill>
                          <a:effectLst/>
                          <a:latin typeface="Noto Sans SemiBold" panose="020B0502040504020204"/>
                        </a:rPr>
                        <a:t>115</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500.00 </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57,500.00 </a:t>
                      </a:r>
                    </a:p>
                  </a:txBody>
                  <a:tcPr marL="9525" marR="9525" marT="9525" marB="0" anchor="ctr"/>
                </a:tc>
                <a:extLst>
                  <a:ext uri="{0D108BD9-81ED-4DB2-BD59-A6C34878D82A}">
                    <a16:rowId xmlns:a16="http://schemas.microsoft.com/office/drawing/2014/main" val="813511148"/>
                  </a:ext>
                </a:extLst>
              </a:tr>
              <a:tr h="370840">
                <a:tc>
                  <a:txBody>
                    <a:bodyPr/>
                    <a:lstStyle/>
                    <a:p>
                      <a:pPr algn="ctr" fontAlgn="b">
                        <a:buNone/>
                      </a:pPr>
                      <a:r>
                        <a:rPr lang="es-MX" sz="1100" b="1" i="0" u="none" strike="noStrike" dirty="0">
                          <a:solidFill>
                            <a:schemeClr val="bg1"/>
                          </a:solidFill>
                          <a:effectLst/>
                          <a:latin typeface="Noto Sans SemiBold" panose="020B0502040504020204"/>
                        </a:rPr>
                        <a:t>9</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COMIDA TIPO BUFFET**</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115</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400.00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46,000.00 </a:t>
                      </a:r>
                    </a:p>
                  </a:txBody>
                  <a:tcPr marL="9525" marR="9525" marT="9525" marB="0" anchor="ctr">
                    <a:solidFill>
                      <a:srgbClr val="7C7348"/>
                    </a:solidFill>
                  </a:tcPr>
                </a:tc>
                <a:extLst>
                  <a:ext uri="{0D108BD9-81ED-4DB2-BD59-A6C34878D82A}">
                    <a16:rowId xmlns:a16="http://schemas.microsoft.com/office/drawing/2014/main" val="284953594"/>
                  </a:ext>
                </a:extLst>
              </a:tr>
              <a:tr h="370840">
                <a:tc gridSpan="5">
                  <a:txBody>
                    <a:bodyPr/>
                    <a:lstStyle/>
                    <a:p>
                      <a:pPr algn="ctr" fontAlgn="b">
                        <a:buNone/>
                      </a:pPr>
                      <a:r>
                        <a:rPr lang="es-MX" sz="1200" b="1" i="0" u="none" strike="noStrike" dirty="0">
                          <a:solidFill>
                            <a:schemeClr val="bg1"/>
                          </a:solidFill>
                          <a:effectLst/>
                          <a:latin typeface="Noto Sans SemiBold" panose="020B0502040504020204"/>
                        </a:rPr>
                        <a:t>                                                                                                          SUBTOTAL 1 </a:t>
                      </a:r>
                    </a:p>
                  </a:txBody>
                  <a:tcPr marL="9525" marR="9525" marT="9525" marB="0" anchor="ctr">
                    <a:solidFill>
                      <a:srgbClr val="691831"/>
                    </a:solidFill>
                  </a:tcPr>
                </a:tc>
                <a:tc hMerge="1">
                  <a:txBody>
                    <a:bodyPr/>
                    <a:lstStyle/>
                    <a:p>
                      <a:pPr algn="l" fontAlgn="b">
                        <a:buNone/>
                      </a:pPr>
                      <a:endParaRPr lang="es-MX" sz="1100" b="1" i="0" u="none" strike="noStrike">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endParaRPr dirty="0"/>
                    </a:p>
                  </a:txBody>
                  <a:tcPr marL="9525" marR="9525" marT="9525" marB="0" anchor="ctr"/>
                </a:tc>
                <a:tc>
                  <a:txBody>
                    <a:bodyPr/>
                    <a:lstStyle/>
                    <a:p>
                      <a:pPr algn="l" fontAlgn="b">
                        <a:buNone/>
                      </a:pPr>
                      <a:r>
                        <a:rPr lang="es-MX" sz="1200" b="1" i="0" u="none" strike="noStrike" dirty="0">
                          <a:solidFill>
                            <a:schemeClr val="bg1"/>
                          </a:solidFill>
                          <a:effectLst/>
                          <a:latin typeface="Noto Sans SemiBold" panose="020B0502040504020204"/>
                        </a:rPr>
                        <a:t>  $198,500.00 </a:t>
                      </a:r>
                    </a:p>
                  </a:txBody>
                  <a:tcPr marL="9525" marR="9525" marT="9525" marB="0" anchor="ctr">
                    <a:solidFill>
                      <a:srgbClr val="691831"/>
                    </a:solidFill>
                  </a:tcPr>
                </a:tc>
                <a:extLst>
                  <a:ext uri="{0D108BD9-81ED-4DB2-BD59-A6C34878D82A}">
                    <a16:rowId xmlns:a16="http://schemas.microsoft.com/office/drawing/2014/main" val="157827656"/>
                  </a:ext>
                </a:extLst>
              </a:tr>
            </a:tbl>
          </a:graphicData>
        </a:graphic>
      </p:graphicFrame>
      <p:graphicFrame>
        <p:nvGraphicFramePr>
          <p:cNvPr id="4" name="Tabla 3">
            <a:extLst>
              <a:ext uri="{FF2B5EF4-FFF2-40B4-BE49-F238E27FC236}">
                <a16:creationId xmlns:a16="http://schemas.microsoft.com/office/drawing/2014/main" id="{CDA00430-2D98-2713-4820-CB5D02D4A73D}"/>
              </a:ext>
            </a:extLst>
          </p:cNvPr>
          <p:cNvGraphicFramePr>
            <a:graphicFrameLocks noGrp="1"/>
          </p:cNvGraphicFramePr>
          <p:nvPr>
            <p:extLst>
              <p:ext uri="{D42A27DB-BD31-4B8C-83A1-F6EECF244321}">
                <p14:modId xmlns:p14="http://schemas.microsoft.com/office/powerpoint/2010/main" val="1889925773"/>
              </p:ext>
            </p:extLst>
          </p:nvPr>
        </p:nvGraphicFramePr>
        <p:xfrm>
          <a:off x="6172202" y="1283569"/>
          <a:ext cx="5684837" cy="1854200"/>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510628426"/>
                    </a:ext>
                  </a:extLst>
                </a:gridCol>
                <a:gridCol w="1770592">
                  <a:extLst>
                    <a:ext uri="{9D8B030D-6E8A-4147-A177-3AD203B41FA5}">
                      <a16:colId xmlns:a16="http://schemas.microsoft.com/office/drawing/2014/main" val="3718157529"/>
                    </a:ext>
                  </a:extLst>
                </a:gridCol>
                <a:gridCol w="897995">
                  <a:extLst>
                    <a:ext uri="{9D8B030D-6E8A-4147-A177-3AD203B41FA5}">
                      <a16:colId xmlns:a16="http://schemas.microsoft.com/office/drawing/2014/main" val="83102555"/>
                    </a:ext>
                  </a:extLst>
                </a:gridCol>
                <a:gridCol w="638175">
                  <a:extLst>
                    <a:ext uri="{9D8B030D-6E8A-4147-A177-3AD203B41FA5}">
                      <a16:colId xmlns:a16="http://schemas.microsoft.com/office/drawing/2014/main" val="2704067836"/>
                    </a:ext>
                  </a:extLst>
                </a:gridCol>
                <a:gridCol w="1066800">
                  <a:extLst>
                    <a:ext uri="{9D8B030D-6E8A-4147-A177-3AD203B41FA5}">
                      <a16:colId xmlns:a16="http://schemas.microsoft.com/office/drawing/2014/main" val="386961473"/>
                    </a:ext>
                  </a:extLst>
                </a:gridCol>
                <a:gridCol w="904875">
                  <a:extLst>
                    <a:ext uri="{9D8B030D-6E8A-4147-A177-3AD203B41FA5}">
                      <a16:colId xmlns:a16="http://schemas.microsoft.com/office/drawing/2014/main" val="1336085821"/>
                    </a:ext>
                  </a:extLst>
                </a:gridCol>
              </a:tblGrid>
              <a:tr h="370840">
                <a:tc>
                  <a:txBody>
                    <a:bodyPr/>
                    <a:lstStyle/>
                    <a:p>
                      <a:pPr algn="ctr" fontAlgn="b">
                        <a:buNone/>
                      </a:pPr>
                      <a:r>
                        <a:rPr lang="es-MX" sz="1100" b="1" i="0" u="none" strike="noStrike" dirty="0" err="1">
                          <a:solidFill>
                            <a:schemeClr val="bg1"/>
                          </a:solidFill>
                          <a:effectLst/>
                          <a:latin typeface="Noto Sans SemiBold" panose="020B0502040504020204"/>
                        </a:rPr>
                        <a:t>N°</a:t>
                      </a:r>
                      <a:endParaRPr lang="es-MX" sz="1100" b="1" i="0" u="none" strike="noStrike" dirty="0">
                        <a:solidFill>
                          <a:schemeClr val="bg1"/>
                        </a:solidFill>
                        <a:effectLst/>
                        <a:latin typeface="Noto Sans SemiBold" panose="020B0502040504020204"/>
                      </a:endParaRP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CONCEPTO CON COSTO</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CAPACIDAD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CANTIDAD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COSTO IMSS</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TOTAL</a:t>
                      </a:r>
                    </a:p>
                  </a:txBody>
                  <a:tcPr marL="9525" marR="9525" marT="9525" marB="0" anchor="ctr">
                    <a:solidFill>
                      <a:srgbClr val="691831"/>
                    </a:solidFill>
                  </a:tcPr>
                </a:tc>
                <a:extLst>
                  <a:ext uri="{0D108BD9-81ED-4DB2-BD59-A6C34878D82A}">
                    <a16:rowId xmlns:a16="http://schemas.microsoft.com/office/drawing/2014/main" val="3682192479"/>
                  </a:ext>
                </a:extLst>
              </a:tr>
              <a:tr h="370840">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BANNERS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4</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2,000.00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8,000.00 </a:t>
                      </a:r>
                    </a:p>
                  </a:txBody>
                  <a:tcPr marL="9525" marR="9525" marT="9525" marB="0" anchor="ctr">
                    <a:solidFill>
                      <a:srgbClr val="7C7348"/>
                    </a:solidFill>
                  </a:tcPr>
                </a:tc>
                <a:extLst>
                  <a:ext uri="{0D108BD9-81ED-4DB2-BD59-A6C34878D82A}">
                    <a16:rowId xmlns:a16="http://schemas.microsoft.com/office/drawing/2014/main" val="3403852549"/>
                  </a:ext>
                </a:extLst>
              </a:tr>
              <a:tr h="370840">
                <a:tc>
                  <a:txBody>
                    <a:bodyPr/>
                    <a:lstStyle/>
                    <a:p>
                      <a:pPr algn="ctr" fontAlgn="b">
                        <a:buNone/>
                      </a:pPr>
                      <a:r>
                        <a:rPr lang="es-MX" sz="1100" b="1" i="0" u="none" strike="noStrike">
                          <a:solidFill>
                            <a:srgbClr val="000000"/>
                          </a:solidFill>
                          <a:effectLst/>
                          <a:latin typeface="Noto Sans SemiBold" panose="020B0502040504020204"/>
                        </a:rPr>
                        <a:t>2</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LAPTOPS</a:t>
                      </a:r>
                    </a:p>
                  </a:txBody>
                  <a:tcPr marL="9525" marR="9525" marT="9525" marB="0" anchor="ctr"/>
                </a:tc>
                <a:tc>
                  <a:txBody>
                    <a:bodyPr/>
                    <a:lstStyle/>
                    <a:p>
                      <a:pPr algn="ctr" fontAlgn="b">
                        <a:buNone/>
                      </a:pPr>
                      <a:r>
                        <a:rPr lang="es-MX" sz="1100" b="1" i="0" u="none" strike="noStrike" dirty="0">
                          <a:solidFill>
                            <a:srgbClr val="000000"/>
                          </a:solidFill>
                          <a:effectLst/>
                          <a:latin typeface="Aptos Narrow" panose="020B0004020202020204" pitchFamily="34" charset="0"/>
                        </a:rPr>
                        <a:t>NO APLICA</a:t>
                      </a:r>
                    </a:p>
                  </a:txBody>
                  <a:tcPr marL="9525" marR="9525" marT="9525" marB="0" anchor="ctr"/>
                </a:tc>
                <a:tc>
                  <a:txBody>
                    <a:bodyPr/>
                    <a:lstStyle/>
                    <a:p>
                      <a:pPr algn="ctr" fontAlgn="b">
                        <a:buNone/>
                      </a:pPr>
                      <a:r>
                        <a:rPr lang="es-MX" sz="1100" b="1" i="0" u="none" strike="noStrike" dirty="0">
                          <a:solidFill>
                            <a:srgbClr val="000000"/>
                          </a:solidFill>
                          <a:effectLst/>
                          <a:latin typeface="Aptos Narrow" panose="020B0004020202020204" pitchFamily="34" charset="0"/>
                        </a:rPr>
                        <a:t>4</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1,067.00 </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4,268.00 </a:t>
                      </a:r>
                    </a:p>
                  </a:txBody>
                  <a:tcPr marL="9525" marR="9525" marT="9525" marB="0" anchor="ctr"/>
                </a:tc>
                <a:extLst>
                  <a:ext uri="{0D108BD9-81ED-4DB2-BD59-A6C34878D82A}">
                    <a16:rowId xmlns:a16="http://schemas.microsoft.com/office/drawing/2014/main" val="1270578338"/>
                  </a:ext>
                </a:extLst>
              </a:tr>
              <a:tr h="370840">
                <a:tc>
                  <a:txBody>
                    <a:bodyPr/>
                    <a:lstStyle/>
                    <a:p>
                      <a:pPr algn="ctr" fontAlgn="b">
                        <a:buNone/>
                      </a:pPr>
                      <a:r>
                        <a:rPr lang="es-MX" sz="1100" b="1" i="0" u="none" strike="noStrike" dirty="0">
                          <a:solidFill>
                            <a:schemeClr val="bg1"/>
                          </a:solidFill>
                          <a:effectLst/>
                          <a:latin typeface="Noto Sans SemiBold" panose="020B0502040504020204"/>
                        </a:rPr>
                        <a:t>3</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TÉCNICO AYUDA MONTAJE***</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2</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3,334.00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6,668.00 </a:t>
                      </a:r>
                    </a:p>
                  </a:txBody>
                  <a:tcPr marL="9525" marR="9525" marT="9525" marB="0" anchor="ctr">
                    <a:solidFill>
                      <a:srgbClr val="7C7348"/>
                    </a:solidFill>
                  </a:tcPr>
                </a:tc>
                <a:extLst>
                  <a:ext uri="{0D108BD9-81ED-4DB2-BD59-A6C34878D82A}">
                    <a16:rowId xmlns:a16="http://schemas.microsoft.com/office/drawing/2014/main" val="2063701654"/>
                  </a:ext>
                </a:extLst>
              </a:tr>
              <a:tr h="370840">
                <a:tc gridSpan="5">
                  <a:txBody>
                    <a:bodyPr/>
                    <a:lstStyle/>
                    <a:p>
                      <a:pPr algn="ctr" fontAlgn="b">
                        <a:buNone/>
                      </a:pPr>
                      <a:r>
                        <a:rPr lang="es-MX" sz="1200" b="1" i="0" u="none" strike="noStrike" dirty="0">
                          <a:solidFill>
                            <a:schemeClr val="bg1"/>
                          </a:solidFill>
                          <a:effectLst/>
                          <a:latin typeface="Noto Sans SemiBold" panose="020B0502040504020204"/>
                        </a:rPr>
                        <a:t>                                                                                                    SUBTOTAL 2</a:t>
                      </a:r>
                    </a:p>
                  </a:txBody>
                  <a:tcPr marL="9525" marR="9525" marT="9525" marB="0" anchor="ctr">
                    <a:solidFill>
                      <a:srgbClr val="691831"/>
                    </a:solidFill>
                  </a:tcP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endParaRPr dirty="0"/>
                    </a:p>
                  </a:txBody>
                  <a:tcPr marL="9525" marR="9525" marT="9525" marB="0" anchor="ctr"/>
                </a:tc>
                <a:tc>
                  <a:txBody>
                    <a:bodyPr/>
                    <a:lstStyle/>
                    <a:p>
                      <a:pPr algn="l" fontAlgn="b">
                        <a:buNone/>
                      </a:pPr>
                      <a:r>
                        <a:rPr lang="es-MX" sz="1200" b="1" i="0" u="none" strike="noStrike" dirty="0">
                          <a:solidFill>
                            <a:schemeClr val="bg1"/>
                          </a:solidFill>
                          <a:effectLst/>
                          <a:latin typeface="Noto Sans SemiBold" panose="020B0502040504020204"/>
                        </a:rPr>
                        <a:t>   $18,936.00 </a:t>
                      </a:r>
                    </a:p>
                  </a:txBody>
                  <a:tcPr marL="9525" marR="9525" marT="9525" marB="0" anchor="ctr">
                    <a:solidFill>
                      <a:srgbClr val="691831"/>
                    </a:solidFill>
                  </a:tcPr>
                </a:tc>
                <a:extLst>
                  <a:ext uri="{0D108BD9-81ED-4DB2-BD59-A6C34878D82A}">
                    <a16:rowId xmlns:a16="http://schemas.microsoft.com/office/drawing/2014/main" val="157827656"/>
                  </a:ext>
                </a:extLst>
              </a:tr>
            </a:tbl>
          </a:graphicData>
        </a:graphic>
      </p:graphicFrame>
      <p:graphicFrame>
        <p:nvGraphicFramePr>
          <p:cNvPr id="5" name="Tabla 4">
            <a:extLst>
              <a:ext uri="{FF2B5EF4-FFF2-40B4-BE49-F238E27FC236}">
                <a16:creationId xmlns:a16="http://schemas.microsoft.com/office/drawing/2014/main" id="{091A70F4-4591-3A80-190B-20E34304F694}"/>
              </a:ext>
            </a:extLst>
          </p:cNvPr>
          <p:cNvGraphicFramePr>
            <a:graphicFrameLocks noGrp="1"/>
          </p:cNvGraphicFramePr>
          <p:nvPr>
            <p:extLst>
              <p:ext uri="{D42A27DB-BD31-4B8C-83A1-F6EECF244321}">
                <p14:modId xmlns:p14="http://schemas.microsoft.com/office/powerpoint/2010/main" val="2382437592"/>
              </p:ext>
            </p:extLst>
          </p:nvPr>
        </p:nvGraphicFramePr>
        <p:xfrm>
          <a:off x="6172202" y="3606800"/>
          <a:ext cx="5684837" cy="546100"/>
        </p:xfrm>
        <a:graphic>
          <a:graphicData uri="http://schemas.openxmlformats.org/drawingml/2006/table">
            <a:tbl>
              <a:tblPr firstRow="1" bandRow="1">
                <a:tableStyleId>{5C22544A-7EE6-4342-B048-85BDC9FD1C3A}</a:tableStyleId>
              </a:tblPr>
              <a:tblGrid>
                <a:gridCol w="3074987">
                  <a:extLst>
                    <a:ext uri="{9D8B030D-6E8A-4147-A177-3AD203B41FA5}">
                      <a16:colId xmlns:a16="http://schemas.microsoft.com/office/drawing/2014/main" val="2700947150"/>
                    </a:ext>
                  </a:extLst>
                </a:gridCol>
                <a:gridCol w="2609850">
                  <a:extLst>
                    <a:ext uri="{9D8B030D-6E8A-4147-A177-3AD203B41FA5}">
                      <a16:colId xmlns:a16="http://schemas.microsoft.com/office/drawing/2014/main" val="1991096162"/>
                    </a:ext>
                  </a:extLst>
                </a:gridCol>
              </a:tblGrid>
              <a:tr h="546100">
                <a:tc>
                  <a:txBody>
                    <a:bodyPr/>
                    <a:lstStyle/>
                    <a:p>
                      <a:pPr algn="ctr" fontAlgn="b">
                        <a:buNone/>
                      </a:pPr>
                      <a:r>
                        <a:rPr lang="es-MX" sz="2000" b="1" i="0" u="none" strike="noStrike" dirty="0">
                          <a:solidFill>
                            <a:schemeClr val="bg1"/>
                          </a:solidFill>
                          <a:effectLst/>
                          <a:latin typeface="Noto Sans SemiBold" panose="020B0502040504020204"/>
                        </a:rPr>
                        <a:t>TOTAL</a:t>
                      </a:r>
                    </a:p>
                  </a:txBody>
                  <a:tcPr marL="9525" marR="9525" marT="9525" marB="0" anchor="ctr">
                    <a:solidFill>
                      <a:srgbClr val="691831"/>
                    </a:solidFill>
                  </a:tcPr>
                </a:tc>
                <a:tc>
                  <a:txBody>
                    <a:bodyPr/>
                    <a:lstStyle/>
                    <a:p>
                      <a:pPr algn="ctr" fontAlgn="b">
                        <a:buNone/>
                      </a:pPr>
                      <a:r>
                        <a:rPr lang="es-MX" sz="2000" b="1" i="0" u="none" strike="noStrike" dirty="0">
                          <a:solidFill>
                            <a:schemeClr val="bg1"/>
                          </a:solidFill>
                          <a:effectLst/>
                          <a:latin typeface="Noto Sans SemiBold" panose="020B0502040504020204"/>
                        </a:rPr>
                        <a:t>$217,436.00</a:t>
                      </a:r>
                    </a:p>
                  </a:txBody>
                  <a:tcPr marL="9525" marR="9525" marT="9525" marB="0" anchor="ctr">
                    <a:solidFill>
                      <a:srgbClr val="691831"/>
                    </a:solidFill>
                  </a:tcPr>
                </a:tc>
                <a:extLst>
                  <a:ext uri="{0D108BD9-81ED-4DB2-BD59-A6C34878D82A}">
                    <a16:rowId xmlns:a16="http://schemas.microsoft.com/office/drawing/2014/main" val="2628853830"/>
                  </a:ext>
                </a:extLst>
              </a:tr>
            </a:tbl>
          </a:graphicData>
        </a:graphic>
      </p:graphicFrame>
      <p:sp>
        <p:nvSpPr>
          <p:cNvPr id="9" name="CuadroTexto 8">
            <a:extLst>
              <a:ext uri="{FF2B5EF4-FFF2-40B4-BE49-F238E27FC236}">
                <a16:creationId xmlns:a16="http://schemas.microsoft.com/office/drawing/2014/main" id="{AC588799-A99A-8556-8DEC-207F515B4D5C}"/>
              </a:ext>
            </a:extLst>
          </p:cNvPr>
          <p:cNvSpPr txBox="1"/>
          <p:nvPr/>
        </p:nvSpPr>
        <p:spPr>
          <a:xfrm>
            <a:off x="2076450" y="5508674"/>
            <a:ext cx="9766300" cy="830997"/>
          </a:xfrm>
          <a:prstGeom prst="rect">
            <a:avLst/>
          </a:prstGeom>
          <a:noFill/>
        </p:spPr>
        <p:txBody>
          <a:bodyPr wrap="square">
            <a:spAutoFit/>
          </a:bodyPr>
          <a:lstStyle/>
          <a:p>
            <a:r>
              <a:rPr lang="es-MX" sz="1200" b="1" i="1" dirty="0">
                <a:latin typeface="Noto Sans SemiBold" panose="020B0502040504020204"/>
              </a:rPr>
              <a:t>* Para el </a:t>
            </a:r>
            <a:r>
              <a:rPr lang="es-MX" sz="1200" b="1" i="1" dirty="0" err="1">
                <a:latin typeface="Noto Sans SemiBold" panose="020B0502040504020204"/>
              </a:rPr>
              <a:t>coffee</a:t>
            </a:r>
            <a:r>
              <a:rPr lang="es-MX" sz="1200" b="1" i="1" dirty="0">
                <a:latin typeface="Noto Sans SemiBold" panose="020B0502040504020204"/>
              </a:rPr>
              <a:t> break ambos turnos se puede ofrecer: durante el día agua, café, café descafeinado y té. Por la mañana barras de amaranto, fruta y bocadillos y por la tarde </a:t>
            </a:r>
            <a:r>
              <a:rPr lang="es-MX" sz="1200" b="1" i="1" dirty="0" err="1">
                <a:latin typeface="Noto Sans SemiBold" panose="020B0502040504020204"/>
              </a:rPr>
              <a:t>mix</a:t>
            </a:r>
            <a:r>
              <a:rPr lang="es-MX" sz="1200" b="1" i="1" dirty="0">
                <a:latin typeface="Noto Sans SemiBold" panose="020B0502040504020204"/>
              </a:rPr>
              <a:t> de semillas, crudites y chips de verduras (deshidratada).</a:t>
            </a:r>
          </a:p>
          <a:p>
            <a:r>
              <a:rPr lang="es-MX" sz="1200" b="1" i="1" dirty="0">
                <a:latin typeface="Noto Sans SemiBold" panose="020B0502040504020204"/>
              </a:rPr>
              <a:t>** Se anexa el menú a elegir.</a:t>
            </a:r>
          </a:p>
          <a:p>
            <a:r>
              <a:rPr lang="es-MX" sz="1200" b="1" i="1" dirty="0">
                <a:latin typeface="Noto Sans SemiBold" panose="020B0502040504020204"/>
              </a:rPr>
              <a:t>*** El Técnico Ayuda Montaje monta un día antes y está pendiente todo el día del evento.</a:t>
            </a:r>
            <a:endParaRPr lang="es-MX" sz="1200" dirty="0">
              <a:latin typeface="Noto Sans SemiBold" panose="020B0502040504020204"/>
            </a:endParaRPr>
          </a:p>
        </p:txBody>
      </p:sp>
    </p:spTree>
    <p:extLst>
      <p:ext uri="{BB962C8B-B14F-4D97-AF65-F5344CB8AC3E}">
        <p14:creationId xmlns:p14="http://schemas.microsoft.com/office/powerpoint/2010/main" val="3806739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183ED-34F1-4812-9ADF-EDF5CF6D3004}"/>
            </a:ext>
          </a:extLst>
        </p:cNvPr>
        <p:cNvGrpSpPr/>
        <p:nvPr/>
      </p:nvGrpSpPr>
      <p:grpSpPr>
        <a:xfrm>
          <a:off x="0" y="0"/>
          <a:ext cx="0" cy="0"/>
          <a:chOff x="0" y="0"/>
          <a:chExt cx="0" cy="0"/>
        </a:xfrm>
      </p:grpSpPr>
      <p:sp>
        <p:nvSpPr>
          <p:cNvPr id="2" name="Google Shape;78;p8">
            <a:extLst>
              <a:ext uri="{FF2B5EF4-FFF2-40B4-BE49-F238E27FC236}">
                <a16:creationId xmlns:a16="http://schemas.microsoft.com/office/drawing/2014/main" id="{948CED45-E009-264E-6B8B-1791BFF7D31D}"/>
              </a:ext>
            </a:extLst>
          </p:cNvPr>
          <p:cNvSpPr txBox="1"/>
          <p:nvPr/>
        </p:nvSpPr>
        <p:spPr>
          <a:xfrm>
            <a:off x="254025" y="198482"/>
            <a:ext cx="2301129" cy="784830"/>
          </a:xfrm>
          <a:prstGeom prst="rect">
            <a:avLst/>
          </a:prstGeom>
          <a:noFill/>
        </p:spPr>
        <p:txBody>
          <a:bodyPr wrap="square">
            <a:spAutoFit/>
          </a:bodyPr>
          <a:lstStyle>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sym typeface="Noto Sans"/>
              </a:rPr>
              <a:t>Capacitación</a:t>
            </a:r>
          </a:p>
          <a:p>
            <a:r>
              <a:rPr lang="es-MX" sz="2200" dirty="0">
                <a:sym typeface="Noto Sans"/>
              </a:rPr>
              <a:t>Costo</a:t>
            </a:r>
            <a:endParaRPr sz="2200" dirty="0">
              <a:sym typeface="Calibri"/>
            </a:endParaRPr>
          </a:p>
        </p:txBody>
      </p:sp>
      <p:sp>
        <p:nvSpPr>
          <p:cNvPr id="29" name="CuadroTexto 28">
            <a:extLst>
              <a:ext uri="{FF2B5EF4-FFF2-40B4-BE49-F238E27FC236}">
                <a16:creationId xmlns:a16="http://schemas.microsoft.com/office/drawing/2014/main" id="{B568FD6B-E7DD-6BC3-D60E-71B7376A357B}"/>
              </a:ext>
            </a:extLst>
          </p:cNvPr>
          <p:cNvSpPr txBox="1"/>
          <p:nvPr/>
        </p:nvSpPr>
        <p:spPr>
          <a:xfrm>
            <a:off x="3347009" y="146918"/>
            <a:ext cx="6024312" cy="769441"/>
          </a:xfrm>
          <a:prstGeom prst="rect">
            <a:avLst/>
          </a:prstGeom>
          <a:noFill/>
        </p:spPr>
        <p:txBody>
          <a:bodyPr wrap="square" rtlCol="0">
            <a:spAutoFit/>
          </a:bodyPr>
          <a:lstStyle/>
          <a:p>
            <a:r>
              <a:rPr lang="es-MX" sz="2200" b="1" dirty="0">
                <a:solidFill>
                  <a:srgbClr val="155B4E"/>
                </a:solidFill>
                <a:latin typeface="Noto Sans SemiBold" panose="020B0502040504020204"/>
                <a:ea typeface="Noto Sans" panose="020B0502040504020204" pitchFamily="34" charset="0"/>
                <a:cs typeface="Noto Sans" panose="020B0502040504020204" pitchFamily="34" charset="0"/>
              </a:rPr>
              <a:t>Objetivo: Lograr la integración de Expedientes Inmobiliarios con mayor eficiencia.</a:t>
            </a:r>
          </a:p>
        </p:txBody>
      </p:sp>
      <p:pic>
        <p:nvPicPr>
          <p:cNvPr id="2052" name="Picture 4" descr="Capacitación - Iconos gratis de computadora">
            <a:extLst>
              <a:ext uri="{FF2B5EF4-FFF2-40B4-BE49-F238E27FC236}">
                <a16:creationId xmlns:a16="http://schemas.microsoft.com/office/drawing/2014/main" id="{C6C3E74B-98F4-6021-6C65-7A2A2181A8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154" y="147524"/>
            <a:ext cx="531049" cy="5310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a 2">
            <a:extLst>
              <a:ext uri="{FF2B5EF4-FFF2-40B4-BE49-F238E27FC236}">
                <a16:creationId xmlns:a16="http://schemas.microsoft.com/office/drawing/2014/main" id="{85FB2BD7-C857-F298-B5EB-20A16F52267B}"/>
              </a:ext>
            </a:extLst>
          </p:cNvPr>
          <p:cNvGraphicFramePr>
            <a:graphicFrameLocks noGrp="1"/>
          </p:cNvGraphicFramePr>
          <p:nvPr>
            <p:extLst>
              <p:ext uri="{D42A27DB-BD31-4B8C-83A1-F6EECF244321}">
                <p14:modId xmlns:p14="http://schemas.microsoft.com/office/powerpoint/2010/main" val="1005865749"/>
              </p:ext>
            </p:extLst>
          </p:nvPr>
        </p:nvGraphicFramePr>
        <p:xfrm>
          <a:off x="334963" y="997819"/>
          <a:ext cx="5684837" cy="4450080"/>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510628426"/>
                    </a:ext>
                  </a:extLst>
                </a:gridCol>
                <a:gridCol w="1770592">
                  <a:extLst>
                    <a:ext uri="{9D8B030D-6E8A-4147-A177-3AD203B41FA5}">
                      <a16:colId xmlns:a16="http://schemas.microsoft.com/office/drawing/2014/main" val="3718157529"/>
                    </a:ext>
                  </a:extLst>
                </a:gridCol>
                <a:gridCol w="897995">
                  <a:extLst>
                    <a:ext uri="{9D8B030D-6E8A-4147-A177-3AD203B41FA5}">
                      <a16:colId xmlns:a16="http://schemas.microsoft.com/office/drawing/2014/main" val="83102555"/>
                    </a:ext>
                  </a:extLst>
                </a:gridCol>
                <a:gridCol w="638175">
                  <a:extLst>
                    <a:ext uri="{9D8B030D-6E8A-4147-A177-3AD203B41FA5}">
                      <a16:colId xmlns:a16="http://schemas.microsoft.com/office/drawing/2014/main" val="2704067836"/>
                    </a:ext>
                  </a:extLst>
                </a:gridCol>
                <a:gridCol w="1066800">
                  <a:extLst>
                    <a:ext uri="{9D8B030D-6E8A-4147-A177-3AD203B41FA5}">
                      <a16:colId xmlns:a16="http://schemas.microsoft.com/office/drawing/2014/main" val="386961473"/>
                    </a:ext>
                  </a:extLst>
                </a:gridCol>
                <a:gridCol w="904875">
                  <a:extLst>
                    <a:ext uri="{9D8B030D-6E8A-4147-A177-3AD203B41FA5}">
                      <a16:colId xmlns:a16="http://schemas.microsoft.com/office/drawing/2014/main" val="1336085821"/>
                    </a:ext>
                  </a:extLst>
                </a:gridCol>
              </a:tblGrid>
              <a:tr h="370840">
                <a:tc>
                  <a:txBody>
                    <a:bodyPr/>
                    <a:lstStyle/>
                    <a:p>
                      <a:pPr algn="ctr" fontAlgn="b">
                        <a:buNone/>
                      </a:pPr>
                      <a:r>
                        <a:rPr lang="es-MX" sz="1100" b="1" i="0" u="none" strike="noStrike" dirty="0" err="1">
                          <a:solidFill>
                            <a:schemeClr val="bg1"/>
                          </a:solidFill>
                          <a:effectLst/>
                          <a:latin typeface="Noto Sans SemiBold" panose="020B0502040504020204"/>
                        </a:rPr>
                        <a:t>N°</a:t>
                      </a:r>
                      <a:endParaRPr lang="es-MX" sz="1100" b="1" i="0" u="none" strike="noStrike" dirty="0">
                        <a:solidFill>
                          <a:schemeClr val="bg1"/>
                        </a:solidFill>
                        <a:effectLst/>
                        <a:latin typeface="Noto Sans SemiBold" panose="020B0502040504020204"/>
                      </a:endParaRP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CONCEPTO EN ESPECIE</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CAPACIDAD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CANTIDAD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COSTO IMSS</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TOTAL</a:t>
                      </a:r>
                    </a:p>
                  </a:txBody>
                  <a:tcPr marL="9525" marR="9525" marT="9525" marB="0" anchor="ctr">
                    <a:solidFill>
                      <a:srgbClr val="691831"/>
                    </a:solidFill>
                  </a:tcPr>
                </a:tc>
                <a:extLst>
                  <a:ext uri="{0D108BD9-81ED-4DB2-BD59-A6C34878D82A}">
                    <a16:rowId xmlns:a16="http://schemas.microsoft.com/office/drawing/2014/main" val="3682192479"/>
                  </a:ext>
                </a:extLst>
              </a:tr>
              <a:tr h="370840">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AUDITORIO BENITO COQUET</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200 PERSONAS</a:t>
                      </a:r>
                    </a:p>
                  </a:txBody>
                  <a:tcPr marL="9525" marR="9525" marT="9525" marB="0" anchor="ctr">
                    <a:solidFill>
                      <a:srgbClr val="7C7348"/>
                    </a:solidFill>
                  </a:tcPr>
                </a:tc>
                <a:tc>
                  <a:txBody>
                    <a:bodyPr/>
                    <a:lstStyle/>
                    <a:p>
                      <a:pPr algn="ctr" fontAlgn="b">
                        <a:buNone/>
                      </a:pPr>
                      <a:r>
                        <a:rPr lang="es-MX" sz="1100" b="1" i="0" u="none" strike="noStrike">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32,000.00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32,000.00 </a:t>
                      </a:r>
                    </a:p>
                  </a:txBody>
                  <a:tcPr marL="9525" marR="9525" marT="9525" marB="0" anchor="ctr">
                    <a:solidFill>
                      <a:srgbClr val="7C7348"/>
                    </a:solidFill>
                  </a:tcPr>
                </a:tc>
                <a:extLst>
                  <a:ext uri="{0D108BD9-81ED-4DB2-BD59-A6C34878D82A}">
                    <a16:rowId xmlns:a16="http://schemas.microsoft.com/office/drawing/2014/main" val="3403852549"/>
                  </a:ext>
                </a:extLst>
              </a:tr>
              <a:tr h="370840">
                <a:tc>
                  <a:txBody>
                    <a:bodyPr/>
                    <a:lstStyle/>
                    <a:p>
                      <a:pPr algn="ctr" fontAlgn="b">
                        <a:buNone/>
                      </a:pPr>
                      <a:r>
                        <a:rPr lang="es-MX" sz="1100" b="1" i="0" u="none" strike="noStrike">
                          <a:solidFill>
                            <a:srgbClr val="000000"/>
                          </a:solidFill>
                          <a:effectLst/>
                          <a:latin typeface="Noto Sans SemiBold" panose="020B0502040504020204"/>
                        </a:rPr>
                        <a:t>2</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AULA I</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25 PERSONAS</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extLst>
                  <a:ext uri="{0D108BD9-81ED-4DB2-BD59-A6C34878D82A}">
                    <a16:rowId xmlns:a16="http://schemas.microsoft.com/office/drawing/2014/main" val="1270578338"/>
                  </a:ext>
                </a:extLst>
              </a:tr>
              <a:tr h="370840">
                <a:tc>
                  <a:txBody>
                    <a:bodyPr/>
                    <a:lstStyle/>
                    <a:p>
                      <a:pPr algn="ctr" fontAlgn="b">
                        <a:buNone/>
                      </a:pPr>
                      <a:r>
                        <a:rPr lang="es-MX" sz="1100" b="1" i="0" u="none" strike="noStrike" dirty="0">
                          <a:solidFill>
                            <a:schemeClr val="bg1"/>
                          </a:solidFill>
                          <a:effectLst/>
                          <a:latin typeface="Noto Sans SemiBold" panose="020B0502040504020204"/>
                        </a:rPr>
                        <a:t>3</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AULA II</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25 PERSONAS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extLst>
                  <a:ext uri="{0D108BD9-81ED-4DB2-BD59-A6C34878D82A}">
                    <a16:rowId xmlns:a16="http://schemas.microsoft.com/office/drawing/2014/main" val="2063701654"/>
                  </a:ext>
                </a:extLst>
              </a:tr>
              <a:tr h="370840">
                <a:tc>
                  <a:txBody>
                    <a:bodyPr/>
                    <a:lstStyle/>
                    <a:p>
                      <a:pPr algn="ctr" fontAlgn="b">
                        <a:buNone/>
                      </a:pPr>
                      <a:r>
                        <a:rPr lang="es-MX" sz="1100" b="1" i="0" u="none" strike="noStrike">
                          <a:solidFill>
                            <a:srgbClr val="000000"/>
                          </a:solidFill>
                          <a:effectLst/>
                          <a:latin typeface="Noto Sans SemiBold" panose="020B0502040504020204"/>
                        </a:rPr>
                        <a:t>4</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AULA III</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25 PERSONAS</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extLst>
                  <a:ext uri="{0D108BD9-81ED-4DB2-BD59-A6C34878D82A}">
                    <a16:rowId xmlns:a16="http://schemas.microsoft.com/office/drawing/2014/main" val="521135984"/>
                  </a:ext>
                </a:extLst>
              </a:tr>
              <a:tr h="370840">
                <a:tc>
                  <a:txBody>
                    <a:bodyPr/>
                    <a:lstStyle/>
                    <a:p>
                      <a:pPr algn="ctr" fontAlgn="b">
                        <a:buNone/>
                      </a:pPr>
                      <a:r>
                        <a:rPr lang="es-MX" sz="1100" b="1" i="0" u="none" strike="noStrike" dirty="0">
                          <a:solidFill>
                            <a:schemeClr val="bg1"/>
                          </a:solidFill>
                          <a:effectLst/>
                          <a:latin typeface="Noto Sans SemiBold" panose="020B0502040504020204"/>
                        </a:rPr>
                        <a:t>5</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AULA SALVADOR ALLENDE</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25 PERSONAS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extLst>
                  <a:ext uri="{0D108BD9-81ED-4DB2-BD59-A6C34878D82A}">
                    <a16:rowId xmlns:a16="http://schemas.microsoft.com/office/drawing/2014/main" val="993629561"/>
                  </a:ext>
                </a:extLst>
              </a:tr>
              <a:tr h="370840">
                <a:tc>
                  <a:txBody>
                    <a:bodyPr/>
                    <a:lstStyle/>
                    <a:p>
                      <a:pPr algn="ctr" fontAlgn="b">
                        <a:buNone/>
                      </a:pPr>
                      <a:r>
                        <a:rPr lang="es-MX" sz="1100" b="1" i="0" u="none" strike="noStrike">
                          <a:solidFill>
                            <a:srgbClr val="000000"/>
                          </a:solidFill>
                          <a:effectLst/>
                          <a:latin typeface="Noto Sans SemiBold" panose="020B0502040504020204"/>
                        </a:rPr>
                        <a:t>6</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COMEDOR</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200 PERSONAS</a:t>
                      </a:r>
                    </a:p>
                  </a:txBody>
                  <a:tcPr marL="9525" marR="9525" marT="9525" marB="0" anchor="ctr"/>
                </a:tc>
                <a:tc>
                  <a:txBody>
                    <a:bodyPr/>
                    <a:lstStyle/>
                    <a:p>
                      <a:pPr algn="ctr" fontAlgn="b">
                        <a:buNone/>
                      </a:pPr>
                      <a:r>
                        <a:rPr lang="es-MX" sz="1100" b="1" i="0" u="none" strike="noStrike">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7,000.00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7,000.00 </a:t>
                      </a:r>
                    </a:p>
                  </a:txBody>
                  <a:tcPr marL="9525" marR="9525" marT="9525" marB="0" anchor="ctr"/>
                </a:tc>
                <a:extLst>
                  <a:ext uri="{0D108BD9-81ED-4DB2-BD59-A6C34878D82A}">
                    <a16:rowId xmlns:a16="http://schemas.microsoft.com/office/drawing/2014/main" val="635744607"/>
                  </a:ext>
                </a:extLst>
              </a:tr>
              <a:tr h="370840">
                <a:tc>
                  <a:txBody>
                    <a:bodyPr/>
                    <a:lstStyle/>
                    <a:p>
                      <a:pPr algn="ctr" fontAlgn="b">
                        <a:buNone/>
                      </a:pPr>
                      <a:r>
                        <a:rPr lang="es-MX" sz="1100" b="1" i="0" u="none" strike="noStrike" dirty="0">
                          <a:solidFill>
                            <a:schemeClr val="bg1"/>
                          </a:solidFill>
                          <a:effectLst/>
                          <a:latin typeface="Noto Sans SemiBold" panose="020B0502040504020204"/>
                        </a:rPr>
                        <a:t>7</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ESTACIONAMIENTO</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60 AUTOS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20,000.00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20,000.00 </a:t>
                      </a:r>
                    </a:p>
                  </a:txBody>
                  <a:tcPr marL="9525" marR="9525" marT="9525" marB="0" anchor="ctr">
                    <a:solidFill>
                      <a:srgbClr val="7C7348"/>
                    </a:solidFill>
                  </a:tcPr>
                </a:tc>
                <a:extLst>
                  <a:ext uri="{0D108BD9-81ED-4DB2-BD59-A6C34878D82A}">
                    <a16:rowId xmlns:a16="http://schemas.microsoft.com/office/drawing/2014/main" val="550979800"/>
                  </a:ext>
                </a:extLst>
              </a:tr>
              <a:tr h="370840">
                <a:tc>
                  <a:txBody>
                    <a:bodyPr/>
                    <a:lstStyle/>
                    <a:p>
                      <a:pPr algn="ctr" fontAlgn="b">
                        <a:buNone/>
                      </a:pPr>
                      <a:r>
                        <a:rPr lang="es-MX" sz="1100" b="1" i="0" u="none" strike="noStrike" dirty="0">
                          <a:solidFill>
                            <a:srgbClr val="000000"/>
                          </a:solidFill>
                          <a:effectLst/>
                          <a:latin typeface="Noto Sans SemiBold" panose="020B0502040504020204"/>
                        </a:rPr>
                        <a:t>8</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COFFE BREAK EJECUTIVO*</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NO APLICA</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115</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500.00 </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57,500.00 </a:t>
                      </a:r>
                    </a:p>
                  </a:txBody>
                  <a:tcPr marL="9525" marR="9525" marT="9525" marB="0" anchor="ctr"/>
                </a:tc>
                <a:extLst>
                  <a:ext uri="{0D108BD9-81ED-4DB2-BD59-A6C34878D82A}">
                    <a16:rowId xmlns:a16="http://schemas.microsoft.com/office/drawing/2014/main" val="813511148"/>
                  </a:ext>
                </a:extLst>
              </a:tr>
              <a:tr h="370840">
                <a:tc>
                  <a:txBody>
                    <a:bodyPr/>
                    <a:lstStyle/>
                    <a:p>
                      <a:pPr algn="ctr" fontAlgn="b">
                        <a:buNone/>
                      </a:pPr>
                      <a:r>
                        <a:rPr lang="es-MX" sz="1100" b="1" i="0" u="none" strike="noStrike" dirty="0">
                          <a:solidFill>
                            <a:schemeClr val="bg1"/>
                          </a:solidFill>
                          <a:effectLst/>
                          <a:latin typeface="Noto Sans SemiBold" panose="020B0502040504020204"/>
                        </a:rPr>
                        <a:t>9</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COMIDA TIPO BUFFET**</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115</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400.00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46,000.00 </a:t>
                      </a:r>
                    </a:p>
                  </a:txBody>
                  <a:tcPr marL="9525" marR="9525" marT="9525" marB="0" anchor="ctr">
                    <a:solidFill>
                      <a:srgbClr val="7C7348"/>
                    </a:solidFill>
                  </a:tcPr>
                </a:tc>
                <a:extLst>
                  <a:ext uri="{0D108BD9-81ED-4DB2-BD59-A6C34878D82A}">
                    <a16:rowId xmlns:a16="http://schemas.microsoft.com/office/drawing/2014/main" val="284953594"/>
                  </a:ext>
                </a:extLst>
              </a:tr>
              <a:tr h="370840">
                <a:tc>
                  <a:txBody>
                    <a:bodyPr/>
                    <a:lstStyle/>
                    <a:p>
                      <a:pPr algn="ctr" fontAlgn="b">
                        <a:buNone/>
                      </a:pPr>
                      <a:r>
                        <a:rPr lang="es-MX" sz="1100" b="1" i="0" u="none" strike="noStrike" dirty="0">
                          <a:solidFill>
                            <a:schemeClr val="tx1"/>
                          </a:solidFill>
                          <a:effectLst/>
                          <a:latin typeface="Noto Sans SemiBold" panose="020B0502040504020204"/>
                        </a:rPr>
                        <a:t>10</a:t>
                      </a:r>
                    </a:p>
                  </a:txBody>
                  <a:tcPr marL="9525" marR="9525" marT="9525" marB="0" anchor="ctr">
                    <a:solidFill>
                      <a:srgbClr val="E7EAED"/>
                    </a:solidFill>
                  </a:tcPr>
                </a:tc>
                <a:tc>
                  <a:txBody>
                    <a:bodyPr/>
                    <a:lstStyle/>
                    <a:p>
                      <a:pPr algn="l" fontAlgn="b">
                        <a:buNone/>
                      </a:pPr>
                      <a:r>
                        <a:rPr lang="es-MX" sz="1100" b="1" i="0" u="none" strike="noStrike" dirty="0">
                          <a:solidFill>
                            <a:schemeClr val="tx1"/>
                          </a:solidFill>
                          <a:effectLst/>
                          <a:latin typeface="Noto Sans SemiBold" panose="020B0502040504020204"/>
                        </a:rPr>
                        <a:t> LOBBY</a:t>
                      </a:r>
                    </a:p>
                  </a:txBody>
                  <a:tcPr marL="9525" marR="9525" marT="9525" marB="0" anchor="ctr">
                    <a:solidFill>
                      <a:srgbClr val="E7EAED"/>
                    </a:solidFill>
                  </a:tcPr>
                </a:tc>
                <a:tc>
                  <a:txBody>
                    <a:bodyPr/>
                    <a:lstStyle/>
                    <a:p>
                      <a:pPr algn="ctr" fontAlgn="b">
                        <a:buNone/>
                      </a:pPr>
                      <a:r>
                        <a:rPr lang="es-MX" sz="1100" b="1" i="0" u="none" strike="noStrike" dirty="0">
                          <a:solidFill>
                            <a:schemeClr val="tx1"/>
                          </a:solidFill>
                          <a:effectLst/>
                          <a:latin typeface="Noto Sans SemiBold" panose="020B0502040504020204"/>
                        </a:rPr>
                        <a:t>200 PERSONAS</a:t>
                      </a:r>
                    </a:p>
                  </a:txBody>
                  <a:tcPr marL="9525" marR="9525" marT="9525" marB="0" anchor="ctr">
                    <a:solidFill>
                      <a:srgbClr val="E7EAED"/>
                    </a:solidFill>
                  </a:tcPr>
                </a:tc>
                <a:tc>
                  <a:txBody>
                    <a:bodyPr/>
                    <a:lstStyle/>
                    <a:p>
                      <a:pPr algn="ctr" fontAlgn="b">
                        <a:buNone/>
                      </a:pPr>
                      <a:r>
                        <a:rPr lang="es-MX" sz="1100" b="1" i="0" u="none" strike="noStrike" dirty="0">
                          <a:solidFill>
                            <a:schemeClr val="tx1"/>
                          </a:solidFill>
                          <a:effectLst/>
                          <a:latin typeface="Noto Sans SemiBold" panose="020B0502040504020204"/>
                        </a:rPr>
                        <a:t>1</a:t>
                      </a:r>
                    </a:p>
                  </a:txBody>
                  <a:tcPr marL="9525" marR="9525" marT="9525" marB="0" anchor="ctr">
                    <a:solidFill>
                      <a:srgbClr val="E7EAED"/>
                    </a:solidFill>
                  </a:tcPr>
                </a:tc>
                <a:tc>
                  <a:txBody>
                    <a:bodyPr/>
                    <a:lstStyle/>
                    <a:p>
                      <a:pPr marL="0" algn="l" defTabSz="914400" rtl="0" eaLnBrk="1" fontAlgn="b" latinLnBrk="0" hangingPunct="1">
                        <a:buNone/>
                      </a:pPr>
                      <a:r>
                        <a:rPr lang="es-MX" sz="1100" b="1" i="0" u="none" strike="noStrike" kern="1200" dirty="0">
                          <a:solidFill>
                            <a:srgbClr val="000000"/>
                          </a:solidFill>
                          <a:effectLst/>
                          <a:latin typeface="Noto Sans SemiBold" panose="020B0502040504020204"/>
                          <a:ea typeface="+mn-ea"/>
                          <a:cs typeface="+mn-cs"/>
                        </a:rPr>
                        <a:t>          4,000.00</a:t>
                      </a:r>
                    </a:p>
                  </a:txBody>
                  <a:tcPr marL="9525" marR="9525" marT="9525" marB="0" anchor="ctr">
                    <a:solidFill>
                      <a:srgbClr val="E7EAED"/>
                    </a:solidFill>
                  </a:tcPr>
                </a:tc>
                <a:tc>
                  <a:txBody>
                    <a:bodyPr/>
                    <a:lstStyle/>
                    <a:p>
                      <a:pPr marL="0" algn="l" defTabSz="914400" rtl="0" eaLnBrk="1" fontAlgn="b" latinLnBrk="0" hangingPunct="1">
                        <a:buNone/>
                      </a:pPr>
                      <a:r>
                        <a:rPr lang="es-MX" sz="1100" b="1" i="0" u="none" strike="noStrike" kern="1200" dirty="0">
                          <a:solidFill>
                            <a:srgbClr val="000000"/>
                          </a:solidFill>
                          <a:effectLst/>
                          <a:latin typeface="Noto Sans SemiBold" panose="020B0502040504020204"/>
                          <a:ea typeface="+mn-ea"/>
                          <a:cs typeface="+mn-cs"/>
                        </a:rPr>
                        <a:t>      24,000.00</a:t>
                      </a:r>
                    </a:p>
                  </a:txBody>
                  <a:tcPr marL="9525" marR="9525" marT="9525" marB="0" anchor="ctr">
                    <a:solidFill>
                      <a:srgbClr val="E7EAED"/>
                    </a:solidFill>
                  </a:tcPr>
                </a:tc>
                <a:extLst>
                  <a:ext uri="{0D108BD9-81ED-4DB2-BD59-A6C34878D82A}">
                    <a16:rowId xmlns:a16="http://schemas.microsoft.com/office/drawing/2014/main" val="625641022"/>
                  </a:ext>
                </a:extLst>
              </a:tr>
              <a:tr h="370840">
                <a:tc gridSpan="5">
                  <a:txBody>
                    <a:bodyPr/>
                    <a:lstStyle/>
                    <a:p>
                      <a:pPr algn="ctr" fontAlgn="b">
                        <a:buNone/>
                      </a:pPr>
                      <a:r>
                        <a:rPr lang="es-MX" sz="1200" b="1" i="0" u="none" strike="noStrike" dirty="0">
                          <a:solidFill>
                            <a:schemeClr val="bg1"/>
                          </a:solidFill>
                          <a:effectLst/>
                          <a:latin typeface="Noto Sans SemiBold" panose="020B0502040504020204"/>
                        </a:rPr>
                        <a:t>                                                                                                       SUBTOTAL 1 </a:t>
                      </a:r>
                    </a:p>
                  </a:txBody>
                  <a:tcPr marL="9525" marR="9525" marT="9525" marB="0" anchor="ctr">
                    <a:solidFill>
                      <a:srgbClr val="691831"/>
                    </a:solidFill>
                  </a:tcPr>
                </a:tc>
                <a:tc hMerge="1">
                  <a:txBody>
                    <a:bodyPr/>
                    <a:lstStyle/>
                    <a:p>
                      <a:pPr algn="l" fontAlgn="b">
                        <a:buNone/>
                      </a:pPr>
                      <a:endParaRPr lang="es-MX" sz="1100" b="1" i="0" u="none" strike="noStrike">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endParaRPr dirty="0"/>
                    </a:p>
                  </a:txBody>
                  <a:tcPr marL="9525" marR="9525" marT="9525" marB="0" anchor="ctr"/>
                </a:tc>
                <a:tc>
                  <a:txBody>
                    <a:bodyPr/>
                    <a:lstStyle/>
                    <a:p>
                      <a:pPr algn="l" fontAlgn="b">
                        <a:buNone/>
                      </a:pPr>
                      <a:r>
                        <a:rPr lang="es-MX" sz="1200" b="1" i="0" u="none" strike="noStrike" dirty="0">
                          <a:solidFill>
                            <a:schemeClr val="bg1"/>
                          </a:solidFill>
                          <a:effectLst/>
                          <a:latin typeface="Noto Sans SemiBold" panose="020B0502040504020204"/>
                        </a:rPr>
                        <a:t>  $222,500.00 </a:t>
                      </a:r>
                    </a:p>
                  </a:txBody>
                  <a:tcPr marL="9525" marR="9525" marT="9525" marB="0" anchor="ctr">
                    <a:solidFill>
                      <a:srgbClr val="691831"/>
                    </a:solidFill>
                  </a:tcPr>
                </a:tc>
                <a:extLst>
                  <a:ext uri="{0D108BD9-81ED-4DB2-BD59-A6C34878D82A}">
                    <a16:rowId xmlns:a16="http://schemas.microsoft.com/office/drawing/2014/main" val="157827656"/>
                  </a:ext>
                </a:extLst>
              </a:tr>
            </a:tbl>
          </a:graphicData>
        </a:graphic>
      </p:graphicFrame>
      <p:graphicFrame>
        <p:nvGraphicFramePr>
          <p:cNvPr id="4" name="Tabla 3">
            <a:extLst>
              <a:ext uri="{FF2B5EF4-FFF2-40B4-BE49-F238E27FC236}">
                <a16:creationId xmlns:a16="http://schemas.microsoft.com/office/drawing/2014/main" id="{0DF94088-0B2A-6605-D89F-EE5347C4E210}"/>
              </a:ext>
            </a:extLst>
          </p:cNvPr>
          <p:cNvGraphicFramePr>
            <a:graphicFrameLocks noGrp="1"/>
          </p:cNvGraphicFramePr>
          <p:nvPr>
            <p:extLst>
              <p:ext uri="{D42A27DB-BD31-4B8C-83A1-F6EECF244321}">
                <p14:modId xmlns:p14="http://schemas.microsoft.com/office/powerpoint/2010/main" val="4094464619"/>
              </p:ext>
            </p:extLst>
          </p:nvPr>
        </p:nvGraphicFramePr>
        <p:xfrm>
          <a:off x="6172202" y="997819"/>
          <a:ext cx="5684837" cy="1854200"/>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510628426"/>
                    </a:ext>
                  </a:extLst>
                </a:gridCol>
                <a:gridCol w="1770592">
                  <a:extLst>
                    <a:ext uri="{9D8B030D-6E8A-4147-A177-3AD203B41FA5}">
                      <a16:colId xmlns:a16="http://schemas.microsoft.com/office/drawing/2014/main" val="3718157529"/>
                    </a:ext>
                  </a:extLst>
                </a:gridCol>
                <a:gridCol w="897995">
                  <a:extLst>
                    <a:ext uri="{9D8B030D-6E8A-4147-A177-3AD203B41FA5}">
                      <a16:colId xmlns:a16="http://schemas.microsoft.com/office/drawing/2014/main" val="83102555"/>
                    </a:ext>
                  </a:extLst>
                </a:gridCol>
                <a:gridCol w="638175">
                  <a:extLst>
                    <a:ext uri="{9D8B030D-6E8A-4147-A177-3AD203B41FA5}">
                      <a16:colId xmlns:a16="http://schemas.microsoft.com/office/drawing/2014/main" val="2704067836"/>
                    </a:ext>
                  </a:extLst>
                </a:gridCol>
                <a:gridCol w="1066800">
                  <a:extLst>
                    <a:ext uri="{9D8B030D-6E8A-4147-A177-3AD203B41FA5}">
                      <a16:colId xmlns:a16="http://schemas.microsoft.com/office/drawing/2014/main" val="386961473"/>
                    </a:ext>
                  </a:extLst>
                </a:gridCol>
                <a:gridCol w="904875">
                  <a:extLst>
                    <a:ext uri="{9D8B030D-6E8A-4147-A177-3AD203B41FA5}">
                      <a16:colId xmlns:a16="http://schemas.microsoft.com/office/drawing/2014/main" val="1336085821"/>
                    </a:ext>
                  </a:extLst>
                </a:gridCol>
              </a:tblGrid>
              <a:tr h="370840">
                <a:tc>
                  <a:txBody>
                    <a:bodyPr/>
                    <a:lstStyle/>
                    <a:p>
                      <a:pPr algn="ctr" fontAlgn="b">
                        <a:buNone/>
                      </a:pPr>
                      <a:r>
                        <a:rPr lang="es-MX" sz="1100" b="1" i="0" u="none" strike="noStrike" dirty="0" err="1">
                          <a:solidFill>
                            <a:schemeClr val="bg1"/>
                          </a:solidFill>
                          <a:effectLst/>
                          <a:latin typeface="Noto Sans SemiBold" panose="020B0502040504020204"/>
                        </a:rPr>
                        <a:t>N°</a:t>
                      </a:r>
                      <a:endParaRPr lang="es-MX" sz="1100" b="1" i="0" u="none" strike="noStrike" dirty="0">
                        <a:solidFill>
                          <a:schemeClr val="bg1"/>
                        </a:solidFill>
                        <a:effectLst/>
                        <a:latin typeface="Noto Sans SemiBold" panose="020B0502040504020204"/>
                      </a:endParaRP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CONCEPTO CON COSTO</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CAPACIDAD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CANTIDAD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COSTO IMSS</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TOTAL</a:t>
                      </a:r>
                    </a:p>
                  </a:txBody>
                  <a:tcPr marL="9525" marR="9525" marT="9525" marB="0" anchor="ctr">
                    <a:solidFill>
                      <a:srgbClr val="691831"/>
                    </a:solidFill>
                  </a:tcPr>
                </a:tc>
                <a:extLst>
                  <a:ext uri="{0D108BD9-81ED-4DB2-BD59-A6C34878D82A}">
                    <a16:rowId xmlns:a16="http://schemas.microsoft.com/office/drawing/2014/main" val="3682192479"/>
                  </a:ext>
                </a:extLst>
              </a:tr>
              <a:tr h="370840">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BANNERS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4</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2,000.00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8,000.00 </a:t>
                      </a:r>
                    </a:p>
                  </a:txBody>
                  <a:tcPr marL="9525" marR="9525" marT="9525" marB="0" anchor="ctr">
                    <a:solidFill>
                      <a:srgbClr val="7C7348"/>
                    </a:solidFill>
                  </a:tcPr>
                </a:tc>
                <a:extLst>
                  <a:ext uri="{0D108BD9-81ED-4DB2-BD59-A6C34878D82A}">
                    <a16:rowId xmlns:a16="http://schemas.microsoft.com/office/drawing/2014/main" val="3403852549"/>
                  </a:ext>
                </a:extLst>
              </a:tr>
              <a:tr h="370840">
                <a:tc>
                  <a:txBody>
                    <a:bodyPr/>
                    <a:lstStyle/>
                    <a:p>
                      <a:pPr algn="ctr" fontAlgn="b">
                        <a:buNone/>
                      </a:pPr>
                      <a:r>
                        <a:rPr lang="es-MX" sz="1100" b="1" i="0" u="none" strike="noStrike">
                          <a:solidFill>
                            <a:srgbClr val="000000"/>
                          </a:solidFill>
                          <a:effectLst/>
                          <a:latin typeface="Noto Sans SemiBold" panose="020B0502040504020204"/>
                        </a:rPr>
                        <a:t>2</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LAPTOPS</a:t>
                      </a:r>
                    </a:p>
                  </a:txBody>
                  <a:tcPr marL="9525" marR="9525" marT="9525" marB="0" anchor="ctr"/>
                </a:tc>
                <a:tc>
                  <a:txBody>
                    <a:bodyPr/>
                    <a:lstStyle/>
                    <a:p>
                      <a:pPr algn="ctr" fontAlgn="b">
                        <a:buNone/>
                      </a:pPr>
                      <a:r>
                        <a:rPr lang="es-MX" sz="1100" b="1" i="0" u="none" strike="noStrike" dirty="0">
                          <a:solidFill>
                            <a:srgbClr val="000000"/>
                          </a:solidFill>
                          <a:effectLst/>
                          <a:latin typeface="Aptos Narrow" panose="020B0004020202020204" pitchFamily="34" charset="0"/>
                        </a:rPr>
                        <a:t>NO APLICA</a:t>
                      </a:r>
                    </a:p>
                  </a:txBody>
                  <a:tcPr marL="9525" marR="9525" marT="9525" marB="0" anchor="ctr"/>
                </a:tc>
                <a:tc>
                  <a:txBody>
                    <a:bodyPr/>
                    <a:lstStyle/>
                    <a:p>
                      <a:pPr algn="ctr" fontAlgn="b">
                        <a:buNone/>
                      </a:pPr>
                      <a:r>
                        <a:rPr lang="es-MX" sz="1100" b="1" i="0" u="none" strike="noStrike" dirty="0">
                          <a:solidFill>
                            <a:srgbClr val="000000"/>
                          </a:solidFill>
                          <a:effectLst/>
                          <a:latin typeface="Aptos Narrow" panose="020B0004020202020204" pitchFamily="34" charset="0"/>
                        </a:rPr>
                        <a:t>4</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1,067.00 </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4,268.00 </a:t>
                      </a:r>
                    </a:p>
                  </a:txBody>
                  <a:tcPr marL="9525" marR="9525" marT="9525" marB="0" anchor="ctr"/>
                </a:tc>
                <a:extLst>
                  <a:ext uri="{0D108BD9-81ED-4DB2-BD59-A6C34878D82A}">
                    <a16:rowId xmlns:a16="http://schemas.microsoft.com/office/drawing/2014/main" val="1270578338"/>
                  </a:ext>
                </a:extLst>
              </a:tr>
              <a:tr h="370840">
                <a:tc>
                  <a:txBody>
                    <a:bodyPr/>
                    <a:lstStyle/>
                    <a:p>
                      <a:pPr algn="ctr" fontAlgn="b">
                        <a:buNone/>
                      </a:pPr>
                      <a:r>
                        <a:rPr lang="es-MX" sz="1100" b="1" i="0" u="none" strike="noStrike" dirty="0">
                          <a:solidFill>
                            <a:schemeClr val="bg1"/>
                          </a:solidFill>
                          <a:effectLst/>
                          <a:latin typeface="Noto Sans SemiBold" panose="020B0502040504020204"/>
                        </a:rPr>
                        <a:t>3</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TÉCNICO AYUDA MONTAJE***</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2</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3,334.00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6,668.00 </a:t>
                      </a:r>
                    </a:p>
                  </a:txBody>
                  <a:tcPr marL="9525" marR="9525" marT="9525" marB="0" anchor="ctr">
                    <a:solidFill>
                      <a:srgbClr val="7C7348"/>
                    </a:solidFill>
                  </a:tcPr>
                </a:tc>
                <a:extLst>
                  <a:ext uri="{0D108BD9-81ED-4DB2-BD59-A6C34878D82A}">
                    <a16:rowId xmlns:a16="http://schemas.microsoft.com/office/drawing/2014/main" val="2063701654"/>
                  </a:ext>
                </a:extLst>
              </a:tr>
              <a:tr h="370840">
                <a:tc gridSpan="5">
                  <a:txBody>
                    <a:bodyPr/>
                    <a:lstStyle/>
                    <a:p>
                      <a:pPr algn="ctr" fontAlgn="b">
                        <a:buNone/>
                      </a:pPr>
                      <a:r>
                        <a:rPr lang="es-MX" sz="1200" b="1" i="0" u="none" strike="noStrike" dirty="0">
                          <a:solidFill>
                            <a:schemeClr val="bg1"/>
                          </a:solidFill>
                          <a:effectLst/>
                          <a:latin typeface="Noto Sans SemiBold" panose="020B0502040504020204"/>
                        </a:rPr>
                        <a:t>                                                                                                    SUBTOTAL 2</a:t>
                      </a:r>
                    </a:p>
                  </a:txBody>
                  <a:tcPr marL="9525" marR="9525" marT="9525" marB="0" anchor="ctr">
                    <a:solidFill>
                      <a:srgbClr val="691831"/>
                    </a:solidFill>
                  </a:tcP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endParaRPr dirty="0"/>
                    </a:p>
                  </a:txBody>
                  <a:tcPr marL="9525" marR="9525" marT="9525" marB="0" anchor="ctr"/>
                </a:tc>
                <a:tc>
                  <a:txBody>
                    <a:bodyPr/>
                    <a:lstStyle/>
                    <a:p>
                      <a:pPr algn="l" fontAlgn="b">
                        <a:buNone/>
                      </a:pPr>
                      <a:r>
                        <a:rPr lang="es-MX" sz="1200" b="1" i="0" u="none" strike="noStrike" dirty="0">
                          <a:solidFill>
                            <a:schemeClr val="bg1"/>
                          </a:solidFill>
                          <a:effectLst/>
                          <a:latin typeface="Noto Sans SemiBold" panose="020B0502040504020204"/>
                        </a:rPr>
                        <a:t>   $18,936.00 </a:t>
                      </a:r>
                    </a:p>
                  </a:txBody>
                  <a:tcPr marL="9525" marR="9525" marT="9525" marB="0" anchor="ctr">
                    <a:solidFill>
                      <a:srgbClr val="691831"/>
                    </a:solidFill>
                  </a:tcPr>
                </a:tc>
                <a:extLst>
                  <a:ext uri="{0D108BD9-81ED-4DB2-BD59-A6C34878D82A}">
                    <a16:rowId xmlns:a16="http://schemas.microsoft.com/office/drawing/2014/main" val="157827656"/>
                  </a:ext>
                </a:extLst>
              </a:tr>
            </a:tbl>
          </a:graphicData>
        </a:graphic>
      </p:graphicFrame>
      <p:graphicFrame>
        <p:nvGraphicFramePr>
          <p:cNvPr id="5" name="Tabla 4">
            <a:extLst>
              <a:ext uri="{FF2B5EF4-FFF2-40B4-BE49-F238E27FC236}">
                <a16:creationId xmlns:a16="http://schemas.microsoft.com/office/drawing/2014/main" id="{B6C7C1E4-F359-24E1-6E08-4B6490A8C201}"/>
              </a:ext>
            </a:extLst>
          </p:cNvPr>
          <p:cNvGraphicFramePr>
            <a:graphicFrameLocks noGrp="1"/>
          </p:cNvGraphicFramePr>
          <p:nvPr>
            <p:extLst>
              <p:ext uri="{D42A27DB-BD31-4B8C-83A1-F6EECF244321}">
                <p14:modId xmlns:p14="http://schemas.microsoft.com/office/powerpoint/2010/main" val="1937957391"/>
              </p:ext>
            </p:extLst>
          </p:nvPr>
        </p:nvGraphicFramePr>
        <p:xfrm>
          <a:off x="6172202" y="3587750"/>
          <a:ext cx="5684837" cy="546100"/>
        </p:xfrm>
        <a:graphic>
          <a:graphicData uri="http://schemas.openxmlformats.org/drawingml/2006/table">
            <a:tbl>
              <a:tblPr firstRow="1" bandRow="1">
                <a:tableStyleId>{5C22544A-7EE6-4342-B048-85BDC9FD1C3A}</a:tableStyleId>
              </a:tblPr>
              <a:tblGrid>
                <a:gridCol w="3074987">
                  <a:extLst>
                    <a:ext uri="{9D8B030D-6E8A-4147-A177-3AD203B41FA5}">
                      <a16:colId xmlns:a16="http://schemas.microsoft.com/office/drawing/2014/main" val="2700947150"/>
                    </a:ext>
                  </a:extLst>
                </a:gridCol>
                <a:gridCol w="2609850">
                  <a:extLst>
                    <a:ext uri="{9D8B030D-6E8A-4147-A177-3AD203B41FA5}">
                      <a16:colId xmlns:a16="http://schemas.microsoft.com/office/drawing/2014/main" val="1991096162"/>
                    </a:ext>
                  </a:extLst>
                </a:gridCol>
              </a:tblGrid>
              <a:tr h="546100">
                <a:tc>
                  <a:txBody>
                    <a:bodyPr/>
                    <a:lstStyle/>
                    <a:p>
                      <a:pPr algn="ctr" fontAlgn="b">
                        <a:buNone/>
                      </a:pPr>
                      <a:r>
                        <a:rPr lang="es-MX" sz="2000" b="1" i="0" u="none" strike="noStrike" dirty="0">
                          <a:solidFill>
                            <a:schemeClr val="bg1"/>
                          </a:solidFill>
                          <a:effectLst/>
                          <a:latin typeface="Noto Sans SemiBold" panose="020B0502040504020204"/>
                        </a:rPr>
                        <a:t>TOTAL</a:t>
                      </a:r>
                    </a:p>
                  </a:txBody>
                  <a:tcPr marL="9525" marR="9525" marT="9525" marB="0" anchor="ctr">
                    <a:solidFill>
                      <a:srgbClr val="691831"/>
                    </a:solidFill>
                  </a:tcPr>
                </a:tc>
                <a:tc>
                  <a:txBody>
                    <a:bodyPr/>
                    <a:lstStyle/>
                    <a:p>
                      <a:pPr algn="ctr" fontAlgn="b">
                        <a:buNone/>
                      </a:pPr>
                      <a:r>
                        <a:rPr lang="es-MX" sz="2000" b="1" i="0" u="none" strike="noStrike" dirty="0">
                          <a:solidFill>
                            <a:schemeClr val="bg1"/>
                          </a:solidFill>
                          <a:effectLst/>
                          <a:latin typeface="Noto Sans SemiBold" panose="020B0502040504020204"/>
                        </a:rPr>
                        <a:t>$241,436.00</a:t>
                      </a:r>
                    </a:p>
                  </a:txBody>
                  <a:tcPr marL="9525" marR="9525" marT="9525" marB="0" anchor="ctr">
                    <a:solidFill>
                      <a:srgbClr val="691831"/>
                    </a:solidFill>
                  </a:tcPr>
                </a:tc>
                <a:extLst>
                  <a:ext uri="{0D108BD9-81ED-4DB2-BD59-A6C34878D82A}">
                    <a16:rowId xmlns:a16="http://schemas.microsoft.com/office/drawing/2014/main" val="2628853830"/>
                  </a:ext>
                </a:extLst>
              </a:tr>
            </a:tbl>
          </a:graphicData>
        </a:graphic>
      </p:graphicFrame>
      <p:sp>
        <p:nvSpPr>
          <p:cNvPr id="9" name="CuadroTexto 8">
            <a:extLst>
              <a:ext uri="{FF2B5EF4-FFF2-40B4-BE49-F238E27FC236}">
                <a16:creationId xmlns:a16="http://schemas.microsoft.com/office/drawing/2014/main" id="{8EE19190-9A58-0ED6-97CF-64A1B802AD61}"/>
              </a:ext>
            </a:extLst>
          </p:cNvPr>
          <p:cNvSpPr txBox="1"/>
          <p:nvPr/>
        </p:nvSpPr>
        <p:spPr>
          <a:xfrm>
            <a:off x="2076450" y="5508674"/>
            <a:ext cx="9766300" cy="830997"/>
          </a:xfrm>
          <a:prstGeom prst="rect">
            <a:avLst/>
          </a:prstGeom>
          <a:noFill/>
        </p:spPr>
        <p:txBody>
          <a:bodyPr wrap="square">
            <a:spAutoFit/>
          </a:bodyPr>
          <a:lstStyle/>
          <a:p>
            <a:r>
              <a:rPr lang="es-MX" sz="1200" b="1" i="1" dirty="0">
                <a:latin typeface="Noto Sans SemiBold" panose="020B0502040504020204"/>
              </a:rPr>
              <a:t>* Para el </a:t>
            </a:r>
            <a:r>
              <a:rPr lang="es-MX" sz="1200" b="1" i="1" dirty="0" err="1">
                <a:latin typeface="Noto Sans SemiBold" panose="020B0502040504020204"/>
              </a:rPr>
              <a:t>coffee</a:t>
            </a:r>
            <a:r>
              <a:rPr lang="es-MX" sz="1200" b="1" i="1" dirty="0">
                <a:latin typeface="Noto Sans SemiBold" panose="020B0502040504020204"/>
              </a:rPr>
              <a:t> break ambos turnos se puede ofrecer: durante el día agua, café, café descafeinado y té. Por la mañana barras de amaranto, fruta y bocadillos y por la tarde </a:t>
            </a:r>
            <a:r>
              <a:rPr lang="es-MX" sz="1200" b="1" i="1" dirty="0" err="1">
                <a:latin typeface="Noto Sans SemiBold" panose="020B0502040504020204"/>
              </a:rPr>
              <a:t>mix</a:t>
            </a:r>
            <a:r>
              <a:rPr lang="es-MX" sz="1200" b="1" i="1" dirty="0">
                <a:latin typeface="Noto Sans SemiBold" panose="020B0502040504020204"/>
              </a:rPr>
              <a:t> de semillas, crudites y chips de verduras (deshidratada).</a:t>
            </a:r>
          </a:p>
          <a:p>
            <a:r>
              <a:rPr lang="es-MX" sz="1200" b="1" i="1" dirty="0">
                <a:latin typeface="Noto Sans SemiBold" panose="020B0502040504020204"/>
              </a:rPr>
              <a:t>** Se anexa el menú a elegir.</a:t>
            </a:r>
          </a:p>
          <a:p>
            <a:r>
              <a:rPr lang="es-MX" sz="1200" b="1" i="1" dirty="0">
                <a:latin typeface="Noto Sans SemiBold" panose="020B0502040504020204"/>
              </a:rPr>
              <a:t>*** El Técnico Ayuda Montaje monta un día antes y está pendiente todo el día del evento.</a:t>
            </a:r>
            <a:endParaRPr lang="es-MX" sz="1200" dirty="0">
              <a:latin typeface="Noto Sans SemiBold" panose="020B0502040504020204"/>
            </a:endParaRPr>
          </a:p>
        </p:txBody>
      </p:sp>
    </p:spTree>
    <p:extLst>
      <p:ext uri="{BB962C8B-B14F-4D97-AF65-F5344CB8AC3E}">
        <p14:creationId xmlns:p14="http://schemas.microsoft.com/office/powerpoint/2010/main" val="3992933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35294-C6DA-189B-F7EB-8EAA74CF2602}"/>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639809AF-3B81-143B-66B0-88D7EC0BFAAD}"/>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47" name="Título 46">
            <a:extLst>
              <a:ext uri="{FF2B5EF4-FFF2-40B4-BE49-F238E27FC236}">
                <a16:creationId xmlns:a16="http://schemas.microsoft.com/office/drawing/2014/main" id="{D98E1344-DBB4-EF02-72C5-1BB2A0896DE8}"/>
              </a:ext>
            </a:extLst>
          </p:cNvPr>
          <p:cNvSpPr>
            <a:spLocks noGrp="1"/>
          </p:cNvSpPr>
          <p:nvPr>
            <p:ph type="title"/>
          </p:nvPr>
        </p:nvSpPr>
        <p:spPr>
          <a:xfrm>
            <a:off x="1128970" y="1924671"/>
            <a:ext cx="9934060" cy="1253836"/>
          </a:xfrm>
        </p:spPr>
        <p:txBody>
          <a:bodyPr/>
          <a:lstStyle/>
          <a:p>
            <a:pPr algn="ctr"/>
            <a:r>
              <a:rPr lang="es-MX" dirty="0">
                <a:solidFill>
                  <a:srgbClr val="691831"/>
                </a:solidFill>
              </a:rPr>
              <a:t>Anexos</a:t>
            </a:r>
          </a:p>
        </p:txBody>
      </p:sp>
    </p:spTree>
    <p:extLst>
      <p:ext uri="{BB962C8B-B14F-4D97-AF65-F5344CB8AC3E}">
        <p14:creationId xmlns:p14="http://schemas.microsoft.com/office/powerpoint/2010/main" val="1636570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A871-F8C0-4F86-008A-6F29EE332E5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A2928A6-EB8A-26C5-1315-E4F9AB3400B1}"/>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C69F1B7C-099A-2986-C589-61C2FFAD5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7E9D5814-6A2E-65FC-3A9A-509F4DCE6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AD249E3-0BD2-9C50-30AC-8310E22E8E4C}"/>
              </a:ext>
            </a:extLst>
          </p:cNvPr>
          <p:cNvSpPr txBox="1"/>
          <p:nvPr/>
        </p:nvSpPr>
        <p:spPr>
          <a:xfrm>
            <a:off x="8787073" y="6571125"/>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graphicFrame>
        <p:nvGraphicFramePr>
          <p:cNvPr id="10" name="Tabla 9">
            <a:extLst>
              <a:ext uri="{FF2B5EF4-FFF2-40B4-BE49-F238E27FC236}">
                <a16:creationId xmlns:a16="http://schemas.microsoft.com/office/drawing/2014/main" id="{7DFFFD64-1886-125A-2D72-0BC41F53459B}"/>
              </a:ext>
            </a:extLst>
          </p:cNvPr>
          <p:cNvGraphicFramePr>
            <a:graphicFrameLocks noGrp="1"/>
          </p:cNvGraphicFramePr>
          <p:nvPr/>
        </p:nvGraphicFramePr>
        <p:xfrm>
          <a:off x="96414" y="905337"/>
          <a:ext cx="11999171" cy="4979405"/>
        </p:xfrm>
        <a:graphic>
          <a:graphicData uri="http://schemas.openxmlformats.org/drawingml/2006/table">
            <a:tbl>
              <a:tblPr>
                <a:tableStyleId>{5C22544A-7EE6-4342-B048-85BDC9FD1C3A}</a:tableStyleId>
              </a:tblPr>
              <a:tblGrid>
                <a:gridCol w="550229">
                  <a:extLst>
                    <a:ext uri="{9D8B030D-6E8A-4147-A177-3AD203B41FA5}">
                      <a16:colId xmlns:a16="http://schemas.microsoft.com/office/drawing/2014/main" val="1617845769"/>
                    </a:ext>
                  </a:extLst>
                </a:gridCol>
                <a:gridCol w="1202567">
                  <a:extLst>
                    <a:ext uri="{9D8B030D-6E8A-4147-A177-3AD203B41FA5}">
                      <a16:colId xmlns:a16="http://schemas.microsoft.com/office/drawing/2014/main" val="342641875"/>
                    </a:ext>
                  </a:extLst>
                </a:gridCol>
                <a:gridCol w="1409289">
                  <a:extLst>
                    <a:ext uri="{9D8B030D-6E8A-4147-A177-3AD203B41FA5}">
                      <a16:colId xmlns:a16="http://schemas.microsoft.com/office/drawing/2014/main" val="2466706360"/>
                    </a:ext>
                  </a:extLst>
                </a:gridCol>
                <a:gridCol w="709928">
                  <a:extLst>
                    <a:ext uri="{9D8B030D-6E8A-4147-A177-3AD203B41FA5}">
                      <a16:colId xmlns:a16="http://schemas.microsoft.com/office/drawing/2014/main" val="2574115788"/>
                    </a:ext>
                  </a:extLst>
                </a:gridCol>
                <a:gridCol w="3788421">
                  <a:extLst>
                    <a:ext uri="{9D8B030D-6E8A-4147-A177-3AD203B41FA5}">
                      <a16:colId xmlns:a16="http://schemas.microsoft.com/office/drawing/2014/main" val="588687128"/>
                    </a:ext>
                  </a:extLst>
                </a:gridCol>
                <a:gridCol w="933060">
                  <a:extLst>
                    <a:ext uri="{9D8B030D-6E8A-4147-A177-3AD203B41FA5}">
                      <a16:colId xmlns:a16="http://schemas.microsoft.com/office/drawing/2014/main" val="3090075047"/>
                    </a:ext>
                  </a:extLst>
                </a:gridCol>
                <a:gridCol w="718457">
                  <a:extLst>
                    <a:ext uri="{9D8B030D-6E8A-4147-A177-3AD203B41FA5}">
                      <a16:colId xmlns:a16="http://schemas.microsoft.com/office/drawing/2014/main" val="4149355529"/>
                    </a:ext>
                  </a:extLst>
                </a:gridCol>
                <a:gridCol w="410547">
                  <a:extLst>
                    <a:ext uri="{9D8B030D-6E8A-4147-A177-3AD203B41FA5}">
                      <a16:colId xmlns:a16="http://schemas.microsoft.com/office/drawing/2014/main" val="268139044"/>
                    </a:ext>
                  </a:extLst>
                </a:gridCol>
                <a:gridCol w="475862">
                  <a:extLst>
                    <a:ext uri="{9D8B030D-6E8A-4147-A177-3AD203B41FA5}">
                      <a16:colId xmlns:a16="http://schemas.microsoft.com/office/drawing/2014/main" val="1900297350"/>
                    </a:ext>
                  </a:extLst>
                </a:gridCol>
                <a:gridCol w="438538">
                  <a:extLst>
                    <a:ext uri="{9D8B030D-6E8A-4147-A177-3AD203B41FA5}">
                      <a16:colId xmlns:a16="http://schemas.microsoft.com/office/drawing/2014/main" val="1962962699"/>
                    </a:ext>
                  </a:extLst>
                </a:gridCol>
                <a:gridCol w="363894">
                  <a:extLst>
                    <a:ext uri="{9D8B030D-6E8A-4147-A177-3AD203B41FA5}">
                      <a16:colId xmlns:a16="http://schemas.microsoft.com/office/drawing/2014/main" val="4142308284"/>
                    </a:ext>
                  </a:extLst>
                </a:gridCol>
                <a:gridCol w="998379">
                  <a:extLst>
                    <a:ext uri="{9D8B030D-6E8A-4147-A177-3AD203B41FA5}">
                      <a16:colId xmlns:a16="http://schemas.microsoft.com/office/drawing/2014/main" val="1810907163"/>
                    </a:ext>
                  </a:extLst>
                </a:gridCol>
              </a:tblGrid>
              <a:tr h="416075">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solidFill>
                      <a:srgbClr val="235B4F"/>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solidFill>
                      <a:srgbClr val="235B4F"/>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extLst>
                  <a:ext uri="{0D108BD9-81ED-4DB2-BD59-A6C34878D82A}">
                    <a16:rowId xmlns:a16="http://schemas.microsoft.com/office/drawing/2014/main" val="3946742968"/>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Morelos</a:t>
                      </a:r>
                    </a:p>
                  </a:txBody>
                  <a:tcPr marL="0" marR="0" marT="0"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Tlaquiltenango</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Tlahuica número 3 A, Colonia Centro.</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95%</a:t>
                      </a:r>
                    </a:p>
                  </a:txBody>
                  <a:tcPr marL="0" marR="0" marT="0" marB="0" anchor="ctr">
                    <a:solidFill>
                      <a:srgbClr val="235B4F">
                        <a:alpha val="10196"/>
                      </a:srgbClr>
                    </a:solidFill>
                  </a:tcPr>
                </a:tc>
                <a:extLst>
                  <a:ext uri="{0D108BD9-81ED-4DB2-BD59-A6C34878D82A}">
                    <a16:rowId xmlns:a16="http://schemas.microsoft.com/office/drawing/2014/main" val="921100733"/>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Morelos</a:t>
                      </a:r>
                    </a:p>
                  </a:txBody>
                  <a:tcPr marL="0" marR="0" marT="0"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Miacatlán</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Insurgentes #06 Colonia Centro.</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a:solidFill>
                            <a:srgbClr val="881038"/>
                          </a:solidFill>
                          <a:effectLst/>
                          <a:latin typeface="Noto Sans" panose="020B0502040504020204" pitchFamily="34" charset="0"/>
                        </a:rPr>
                        <a:t>90%</a:t>
                      </a:r>
                    </a:p>
                  </a:txBody>
                  <a:tcPr marL="0" marR="0" marT="0" marB="0" anchor="ctr">
                    <a:noFill/>
                  </a:tcPr>
                </a:tc>
                <a:extLst>
                  <a:ext uri="{0D108BD9-81ED-4DB2-BD59-A6C34878D82A}">
                    <a16:rowId xmlns:a16="http://schemas.microsoft.com/office/drawing/2014/main" val="2702608969"/>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3</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Morelos</a:t>
                      </a:r>
                    </a:p>
                  </a:txBody>
                  <a:tcPr marL="0" marR="0" marT="0"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Emiliano Zapata </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Prolongación Cumez Numero 1, Colonia Villa Morelos.</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90%</a:t>
                      </a:r>
                    </a:p>
                  </a:txBody>
                  <a:tcPr marL="0" marR="0" marT="0" marB="0" anchor="ctr">
                    <a:solidFill>
                      <a:srgbClr val="235B4F">
                        <a:alpha val="10196"/>
                      </a:srgbClr>
                    </a:solidFill>
                  </a:tcPr>
                </a:tc>
                <a:extLst>
                  <a:ext uri="{0D108BD9-81ED-4DB2-BD59-A6C34878D82A}">
                    <a16:rowId xmlns:a16="http://schemas.microsoft.com/office/drawing/2014/main" val="2568861374"/>
                  </a:ext>
                </a:extLst>
              </a:tr>
              <a:tr h="223255">
                <a:tc>
                  <a:txBody>
                    <a:bodyPr/>
                    <a:lstStyle/>
                    <a:p>
                      <a:pPr algn="ctr" rtl="0" fontAlgn="b">
                        <a:buNone/>
                      </a:pPr>
                      <a:r>
                        <a:rPr lang="es-MX" sz="1000" u="none" strike="noStrike">
                          <a:effectLst/>
                          <a:latin typeface="Noto Sans" panose="020B0502040504020204" pitchFamily="34" charset="0"/>
                          <a:ea typeface="Noto Sans" panose="020B0502040504020204" pitchFamily="34" charset="0"/>
                          <a:cs typeface="Noto Sans" panose="020B0502040504020204" pitchFamily="34" charset="0"/>
                        </a:rPr>
                        <a:t>4</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Michoacán</a:t>
                      </a:r>
                    </a:p>
                  </a:txBody>
                  <a:tcPr marL="0" marR="0" marT="0"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Zamora</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Labastida No. 1504, Colonia Real de Valencia, C.P.59717,</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a:solidFill>
                            <a:srgbClr val="881038"/>
                          </a:solidFill>
                          <a:effectLst/>
                          <a:latin typeface="Noto Sans" panose="020B0502040504020204" pitchFamily="34" charset="0"/>
                        </a:rPr>
                        <a:t>90%</a:t>
                      </a:r>
                    </a:p>
                  </a:txBody>
                  <a:tcPr marL="0" marR="0" marT="0" marB="0" anchor="ctr">
                    <a:noFill/>
                  </a:tcPr>
                </a:tc>
                <a:extLst>
                  <a:ext uri="{0D108BD9-81ED-4DB2-BD59-A6C34878D82A}">
                    <a16:rowId xmlns:a16="http://schemas.microsoft.com/office/drawing/2014/main" val="4251270472"/>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5</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Av. Guadalupe Conzalez y Av. Eugenio Garza Sada</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81%</a:t>
                      </a:r>
                    </a:p>
                  </a:txBody>
                  <a:tcPr marL="0" marR="0" marT="0" marB="0" anchor="ctr">
                    <a:solidFill>
                      <a:srgbClr val="235B4F">
                        <a:alpha val="10196"/>
                      </a:srgbClr>
                    </a:solidFill>
                  </a:tcPr>
                </a:tc>
                <a:extLst>
                  <a:ext uri="{0D108BD9-81ED-4DB2-BD59-A6C34878D82A}">
                    <a16:rowId xmlns:a16="http://schemas.microsoft.com/office/drawing/2014/main" val="843557054"/>
                  </a:ext>
                </a:extLst>
              </a:tr>
              <a:tr h="273689">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6</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Aguascalientes</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San Francisco de los Viveros 1412-1420, 20196 ojo caliente.</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a:solidFill>
                            <a:srgbClr val="881038"/>
                          </a:solidFill>
                          <a:effectLst/>
                          <a:latin typeface="Noto Sans" panose="020B0502040504020204" pitchFamily="34" charset="0"/>
                        </a:rPr>
                        <a:t>81%</a:t>
                      </a:r>
                    </a:p>
                  </a:txBody>
                  <a:tcPr marL="0" marR="0" marT="0" marB="0" anchor="ctr">
                    <a:noFill/>
                  </a:tcPr>
                </a:tc>
                <a:extLst>
                  <a:ext uri="{0D108BD9-81ED-4DB2-BD59-A6C34878D82A}">
                    <a16:rowId xmlns:a16="http://schemas.microsoft.com/office/drawing/2014/main" val="2463507407"/>
                  </a:ext>
                </a:extLst>
              </a:tr>
              <a:tr h="273689">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7</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Jesus María</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AV. Prolongación Niagara No. 501, Fraccionamiento Paseos de las Haciendas, C.P. 20916</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81%</a:t>
                      </a:r>
                    </a:p>
                  </a:txBody>
                  <a:tcPr marL="0" marR="0" marT="0" marB="0" anchor="ctr">
                    <a:solidFill>
                      <a:srgbClr val="235B4F">
                        <a:alpha val="10196"/>
                      </a:srgbClr>
                    </a:solidFill>
                  </a:tcPr>
                </a:tc>
                <a:extLst>
                  <a:ext uri="{0D108BD9-81ED-4DB2-BD59-A6C34878D82A}">
                    <a16:rowId xmlns:a16="http://schemas.microsoft.com/office/drawing/2014/main" val="3939999103"/>
                  </a:ext>
                </a:extLst>
              </a:tr>
              <a:tr h="225549">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9525" marR="9525" marT="9525"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Jalisco</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Sayula</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110 </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Ogazón, Fracc. Parques Aldama, 49306.</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81%</a:t>
                      </a:r>
                    </a:p>
                  </a:txBody>
                  <a:tcPr marL="0" marR="0" marT="0" marB="0" anchor="ctr">
                    <a:noFill/>
                  </a:tcPr>
                </a:tc>
                <a:extLst>
                  <a:ext uri="{0D108BD9-81ED-4DB2-BD59-A6C34878D82A}">
                    <a16:rowId xmlns:a16="http://schemas.microsoft.com/office/drawing/2014/main" val="3535183684"/>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9</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Jalisco</a:t>
                      </a:r>
                    </a:p>
                  </a:txBody>
                  <a:tcPr marL="0" marR="0" marT="0"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Ayutla</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 110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San Mateo Correa Magallanes esq. Santo Toribio Romo</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81%</a:t>
                      </a:r>
                    </a:p>
                  </a:txBody>
                  <a:tcPr marL="0" marR="0" marT="0" marB="0" anchor="ctr">
                    <a:solidFill>
                      <a:srgbClr val="235B4F">
                        <a:alpha val="10196"/>
                      </a:srgbClr>
                    </a:solidFill>
                  </a:tcPr>
                </a:tc>
                <a:extLst>
                  <a:ext uri="{0D108BD9-81ED-4DB2-BD59-A6C34878D82A}">
                    <a16:rowId xmlns:a16="http://schemas.microsoft.com/office/drawing/2014/main" val="3331632858"/>
                  </a:ext>
                </a:extLst>
              </a:tr>
              <a:tr h="14238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6171" marR="6171" marT="6171"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Pabellón de Arteaga</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Emiliano Zapata 17, Palo Alto, 20675.</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76%</a:t>
                      </a:r>
                    </a:p>
                  </a:txBody>
                  <a:tcPr marL="0" marR="0" marT="0" marB="0" anchor="ctr">
                    <a:noFill/>
                  </a:tcPr>
                </a:tc>
                <a:extLst>
                  <a:ext uri="{0D108BD9-81ED-4DB2-BD59-A6C34878D82A}">
                    <a16:rowId xmlns:a16="http://schemas.microsoft.com/office/drawing/2014/main" val="3164680223"/>
                  </a:ext>
                </a:extLst>
              </a:tr>
              <a:tr h="282242">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9525" marR="9525" marT="9525" marB="0" anchor="ctr">
                    <a:solidFill>
                      <a:srgbClr val="235B4F">
                        <a:alpha val="10196"/>
                      </a:srgbClr>
                    </a:solidFill>
                  </a:tcPr>
                </a:tc>
                <a:tc>
                  <a:txBody>
                    <a:bodyPr/>
                    <a:lstStyle/>
                    <a:p>
                      <a:pPr marL="9525" indent="0" algn="l" rtl="0" fontAlgn="ctr">
                        <a:buNone/>
                        <a:tabLst/>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9525" marR="9525" marT="9525" marB="0" anchor="ctr">
                    <a:solidFill>
                      <a:srgbClr val="235B4F">
                        <a:alpha val="10196"/>
                      </a:srgbClr>
                    </a:solidFill>
                  </a:tcPr>
                </a:tc>
                <a:tc>
                  <a:txBody>
                    <a:bodyPr/>
                    <a:lstStyle/>
                    <a:p>
                      <a:pPr marL="9525" indent="0" algn="l" rtl="0" fontAlgn="ctr">
                        <a:buNone/>
                        <a:tabLst/>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Francisco de los Romo</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9525" marR="9525" marT="9525" marB="0" anchor="ctr">
                    <a:solidFill>
                      <a:srgbClr val="235B4F">
                        <a:alpha val="10196"/>
                      </a:srgbClr>
                    </a:solidFill>
                  </a:tcPr>
                </a:tc>
                <a:tc>
                  <a:txBody>
                    <a:bodyPr/>
                    <a:lstStyle/>
                    <a:p>
                      <a:pPr marL="9525" indent="0" algn="just" rtl="0" fontAlgn="ctr">
                        <a:buNone/>
                        <a:tabLst/>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 Santa Catalina no. 201,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mz</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28,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lt</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 Fraccionamiento Rancho Santa Fe. </a:t>
                      </a:r>
                    </a:p>
                  </a:txBody>
                  <a:tcPr marL="9525" marR="9525" marT="9525"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6171" marR="6171" marT="6171"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6171" marR="6171" marT="6171" marB="0" anchor="ctr">
                    <a:solidFill>
                      <a:srgbClr val="235B4F">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235B4F">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ea typeface="Noto Sans" panose="020B0502040504020204" pitchFamily="34" charset="0"/>
                          <a:cs typeface="Noto Sans" panose="020B0502040504020204" pitchFamily="34" charset="0"/>
                        </a:rPr>
                        <a:t>76%</a:t>
                      </a:r>
                    </a:p>
                  </a:txBody>
                  <a:tcPr marL="9525" marR="9525" marT="9525" marB="0" anchor="ctr">
                    <a:solidFill>
                      <a:srgbClr val="235B4F">
                        <a:alpha val="10196"/>
                      </a:srgbClr>
                    </a:solidFill>
                  </a:tcPr>
                </a:tc>
                <a:extLst>
                  <a:ext uri="{0D108BD9-81ED-4DB2-BD59-A6C34878D82A}">
                    <a16:rowId xmlns:a16="http://schemas.microsoft.com/office/drawing/2014/main" val="2029463043"/>
                  </a:ext>
                </a:extLst>
              </a:tr>
              <a:tr h="282242">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9525" marR="9525" marT="9525" marB="0" anchor="ctr">
                    <a:noFill/>
                  </a:tcPr>
                </a:tc>
                <a:tc>
                  <a:txBody>
                    <a:bodyPr/>
                    <a:lstStyle/>
                    <a:p>
                      <a:pPr marL="7938" indent="0" algn="l" rtl="0" fontAlgn="ctr">
                        <a:buNone/>
                        <a:tabLst/>
                      </a:pPr>
                      <a:r>
                        <a:rPr lang="es-MX" sz="1000" b="0" i="0" u="none" strike="noStrike" dirty="0">
                          <a:solidFill>
                            <a:srgbClr val="000000"/>
                          </a:solidFill>
                          <a:effectLst/>
                          <a:latin typeface="Noto Sans" panose="020B0502040504020204" pitchFamily="34" charset="0"/>
                        </a:rPr>
                        <a:t>Baja California</a:t>
                      </a:r>
                    </a:p>
                  </a:txBody>
                  <a:tcPr marL="9525" marR="9525" marT="9525" marB="0" anchor="ctr">
                    <a:noFill/>
                  </a:tcPr>
                </a:tc>
                <a:tc>
                  <a:txBody>
                    <a:bodyPr/>
                    <a:lstStyle/>
                    <a:p>
                      <a:pPr marL="7938" indent="0" algn="l" rtl="0" fontAlgn="ctr">
                        <a:buNone/>
                        <a:tabLst/>
                      </a:pPr>
                      <a:r>
                        <a:rPr lang="es-MX" sz="1000" b="0" i="0" u="none" strike="noStrike" dirty="0">
                          <a:solidFill>
                            <a:srgbClr val="000000"/>
                          </a:solidFill>
                          <a:effectLst/>
                          <a:latin typeface="Noto Sans" panose="020B0502040504020204" pitchFamily="34" charset="0"/>
                        </a:rPr>
                        <a:t>Mexicali</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7938" indent="0" algn="just" rtl="0" fontAlgn="ctr">
                        <a:buNone/>
                        <a:tabLst/>
                      </a:pPr>
                      <a:r>
                        <a:rPr lang="es-MX" sz="1000" b="0" i="0" u="none" strike="noStrike" dirty="0">
                          <a:solidFill>
                            <a:srgbClr val="000000"/>
                          </a:solidFill>
                          <a:effectLst/>
                          <a:latin typeface="Noto Sans" panose="020B0502040504020204" pitchFamily="34" charset="0"/>
                        </a:rPr>
                        <a:t>Avenida Torre, Atienza, número 2621, Colonia Hacienda de las Torres. </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SI</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76%</a:t>
                      </a:r>
                    </a:p>
                  </a:txBody>
                  <a:tcPr marL="9525" marR="9525" marT="9525" marB="0" anchor="ctr">
                    <a:noFill/>
                  </a:tcPr>
                </a:tc>
                <a:extLst>
                  <a:ext uri="{0D108BD9-81ED-4DB2-BD59-A6C34878D82A}">
                    <a16:rowId xmlns:a16="http://schemas.microsoft.com/office/drawing/2014/main" val="3136687063"/>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9525" marR="9525" marT="9525"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Michoacán</a:t>
                      </a:r>
                    </a:p>
                  </a:txBody>
                  <a:tcPr marL="0" marR="0" marT="0"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Jacona</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0" marR="0" marT="0" marB="0" anchor="ctr">
                    <a:solidFill>
                      <a:srgbClr val="235B4F">
                        <a:alpha val="10196"/>
                      </a:srgbClr>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Presa Solis No. 7, Fraccionamiento La Luz, C.P. 59833</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solidFill>
                      <a:srgbClr val="235B4F">
                        <a:alpha val="10196"/>
                      </a:srgbClr>
                    </a:solid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75%</a:t>
                      </a:r>
                    </a:p>
                  </a:txBody>
                  <a:tcPr marL="0" marR="0" marT="0" marB="0" anchor="ctr">
                    <a:solidFill>
                      <a:srgbClr val="235B4F">
                        <a:alpha val="10196"/>
                      </a:srgbClr>
                    </a:solidFill>
                  </a:tcPr>
                </a:tc>
                <a:extLst>
                  <a:ext uri="{0D108BD9-81ED-4DB2-BD59-A6C34878D82A}">
                    <a16:rowId xmlns:a16="http://schemas.microsoft.com/office/drawing/2014/main" val="590475858"/>
                  </a:ext>
                </a:extLst>
              </a:tr>
              <a:tr h="223255">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9525" marR="9525" marT="9525"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La Piedad</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no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Goldsmith y Descartes, Colonia Cuitzillo, C. P. 59363</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75%</a:t>
                      </a:r>
                    </a:p>
                  </a:txBody>
                  <a:tcPr marL="0" marR="0" marT="0" marB="0" anchor="ctr">
                    <a:noFill/>
                  </a:tcPr>
                </a:tc>
                <a:extLst>
                  <a:ext uri="{0D108BD9-81ED-4DB2-BD59-A6C34878D82A}">
                    <a16:rowId xmlns:a16="http://schemas.microsoft.com/office/drawing/2014/main" val="910390625"/>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rPr>
                        <a:t>15</a:t>
                      </a:r>
                    </a:p>
                  </a:txBody>
                  <a:tcPr marL="9525" marR="9525" marT="9525"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Morelos</a:t>
                      </a:r>
                    </a:p>
                  </a:txBody>
                  <a:tcPr marL="0" marR="0" marT="0"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Tepalcingo</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solidFill>
                      <a:srgbClr val="235B4F">
                        <a:alpha val="10196"/>
                      </a:srgbClr>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Calle paseo Ribereño No. 5, campo de Tepalcingo.</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71%</a:t>
                      </a:r>
                    </a:p>
                  </a:txBody>
                  <a:tcPr marL="0" marR="0" marT="0" marB="0" anchor="ctr">
                    <a:solidFill>
                      <a:srgbClr val="235B4F">
                        <a:alpha val="10196"/>
                      </a:srgbClr>
                    </a:solidFill>
                  </a:tcPr>
                </a:tc>
                <a:extLst>
                  <a:ext uri="{0D108BD9-81ED-4DB2-BD59-A6C34878D82A}">
                    <a16:rowId xmlns:a16="http://schemas.microsoft.com/office/drawing/2014/main" val="3750197025"/>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9525" marR="9525" marT="9525"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Aguascalientes</a:t>
                      </a:r>
                    </a:p>
                  </a:txBody>
                  <a:tcPr marL="0" marR="0" marT="0"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Rincón de Romos</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110</a:t>
                      </a:r>
                    </a:p>
                  </a:txBody>
                  <a:tcPr marL="0" marR="0" marT="0" marB="0" anchor="ctr">
                    <a:no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Prol. 5 de Mayo, 20404.</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a:solidFill>
                            <a:srgbClr val="881038"/>
                          </a:solidFill>
                          <a:effectLst/>
                          <a:latin typeface="Noto Sans" panose="020B0502040504020204" pitchFamily="34" charset="0"/>
                        </a:rPr>
                        <a:t>71%</a:t>
                      </a:r>
                    </a:p>
                  </a:txBody>
                  <a:tcPr marL="0" marR="0" marT="0" marB="0" anchor="ctr">
                    <a:noFill/>
                  </a:tcPr>
                </a:tc>
                <a:extLst>
                  <a:ext uri="{0D108BD9-81ED-4DB2-BD59-A6C34878D82A}">
                    <a16:rowId xmlns:a16="http://schemas.microsoft.com/office/drawing/2014/main" val="526951321"/>
                  </a:ext>
                </a:extLst>
              </a:tr>
              <a:tr h="225549">
                <a:tc>
                  <a:txBody>
                    <a:bodyPr/>
                    <a:lstStyle/>
                    <a:p>
                      <a:pPr algn="ctr" rtl="0" fontAlgn="b">
                        <a:buNone/>
                      </a:pPr>
                      <a:r>
                        <a:rPr lang="es-MX" sz="1000" b="0" i="0" u="none" strike="noStrike" dirty="0">
                          <a:solidFill>
                            <a:srgbClr val="000000"/>
                          </a:solidFill>
                          <a:effectLst/>
                          <a:latin typeface="Noto Sans" panose="020B0502040504020204" pitchFamily="34" charset="0"/>
                        </a:rPr>
                        <a:t>17</a:t>
                      </a:r>
                    </a:p>
                  </a:txBody>
                  <a:tcPr marL="9525" marR="9525" marT="9525"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solidFill>
                      <a:srgbClr val="235B4F">
                        <a:alpha val="10196"/>
                      </a:srgbClr>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Avenida Torino, S/N/ Fraccionamento Olinda, C.P. 20200. </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71%</a:t>
                      </a:r>
                    </a:p>
                  </a:txBody>
                  <a:tcPr marL="0" marR="0" marT="0" marB="0" anchor="ctr">
                    <a:solidFill>
                      <a:srgbClr val="235B4F">
                        <a:alpha val="10196"/>
                      </a:srgbClr>
                    </a:solidFill>
                  </a:tcPr>
                </a:tc>
                <a:extLst>
                  <a:ext uri="{0D108BD9-81ED-4DB2-BD59-A6C34878D82A}">
                    <a16:rowId xmlns:a16="http://schemas.microsoft.com/office/drawing/2014/main" val="3635720674"/>
                  </a:ext>
                </a:extLst>
              </a:tr>
              <a:tr h="273689">
                <a:tc>
                  <a:txBody>
                    <a:bodyPr/>
                    <a:lstStyle/>
                    <a:p>
                      <a:pPr algn="ctr" rtl="0" fontAlgn="b">
                        <a:buNone/>
                      </a:pPr>
                      <a:r>
                        <a:rPr lang="es-MX" sz="1000" b="0" i="0" u="none" strike="noStrike" dirty="0">
                          <a:solidFill>
                            <a:srgbClr val="000000"/>
                          </a:solidFill>
                          <a:effectLst/>
                          <a:latin typeface="Noto Sans" panose="020B0502040504020204" pitchFamily="34" charset="0"/>
                        </a:rPr>
                        <a:t>18</a:t>
                      </a:r>
                    </a:p>
                  </a:txBody>
                  <a:tcPr marL="9525" marR="9525" marT="9525"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Estado de México Oriente</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Chicoloapan</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no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Av. Paseo Vía Láctea, No. 1 Manzana 28 , Lote C, Unidad Habitacional Ciudad Galaxia Los Reyes, C.P. 56383.</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70%</a:t>
                      </a:r>
                    </a:p>
                  </a:txBody>
                  <a:tcPr marL="0" marR="0" marT="0" marB="0" anchor="ctr">
                    <a:noFill/>
                  </a:tcPr>
                </a:tc>
                <a:extLst>
                  <a:ext uri="{0D108BD9-81ED-4DB2-BD59-A6C34878D82A}">
                    <a16:rowId xmlns:a16="http://schemas.microsoft.com/office/drawing/2014/main" val="2353764320"/>
                  </a:ext>
                </a:extLst>
              </a:tr>
              <a:tr h="282242">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9525" marR="9525" marT="9525" marB="0" anchor="ctr">
                    <a:solidFill>
                      <a:srgbClr val="235B4F">
                        <a:alpha val="10196"/>
                      </a:srgbClr>
                    </a:solidFill>
                  </a:tcPr>
                </a:tc>
                <a:tc>
                  <a:txBody>
                    <a:bodyPr/>
                    <a:lstStyle/>
                    <a:p>
                      <a:pPr marL="11113" marR="0" lvl="0" indent="-11113" algn="l"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rPr>
                        <a:t>Estado de México Oriente</a:t>
                      </a:r>
                    </a:p>
                  </a:txBody>
                  <a:tcPr marL="9525" marR="9525" marT="9525" marB="0" anchor="ctr">
                    <a:solidFill>
                      <a:srgbClr val="235B4F">
                        <a:alpha val="10196"/>
                      </a:srgbClr>
                    </a:solidFill>
                  </a:tcPr>
                </a:tc>
                <a:tc>
                  <a:txBody>
                    <a:bodyPr/>
                    <a:lstStyle/>
                    <a:p>
                      <a:pPr marL="9525" indent="0" algn="l" rtl="0" fontAlgn="ctr">
                        <a:buNone/>
                        <a:tabLst/>
                      </a:pPr>
                      <a:r>
                        <a:rPr lang="es-MX" sz="1000" b="0" i="0" u="none" strike="noStrike" dirty="0">
                          <a:solidFill>
                            <a:srgbClr val="000000"/>
                          </a:solidFill>
                          <a:effectLst/>
                          <a:latin typeface="Noto Sans" panose="020B0502040504020204" pitchFamily="34" charset="0"/>
                        </a:rPr>
                        <a:t>Texcoco</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solidFill>
                      <a:srgbClr val="235B4F">
                        <a:alpha val="10196"/>
                      </a:srgbClr>
                    </a:solidFill>
                  </a:tcPr>
                </a:tc>
                <a:tc>
                  <a:txBody>
                    <a:bodyPr/>
                    <a:lstStyle/>
                    <a:p>
                      <a:pPr marL="9525" indent="0" algn="just" rtl="0" fontAlgn="ctr">
                        <a:buNone/>
                        <a:tabLst/>
                      </a:pPr>
                      <a:r>
                        <a:rPr lang="es-MX" sz="1000" b="0" i="0" u="none" strike="noStrike" dirty="0">
                          <a:solidFill>
                            <a:srgbClr val="000000"/>
                          </a:solidFill>
                          <a:effectLst/>
                          <a:latin typeface="Noto Sans" panose="020B0502040504020204" pitchFamily="34" charset="0"/>
                        </a:rPr>
                        <a:t>Calle Ignacio Manuel Altamirano, Colonia Leyes de Reforma (acceso sobre avenida Los Limones). </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solidFill>
                      <a:srgbClr val="235B4F">
                        <a:alpha val="10196"/>
                      </a:srgbClr>
                    </a:solid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70%</a:t>
                      </a:r>
                    </a:p>
                  </a:txBody>
                  <a:tcPr marL="0" marR="0" marT="0" marB="0" anchor="ctr">
                    <a:solidFill>
                      <a:srgbClr val="235B4F">
                        <a:alpha val="10196"/>
                      </a:srgbClr>
                    </a:solidFill>
                  </a:tcPr>
                </a:tc>
                <a:extLst>
                  <a:ext uri="{0D108BD9-81ED-4DB2-BD59-A6C34878D82A}">
                    <a16:rowId xmlns:a16="http://schemas.microsoft.com/office/drawing/2014/main" val="2884011011"/>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a:t>
                      </a:r>
                    </a:p>
                  </a:txBody>
                  <a:tcPr marL="9525" marR="9525" marT="9525" marB="0" anchor="ctr">
                    <a:solidFill>
                      <a:srgbClr val="235B4F">
                        <a:alpha val="10196"/>
                      </a:srgbClr>
                    </a:solidFill>
                  </a:tcPr>
                </a:tc>
                <a:tc>
                  <a:txBody>
                    <a:bodyPr/>
                    <a:lstStyle/>
                    <a:p>
                      <a:pPr marL="11113" indent="-11113" algn="l" rtl="0" fontAlgn="ctr">
                        <a:buNone/>
                        <a:tabLst/>
                      </a:pPr>
                      <a:r>
                        <a:rPr lang="es-MX" sz="1000" b="0" i="0" u="none" strike="noStrike" dirty="0">
                          <a:solidFill>
                            <a:srgbClr val="000000"/>
                          </a:solidFill>
                          <a:effectLst/>
                          <a:latin typeface="Noto Sans" panose="020B0502040504020204" pitchFamily="34" charset="0"/>
                        </a:rPr>
                        <a:t>Michoacán</a:t>
                      </a:r>
                    </a:p>
                  </a:txBody>
                  <a:tcPr marL="9525" marR="9525" marT="9525" marB="0" anchor="ctr">
                    <a:solidFill>
                      <a:srgbClr val="235B4F">
                        <a:alpha val="10196"/>
                      </a:srgbClr>
                    </a:solidFill>
                  </a:tcPr>
                </a:tc>
                <a:tc>
                  <a:txBody>
                    <a:bodyPr/>
                    <a:lstStyle/>
                    <a:p>
                      <a:pPr marL="11113" indent="0" algn="l" rtl="0" fontAlgn="ctr">
                        <a:buNone/>
                        <a:tabLst/>
                      </a:pPr>
                      <a:r>
                        <a:rPr lang="es-MX" sz="1000" b="0" i="0" u="none" strike="noStrike" dirty="0">
                          <a:solidFill>
                            <a:srgbClr val="000000"/>
                          </a:solidFill>
                          <a:effectLst/>
                          <a:latin typeface="Noto Sans" panose="020B0502040504020204" pitchFamily="34" charset="0"/>
                        </a:rPr>
                        <a:t>Sahuayo</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p>
                  </a:txBody>
                  <a:tcPr marL="9525" marR="9525" marT="9525" marB="0" anchor="ctr">
                    <a:solidFill>
                      <a:srgbClr val="235B4F">
                        <a:alpha val="10196"/>
                      </a:srgbClr>
                    </a:solidFill>
                  </a:tcPr>
                </a:tc>
                <a:tc>
                  <a:txBody>
                    <a:bodyPr/>
                    <a:lstStyle/>
                    <a:p>
                      <a:pPr marL="11113" indent="0" algn="just" rtl="0" fontAlgn="ctr">
                        <a:buNone/>
                        <a:tabLst/>
                      </a:pPr>
                      <a:r>
                        <a:rPr lang="es-MX" sz="1000" b="0" i="0" u="none" strike="noStrike" dirty="0">
                          <a:solidFill>
                            <a:srgbClr val="000000"/>
                          </a:solidFill>
                          <a:effectLst/>
                          <a:latin typeface="Noto Sans" panose="020B0502040504020204" pitchFamily="34" charset="0"/>
                        </a:rPr>
                        <a:t>Calle Hospital General</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235B4F">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235B4F">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65%</a:t>
                      </a:r>
                    </a:p>
                  </a:txBody>
                  <a:tcPr marL="9525" marR="9525" marT="9525" marB="0" anchor="ctr">
                    <a:solidFill>
                      <a:srgbClr val="235B4F">
                        <a:alpha val="10196"/>
                      </a:srgbClr>
                    </a:solidFill>
                  </a:tcPr>
                </a:tc>
                <a:extLst>
                  <a:ext uri="{0D108BD9-81ED-4DB2-BD59-A6C34878D82A}">
                    <a16:rowId xmlns:a16="http://schemas.microsoft.com/office/drawing/2014/main" val="894084062"/>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a:t>
                      </a:r>
                    </a:p>
                  </a:txBody>
                  <a:tcPr marL="9525" marR="9525" marT="9525"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Durango</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Ideal</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110</a:t>
                      </a:r>
                    </a:p>
                  </a:txBody>
                  <a:tcPr marL="0" marR="0" marT="0" marB="0" anchor="ctr">
                    <a:no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Guadalupe Victoria No.203, Col. La Magdalena C.P. 34416. </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60%</a:t>
                      </a:r>
                    </a:p>
                  </a:txBody>
                  <a:tcPr marL="0" marR="0" marT="0" marB="0" anchor="ctr">
                    <a:noFill/>
                  </a:tcPr>
                </a:tc>
                <a:extLst>
                  <a:ext uri="{0D108BD9-81ED-4DB2-BD59-A6C34878D82A}">
                    <a16:rowId xmlns:a16="http://schemas.microsoft.com/office/drawing/2014/main" val="367752109"/>
                  </a:ext>
                </a:extLst>
              </a:tr>
            </a:tbl>
          </a:graphicData>
        </a:graphic>
      </p:graphicFrame>
      <p:sp>
        <p:nvSpPr>
          <p:cNvPr id="11" name="CuadroTexto 10">
            <a:extLst>
              <a:ext uri="{FF2B5EF4-FFF2-40B4-BE49-F238E27FC236}">
                <a16:creationId xmlns:a16="http://schemas.microsoft.com/office/drawing/2014/main" id="{2C2CE8A9-4E06-DA13-19C9-5FB9EE844ECD}"/>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kumimoji="0" lang="es-MX" sz="1800" b="1" i="0"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60% o más </a:t>
            </a:r>
            <a:r>
              <a:rPr kumimoji="0" lang="es-MX" sz="1800" i="0"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de avance</a:t>
            </a:r>
            <a:endParaRPr kumimoji="0" lang="es-MX" sz="1800" b="1" i="0"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3AD0DFB3-B1B5-16BD-6A36-CA63115FC831}"/>
              </a:ext>
            </a:extLst>
          </p:cNvPr>
          <p:cNvSpPr txBox="1"/>
          <p:nvPr/>
        </p:nvSpPr>
        <p:spPr>
          <a:xfrm>
            <a:off x="8812040" y="5825793"/>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
        <p:nvSpPr>
          <p:cNvPr id="6" name="Marcador de número de diapositiva 3">
            <a:extLst>
              <a:ext uri="{FF2B5EF4-FFF2-40B4-BE49-F238E27FC236}">
                <a16:creationId xmlns:a16="http://schemas.microsoft.com/office/drawing/2014/main" id="{D4401C54-0A63-0440-29DD-FCECB24F212B}"/>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Tree>
    <p:extLst>
      <p:ext uri="{BB962C8B-B14F-4D97-AF65-F5344CB8AC3E}">
        <p14:creationId xmlns:p14="http://schemas.microsoft.com/office/powerpoint/2010/main" val="420219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D60D-6FA0-C9AE-03C4-ED064F78298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1410D17C-A19E-38BC-4E6E-5E84154BDA0D}"/>
              </a:ext>
            </a:extLst>
          </p:cNvPr>
          <p:cNvSpPr txBox="1"/>
          <p:nvPr/>
        </p:nvSpPr>
        <p:spPr>
          <a:xfrm>
            <a:off x="124408" y="488347"/>
            <a:ext cx="7961768" cy="369332"/>
          </a:xfrm>
          <a:prstGeom prst="rect">
            <a:avLst/>
          </a:prstGeom>
          <a:noFill/>
        </p:spPr>
        <p:txBody>
          <a:bodyPr wrap="square" rtlCol="0">
            <a:spAutoFit/>
          </a:bodyPr>
          <a:lstStyle/>
          <a:p>
            <a:r>
              <a:rPr lang="es-MX" dirty="0">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FDD89D9C-A671-4558-F121-77D5B36B557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577625C2-CF05-CC28-C20D-D9ECEB450F06}"/>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para CECI</a:t>
            </a:r>
          </a:p>
        </p:txBody>
      </p:sp>
      <p:graphicFrame>
        <p:nvGraphicFramePr>
          <p:cNvPr id="12" name="Tabla 11">
            <a:extLst>
              <a:ext uri="{FF2B5EF4-FFF2-40B4-BE49-F238E27FC236}">
                <a16:creationId xmlns:a16="http://schemas.microsoft.com/office/drawing/2014/main" id="{68BAEC2B-111A-286B-8C7E-02F08D7B6C6F}"/>
              </a:ext>
            </a:extLst>
          </p:cNvPr>
          <p:cNvGraphicFramePr>
            <a:graphicFrameLocks noGrp="1"/>
          </p:cNvGraphicFramePr>
          <p:nvPr/>
        </p:nvGraphicFramePr>
        <p:xfrm>
          <a:off x="111966" y="1082517"/>
          <a:ext cx="11999171" cy="4168539"/>
        </p:xfrm>
        <a:graphic>
          <a:graphicData uri="http://schemas.openxmlformats.org/drawingml/2006/table">
            <a:tbl>
              <a:tblPr>
                <a:tableStyleId>{5C22544A-7EE6-4342-B048-85BDC9FD1C3A}</a:tableStyleId>
              </a:tblPr>
              <a:tblGrid>
                <a:gridCol w="550229">
                  <a:extLst>
                    <a:ext uri="{9D8B030D-6E8A-4147-A177-3AD203B41FA5}">
                      <a16:colId xmlns:a16="http://schemas.microsoft.com/office/drawing/2014/main" val="1617845769"/>
                    </a:ext>
                  </a:extLst>
                </a:gridCol>
                <a:gridCol w="1202567">
                  <a:extLst>
                    <a:ext uri="{9D8B030D-6E8A-4147-A177-3AD203B41FA5}">
                      <a16:colId xmlns:a16="http://schemas.microsoft.com/office/drawing/2014/main" val="342641875"/>
                    </a:ext>
                  </a:extLst>
                </a:gridCol>
                <a:gridCol w="1409289">
                  <a:extLst>
                    <a:ext uri="{9D8B030D-6E8A-4147-A177-3AD203B41FA5}">
                      <a16:colId xmlns:a16="http://schemas.microsoft.com/office/drawing/2014/main" val="2466706360"/>
                    </a:ext>
                  </a:extLst>
                </a:gridCol>
                <a:gridCol w="709928">
                  <a:extLst>
                    <a:ext uri="{9D8B030D-6E8A-4147-A177-3AD203B41FA5}">
                      <a16:colId xmlns:a16="http://schemas.microsoft.com/office/drawing/2014/main" val="2574115788"/>
                    </a:ext>
                  </a:extLst>
                </a:gridCol>
                <a:gridCol w="3788421">
                  <a:extLst>
                    <a:ext uri="{9D8B030D-6E8A-4147-A177-3AD203B41FA5}">
                      <a16:colId xmlns:a16="http://schemas.microsoft.com/office/drawing/2014/main" val="588687128"/>
                    </a:ext>
                  </a:extLst>
                </a:gridCol>
                <a:gridCol w="933060">
                  <a:extLst>
                    <a:ext uri="{9D8B030D-6E8A-4147-A177-3AD203B41FA5}">
                      <a16:colId xmlns:a16="http://schemas.microsoft.com/office/drawing/2014/main" val="3090075047"/>
                    </a:ext>
                  </a:extLst>
                </a:gridCol>
                <a:gridCol w="718457">
                  <a:extLst>
                    <a:ext uri="{9D8B030D-6E8A-4147-A177-3AD203B41FA5}">
                      <a16:colId xmlns:a16="http://schemas.microsoft.com/office/drawing/2014/main" val="4149355529"/>
                    </a:ext>
                  </a:extLst>
                </a:gridCol>
                <a:gridCol w="410547">
                  <a:extLst>
                    <a:ext uri="{9D8B030D-6E8A-4147-A177-3AD203B41FA5}">
                      <a16:colId xmlns:a16="http://schemas.microsoft.com/office/drawing/2014/main" val="268139044"/>
                    </a:ext>
                  </a:extLst>
                </a:gridCol>
                <a:gridCol w="475862">
                  <a:extLst>
                    <a:ext uri="{9D8B030D-6E8A-4147-A177-3AD203B41FA5}">
                      <a16:colId xmlns:a16="http://schemas.microsoft.com/office/drawing/2014/main" val="1900297350"/>
                    </a:ext>
                  </a:extLst>
                </a:gridCol>
                <a:gridCol w="438538">
                  <a:extLst>
                    <a:ext uri="{9D8B030D-6E8A-4147-A177-3AD203B41FA5}">
                      <a16:colId xmlns:a16="http://schemas.microsoft.com/office/drawing/2014/main" val="1962962699"/>
                    </a:ext>
                  </a:extLst>
                </a:gridCol>
                <a:gridCol w="363894">
                  <a:extLst>
                    <a:ext uri="{9D8B030D-6E8A-4147-A177-3AD203B41FA5}">
                      <a16:colId xmlns:a16="http://schemas.microsoft.com/office/drawing/2014/main" val="4142308284"/>
                    </a:ext>
                  </a:extLst>
                </a:gridCol>
                <a:gridCol w="998379">
                  <a:extLst>
                    <a:ext uri="{9D8B030D-6E8A-4147-A177-3AD203B41FA5}">
                      <a16:colId xmlns:a16="http://schemas.microsoft.com/office/drawing/2014/main" val="1810907163"/>
                    </a:ext>
                  </a:extLst>
                </a:gridCol>
              </a:tblGrid>
              <a:tr h="276123">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extLst>
                  <a:ext uri="{0D108BD9-81ED-4DB2-BD59-A6C34878D82A}">
                    <a16:rowId xmlns:a16="http://schemas.microsoft.com/office/drawing/2014/main" val="3946742968"/>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Michoacán</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Morelia</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Acueducto, Número 3610 Colonia Poblado </a:t>
                      </a:r>
                      <a:r>
                        <a:rPr lang="es-MX" sz="1000" b="0" i="0" u="none" strike="noStrike" dirty="0" err="1">
                          <a:solidFill>
                            <a:srgbClr val="000000"/>
                          </a:solidFill>
                          <a:effectLst/>
                          <a:latin typeface="Noto Sans" panose="020B0502040504020204" pitchFamily="34" charset="0"/>
                        </a:rPr>
                        <a:t>Ocolusen</a:t>
                      </a:r>
                      <a:r>
                        <a:rPr lang="es-MX" sz="1000" b="0" i="0" u="none" strike="noStrike" dirty="0">
                          <a:solidFill>
                            <a:srgbClr val="000000"/>
                          </a:solidFill>
                          <a:effectLst/>
                          <a:latin typeface="Noto Sans" panose="020B0502040504020204" pitchFamily="34" charset="0"/>
                        </a:rPr>
                        <a:t>, C.P. 58270 (Antiguo CERESO J MUGICA)</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52%</a:t>
                      </a:r>
                    </a:p>
                  </a:txBody>
                  <a:tcPr marL="9525" marR="9525" marT="9525" marB="0" anchor="ctr">
                    <a:noFill/>
                  </a:tcPr>
                </a:tc>
                <a:extLst>
                  <a:ext uri="{0D108BD9-81ED-4DB2-BD59-A6C34878D82A}">
                    <a16:rowId xmlns:a16="http://schemas.microsoft.com/office/drawing/2014/main" val="862532908"/>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Veracruz Sur</a:t>
                      </a:r>
                    </a:p>
                  </a:txBody>
                  <a:tcPr marL="9525" marR="9525" marT="9525"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Cosamaloapan</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solidFill>
                      <a:srgbClr val="691831">
                        <a:alpha val="10196"/>
                      </a:srgbClr>
                    </a:solidFill>
                  </a:tcPr>
                </a:tc>
                <a:tc>
                  <a:txBody>
                    <a:bodyPr/>
                    <a:lstStyle/>
                    <a:p>
                      <a:pPr marL="96838" indent="0" algn="just" rtl="0" fontAlgn="ctr">
                        <a:buNone/>
                      </a:pPr>
                      <a:r>
                        <a:rPr lang="es-MX" sz="1000" b="0" i="0" u="none" strike="noStrike" dirty="0">
                          <a:solidFill>
                            <a:srgbClr val="000000"/>
                          </a:solidFill>
                          <a:effectLst/>
                          <a:latin typeface="Noto Sans" panose="020B0502040504020204" pitchFamily="34" charset="0"/>
                        </a:rPr>
                        <a:t>Boulevard Miguel Alemán, Colonia Miguel Alemán, C.P. 95400. </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endParaRPr lang="es-MX" sz="1000" b="0" i="0" u="none" strike="noStrike" dirty="0">
                        <a:solidFill>
                          <a:srgbClr val="000000"/>
                        </a:solidFill>
                        <a:effectLst/>
                        <a:latin typeface="Noto Sans" panose="020B0502040504020204" pitchFamily="34" charset="0"/>
                      </a:endParaRP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SI</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52%</a:t>
                      </a:r>
                    </a:p>
                  </a:txBody>
                  <a:tcPr marL="9525" marR="9525" marT="9525" marB="0" anchor="ctr">
                    <a:solidFill>
                      <a:srgbClr val="691831">
                        <a:alpha val="10196"/>
                      </a:srgbClr>
                    </a:solidFill>
                  </a:tcPr>
                </a:tc>
                <a:extLst>
                  <a:ext uri="{0D108BD9-81ED-4DB2-BD59-A6C34878D82A}">
                    <a16:rowId xmlns:a16="http://schemas.microsoft.com/office/drawing/2014/main" val="105875786"/>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3</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Morelos</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Xochitepec</a:t>
                      </a:r>
                    </a:p>
                  </a:txBody>
                  <a:tcPr marL="9525" marR="9525" marT="9525" marB="0" anchor="ctr">
                    <a:solidFill>
                      <a:srgbClr val="691831">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Xochicalco, Número 03, Manzana 121, Lote 06, Colonia Unidad Habitacional "José María Morelos y Pavón"  Primera Sección</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NA</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48%</a:t>
                      </a:r>
                    </a:p>
                  </a:txBody>
                  <a:tcPr marL="9525" marR="9525" marT="9525" marB="0" anchor="ctr">
                    <a:solidFill>
                      <a:srgbClr val="691831">
                        <a:alpha val="10196"/>
                      </a:srgbClr>
                    </a:solidFill>
                  </a:tcPr>
                </a:tc>
                <a:extLst>
                  <a:ext uri="{0D108BD9-81ED-4DB2-BD59-A6C34878D82A}">
                    <a16:rowId xmlns:a16="http://schemas.microsoft.com/office/drawing/2014/main" val="921100733"/>
                  </a:ext>
                </a:extLst>
              </a:tr>
              <a:tr h="278122">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4</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Coahuila</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Piedras Negras</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Blvd. De las Flores, Lote 8, entre las calles Canistel y Olmo, Colonia Ácoros, C.P. 26080</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38%</a:t>
                      </a:r>
                    </a:p>
                  </a:txBody>
                  <a:tcPr marL="9525" marR="9525" marT="9525" marB="0" anchor="ctr">
                    <a:noFill/>
                  </a:tcPr>
                </a:tc>
                <a:extLst>
                  <a:ext uri="{0D108BD9-81ED-4DB2-BD59-A6C34878D82A}">
                    <a16:rowId xmlns:a16="http://schemas.microsoft.com/office/drawing/2014/main" val="2702608969"/>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5</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Sonora</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Nogales</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Sabino, Col Sabinos. </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35%</a:t>
                      </a:r>
                    </a:p>
                  </a:txBody>
                  <a:tcPr marL="9525" marR="9525" marT="9525" marB="0" anchor="ctr">
                    <a:solidFill>
                      <a:srgbClr val="691831">
                        <a:alpha val="10196"/>
                      </a:srgbClr>
                    </a:solidFill>
                  </a:tcPr>
                </a:tc>
                <a:extLst>
                  <a:ext uri="{0D108BD9-81ED-4DB2-BD59-A6C34878D82A}">
                    <a16:rowId xmlns:a16="http://schemas.microsoft.com/office/drawing/2014/main" val="2568861374"/>
                  </a:ext>
                </a:extLst>
              </a:tr>
              <a:tr h="96491">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6</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Coahuila</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Monclova</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En el área de Casa Merced, Colonia Tierra y Libertad, C.P. 25770</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33%</a:t>
                      </a:r>
                    </a:p>
                  </a:txBody>
                  <a:tcPr marL="9525" marR="9525" marT="9525" marB="0" anchor="ctr">
                    <a:noFill/>
                  </a:tcPr>
                </a:tc>
                <a:extLst>
                  <a:ext uri="{0D108BD9-81ED-4DB2-BD59-A6C34878D82A}">
                    <a16:rowId xmlns:a16="http://schemas.microsoft.com/office/drawing/2014/main" val="4251270472"/>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7</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Estado de México Oriente</a:t>
                      </a:r>
                    </a:p>
                  </a:txBody>
                  <a:tcPr marL="9525" marR="9525" marT="9525"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Ixtapaluca</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a:t>
                      </a:r>
                    </a:p>
                  </a:txBody>
                  <a:tcPr marL="9525" marR="9525" marT="9525" marB="0" anchor="ctr">
                    <a:solidFill>
                      <a:srgbClr val="691831">
                        <a:alpha val="10196"/>
                      </a:srgbClr>
                    </a:solidFill>
                  </a:tcPr>
                </a:tc>
                <a:tc>
                  <a:txBody>
                    <a:bodyPr/>
                    <a:lstStyle/>
                    <a:p>
                      <a:pPr marL="96838" indent="0" algn="just" rtl="0" fontAlgn="ctr">
                        <a:buNone/>
                      </a:pPr>
                      <a:r>
                        <a:rPr lang="es-MX" sz="1000" b="0" i="0" u="none" strike="noStrike" dirty="0">
                          <a:solidFill>
                            <a:srgbClr val="000000"/>
                          </a:solidFill>
                          <a:effectLst/>
                          <a:latin typeface="Noto Sans" panose="020B0502040504020204" pitchFamily="34" charset="0"/>
                        </a:rPr>
                        <a:t>Calle Ignacio Lopez Rayon Mz 4, Lt 5, Conjunto Urbano Los Héroes. </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lang="es-MX" sz="1000" b="0" i="0" u="none" strike="noStrike" dirty="0">
                        <a:solidFill>
                          <a:srgbClr val="000000"/>
                        </a:solidFill>
                        <a:effectLst/>
                        <a:latin typeface="Noto Sans" panose="020B0502040504020204" pitchFamily="34" charset="0"/>
                      </a:endParaRP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SI</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30%</a:t>
                      </a:r>
                    </a:p>
                  </a:txBody>
                  <a:tcPr marL="9525" marR="9525" marT="9525" marB="0" anchor="ctr">
                    <a:solidFill>
                      <a:srgbClr val="691831">
                        <a:alpha val="10196"/>
                      </a:srgbClr>
                    </a:solidFill>
                  </a:tcPr>
                </a:tc>
                <a:extLst>
                  <a:ext uri="{0D108BD9-81ED-4DB2-BD59-A6C34878D82A}">
                    <a16:rowId xmlns:a16="http://schemas.microsoft.com/office/drawing/2014/main" val="843557054"/>
                  </a:ext>
                </a:extLst>
              </a:tr>
              <a:tr h="10385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9525" marR="9525" marT="9525" marB="0" anchor="ctr">
                    <a:no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Nuevo León</a:t>
                      </a:r>
                    </a:p>
                  </a:txBody>
                  <a:tcPr marL="9525" marR="9525" marT="9525" marB="0" anchor="ctr">
                    <a:noFill/>
                  </a:tcPr>
                </a:tc>
                <a:tc>
                  <a:txBody>
                    <a:bodyPr/>
                    <a:lstStyle/>
                    <a:p>
                      <a:pPr marL="96838" indent="0" algn="l" rtl="0" fontAlgn="t">
                        <a:buNone/>
                      </a:pPr>
                      <a:r>
                        <a:rPr lang="es-MX" sz="1000" b="0" i="0" u="none" strike="noStrike" dirty="0">
                          <a:solidFill>
                            <a:srgbClr val="000000"/>
                          </a:solidFill>
                          <a:effectLst/>
                          <a:latin typeface="Noto Sans" panose="020B0502040504020204" pitchFamily="34" charset="0"/>
                        </a:rPr>
                        <a:t>Escobedo</a:t>
                      </a:r>
                    </a:p>
                  </a:txBody>
                  <a:tcPr marL="9525" marR="9525" marT="9525"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200</a:t>
                      </a:r>
                    </a:p>
                  </a:txBody>
                  <a:tcPr marL="9525" marR="9525" marT="9525" marB="0" anchor="ctr">
                    <a:noFill/>
                  </a:tcPr>
                </a:tc>
                <a:tc>
                  <a:txBody>
                    <a:bodyPr/>
                    <a:lstStyle/>
                    <a:p>
                      <a:pPr marL="96838" indent="0" algn="just" rtl="0" fontAlgn="t">
                        <a:buNone/>
                      </a:pPr>
                      <a:r>
                        <a:rPr lang="es-MX" sz="1000" b="0" i="0" u="none" strike="noStrike" dirty="0">
                          <a:solidFill>
                            <a:srgbClr val="000000"/>
                          </a:solidFill>
                          <a:effectLst/>
                          <a:latin typeface="Noto Sans" panose="020B0502040504020204" pitchFamily="34" charset="0"/>
                        </a:rPr>
                        <a:t>Circuito Río Moctezuma y avenida Mirasur Colonia Mirasur 1er </a:t>
                      </a:r>
                      <a:r>
                        <a:rPr lang="es-MX" sz="1000" b="0" i="0" u="none" strike="noStrike" dirty="0" err="1">
                          <a:solidFill>
                            <a:srgbClr val="000000"/>
                          </a:solidFill>
                          <a:effectLst/>
                          <a:latin typeface="Noto Sans" panose="020B0502040504020204" pitchFamily="34" charset="0"/>
                        </a:rPr>
                        <a:t>Sect</a:t>
                      </a:r>
                      <a:r>
                        <a:rPr lang="es-MX" sz="1000" b="0" i="0" u="none" strike="noStrike" dirty="0">
                          <a:solidFill>
                            <a:srgbClr val="000000"/>
                          </a:solidFill>
                          <a:effectLst/>
                          <a:latin typeface="Noto Sans" panose="020B0502040504020204" pitchFamily="34" charset="0"/>
                        </a:rPr>
                        <a:t> 1a Etapa</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SI</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29%</a:t>
                      </a:r>
                    </a:p>
                  </a:txBody>
                  <a:tcPr marL="9525" marR="9525" marT="9525" marB="0" anchor="ctr">
                    <a:noFill/>
                  </a:tcPr>
                </a:tc>
                <a:extLst>
                  <a:ext uri="{0D108BD9-81ED-4DB2-BD59-A6C34878D82A}">
                    <a16:rowId xmlns:a16="http://schemas.microsoft.com/office/drawing/2014/main" val="2463507407"/>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9</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Nuevo León</a:t>
                      </a:r>
                    </a:p>
                  </a:txBody>
                  <a:tcPr marL="9525" marR="9525" marT="9525" marB="0" anchor="ctr">
                    <a:solidFill>
                      <a:srgbClr val="691831">
                        <a:alpha val="10196"/>
                      </a:srgbClr>
                    </a:solidFill>
                  </a:tcPr>
                </a:tc>
                <a:tc>
                  <a:txBody>
                    <a:bodyPr/>
                    <a:lstStyle/>
                    <a:p>
                      <a:pPr marL="96838" indent="0" algn="l" rtl="0" fontAlgn="t">
                        <a:buNone/>
                      </a:pPr>
                      <a:r>
                        <a:rPr lang="es-MX" sz="1000" b="0" i="0" u="none" strike="noStrike" dirty="0">
                          <a:solidFill>
                            <a:srgbClr val="000000"/>
                          </a:solidFill>
                          <a:effectLst/>
                          <a:latin typeface="Noto Sans" panose="020B0502040504020204" pitchFamily="34" charset="0"/>
                        </a:rPr>
                        <a:t>Pesquería</a:t>
                      </a:r>
                    </a:p>
                  </a:txBody>
                  <a:tcPr marL="9525" marR="9525" marT="9525" marB="0" anchor="ctr">
                    <a:solidFill>
                      <a:srgbClr val="691831">
                        <a:alpha val="10196"/>
                      </a:srgbClr>
                    </a:solid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250</a:t>
                      </a:r>
                    </a:p>
                  </a:txBody>
                  <a:tcPr marL="9525" marR="9525" marT="9525" marB="0" anchor="ctr">
                    <a:solidFill>
                      <a:srgbClr val="691831">
                        <a:alpha val="10196"/>
                      </a:srgbClr>
                    </a:solidFill>
                  </a:tcPr>
                </a:tc>
                <a:tc>
                  <a:txBody>
                    <a:bodyPr/>
                    <a:lstStyle/>
                    <a:p>
                      <a:pPr marL="96838" indent="0" algn="just" rtl="0" fontAlgn="t">
                        <a:buNone/>
                      </a:pPr>
                      <a:r>
                        <a:rPr lang="es-MX" sz="1000" b="0" i="0" u="none" strike="noStrike" dirty="0">
                          <a:solidFill>
                            <a:srgbClr val="000000"/>
                          </a:solidFill>
                          <a:effectLst/>
                          <a:latin typeface="Noto Sans" panose="020B0502040504020204" pitchFamily="34" charset="0"/>
                        </a:rPr>
                        <a:t>Mil amores, Fallaste corazón y Cuco Sanches Colonia Cantorla</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24%</a:t>
                      </a:r>
                    </a:p>
                  </a:txBody>
                  <a:tcPr marL="9525" marR="9525" marT="9525" marB="0" anchor="ctr">
                    <a:solidFill>
                      <a:srgbClr val="691831">
                        <a:alpha val="10196"/>
                      </a:srgbClr>
                    </a:solidFill>
                  </a:tcPr>
                </a:tc>
                <a:extLst>
                  <a:ext uri="{0D108BD9-81ED-4DB2-BD59-A6C34878D82A}">
                    <a16:rowId xmlns:a16="http://schemas.microsoft.com/office/drawing/2014/main" val="3939999103"/>
                  </a:ext>
                </a:extLst>
              </a:tr>
              <a:tr h="18730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6171" marR="6171" marT="6171" marB="0" anchor="ctr">
                    <a:no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Nuevo León</a:t>
                      </a:r>
                    </a:p>
                  </a:txBody>
                  <a:tcPr marL="9525" marR="9525" marT="9525" marB="0" anchor="ctr">
                    <a:noFill/>
                  </a:tcPr>
                </a:tc>
                <a:tc>
                  <a:txBody>
                    <a:bodyPr/>
                    <a:lstStyle/>
                    <a:p>
                      <a:pPr marL="96838" indent="0" algn="l" rtl="0" fontAlgn="t">
                        <a:buNone/>
                      </a:pPr>
                      <a:r>
                        <a:rPr lang="es-MX" sz="1000" b="0" i="0" u="none" strike="noStrike" dirty="0">
                          <a:solidFill>
                            <a:srgbClr val="000000"/>
                          </a:solidFill>
                          <a:effectLst/>
                          <a:latin typeface="Noto Sans" panose="020B0502040504020204" pitchFamily="34" charset="0"/>
                        </a:rPr>
                        <a:t>Escobedo</a:t>
                      </a:r>
                    </a:p>
                  </a:txBody>
                  <a:tcPr marL="9525" marR="9525" marT="9525"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a:t>
                      </a:r>
                    </a:p>
                  </a:txBody>
                  <a:tcPr marL="9525" marR="9525" marT="9525" marB="0" anchor="ctr">
                    <a:noFill/>
                  </a:tcPr>
                </a:tc>
                <a:tc>
                  <a:txBody>
                    <a:bodyPr/>
                    <a:lstStyle/>
                    <a:p>
                      <a:pPr marL="96838" indent="0" algn="just" rtl="0" fontAlgn="t">
                        <a:buNone/>
                      </a:pPr>
                      <a:r>
                        <a:rPr lang="es-MX" sz="1000" b="0" i="0" u="none" strike="noStrike" dirty="0">
                          <a:solidFill>
                            <a:srgbClr val="000000"/>
                          </a:solidFill>
                          <a:effectLst/>
                          <a:latin typeface="Noto Sans" panose="020B0502040504020204" pitchFamily="34" charset="0"/>
                        </a:rPr>
                        <a:t>San Benito entre San Antonio y San Pedro, Colonia San Miguel Residencial</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SI</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24%</a:t>
                      </a:r>
                    </a:p>
                  </a:txBody>
                  <a:tcPr marL="9525" marR="9525" marT="9525" marB="0" anchor="ctr">
                    <a:noFill/>
                  </a:tcPr>
                </a:tc>
                <a:extLst>
                  <a:ext uri="{0D108BD9-81ED-4DB2-BD59-A6C34878D82A}">
                    <a16:rowId xmlns:a16="http://schemas.microsoft.com/office/drawing/2014/main" val="3535183684"/>
                  </a:ext>
                </a:extLst>
              </a:tr>
              <a:tr h="96491">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Coahuila</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Monclova</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CEDIF SUR, Colonia Mezquital del Valle, C.P. 25790</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22%</a:t>
                      </a:r>
                    </a:p>
                  </a:txBody>
                  <a:tcPr marL="9525" marR="9525" marT="9525" marB="0" anchor="ctr">
                    <a:solidFill>
                      <a:srgbClr val="691831">
                        <a:alpha val="10196"/>
                      </a:srgbClr>
                    </a:solidFill>
                  </a:tcPr>
                </a:tc>
                <a:extLst>
                  <a:ext uri="{0D108BD9-81ED-4DB2-BD59-A6C34878D82A}">
                    <a16:rowId xmlns:a16="http://schemas.microsoft.com/office/drawing/2014/main" val="3331632858"/>
                  </a:ext>
                </a:extLst>
              </a:tr>
              <a:tr h="18730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Guerrero</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Chilpancingo</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Alegría esquina con Calle Bondad S/N Fracc. La Amistad</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srgbClr val="881038"/>
                          </a:solidFill>
                          <a:effectLst/>
                          <a:uLnTx/>
                          <a:uFillTx/>
                          <a:latin typeface="Noto Sans" panose="020B0502040504020204" pitchFamily="34" charset="0"/>
                          <a:ea typeface="+mn-ea"/>
                          <a:cs typeface="+mn-cs"/>
                        </a:rPr>
                        <a:t>19%</a:t>
                      </a:r>
                    </a:p>
                  </a:txBody>
                  <a:tcPr marL="9525" marR="9525" marT="9525" marB="0" anchor="ctr">
                    <a:noFill/>
                  </a:tcPr>
                </a:tc>
                <a:extLst>
                  <a:ext uri="{0D108BD9-81ED-4DB2-BD59-A6C34878D82A}">
                    <a16:rowId xmlns:a16="http://schemas.microsoft.com/office/drawing/2014/main" val="3164680223"/>
                  </a:ext>
                </a:extLst>
              </a:tr>
              <a:tr h="18730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Guerrero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Iguala</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Prolongación Acapulco y Cd. Teloloapan s/n Colonia Fraccionamiento Ciudad Habitacional C.P. 40036</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srgbClr val="881038"/>
                          </a:solidFill>
                          <a:effectLst/>
                          <a:uLnTx/>
                          <a:uFillTx/>
                          <a:latin typeface="Noto Sans" panose="020B0502040504020204" pitchFamily="34" charset="0"/>
                          <a:ea typeface="+mn-ea"/>
                          <a:cs typeface="+mn-cs"/>
                        </a:rPr>
                        <a:t>19%</a:t>
                      </a:r>
                    </a:p>
                  </a:txBody>
                  <a:tcPr marL="9525" marR="9525" marT="9525" marB="0" anchor="ctr">
                    <a:solidFill>
                      <a:srgbClr val="691831">
                        <a:alpha val="10196"/>
                      </a:srgbClr>
                    </a:solidFill>
                  </a:tcPr>
                </a:tc>
                <a:extLst>
                  <a:ext uri="{0D108BD9-81ED-4DB2-BD59-A6C34878D82A}">
                    <a16:rowId xmlns:a16="http://schemas.microsoft.com/office/drawing/2014/main" val="590475858"/>
                  </a:ext>
                </a:extLst>
              </a:tr>
            </a:tbl>
          </a:graphicData>
        </a:graphic>
      </p:graphicFrame>
      <p:sp>
        <p:nvSpPr>
          <p:cNvPr id="13" name="CuadroTexto 12">
            <a:extLst>
              <a:ext uri="{FF2B5EF4-FFF2-40B4-BE49-F238E27FC236}">
                <a16:creationId xmlns:a16="http://schemas.microsoft.com/office/drawing/2014/main" id="{C12F30B2-8386-2B45-479D-EE314013952C}"/>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3" name="CuadroTexto 2">
            <a:extLst>
              <a:ext uri="{FF2B5EF4-FFF2-40B4-BE49-F238E27FC236}">
                <a16:creationId xmlns:a16="http://schemas.microsoft.com/office/drawing/2014/main" id="{886A83A5-5A30-DE9A-7411-B0E1A536F650}"/>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Tree>
    <p:extLst>
      <p:ext uri="{BB962C8B-B14F-4D97-AF65-F5344CB8AC3E}">
        <p14:creationId xmlns:p14="http://schemas.microsoft.com/office/powerpoint/2010/main" val="4032148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6CFE4-EBF0-F6B3-3D0C-A01AFDC5E59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71223EC6-F259-0460-FD7E-277E88C097B7}"/>
              </a:ext>
            </a:extLst>
          </p:cNvPr>
          <p:cNvSpPr txBox="1"/>
          <p:nvPr/>
        </p:nvSpPr>
        <p:spPr>
          <a:xfrm>
            <a:off x="124408" y="488347"/>
            <a:ext cx="7961768" cy="369332"/>
          </a:xfrm>
          <a:prstGeom prst="rect">
            <a:avLst/>
          </a:prstGeom>
          <a:noFill/>
        </p:spPr>
        <p:txBody>
          <a:bodyPr wrap="square" rtlCol="0">
            <a:spAutoFit/>
          </a:bodyPr>
          <a:lstStyle/>
          <a:p>
            <a:r>
              <a:rPr lang="es-MX" dirty="0">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16C18480-E5F3-82A5-D430-DCB09FF7240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E150BFE3-F720-036E-A1B6-79C73D7078D4}"/>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para CECI</a:t>
            </a:r>
          </a:p>
        </p:txBody>
      </p:sp>
      <p:graphicFrame>
        <p:nvGraphicFramePr>
          <p:cNvPr id="12" name="Tabla 11">
            <a:extLst>
              <a:ext uri="{FF2B5EF4-FFF2-40B4-BE49-F238E27FC236}">
                <a16:creationId xmlns:a16="http://schemas.microsoft.com/office/drawing/2014/main" id="{171C4A46-5C93-76CD-6C68-3C4D7F6247D4}"/>
              </a:ext>
            </a:extLst>
          </p:cNvPr>
          <p:cNvGraphicFramePr>
            <a:graphicFrameLocks noGrp="1"/>
          </p:cNvGraphicFramePr>
          <p:nvPr/>
        </p:nvGraphicFramePr>
        <p:xfrm>
          <a:off x="111966" y="1082518"/>
          <a:ext cx="11999171" cy="4054296"/>
        </p:xfrm>
        <a:graphic>
          <a:graphicData uri="http://schemas.openxmlformats.org/drawingml/2006/table">
            <a:tbl>
              <a:tblPr>
                <a:tableStyleId>{5C22544A-7EE6-4342-B048-85BDC9FD1C3A}</a:tableStyleId>
              </a:tblPr>
              <a:tblGrid>
                <a:gridCol w="550229">
                  <a:extLst>
                    <a:ext uri="{9D8B030D-6E8A-4147-A177-3AD203B41FA5}">
                      <a16:colId xmlns:a16="http://schemas.microsoft.com/office/drawing/2014/main" val="1617845769"/>
                    </a:ext>
                  </a:extLst>
                </a:gridCol>
                <a:gridCol w="1202567">
                  <a:extLst>
                    <a:ext uri="{9D8B030D-6E8A-4147-A177-3AD203B41FA5}">
                      <a16:colId xmlns:a16="http://schemas.microsoft.com/office/drawing/2014/main" val="342641875"/>
                    </a:ext>
                  </a:extLst>
                </a:gridCol>
                <a:gridCol w="1409289">
                  <a:extLst>
                    <a:ext uri="{9D8B030D-6E8A-4147-A177-3AD203B41FA5}">
                      <a16:colId xmlns:a16="http://schemas.microsoft.com/office/drawing/2014/main" val="2466706360"/>
                    </a:ext>
                  </a:extLst>
                </a:gridCol>
                <a:gridCol w="709928">
                  <a:extLst>
                    <a:ext uri="{9D8B030D-6E8A-4147-A177-3AD203B41FA5}">
                      <a16:colId xmlns:a16="http://schemas.microsoft.com/office/drawing/2014/main" val="2574115788"/>
                    </a:ext>
                  </a:extLst>
                </a:gridCol>
                <a:gridCol w="3788421">
                  <a:extLst>
                    <a:ext uri="{9D8B030D-6E8A-4147-A177-3AD203B41FA5}">
                      <a16:colId xmlns:a16="http://schemas.microsoft.com/office/drawing/2014/main" val="588687128"/>
                    </a:ext>
                  </a:extLst>
                </a:gridCol>
                <a:gridCol w="933060">
                  <a:extLst>
                    <a:ext uri="{9D8B030D-6E8A-4147-A177-3AD203B41FA5}">
                      <a16:colId xmlns:a16="http://schemas.microsoft.com/office/drawing/2014/main" val="3090075047"/>
                    </a:ext>
                  </a:extLst>
                </a:gridCol>
                <a:gridCol w="718457">
                  <a:extLst>
                    <a:ext uri="{9D8B030D-6E8A-4147-A177-3AD203B41FA5}">
                      <a16:colId xmlns:a16="http://schemas.microsoft.com/office/drawing/2014/main" val="4149355529"/>
                    </a:ext>
                  </a:extLst>
                </a:gridCol>
                <a:gridCol w="410547">
                  <a:extLst>
                    <a:ext uri="{9D8B030D-6E8A-4147-A177-3AD203B41FA5}">
                      <a16:colId xmlns:a16="http://schemas.microsoft.com/office/drawing/2014/main" val="268139044"/>
                    </a:ext>
                  </a:extLst>
                </a:gridCol>
                <a:gridCol w="475862">
                  <a:extLst>
                    <a:ext uri="{9D8B030D-6E8A-4147-A177-3AD203B41FA5}">
                      <a16:colId xmlns:a16="http://schemas.microsoft.com/office/drawing/2014/main" val="1900297350"/>
                    </a:ext>
                  </a:extLst>
                </a:gridCol>
                <a:gridCol w="438538">
                  <a:extLst>
                    <a:ext uri="{9D8B030D-6E8A-4147-A177-3AD203B41FA5}">
                      <a16:colId xmlns:a16="http://schemas.microsoft.com/office/drawing/2014/main" val="1962962699"/>
                    </a:ext>
                  </a:extLst>
                </a:gridCol>
                <a:gridCol w="363894">
                  <a:extLst>
                    <a:ext uri="{9D8B030D-6E8A-4147-A177-3AD203B41FA5}">
                      <a16:colId xmlns:a16="http://schemas.microsoft.com/office/drawing/2014/main" val="4142308284"/>
                    </a:ext>
                  </a:extLst>
                </a:gridCol>
                <a:gridCol w="998379">
                  <a:extLst>
                    <a:ext uri="{9D8B030D-6E8A-4147-A177-3AD203B41FA5}">
                      <a16:colId xmlns:a16="http://schemas.microsoft.com/office/drawing/2014/main" val="1810907163"/>
                    </a:ext>
                  </a:extLst>
                </a:gridCol>
              </a:tblGrid>
              <a:tr h="343277">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extLst>
                  <a:ext uri="{0D108BD9-81ED-4DB2-BD59-A6C34878D82A}">
                    <a16:rowId xmlns:a16="http://schemas.microsoft.com/office/drawing/2014/main" val="3946742968"/>
                  </a:ext>
                </a:extLst>
              </a:tr>
              <a:tr h="119958">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Guerrero</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Petatlan</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José M. Morelos y Pavón S/N, domicilio conocido, Colonia Vicente Guerrero.</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srgbClr val="881038"/>
                          </a:solidFill>
                          <a:effectLst/>
                          <a:uLnTx/>
                          <a:uFillTx/>
                          <a:latin typeface="Noto Sans" panose="020B0502040504020204" pitchFamily="34" charset="0"/>
                          <a:ea typeface="+mn-ea"/>
                          <a:cs typeface="+mn-cs"/>
                        </a:rPr>
                        <a:t>19%</a:t>
                      </a:r>
                    </a:p>
                  </a:txBody>
                  <a:tcPr marL="9525" marR="9525" marT="9525" marB="0" anchor="ctr">
                    <a:noFill/>
                  </a:tcPr>
                </a:tc>
                <a:extLst>
                  <a:ext uri="{0D108BD9-81ED-4DB2-BD59-A6C34878D82A}">
                    <a16:rowId xmlns:a16="http://schemas.microsoft.com/office/drawing/2014/main" val="1964471013"/>
                  </a:ext>
                </a:extLst>
              </a:tr>
              <a:tr h="119958">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Michoacán</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Zacapu</a:t>
                      </a:r>
                    </a:p>
                  </a:txBody>
                  <a:tcPr marL="9525" marR="9525" marT="9525" marB="0" anchor="ctr">
                    <a:solidFill>
                      <a:srgbClr val="691831">
                        <a:alpha val="10196"/>
                      </a:srgbClr>
                    </a:solid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p>
                  </a:txBody>
                  <a:tcPr marL="9525" marR="9525" marT="9525" marB="0" anchor="ctr">
                    <a:solidFill>
                      <a:srgbClr val="691831">
                        <a:alpha val="10196"/>
                      </a:srgbClr>
                    </a:solidFill>
                  </a:tcPr>
                </a:tc>
                <a:tc>
                  <a:txBody>
                    <a:bodyPr/>
                    <a:lstStyle/>
                    <a:p>
                      <a:pPr marL="93663" indent="0" algn="l" rtl="0" fontAlgn="t">
                        <a:buNone/>
                      </a:pPr>
                      <a:r>
                        <a:rPr lang="es-MX" sz="1000" b="0" i="0" u="none" strike="noStrike" dirty="0">
                          <a:solidFill>
                            <a:srgbClr val="000000"/>
                          </a:solidFill>
                          <a:effectLst/>
                          <a:latin typeface="Noto Sans" panose="020B0502040504020204" pitchFamily="34" charset="0"/>
                        </a:rPr>
                        <a:t>Calle Claveles S/N, Colonia Jardines de Zacapu.</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19%</a:t>
                      </a:r>
                    </a:p>
                  </a:txBody>
                  <a:tcPr marL="9525" marR="9525" marT="9525" marB="0" anchor="ctr">
                    <a:solidFill>
                      <a:srgbClr val="691831">
                        <a:alpha val="10196"/>
                      </a:srgbClr>
                    </a:solidFill>
                  </a:tcPr>
                </a:tc>
                <a:extLst>
                  <a:ext uri="{0D108BD9-81ED-4DB2-BD59-A6C34878D82A}">
                    <a16:rowId xmlns:a16="http://schemas.microsoft.com/office/drawing/2014/main" val="92110073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16</a:t>
                      </a:r>
                    </a:p>
                  </a:txBody>
                  <a:tcPr marL="9525" marR="9525" marT="9525"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Guerrero</a:t>
                      </a:r>
                    </a:p>
                  </a:txBody>
                  <a:tcPr marL="0" marR="0" marT="0"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Pungarabato</a:t>
                      </a:r>
                    </a:p>
                  </a:txBody>
                  <a:tcPr marL="0" marR="0" marT="0" marB="0" anchor="ctr">
                    <a:noFill/>
                  </a:tcPr>
                </a:tc>
                <a:tc>
                  <a:txBody>
                    <a:bodyPr/>
                    <a:lstStyle/>
                    <a:p>
                      <a:pPr marL="0" algn="ctr"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200</a:t>
                      </a:r>
                    </a:p>
                  </a:txBody>
                  <a:tcPr marL="0" marR="0" marT="0" marB="0" anchor="ctr">
                    <a:noFill/>
                  </a:tcPr>
                </a:tc>
                <a:tc>
                  <a:txBody>
                    <a:bodyPr/>
                    <a:lstStyle/>
                    <a:p>
                      <a:pPr marL="93663" indent="0" algn="just"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Calle Unidad Deportiva No. 121 Colonia Lomas del Valle C.</a:t>
                      </a:r>
                      <a:r>
                        <a:rPr lang="az-Cyrl-AZ" sz="1000" b="0" i="0" u="none" strike="noStrike" kern="1200" dirty="0">
                          <a:solidFill>
                            <a:srgbClr val="000000"/>
                          </a:solidFill>
                          <a:effectLst/>
                          <a:latin typeface="Noto Sans" panose="020B0502040504020204" pitchFamily="34" charset="0"/>
                          <a:ea typeface="+mn-ea"/>
                          <a:cs typeface="+mn-cs"/>
                        </a:rPr>
                        <a:t>Р. 40664</a:t>
                      </a:r>
                      <a:r>
                        <a:rPr lang="es-ES" sz="1000" b="0" i="0" u="none" strike="noStrike" kern="1200" dirty="0">
                          <a:solidFill>
                            <a:srgbClr val="000000"/>
                          </a:solidFill>
                          <a:effectLst/>
                          <a:latin typeface="Noto Sans" panose="020B0502040504020204" pitchFamily="34" charset="0"/>
                          <a:ea typeface="+mn-ea"/>
                          <a:cs typeface="+mn-cs"/>
                        </a:rPr>
                        <a:t>.</a:t>
                      </a:r>
                      <a:endParaRPr lang="az-Cyrl-AZ" sz="1000" b="0" i="0" u="none" strike="noStrike" kern="1200" dirty="0">
                        <a:solidFill>
                          <a:srgbClr val="000000"/>
                        </a:solidFill>
                        <a:effectLst/>
                        <a:latin typeface="Noto Sans" panose="020B0502040504020204" pitchFamily="34" charset="0"/>
                        <a:ea typeface="+mn-ea"/>
                        <a:cs typeface="+mn-cs"/>
                      </a:endParaRPr>
                    </a:p>
                  </a:txBody>
                  <a:tcPr marL="0" marR="0" marT="0"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15%</a:t>
                      </a:r>
                    </a:p>
                  </a:txBody>
                  <a:tcPr marL="9525" marR="9525" marT="9525" marB="0" anchor="ctr">
                    <a:noFill/>
                  </a:tcPr>
                </a:tc>
                <a:extLst>
                  <a:ext uri="{0D108BD9-81ED-4DB2-BD59-A6C34878D82A}">
                    <a16:rowId xmlns:a16="http://schemas.microsoft.com/office/drawing/2014/main" val="2702608969"/>
                  </a:ext>
                </a:extLst>
              </a:tr>
              <a:tr h="119958">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17</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Estado de México Oriente</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Chimalhuacán</a:t>
                      </a:r>
                    </a:p>
                  </a:txBody>
                  <a:tcPr marL="9525" marR="9525" marT="9525" marB="0" anchor="ctr">
                    <a:solidFill>
                      <a:srgbClr val="691831">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Arenal 4143, Melchor Ocampo, 56334.</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13%</a:t>
                      </a:r>
                    </a:p>
                  </a:txBody>
                  <a:tcPr marL="9525" marR="9525" marT="9525" marB="0" anchor="ctr">
                    <a:solidFill>
                      <a:srgbClr val="691831">
                        <a:alpha val="10196"/>
                      </a:srgbClr>
                    </a:solidFill>
                  </a:tcPr>
                </a:tc>
                <a:extLst>
                  <a:ext uri="{0D108BD9-81ED-4DB2-BD59-A6C34878D82A}">
                    <a16:rowId xmlns:a16="http://schemas.microsoft.com/office/drawing/2014/main" val="256886137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18</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Estado de México Poniente</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Mexicaltzingo</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Prolongación Narciso Mendoza, sin número, Colonia Arboledas, Código Postal 52183.</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13%</a:t>
                      </a:r>
                    </a:p>
                  </a:txBody>
                  <a:tcPr marL="9525" marR="9525" marT="9525" marB="0" anchor="ctr">
                    <a:noFill/>
                  </a:tcPr>
                </a:tc>
                <a:extLst>
                  <a:ext uri="{0D108BD9-81ED-4DB2-BD59-A6C34878D82A}">
                    <a16:rowId xmlns:a16="http://schemas.microsoft.com/office/drawing/2014/main" val="4251270472"/>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19</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Quintana Roo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Cozumel</a:t>
                      </a:r>
                    </a:p>
                  </a:txBody>
                  <a:tcPr marL="9525" marR="9525" marT="9525" marB="0" anchor="ctr">
                    <a:solidFill>
                      <a:srgbClr val="691831">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Colonia Emiliano Zapata entre calle 8 norte y calle 18 norte, Código Postal 77620.</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13%</a:t>
                      </a:r>
                    </a:p>
                  </a:txBody>
                  <a:tcPr marL="9525" marR="9525" marT="9525" marB="0" anchor="ctr">
                    <a:solidFill>
                      <a:srgbClr val="691831">
                        <a:alpha val="10196"/>
                      </a:srgbClr>
                    </a:solidFill>
                  </a:tcPr>
                </a:tc>
                <a:extLst>
                  <a:ext uri="{0D108BD9-81ED-4DB2-BD59-A6C34878D82A}">
                    <a16:rowId xmlns:a16="http://schemas.microsoft.com/office/drawing/2014/main" val="4067050021"/>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20</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Quintana Roo</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Benito Juárez</a:t>
                      </a:r>
                    </a:p>
                  </a:txBody>
                  <a:tcPr marL="9525" marR="9525" marT="9525"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SM. 249, MZA. 18 LT. 02, dentro del Fraccionamiento Villas del Mar Plus, Código Postal 77517</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13%</a:t>
                      </a:r>
                    </a:p>
                  </a:txBody>
                  <a:tcPr marL="9525" marR="9525" marT="9525" marB="0" anchor="ctr">
                    <a:noFill/>
                  </a:tcPr>
                </a:tc>
                <a:extLst>
                  <a:ext uri="{0D108BD9-81ED-4DB2-BD59-A6C34878D82A}">
                    <a16:rowId xmlns:a16="http://schemas.microsoft.com/office/drawing/2014/main" val="2463507407"/>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21</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a:solidFill>
                            <a:srgbClr val="000000"/>
                          </a:solidFill>
                          <a:effectLst/>
                          <a:latin typeface="Noto Sans" panose="020B0502040504020204" pitchFamily="34" charset="0"/>
                        </a:rPr>
                        <a:t>Baja California</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Mexicali</a:t>
                      </a:r>
                    </a:p>
                  </a:txBody>
                  <a:tcPr marL="9525" marR="9525" marT="9525" marB="0" anchor="ctr">
                    <a:solidFill>
                      <a:srgbClr val="691831">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Mango, número 1098, Colonia Huertas del Colorado, Código Postal 21384.</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10%</a:t>
                      </a:r>
                    </a:p>
                  </a:txBody>
                  <a:tcPr marL="9525" marR="9525" marT="9525" marB="0" anchor="ctr">
                    <a:solidFill>
                      <a:srgbClr val="691831">
                        <a:alpha val="10196"/>
                      </a:srgbClr>
                    </a:solidFill>
                  </a:tcPr>
                </a:tc>
                <a:extLst>
                  <a:ext uri="{0D108BD9-81ED-4DB2-BD59-A6C34878D82A}">
                    <a16:rowId xmlns:a16="http://schemas.microsoft.com/office/drawing/2014/main" val="393999910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22</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Chiapas</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Tapachula</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Cuauhtémoc entre calle 24 de junio y 6 de marzo, Colonia Nuevo milenio, C.P. 30796.</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10%</a:t>
                      </a:r>
                    </a:p>
                  </a:txBody>
                  <a:tcPr marL="9525" marR="9525" marT="9525" marB="0" anchor="ctr">
                    <a:noFill/>
                  </a:tcPr>
                </a:tc>
                <a:extLst>
                  <a:ext uri="{0D108BD9-81ED-4DB2-BD59-A6C34878D82A}">
                    <a16:rowId xmlns:a16="http://schemas.microsoft.com/office/drawing/2014/main" val="353518368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23</a:t>
                      </a:r>
                    </a:p>
                  </a:txBody>
                  <a:tcPr marL="9525" marR="9525" marT="9525"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Veracruz Sur</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Mariano Escobedo</a:t>
                      </a:r>
                    </a:p>
                  </a:txBody>
                  <a:tcPr marL="0" marR="0" marT="0" marB="0" anchor="ctr">
                    <a:solidFill>
                      <a:srgbClr val="691831">
                        <a:alpha val="10196"/>
                      </a:srgbClr>
                    </a:solidFill>
                  </a:tcPr>
                </a:tc>
                <a:tc>
                  <a:txBody>
                    <a:bodyPr/>
                    <a:lstStyle/>
                    <a:p>
                      <a:pPr marL="0" algn="ctr"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110</a:t>
                      </a:r>
                    </a:p>
                  </a:txBody>
                  <a:tcPr marL="0" marR="0" marT="0" marB="0" anchor="ctr">
                    <a:solidFill>
                      <a:srgbClr val="691831">
                        <a:alpha val="10196"/>
                      </a:srgbClr>
                    </a:solidFill>
                  </a:tcPr>
                </a:tc>
                <a:tc>
                  <a:txBody>
                    <a:bodyPr/>
                    <a:lstStyle/>
                    <a:p>
                      <a:pPr marL="93663" indent="0" algn="just"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Av. Miguel A. Arroniz Salgado, esq Calle 8 s/n. Col 21 de Octubre.</a:t>
                      </a:r>
                    </a:p>
                  </a:txBody>
                  <a:tcPr marL="0" marR="0" marT="0"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10%</a:t>
                      </a:r>
                    </a:p>
                  </a:txBody>
                  <a:tcPr marL="9525" marR="9525" marT="9525" marB="0" anchor="ctr">
                    <a:solidFill>
                      <a:srgbClr val="691831">
                        <a:alpha val="10196"/>
                      </a:srgbClr>
                    </a:solidFill>
                  </a:tcPr>
                </a:tc>
                <a:extLst>
                  <a:ext uri="{0D108BD9-81ED-4DB2-BD59-A6C34878D82A}">
                    <a16:rowId xmlns:a16="http://schemas.microsoft.com/office/drawing/2014/main" val="3331632858"/>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24</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Estado de México Oriente</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La Paz</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110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Paraje San Isidro S/N, Colonia El Pino San Isidro. </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9%</a:t>
                      </a:r>
                    </a:p>
                  </a:txBody>
                  <a:tcPr marL="9525" marR="9525" marT="9525" marB="0" anchor="ctr">
                    <a:noFill/>
                  </a:tcPr>
                </a:tc>
                <a:extLst>
                  <a:ext uri="{0D108BD9-81ED-4DB2-BD59-A6C34878D82A}">
                    <a16:rowId xmlns:a16="http://schemas.microsoft.com/office/drawing/2014/main" val="316468022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25</a:t>
                      </a:r>
                    </a:p>
                  </a:txBody>
                  <a:tcPr marL="9525" marR="9525" marT="9525"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Yucatán</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Kanasín</a:t>
                      </a:r>
                    </a:p>
                  </a:txBody>
                  <a:tcPr marL="0" marR="0" marT="0" marB="0" anchor="ctr">
                    <a:solidFill>
                      <a:srgbClr val="691831">
                        <a:alpha val="10196"/>
                      </a:srgbClr>
                    </a:solidFill>
                  </a:tcPr>
                </a:tc>
                <a:tc>
                  <a:txBody>
                    <a:bodyPr/>
                    <a:lstStyle/>
                    <a:p>
                      <a:pPr marL="6350" indent="0" algn="ctr" defTabSz="914400" rtl="0" eaLnBrk="1" fontAlgn="ctr" latinLnBrk="0" hangingPunct="1">
                        <a:buNone/>
                        <a:tabLst/>
                      </a:pPr>
                      <a:r>
                        <a:rPr lang="es-MX" sz="1000" b="0" i="0" u="none" strike="noStrike" kern="1200" dirty="0">
                          <a:solidFill>
                            <a:srgbClr val="000000"/>
                          </a:solidFill>
                          <a:effectLst/>
                          <a:latin typeface="Noto Sans" panose="020B0502040504020204" pitchFamily="34" charset="0"/>
                          <a:ea typeface="+mn-ea"/>
                          <a:cs typeface="+mn-cs"/>
                        </a:rPr>
                        <a:t>200</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Calle 76 No. 105 x 63 y 82-B Col. San Haroldo, Kanasín, Yucatán.</a:t>
                      </a:r>
                    </a:p>
                  </a:txBody>
                  <a:tcPr marL="0" marR="0" marT="0"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5%</a:t>
                      </a:r>
                    </a:p>
                  </a:txBody>
                  <a:tcPr marL="9525" marR="9525" marT="9525" marB="0" anchor="ctr">
                    <a:solidFill>
                      <a:srgbClr val="691831">
                        <a:alpha val="10196"/>
                      </a:srgbClr>
                    </a:solidFill>
                  </a:tcPr>
                </a:tc>
                <a:extLst>
                  <a:ext uri="{0D108BD9-81ED-4DB2-BD59-A6C34878D82A}">
                    <a16:rowId xmlns:a16="http://schemas.microsoft.com/office/drawing/2014/main" val="590475858"/>
                  </a:ext>
                </a:extLst>
              </a:tr>
            </a:tbl>
          </a:graphicData>
        </a:graphic>
      </p:graphicFrame>
      <p:sp>
        <p:nvSpPr>
          <p:cNvPr id="13" name="CuadroTexto 12">
            <a:extLst>
              <a:ext uri="{FF2B5EF4-FFF2-40B4-BE49-F238E27FC236}">
                <a16:creationId xmlns:a16="http://schemas.microsoft.com/office/drawing/2014/main" id="{A50F53F5-2523-DF92-C7CD-6879BCAE110D}"/>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3" name="CuadroTexto 2">
            <a:extLst>
              <a:ext uri="{FF2B5EF4-FFF2-40B4-BE49-F238E27FC236}">
                <a16:creationId xmlns:a16="http://schemas.microsoft.com/office/drawing/2014/main" id="{F51D6845-3C8E-0D69-2F83-F7D3B202D620}"/>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Tree>
    <p:extLst>
      <p:ext uri="{BB962C8B-B14F-4D97-AF65-F5344CB8AC3E}">
        <p14:creationId xmlns:p14="http://schemas.microsoft.com/office/powerpoint/2010/main" val="4058868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F29FB-C637-2D13-CD6D-7D9FD3734B9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A8B4B918-5B47-169F-9F60-534B10345198}"/>
              </a:ext>
            </a:extLst>
          </p:cNvPr>
          <p:cNvSpPr txBox="1"/>
          <p:nvPr/>
        </p:nvSpPr>
        <p:spPr>
          <a:xfrm>
            <a:off x="124408" y="488347"/>
            <a:ext cx="7961768" cy="369332"/>
          </a:xfrm>
          <a:prstGeom prst="rect">
            <a:avLst/>
          </a:prstGeom>
          <a:noFill/>
        </p:spPr>
        <p:txBody>
          <a:bodyPr wrap="square" rtlCol="0">
            <a:spAutoFit/>
          </a:bodyPr>
          <a:lstStyle/>
          <a:p>
            <a:r>
              <a:rPr lang="es-MX" dirty="0">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70046C7D-87DE-F8FA-E79B-DEB852F6018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A3B7C930-3ECD-AC58-2D51-642FFF096FB3}"/>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para CECI</a:t>
            </a:r>
          </a:p>
        </p:txBody>
      </p:sp>
      <p:graphicFrame>
        <p:nvGraphicFramePr>
          <p:cNvPr id="12" name="Tabla 11">
            <a:extLst>
              <a:ext uri="{FF2B5EF4-FFF2-40B4-BE49-F238E27FC236}">
                <a16:creationId xmlns:a16="http://schemas.microsoft.com/office/drawing/2014/main" id="{684D337A-3564-A9EF-01B5-852C77D82A3B}"/>
              </a:ext>
            </a:extLst>
          </p:cNvPr>
          <p:cNvGraphicFramePr>
            <a:graphicFrameLocks noGrp="1"/>
          </p:cNvGraphicFramePr>
          <p:nvPr/>
        </p:nvGraphicFramePr>
        <p:xfrm>
          <a:off x="111966" y="1082518"/>
          <a:ext cx="11999171" cy="3710391"/>
        </p:xfrm>
        <a:graphic>
          <a:graphicData uri="http://schemas.openxmlformats.org/drawingml/2006/table">
            <a:tbl>
              <a:tblPr>
                <a:tableStyleId>{5C22544A-7EE6-4342-B048-85BDC9FD1C3A}</a:tableStyleId>
              </a:tblPr>
              <a:tblGrid>
                <a:gridCol w="550229">
                  <a:extLst>
                    <a:ext uri="{9D8B030D-6E8A-4147-A177-3AD203B41FA5}">
                      <a16:colId xmlns:a16="http://schemas.microsoft.com/office/drawing/2014/main" val="1617845769"/>
                    </a:ext>
                  </a:extLst>
                </a:gridCol>
                <a:gridCol w="1202567">
                  <a:extLst>
                    <a:ext uri="{9D8B030D-6E8A-4147-A177-3AD203B41FA5}">
                      <a16:colId xmlns:a16="http://schemas.microsoft.com/office/drawing/2014/main" val="342641875"/>
                    </a:ext>
                  </a:extLst>
                </a:gridCol>
                <a:gridCol w="1409289">
                  <a:extLst>
                    <a:ext uri="{9D8B030D-6E8A-4147-A177-3AD203B41FA5}">
                      <a16:colId xmlns:a16="http://schemas.microsoft.com/office/drawing/2014/main" val="2466706360"/>
                    </a:ext>
                  </a:extLst>
                </a:gridCol>
                <a:gridCol w="709928">
                  <a:extLst>
                    <a:ext uri="{9D8B030D-6E8A-4147-A177-3AD203B41FA5}">
                      <a16:colId xmlns:a16="http://schemas.microsoft.com/office/drawing/2014/main" val="2574115788"/>
                    </a:ext>
                  </a:extLst>
                </a:gridCol>
                <a:gridCol w="3788421">
                  <a:extLst>
                    <a:ext uri="{9D8B030D-6E8A-4147-A177-3AD203B41FA5}">
                      <a16:colId xmlns:a16="http://schemas.microsoft.com/office/drawing/2014/main" val="588687128"/>
                    </a:ext>
                  </a:extLst>
                </a:gridCol>
                <a:gridCol w="933060">
                  <a:extLst>
                    <a:ext uri="{9D8B030D-6E8A-4147-A177-3AD203B41FA5}">
                      <a16:colId xmlns:a16="http://schemas.microsoft.com/office/drawing/2014/main" val="3090075047"/>
                    </a:ext>
                  </a:extLst>
                </a:gridCol>
                <a:gridCol w="718457">
                  <a:extLst>
                    <a:ext uri="{9D8B030D-6E8A-4147-A177-3AD203B41FA5}">
                      <a16:colId xmlns:a16="http://schemas.microsoft.com/office/drawing/2014/main" val="4149355529"/>
                    </a:ext>
                  </a:extLst>
                </a:gridCol>
                <a:gridCol w="410547">
                  <a:extLst>
                    <a:ext uri="{9D8B030D-6E8A-4147-A177-3AD203B41FA5}">
                      <a16:colId xmlns:a16="http://schemas.microsoft.com/office/drawing/2014/main" val="268139044"/>
                    </a:ext>
                  </a:extLst>
                </a:gridCol>
                <a:gridCol w="475862">
                  <a:extLst>
                    <a:ext uri="{9D8B030D-6E8A-4147-A177-3AD203B41FA5}">
                      <a16:colId xmlns:a16="http://schemas.microsoft.com/office/drawing/2014/main" val="1900297350"/>
                    </a:ext>
                  </a:extLst>
                </a:gridCol>
                <a:gridCol w="438538">
                  <a:extLst>
                    <a:ext uri="{9D8B030D-6E8A-4147-A177-3AD203B41FA5}">
                      <a16:colId xmlns:a16="http://schemas.microsoft.com/office/drawing/2014/main" val="1962962699"/>
                    </a:ext>
                  </a:extLst>
                </a:gridCol>
                <a:gridCol w="363894">
                  <a:extLst>
                    <a:ext uri="{9D8B030D-6E8A-4147-A177-3AD203B41FA5}">
                      <a16:colId xmlns:a16="http://schemas.microsoft.com/office/drawing/2014/main" val="4142308284"/>
                    </a:ext>
                  </a:extLst>
                </a:gridCol>
                <a:gridCol w="998379">
                  <a:extLst>
                    <a:ext uri="{9D8B030D-6E8A-4147-A177-3AD203B41FA5}">
                      <a16:colId xmlns:a16="http://schemas.microsoft.com/office/drawing/2014/main" val="1810907163"/>
                    </a:ext>
                  </a:extLst>
                </a:gridCol>
              </a:tblGrid>
              <a:tr h="343277">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extLst>
                  <a:ext uri="{0D108BD9-81ED-4DB2-BD59-A6C34878D82A}">
                    <a16:rowId xmlns:a16="http://schemas.microsoft.com/office/drawing/2014/main" val="3946742968"/>
                  </a:ext>
                </a:extLst>
              </a:tr>
              <a:tr h="119958">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26</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Baja California</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San Quintín</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110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Blvd. Braulio Maldonado; L 0001, Fracción 1 Manzana 046, Colonia Nueva Era</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3996839062"/>
                  </a:ext>
                </a:extLst>
              </a:tr>
              <a:tr h="119958">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27</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Guanajuato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San José Iturbide</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Calle Paseo de las Flores, Fraccionamiento Prados  del Rosario, cuarta sección, C.P. 37983.</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92110073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28</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Jalisco</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Jalostotitlán</a:t>
                      </a:r>
                    </a:p>
                  </a:txBody>
                  <a:tcPr marL="9525" marR="9525" marT="9525"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110 </a:t>
                      </a:r>
                    </a:p>
                  </a:txBody>
                  <a:tcPr marL="9525" marR="9525" marT="9525" marB="0" anchor="ctr">
                    <a:noFill/>
                  </a:tcPr>
                </a:tc>
                <a:tc>
                  <a:txBody>
                    <a:bodyPr/>
                    <a:lstStyle/>
                    <a:p>
                      <a:pPr marL="93663" indent="0" algn="just" rtl="0" fontAlgn="t">
                        <a:buNone/>
                      </a:pPr>
                      <a:r>
                        <a:rPr lang="es-MX" sz="1000" b="0" i="0" u="none" strike="noStrike" dirty="0">
                          <a:solidFill>
                            <a:srgbClr val="000000"/>
                          </a:solidFill>
                          <a:effectLst/>
                          <a:latin typeface="Noto Sans" panose="020B0502040504020204" pitchFamily="34" charset="0"/>
                        </a:rPr>
                        <a:t>Lomas de la Cañada.</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2702608969"/>
                  </a:ext>
                </a:extLst>
              </a:tr>
              <a:tr h="119958">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29</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Queretaro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Tequisquiapan</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Chihuahua No. 17, Colonia Ampliación Adolfo López Mateos, en el Municipio de Tequisquiapan, Estado de Querétaro, Código Postal 76775</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endParaRPr lang="es-MX" sz="1000" b="0" i="0" u="none" strike="noStrike" dirty="0">
                        <a:solidFill>
                          <a:srgbClr val="000000"/>
                        </a:solidFill>
                        <a:effectLst/>
                        <a:latin typeface="Noto Sans" panose="020B0502040504020204" pitchFamily="34" charset="0"/>
                      </a:endParaRP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256886137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30</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Nuevo León</a:t>
                      </a:r>
                    </a:p>
                  </a:txBody>
                  <a:tcPr marL="9525" marR="9525" marT="9525" marB="0" anchor="ctr">
                    <a:noFill/>
                  </a:tcPr>
                </a:tc>
                <a:tc>
                  <a:txBody>
                    <a:bodyPr/>
                    <a:lstStyle/>
                    <a:p>
                      <a:pPr marL="93663" indent="0" algn="l" rtl="0" fontAlgn="t">
                        <a:buNone/>
                      </a:pPr>
                      <a:r>
                        <a:rPr lang="es-MX" sz="1000" b="0" i="0" u="none" strike="noStrike" dirty="0">
                          <a:solidFill>
                            <a:srgbClr val="000000"/>
                          </a:solidFill>
                          <a:effectLst/>
                          <a:latin typeface="Noto Sans" panose="020B0502040504020204" pitchFamily="34" charset="0"/>
                        </a:rPr>
                        <a:t>Zuazua</a:t>
                      </a:r>
                    </a:p>
                  </a:txBody>
                  <a:tcPr marL="9525" marR="9525" marT="9525"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110 </a:t>
                      </a:r>
                    </a:p>
                  </a:txBody>
                  <a:tcPr marL="9525" marR="9525" marT="9525" marB="0" anchor="ctr">
                    <a:noFill/>
                  </a:tcPr>
                </a:tc>
                <a:tc>
                  <a:txBody>
                    <a:bodyPr/>
                    <a:lstStyle/>
                    <a:p>
                      <a:pPr marL="93663" indent="0" algn="just" rtl="0" fontAlgn="t">
                        <a:buNone/>
                      </a:pPr>
                      <a:r>
                        <a:rPr lang="es-MX" sz="1000" b="0" i="0" u="none" strike="noStrike" dirty="0">
                          <a:solidFill>
                            <a:srgbClr val="000000"/>
                          </a:solidFill>
                          <a:effectLst/>
                          <a:latin typeface="Noto Sans" panose="020B0502040504020204" pitchFamily="34" charset="0"/>
                        </a:rPr>
                        <a:t>Avenida Santa Elena, Colonia Valle de Santa Elena.</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4251270472"/>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31</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Quintana Roo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Playa del Carmen</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Flor de Ciruelo y Calle Rascones, en el Fraccionamiento Las Palmas, Colonia Las Palmas I, Código Postal 77723.</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84355705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32</a:t>
                      </a:r>
                    </a:p>
                  </a:txBody>
                  <a:tcPr marL="9525" marR="9525" marT="9525"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Tijuana</a:t>
                      </a:r>
                    </a:p>
                  </a:txBody>
                  <a:tcPr marL="0" marR="0" marT="0" marB="0" anchor="ctr">
                    <a:noFill/>
                  </a:tcPr>
                </a:tc>
                <a:tc>
                  <a:txBody>
                    <a:bodyPr/>
                    <a:lstStyle/>
                    <a:p>
                      <a:pPr marL="0" algn="ctr" defTabSz="914400" rtl="0" eaLnBrk="1" fontAlgn="ctr" latinLnBrk="0" hangingPunct="1">
                        <a:buNone/>
                      </a:pPr>
                      <a:r>
                        <a:rPr lang="es-MX" sz="1000" b="0" i="0" u="none" strike="noStrike" kern="1200">
                          <a:solidFill>
                            <a:srgbClr val="000000"/>
                          </a:solidFill>
                          <a:effectLst/>
                          <a:latin typeface="Noto Sans" panose="020B0502040504020204" pitchFamily="34" charset="0"/>
                          <a:ea typeface="+mn-ea"/>
                          <a:cs typeface="+mn-cs"/>
                        </a:rPr>
                        <a:t>110</a:t>
                      </a:r>
                    </a:p>
                  </a:txBody>
                  <a:tcPr marL="0" marR="0" marT="0" marB="0" anchor="ctr">
                    <a:noFill/>
                  </a:tcPr>
                </a:tc>
                <a:tc>
                  <a:txBody>
                    <a:bodyPr/>
                    <a:lstStyle/>
                    <a:p>
                      <a:pPr marL="93663" indent="0" algn="just"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Lomas de Sta. María esquina con calle Unión s/n, Colonia Mariano Matamoros.</a:t>
                      </a:r>
                    </a:p>
                  </a:txBody>
                  <a:tcPr marL="0" marR="0" marT="0"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2463507407"/>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33</a:t>
                      </a:r>
                    </a:p>
                  </a:txBody>
                  <a:tcPr marL="9525" marR="9525" marT="9525"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Sinaloa</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Mazatlán</a:t>
                      </a:r>
                    </a:p>
                  </a:txBody>
                  <a:tcPr marL="0" marR="0" marT="0" marB="0" anchor="ctr">
                    <a:solidFill>
                      <a:srgbClr val="691831">
                        <a:alpha val="10196"/>
                      </a:srgbClr>
                    </a:solidFill>
                  </a:tcPr>
                </a:tc>
                <a:tc>
                  <a:txBody>
                    <a:bodyPr/>
                    <a:lstStyle/>
                    <a:p>
                      <a:pPr marL="0" algn="ctr"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250</a:t>
                      </a:r>
                    </a:p>
                  </a:txBody>
                  <a:tcPr marL="0" marR="0" marT="0" marB="0" anchor="ctr">
                    <a:solidFill>
                      <a:srgbClr val="691831">
                        <a:alpha val="10196"/>
                      </a:srgbClr>
                    </a:solidFill>
                  </a:tcPr>
                </a:tc>
                <a:tc>
                  <a:txBody>
                    <a:bodyPr/>
                    <a:lstStyle/>
                    <a:p>
                      <a:pPr marL="93663" indent="0" algn="just"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Ejido las Higueras. Camino d e la Piedrera, Colonia Ejido Las Higueras, C.P. 81379.</a:t>
                      </a:r>
                    </a:p>
                  </a:txBody>
                  <a:tcPr marL="0" marR="0" marT="0"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393999910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34</a:t>
                      </a:r>
                    </a:p>
                  </a:txBody>
                  <a:tcPr marL="9525" marR="9525" marT="9525" marB="0" anchor="ctr">
                    <a:noFill/>
                  </a:tcPr>
                </a:tc>
                <a:tc>
                  <a:txBody>
                    <a:bodyPr/>
                    <a:lstStyle/>
                    <a:p>
                      <a:pPr marL="93663" marR="0" lvl="0" indent="0" algn="l" defTabSz="914400" rtl="0" eaLnBrk="1" fontAlgn="ctr" latinLnBrk="0" hangingPunct="1">
                        <a:lnSpc>
                          <a:spcPct val="100000"/>
                        </a:lnSpc>
                        <a:spcBef>
                          <a:spcPts val="0"/>
                        </a:spcBef>
                        <a:spcAft>
                          <a:spcPts val="0"/>
                        </a:spcAft>
                        <a:buClrTx/>
                        <a:buSzTx/>
                        <a:buFontTx/>
                        <a:buNone/>
                        <a:tabLst/>
                        <a:defRPr/>
                      </a:pPr>
                      <a:r>
                        <a:rPr lang="es-MX" sz="1000" b="0" i="0" u="none" strike="noStrike" kern="1200" dirty="0">
                          <a:solidFill>
                            <a:srgbClr val="000000"/>
                          </a:solidFill>
                          <a:effectLst/>
                          <a:latin typeface="Noto Sans" panose="020B0502040504020204" pitchFamily="34" charset="0"/>
                          <a:ea typeface="+mn-ea"/>
                          <a:cs typeface="+mn-cs"/>
                        </a:rPr>
                        <a:t>Estado de México Oriente</a:t>
                      </a:r>
                    </a:p>
                  </a:txBody>
                  <a:tcPr marL="0" marR="0" marT="0"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Ecatepec</a:t>
                      </a:r>
                    </a:p>
                  </a:txBody>
                  <a:tcPr marL="0" marR="0" marT="0"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p>
                  </a:txBody>
                  <a:tcPr marL="0" marR="0" marT="0"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Av. Lázaro Cárdenas S/N, entre calles Superación y Fuerza, Colonia Ejército del Trabajo II, C.P. 55238</a:t>
                      </a:r>
                    </a:p>
                  </a:txBody>
                  <a:tcPr marL="0" marR="0" marT="0"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353518368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35</a:t>
                      </a:r>
                    </a:p>
                  </a:txBody>
                  <a:tcPr marL="9525" marR="9525" marT="9525" marB="0" anchor="ctr">
                    <a:solidFill>
                      <a:srgbClr val="691831">
                        <a:alpha val="10196"/>
                      </a:srgbClr>
                    </a:solidFill>
                  </a:tcPr>
                </a:tc>
                <a:tc>
                  <a:txBody>
                    <a:bodyPr/>
                    <a:lstStyle/>
                    <a:p>
                      <a:pPr marL="93663" marR="0" lvl="0" indent="0" algn="l" defTabSz="914400" rtl="0" eaLnBrk="1" fontAlgn="ctr" latinLnBrk="0" hangingPunct="1">
                        <a:lnSpc>
                          <a:spcPct val="100000"/>
                        </a:lnSpc>
                        <a:spcBef>
                          <a:spcPts val="0"/>
                        </a:spcBef>
                        <a:spcAft>
                          <a:spcPts val="0"/>
                        </a:spcAft>
                        <a:buClrTx/>
                        <a:buSzTx/>
                        <a:buFontTx/>
                        <a:buNone/>
                        <a:tabLst/>
                        <a:defRPr/>
                      </a:pPr>
                      <a:r>
                        <a:rPr lang="es-MX" sz="1000" b="0" i="0" u="none" strike="noStrike" kern="1200" dirty="0">
                          <a:solidFill>
                            <a:srgbClr val="000000"/>
                          </a:solidFill>
                          <a:effectLst/>
                          <a:latin typeface="Noto Sans" panose="020B0502040504020204" pitchFamily="34" charset="0"/>
                          <a:ea typeface="+mn-ea"/>
                          <a:cs typeface="+mn-cs"/>
                        </a:rPr>
                        <a:t>Sonora</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Hermosillo</a:t>
                      </a:r>
                    </a:p>
                  </a:txBody>
                  <a:tcPr marL="0" marR="0" marT="0" marB="0" anchor="ctr">
                    <a:solidFill>
                      <a:srgbClr val="691831">
                        <a:alpha val="10196"/>
                      </a:srgbClr>
                    </a:solid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dirty="0">
                          <a:latin typeface="Noto Sans" panose="020B0502040504020204" pitchFamily="34" charset="0"/>
                          <a:ea typeface="Noto Sans" panose="020B0502040504020204" pitchFamily="34" charset="0"/>
                          <a:cs typeface="Noto Sans" panose="020B0502040504020204" pitchFamily="34" charset="0"/>
                        </a:rPr>
                        <a:t>Calle Dos, entre Avenida 12 y Avenida 10, Colonia Bugambilias, Hermosillo, Sonora.</a:t>
                      </a:r>
                      <a:endParaRPr lang="es-MX"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3331632858"/>
                  </a:ext>
                </a:extLst>
              </a:tr>
            </a:tbl>
          </a:graphicData>
        </a:graphic>
      </p:graphicFrame>
      <p:sp>
        <p:nvSpPr>
          <p:cNvPr id="13" name="CuadroTexto 12">
            <a:extLst>
              <a:ext uri="{FF2B5EF4-FFF2-40B4-BE49-F238E27FC236}">
                <a16:creationId xmlns:a16="http://schemas.microsoft.com/office/drawing/2014/main" id="{5F9A015B-02A5-DDE3-8845-B37AFF1C2D4C}"/>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3" name="CuadroTexto 2">
            <a:extLst>
              <a:ext uri="{FF2B5EF4-FFF2-40B4-BE49-F238E27FC236}">
                <a16:creationId xmlns:a16="http://schemas.microsoft.com/office/drawing/2014/main" id="{0ACD66AE-EFF1-FAE9-5109-6EF736CB63DD}"/>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Tree>
    <p:extLst>
      <p:ext uri="{BB962C8B-B14F-4D97-AF65-F5344CB8AC3E}">
        <p14:creationId xmlns:p14="http://schemas.microsoft.com/office/powerpoint/2010/main" val="2184509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978C9-11A0-0F4C-0FA1-0030FFF7F50D}"/>
            </a:ext>
          </a:extLst>
        </p:cNvPr>
        <p:cNvGrpSpPr/>
        <p:nvPr/>
      </p:nvGrpSpPr>
      <p:grpSpPr>
        <a:xfrm>
          <a:off x="0" y="0"/>
          <a:ext cx="0" cy="0"/>
          <a:chOff x="0" y="0"/>
          <a:chExt cx="0" cy="0"/>
        </a:xfrm>
      </p:grpSpPr>
      <p:sp>
        <p:nvSpPr>
          <p:cNvPr id="9" name="Marcador de número de diapositiva 3">
            <a:extLst>
              <a:ext uri="{FF2B5EF4-FFF2-40B4-BE49-F238E27FC236}">
                <a16:creationId xmlns:a16="http://schemas.microsoft.com/office/drawing/2014/main" id="{4880601B-8607-AB4C-5767-CB55AAB0B37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EB3BCF5F-4F13-4E13-0B00-86226DE781FC}"/>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nmobiliarias para UMF Plus</a:t>
            </a:r>
          </a:p>
        </p:txBody>
      </p:sp>
      <p:sp>
        <p:nvSpPr>
          <p:cNvPr id="13" name="CuadroTexto 12">
            <a:extLst>
              <a:ext uri="{FF2B5EF4-FFF2-40B4-BE49-F238E27FC236}">
                <a16:creationId xmlns:a16="http://schemas.microsoft.com/office/drawing/2014/main" id="{6BFBE119-CDFD-7C61-A4A0-848C1AD9702C}"/>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graphicFrame>
        <p:nvGraphicFramePr>
          <p:cNvPr id="6" name="Tabla 5">
            <a:extLst>
              <a:ext uri="{FF2B5EF4-FFF2-40B4-BE49-F238E27FC236}">
                <a16:creationId xmlns:a16="http://schemas.microsoft.com/office/drawing/2014/main" id="{319A82E8-F218-7636-F255-70D53074D753}"/>
              </a:ext>
            </a:extLst>
          </p:cNvPr>
          <p:cNvGraphicFramePr>
            <a:graphicFrameLocks noGrp="1"/>
          </p:cNvGraphicFramePr>
          <p:nvPr>
            <p:extLst>
              <p:ext uri="{D42A27DB-BD31-4B8C-83A1-F6EECF244321}">
                <p14:modId xmlns:p14="http://schemas.microsoft.com/office/powerpoint/2010/main" val="1460609552"/>
              </p:ext>
            </p:extLst>
          </p:nvPr>
        </p:nvGraphicFramePr>
        <p:xfrm>
          <a:off x="380999" y="800100"/>
          <a:ext cx="11494628" cy="5491352"/>
        </p:xfrm>
        <a:graphic>
          <a:graphicData uri="http://schemas.openxmlformats.org/drawingml/2006/table">
            <a:tbl>
              <a:tblPr/>
              <a:tblGrid>
                <a:gridCol w="276687">
                  <a:extLst>
                    <a:ext uri="{9D8B030D-6E8A-4147-A177-3AD203B41FA5}">
                      <a16:colId xmlns:a16="http://schemas.microsoft.com/office/drawing/2014/main" val="697475078"/>
                    </a:ext>
                  </a:extLst>
                </a:gridCol>
                <a:gridCol w="839048">
                  <a:extLst>
                    <a:ext uri="{9D8B030D-6E8A-4147-A177-3AD203B41FA5}">
                      <a16:colId xmlns:a16="http://schemas.microsoft.com/office/drawing/2014/main" val="3957298423"/>
                    </a:ext>
                  </a:extLst>
                </a:gridCol>
                <a:gridCol w="743157">
                  <a:extLst>
                    <a:ext uri="{9D8B030D-6E8A-4147-A177-3AD203B41FA5}">
                      <a16:colId xmlns:a16="http://schemas.microsoft.com/office/drawing/2014/main" val="2235540766"/>
                    </a:ext>
                  </a:extLst>
                </a:gridCol>
                <a:gridCol w="4015443">
                  <a:extLst>
                    <a:ext uri="{9D8B030D-6E8A-4147-A177-3AD203B41FA5}">
                      <a16:colId xmlns:a16="http://schemas.microsoft.com/office/drawing/2014/main" val="2150600250"/>
                    </a:ext>
                  </a:extLst>
                </a:gridCol>
                <a:gridCol w="934940">
                  <a:extLst>
                    <a:ext uri="{9D8B030D-6E8A-4147-A177-3AD203B41FA5}">
                      <a16:colId xmlns:a16="http://schemas.microsoft.com/office/drawing/2014/main" val="3709753324"/>
                    </a:ext>
                  </a:extLst>
                </a:gridCol>
                <a:gridCol w="803089">
                  <a:extLst>
                    <a:ext uri="{9D8B030D-6E8A-4147-A177-3AD203B41FA5}">
                      <a16:colId xmlns:a16="http://schemas.microsoft.com/office/drawing/2014/main" val="2642974625"/>
                    </a:ext>
                  </a:extLst>
                </a:gridCol>
                <a:gridCol w="944669">
                  <a:extLst>
                    <a:ext uri="{9D8B030D-6E8A-4147-A177-3AD203B41FA5}">
                      <a16:colId xmlns:a16="http://schemas.microsoft.com/office/drawing/2014/main" val="1873796546"/>
                    </a:ext>
                  </a:extLst>
                </a:gridCol>
                <a:gridCol w="726567">
                  <a:extLst>
                    <a:ext uri="{9D8B030D-6E8A-4147-A177-3AD203B41FA5}">
                      <a16:colId xmlns:a16="http://schemas.microsoft.com/office/drawing/2014/main" val="768831107"/>
                    </a:ext>
                  </a:extLst>
                </a:gridCol>
                <a:gridCol w="281951">
                  <a:extLst>
                    <a:ext uri="{9D8B030D-6E8A-4147-A177-3AD203B41FA5}">
                      <a16:colId xmlns:a16="http://schemas.microsoft.com/office/drawing/2014/main" val="2341217647"/>
                    </a:ext>
                  </a:extLst>
                </a:gridCol>
                <a:gridCol w="347017">
                  <a:extLst>
                    <a:ext uri="{9D8B030D-6E8A-4147-A177-3AD203B41FA5}">
                      <a16:colId xmlns:a16="http://schemas.microsoft.com/office/drawing/2014/main" val="4187263455"/>
                    </a:ext>
                  </a:extLst>
                </a:gridCol>
                <a:gridCol w="430545">
                  <a:extLst>
                    <a:ext uri="{9D8B030D-6E8A-4147-A177-3AD203B41FA5}">
                      <a16:colId xmlns:a16="http://schemas.microsoft.com/office/drawing/2014/main" val="1538065293"/>
                    </a:ext>
                  </a:extLst>
                </a:gridCol>
                <a:gridCol w="339399">
                  <a:extLst>
                    <a:ext uri="{9D8B030D-6E8A-4147-A177-3AD203B41FA5}">
                      <a16:colId xmlns:a16="http://schemas.microsoft.com/office/drawing/2014/main" val="3224504246"/>
                    </a:ext>
                  </a:extLst>
                </a:gridCol>
                <a:gridCol w="812116">
                  <a:extLst>
                    <a:ext uri="{9D8B030D-6E8A-4147-A177-3AD203B41FA5}">
                      <a16:colId xmlns:a16="http://schemas.microsoft.com/office/drawing/2014/main" val="698638236"/>
                    </a:ext>
                  </a:extLst>
                </a:gridCol>
              </a:tblGrid>
              <a:tr h="658191">
                <a:tc>
                  <a:txBody>
                    <a:bodyPr/>
                    <a:lstStyle/>
                    <a:p>
                      <a:pPr algn="ctr" rtl="0" fontAlgn="ctr">
                        <a:buNone/>
                      </a:pPr>
                      <a:r>
                        <a:rPr lang="es-MX" sz="1050" b="1" i="0" u="none" strike="noStrike">
                          <a:solidFill>
                            <a:srgbClr val="FFFFFF"/>
                          </a:solidFill>
                          <a:effectLst/>
                          <a:latin typeface="Noto Sans" panose="020B0502040504020204" pitchFamily="34" charset="0"/>
                        </a:rPr>
                        <a:t>No.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OOAD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Municipio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Dirección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Superficie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Destino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668722483"/>
                  </a:ext>
                </a:extLst>
              </a:tr>
              <a:tr h="391742">
                <a:tc>
                  <a:txBody>
                    <a:bodyPr/>
                    <a:lstStyle/>
                    <a:p>
                      <a:pPr algn="ctr" rtl="0" fontAlgn="ctr">
                        <a:buNone/>
                      </a:pPr>
                      <a:r>
                        <a:rPr lang="es-MX" sz="1000" b="0" i="0" u="none" strike="noStrike">
                          <a:solidFill>
                            <a:srgbClr val="000000"/>
                          </a:solidFill>
                          <a:effectLst/>
                          <a:latin typeface="Noto Sans" panose="020B0502040504020204" pitchFamily="34" charset="0"/>
                        </a:rPr>
                        <a:t>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Baja California Sur</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Los Cabos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Ampliación Vista Hermosa, Supermanzana 8vp, Manzana M-a, Lote 1, San José Del Cabo En El Municipio De Los Cabos, Baja California Sur</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18,771.88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80%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3406486207"/>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2</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La Piedad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Fracción Del Predio Ubicado En La Carretera La Piedad, 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20,000.00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17+7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a:solidFill>
                            <a:srgbClr val="691831"/>
                          </a:solidFill>
                          <a:effectLst/>
                          <a:latin typeface="Noto Sans" panose="020B0502040504020204" pitchFamily="34" charset="0"/>
                        </a:rPr>
                        <a:t>76%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14310032"/>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Guanajuato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Silao de la Victoria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Sirona No. 2 del Ejido Cerritos, Silao de la Victoria, Guanajuato.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10,770.89</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71%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996301744"/>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Jacona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b">
                        <a:buNone/>
                      </a:pPr>
                      <a:r>
                        <a:rPr lang="es-MX" sz="1000" b="0" i="0" u="none" strike="noStrike">
                          <a:solidFill>
                            <a:srgbClr val="000000"/>
                          </a:solidFill>
                          <a:effectLst/>
                          <a:latin typeface="Noto Sans" panose="020B0502040504020204" pitchFamily="34" charset="0"/>
                        </a:rPr>
                        <a:t>Calle Ecuador Esq. Argentina Número 302, Colonia Buenos Aires, Mpio Jacona</a:t>
                      </a:r>
                    </a:p>
                  </a:txBody>
                  <a:tcPr marL="0" marR="0" marT="0" marB="0" anchor="b">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7,576.95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70%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98488224"/>
                  </a:ext>
                </a:extLst>
              </a:tr>
              <a:tr h="522323">
                <a:tc>
                  <a:txBody>
                    <a:bodyPr/>
                    <a:lstStyle/>
                    <a:p>
                      <a:pPr algn="ctr" rtl="0" fontAlgn="ctr">
                        <a:buNone/>
                      </a:pPr>
                      <a:r>
                        <a:rPr lang="es-MX" sz="1000" b="0" i="0" u="none" strike="noStrike">
                          <a:solidFill>
                            <a:srgbClr val="000000"/>
                          </a:solidFill>
                          <a:effectLst/>
                          <a:latin typeface="Noto Sans" panose="020B0502040504020204" pitchFamily="34" charset="0"/>
                        </a:rPr>
                        <a:t>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Guanajuato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Irapuato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Fracción A Del Predio Rústico Ubicado En El Poblado De Las Malvas Número 166 Y Fracción C De La Fracción I, De Las Fracciones Del Predio Rústico Denominado Las Ánimas Y El Retoño Actualmente El Relincho Número 368.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28,158.67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14 + 7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67%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3304778289"/>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San Luis Potosí</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Villa de Pozos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Avenida José Hernández Guerra No. 1725, Fraccionamiento D´rada, Delegación Villa De Pozos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12158.03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16+8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a:solidFill>
                            <a:srgbClr val="691831"/>
                          </a:solidFill>
                          <a:effectLst/>
                          <a:latin typeface="Noto Sans" panose="020B0502040504020204" pitchFamily="34" charset="0"/>
                        </a:rPr>
                        <a:t>65%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050018492"/>
                  </a:ext>
                </a:extLst>
              </a:tr>
              <a:tr h="522323">
                <a:tc>
                  <a:txBody>
                    <a:bodyPr/>
                    <a:lstStyle/>
                    <a:p>
                      <a:pPr algn="ctr" rtl="0" fontAlgn="ctr">
                        <a:buNone/>
                      </a:pPr>
                      <a:r>
                        <a:rPr lang="es-MX" sz="1000" b="0" i="0" u="none" strike="noStrike">
                          <a:solidFill>
                            <a:srgbClr val="000000"/>
                          </a:solidFill>
                          <a:effectLst/>
                          <a:latin typeface="Noto Sans" panose="020B0502040504020204" pitchFamily="34" charset="0"/>
                        </a:rPr>
                        <a:t>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México Oriente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Chalco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Avenida República No. 401, Manzana 4, Lote 1-b, Conjunto Urbano “Villas De San Martín”, Municipio De Chalco, Estado De México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15734.27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Unidad De Medicina Familiar Plus 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61%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748667976"/>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Lázaro Cárdenas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Calle Sicartsa, numero 118, Fraccionamiento Napoleón Gómez Sada, C.P. 60955, Mupio Lázaro Cárdenas Mich.</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8,468.68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a:solidFill>
                            <a:srgbClr val="691831"/>
                          </a:solidFill>
                          <a:effectLst/>
                          <a:latin typeface="Noto Sans" panose="020B0502040504020204" pitchFamily="34" charset="0"/>
                        </a:rPr>
                        <a:t>60%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33918190"/>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9</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Lázaro Cárdenas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Sicartsa, numero162 Fraccionamiento Napoleón Gómez Sada, C.P. 60955, Mupio Lázaro Cárdenas Mich.</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5,083.90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57%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581499024"/>
                  </a:ext>
                </a:extLst>
              </a:tr>
              <a:tr h="1175226">
                <a:tc>
                  <a:txBody>
                    <a:bodyPr/>
                    <a:lstStyle/>
                    <a:p>
                      <a:pPr algn="ctr" rtl="0" fontAlgn="ctr">
                        <a:buNone/>
                      </a:pPr>
                      <a:r>
                        <a:rPr lang="es-MX" sz="1000" b="0" i="0" u="none" strike="noStrike">
                          <a:solidFill>
                            <a:srgbClr val="000000"/>
                          </a:solidFill>
                          <a:effectLst/>
                          <a:latin typeface="Noto Sans" panose="020B0502040504020204" pitchFamily="34" charset="0"/>
                        </a:rPr>
                        <a:t>9</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Veracruz Norte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Veracruz</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Lote 873 Catastral, Manzana 000 Catastral, Ejido Mata Cocuite, Municipio De Veracruz, Veracruz</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110,000.55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HGR 260 Camas, UMF de 20 Consultorios De Medicina Familiar Y Almacén De Bienes Terapéuticos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52%</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057402775"/>
                  </a:ext>
                </a:extLst>
              </a:tr>
            </a:tbl>
          </a:graphicData>
        </a:graphic>
      </p:graphicFrame>
    </p:spTree>
    <p:extLst>
      <p:ext uri="{BB962C8B-B14F-4D97-AF65-F5344CB8AC3E}">
        <p14:creationId xmlns:p14="http://schemas.microsoft.com/office/powerpoint/2010/main" val="1396059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F97DE-27DF-A76A-18F0-FDE3CB264A28}"/>
            </a:ext>
          </a:extLst>
        </p:cNvPr>
        <p:cNvGrpSpPr/>
        <p:nvPr/>
      </p:nvGrpSpPr>
      <p:grpSpPr>
        <a:xfrm>
          <a:off x="0" y="0"/>
          <a:ext cx="0" cy="0"/>
          <a:chOff x="0" y="0"/>
          <a:chExt cx="0" cy="0"/>
        </a:xfrm>
      </p:grpSpPr>
      <p:sp>
        <p:nvSpPr>
          <p:cNvPr id="9" name="Marcador de número de diapositiva 3">
            <a:extLst>
              <a:ext uri="{FF2B5EF4-FFF2-40B4-BE49-F238E27FC236}">
                <a16:creationId xmlns:a16="http://schemas.microsoft.com/office/drawing/2014/main" id="{1BCD88CF-2881-A650-3FB8-4825D6E1C8C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95BD5067-C282-9CEC-07B6-4C4F828A2343}"/>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nmobiliarias para UMF Plus</a:t>
            </a:r>
          </a:p>
        </p:txBody>
      </p:sp>
      <p:sp>
        <p:nvSpPr>
          <p:cNvPr id="13" name="CuadroTexto 12">
            <a:extLst>
              <a:ext uri="{FF2B5EF4-FFF2-40B4-BE49-F238E27FC236}">
                <a16:creationId xmlns:a16="http://schemas.microsoft.com/office/drawing/2014/main" id="{19D5661C-0262-9E56-1983-2AC942A5B9D3}"/>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graphicFrame>
        <p:nvGraphicFramePr>
          <p:cNvPr id="6" name="Tabla 5">
            <a:extLst>
              <a:ext uri="{FF2B5EF4-FFF2-40B4-BE49-F238E27FC236}">
                <a16:creationId xmlns:a16="http://schemas.microsoft.com/office/drawing/2014/main" id="{8321C935-49B7-BB82-F572-A4F67AA92EC8}"/>
              </a:ext>
            </a:extLst>
          </p:cNvPr>
          <p:cNvGraphicFramePr>
            <a:graphicFrameLocks noGrp="1"/>
          </p:cNvGraphicFramePr>
          <p:nvPr>
            <p:extLst>
              <p:ext uri="{D42A27DB-BD31-4B8C-83A1-F6EECF244321}">
                <p14:modId xmlns:p14="http://schemas.microsoft.com/office/powerpoint/2010/main" val="4130618686"/>
              </p:ext>
            </p:extLst>
          </p:nvPr>
        </p:nvGraphicFramePr>
        <p:xfrm>
          <a:off x="380999" y="800100"/>
          <a:ext cx="11099802" cy="5059851"/>
        </p:xfrm>
        <a:graphic>
          <a:graphicData uri="http://schemas.openxmlformats.org/drawingml/2006/table">
            <a:tbl>
              <a:tblPr/>
              <a:tblGrid>
                <a:gridCol w="267183">
                  <a:extLst>
                    <a:ext uri="{9D8B030D-6E8A-4147-A177-3AD203B41FA5}">
                      <a16:colId xmlns:a16="http://schemas.microsoft.com/office/drawing/2014/main" val="697475078"/>
                    </a:ext>
                  </a:extLst>
                </a:gridCol>
                <a:gridCol w="810228">
                  <a:extLst>
                    <a:ext uri="{9D8B030D-6E8A-4147-A177-3AD203B41FA5}">
                      <a16:colId xmlns:a16="http://schemas.microsoft.com/office/drawing/2014/main" val="3957298423"/>
                    </a:ext>
                  </a:extLst>
                </a:gridCol>
                <a:gridCol w="717631">
                  <a:extLst>
                    <a:ext uri="{9D8B030D-6E8A-4147-A177-3AD203B41FA5}">
                      <a16:colId xmlns:a16="http://schemas.microsoft.com/office/drawing/2014/main" val="2235540766"/>
                    </a:ext>
                  </a:extLst>
                </a:gridCol>
                <a:gridCol w="3877518">
                  <a:extLst>
                    <a:ext uri="{9D8B030D-6E8A-4147-A177-3AD203B41FA5}">
                      <a16:colId xmlns:a16="http://schemas.microsoft.com/office/drawing/2014/main" val="2150600250"/>
                    </a:ext>
                  </a:extLst>
                </a:gridCol>
                <a:gridCol w="902826">
                  <a:extLst>
                    <a:ext uri="{9D8B030D-6E8A-4147-A177-3AD203B41FA5}">
                      <a16:colId xmlns:a16="http://schemas.microsoft.com/office/drawing/2014/main" val="3709753324"/>
                    </a:ext>
                  </a:extLst>
                </a:gridCol>
                <a:gridCol w="775504">
                  <a:extLst>
                    <a:ext uri="{9D8B030D-6E8A-4147-A177-3AD203B41FA5}">
                      <a16:colId xmlns:a16="http://schemas.microsoft.com/office/drawing/2014/main" val="2642974625"/>
                    </a:ext>
                  </a:extLst>
                </a:gridCol>
                <a:gridCol w="912221">
                  <a:extLst>
                    <a:ext uri="{9D8B030D-6E8A-4147-A177-3AD203B41FA5}">
                      <a16:colId xmlns:a16="http://schemas.microsoft.com/office/drawing/2014/main" val="1873796546"/>
                    </a:ext>
                  </a:extLst>
                </a:gridCol>
                <a:gridCol w="701610">
                  <a:extLst>
                    <a:ext uri="{9D8B030D-6E8A-4147-A177-3AD203B41FA5}">
                      <a16:colId xmlns:a16="http://schemas.microsoft.com/office/drawing/2014/main" val="768831107"/>
                    </a:ext>
                  </a:extLst>
                </a:gridCol>
                <a:gridCol w="272266">
                  <a:extLst>
                    <a:ext uri="{9D8B030D-6E8A-4147-A177-3AD203B41FA5}">
                      <a16:colId xmlns:a16="http://schemas.microsoft.com/office/drawing/2014/main" val="2341217647"/>
                    </a:ext>
                  </a:extLst>
                </a:gridCol>
                <a:gridCol w="335097">
                  <a:extLst>
                    <a:ext uri="{9D8B030D-6E8A-4147-A177-3AD203B41FA5}">
                      <a16:colId xmlns:a16="http://schemas.microsoft.com/office/drawing/2014/main" val="4187263455"/>
                    </a:ext>
                  </a:extLst>
                </a:gridCol>
                <a:gridCol w="415756">
                  <a:extLst>
                    <a:ext uri="{9D8B030D-6E8A-4147-A177-3AD203B41FA5}">
                      <a16:colId xmlns:a16="http://schemas.microsoft.com/office/drawing/2014/main" val="1538065293"/>
                    </a:ext>
                  </a:extLst>
                </a:gridCol>
                <a:gridCol w="327741">
                  <a:extLst>
                    <a:ext uri="{9D8B030D-6E8A-4147-A177-3AD203B41FA5}">
                      <a16:colId xmlns:a16="http://schemas.microsoft.com/office/drawing/2014/main" val="3224504246"/>
                    </a:ext>
                  </a:extLst>
                </a:gridCol>
                <a:gridCol w="784221">
                  <a:extLst>
                    <a:ext uri="{9D8B030D-6E8A-4147-A177-3AD203B41FA5}">
                      <a16:colId xmlns:a16="http://schemas.microsoft.com/office/drawing/2014/main" val="698638236"/>
                    </a:ext>
                  </a:extLst>
                </a:gridCol>
              </a:tblGrid>
              <a:tr h="727443">
                <a:tc>
                  <a:txBody>
                    <a:bodyPr/>
                    <a:lstStyle/>
                    <a:p>
                      <a:pPr algn="ctr" rtl="0" fontAlgn="ctr">
                        <a:buNone/>
                      </a:pPr>
                      <a:r>
                        <a:rPr lang="es-MX" sz="1050" b="1" i="0" u="none" strike="noStrike">
                          <a:solidFill>
                            <a:srgbClr val="FFFFFF"/>
                          </a:solidFill>
                          <a:effectLst/>
                          <a:latin typeface="Noto Sans" panose="020B0502040504020204" pitchFamily="34" charset="0"/>
                        </a:rPr>
                        <a:t>No.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OOAD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Municipio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Dirección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Superficie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Destino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668722483"/>
                  </a:ext>
                </a:extLst>
              </a:tr>
              <a:tr h="432959">
                <a:tc>
                  <a:txBody>
                    <a:bodyPr/>
                    <a:lstStyle/>
                    <a:p>
                      <a:pPr algn="ctr" rtl="0" fontAlgn="ctr">
                        <a:buNone/>
                      </a:pPr>
                      <a:r>
                        <a:rPr lang="es-MX" sz="1000" b="0" i="0" u="none" strike="noStrike" dirty="0">
                          <a:solidFill>
                            <a:srgbClr val="000000"/>
                          </a:solidFill>
                          <a:effectLst/>
                          <a:latin typeface="Noto Sans" panose="020B0502040504020204" pitchFamily="34" charset="0"/>
                        </a:rPr>
                        <a:t>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Quintana Roo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Solidaridad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Calle Playa Chemuyil S/N, Manzana 003, Lote 001 Con Calle Flor De Romero, Localidad De Playa Del Carmen, Municipio De Solidaridad”,  Quintana Roo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25,074.54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UMF 20+10 Consultorios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44%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3406486207"/>
                  </a:ext>
                </a:extLst>
              </a:tr>
              <a:tr h="432959">
                <a:tc>
                  <a:txBody>
                    <a:bodyPr/>
                    <a:lstStyle/>
                    <a:p>
                      <a:pPr algn="ctr" rtl="0" fontAlgn="ctr">
                        <a:buNone/>
                      </a:pPr>
                      <a:r>
                        <a:rPr lang="es-MX" sz="1000" b="0" i="0" u="none" strike="noStrike" dirty="0">
                          <a:solidFill>
                            <a:srgbClr val="000000"/>
                          </a:solidFill>
                          <a:effectLst/>
                          <a:latin typeface="Noto Sans" panose="020B0502040504020204" pitchFamily="34" charset="0"/>
                        </a:rPr>
                        <a:t>11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Quintana Roo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Solidaridad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Caoba S/N, Manzana 007, Lote 001 Entre Calles Ciprés Y Ciricote Localidad De Puerto Aventuras, Municipio De Solidaridad, Quintana Roo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10,023.75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10+5 Consultorios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44%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14310032"/>
                  </a:ext>
                </a:extLst>
              </a:tr>
              <a:tr h="288639">
                <a:tc>
                  <a:txBody>
                    <a:bodyPr/>
                    <a:lstStyle/>
                    <a:p>
                      <a:pPr algn="ctr" rtl="0" fontAlgn="ctr">
                        <a:buNone/>
                      </a:pPr>
                      <a:r>
                        <a:rPr lang="es-MX" sz="1000" b="0" i="0" u="none" strike="noStrike">
                          <a:solidFill>
                            <a:srgbClr val="000000"/>
                          </a:solidFill>
                          <a:effectLst/>
                          <a:latin typeface="Noto Sans" panose="020B0502040504020204" pitchFamily="34" charset="0"/>
                        </a:rPr>
                        <a:t>12</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León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Apodaca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Av. Río Nilo S/N, Entre Calles Río Fujiyama Y Río Usumacinta, Colonia Pueblo Nuevo, C.P. 66646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17,600.00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20+10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17%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996301744"/>
                  </a:ext>
                </a:extLst>
              </a:tr>
              <a:tr h="288639">
                <a:tc>
                  <a:txBody>
                    <a:bodyPr/>
                    <a:lstStyle/>
                    <a:p>
                      <a:pPr algn="ctr" rtl="0" fontAlgn="ctr">
                        <a:buNone/>
                      </a:pPr>
                      <a:r>
                        <a:rPr lang="es-MX" sz="1000" b="0" i="0" u="none" strike="noStrike">
                          <a:solidFill>
                            <a:srgbClr val="000000"/>
                          </a:solidFill>
                          <a:effectLst/>
                          <a:latin typeface="Noto Sans" panose="020B0502040504020204" pitchFamily="34" charset="0"/>
                        </a:rPr>
                        <a:t>13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León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García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Av. Mineros S/N, Entre Av. Praderas Y Calle Amapola, Fraccionamiento Paraje San José, Sectos Valles, C.P. 66005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14,350.02</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20+10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11%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98488224"/>
                  </a:ext>
                </a:extLst>
              </a:tr>
              <a:tr h="577279">
                <a:tc>
                  <a:txBody>
                    <a:bodyPr/>
                    <a:lstStyle/>
                    <a:p>
                      <a:pPr algn="ctr" rtl="0" fontAlgn="ctr">
                        <a:buNone/>
                      </a:pPr>
                      <a:r>
                        <a:rPr lang="es-MX" sz="1000" b="0" i="0" u="none" strike="noStrike">
                          <a:solidFill>
                            <a:srgbClr val="000000"/>
                          </a:solidFill>
                          <a:effectLst/>
                          <a:latin typeface="Noto Sans" panose="020B0502040504020204" pitchFamily="34" charset="0"/>
                        </a:rPr>
                        <a:t>14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México Oriente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Nezahualcóyotl</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Camellón Central Avenida Bordo De Xochiaca, Esquina Avenida Cuauhtémoc, Municipio De Nezahualcóyotl, Estado De México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6,931.94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Unidad De Medicina Familiar Plus 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3304778289"/>
                  </a:ext>
                </a:extLst>
              </a:tr>
              <a:tr h="288639">
                <a:tc>
                  <a:txBody>
                    <a:bodyPr/>
                    <a:lstStyle/>
                    <a:p>
                      <a:pPr algn="ctr" rtl="0" fontAlgn="ctr">
                        <a:buNone/>
                      </a:pPr>
                      <a:r>
                        <a:rPr lang="es-MX" sz="1000" b="0" i="0" u="none" strike="noStrike">
                          <a:solidFill>
                            <a:srgbClr val="000000"/>
                          </a:solidFill>
                          <a:effectLst/>
                          <a:latin typeface="Noto Sans" panose="020B0502040504020204" pitchFamily="34" charset="0"/>
                        </a:rPr>
                        <a:t>15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Morelos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Emiliano Zapata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b">
                        <a:buNone/>
                      </a:pPr>
                      <a:r>
                        <a:rPr lang="es-MX" sz="1000" b="0" i="0" u="none" strike="noStrike" dirty="0">
                          <a:solidFill>
                            <a:srgbClr val="000000"/>
                          </a:solidFill>
                          <a:effectLst/>
                          <a:latin typeface="Noto Sans" panose="020B0502040504020204" pitchFamily="34" charset="0"/>
                        </a:rPr>
                        <a:t>Colonia Villa Morelos, C.P. 62766, Municipio de Emiliano Zapata Morelos.</a:t>
                      </a:r>
                    </a:p>
                  </a:txBody>
                  <a:tcPr marL="0" marR="0" marT="0" marB="0" anchor="b">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9,581.73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 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050018492"/>
                  </a:ext>
                </a:extLst>
              </a:tr>
              <a:tr h="211360">
                <a:tc>
                  <a:txBody>
                    <a:bodyPr/>
                    <a:lstStyle/>
                    <a:p>
                      <a:pPr algn="ctr" rtl="0" fontAlgn="ctr">
                        <a:buNone/>
                      </a:pPr>
                      <a:r>
                        <a:rPr lang="es-MX" sz="1000" b="0" i="0" u="none" strike="noStrike">
                          <a:solidFill>
                            <a:srgbClr val="000000"/>
                          </a:solidFill>
                          <a:effectLst/>
                          <a:latin typeface="Noto Sans" panose="020B0502040504020204" pitchFamily="34" charset="0"/>
                        </a:rPr>
                        <a:t>16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Nuevo León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García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Av. Las Torres S/N, Colonia Real de Capellanía, C.P. 66004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10,029.18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 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748667976"/>
                  </a:ext>
                </a:extLst>
              </a:tr>
              <a:tr h="432959">
                <a:tc>
                  <a:txBody>
                    <a:bodyPr/>
                    <a:lstStyle/>
                    <a:p>
                      <a:pPr algn="ctr" rtl="0" fontAlgn="ctr">
                        <a:buNone/>
                      </a:pPr>
                      <a:r>
                        <a:rPr lang="es-MX" sz="1000" b="0" i="0" u="none" strike="noStrike">
                          <a:solidFill>
                            <a:srgbClr val="000000"/>
                          </a:solidFill>
                          <a:effectLst/>
                          <a:latin typeface="Noto Sans" panose="020B0502040504020204" pitchFamily="34" charset="0"/>
                        </a:rPr>
                        <a:t>17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Estado de México Poniente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Mexicaltzingo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Oyameles S/N Colonia Arboledas, Municipio De Mexicaltzingo, Estado De México, C.P. 52183.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fontAlgn="ctr">
                        <a:buNone/>
                      </a:pPr>
                      <a:r>
                        <a:rPr lang="es-MX" sz="1000" b="0" i="0" u="none" strike="noStrike" dirty="0">
                          <a:solidFill>
                            <a:srgbClr val="000000"/>
                          </a:solidFill>
                          <a:effectLst/>
                          <a:latin typeface="Arial" panose="020B0604020202020204" pitchFamily="34" charset="0"/>
                        </a:rPr>
                        <a:t>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UMF PLUS 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33918190"/>
                  </a:ext>
                </a:extLst>
              </a:tr>
              <a:tr h="721599">
                <a:tc>
                  <a:txBody>
                    <a:bodyPr/>
                    <a:lstStyle/>
                    <a:p>
                      <a:pPr algn="ctr" rtl="0" fontAlgn="ctr">
                        <a:buNone/>
                      </a:pPr>
                      <a:r>
                        <a:rPr lang="es-MX" sz="1000" b="0" i="0" u="none" strike="noStrike">
                          <a:solidFill>
                            <a:srgbClr val="000000"/>
                          </a:solidFill>
                          <a:effectLst/>
                          <a:latin typeface="Noto Sans" panose="020B0502040504020204" pitchFamily="34" charset="0"/>
                        </a:rPr>
                        <a:t>18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México Oriente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La Paz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Paraje San Isidro S/N, Colonia El Pino San Isidro, Municipio La Paz.</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15,551.40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Unidad De Medicina Familiar Plus 3 y CECI de 110 lugares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581499024"/>
                  </a:ext>
                </a:extLst>
              </a:tr>
              <a:tr h="422720">
                <a:tc>
                  <a:txBody>
                    <a:bodyPr/>
                    <a:lstStyle/>
                    <a:p>
                      <a:pPr algn="ctr" rtl="0" fontAlgn="ctr">
                        <a:buNone/>
                      </a:pPr>
                      <a:r>
                        <a:rPr lang="es-MX" sz="1000" b="0" i="0" u="none" strike="noStrike">
                          <a:solidFill>
                            <a:srgbClr val="000000"/>
                          </a:solidFill>
                          <a:effectLst/>
                          <a:latin typeface="Noto Sans" panose="020B0502040504020204" pitchFamily="34" charset="0"/>
                        </a:rPr>
                        <a:t>19</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Zacapu</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Por definir</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fontAlgn="ctr">
                        <a:buNone/>
                      </a:pPr>
                      <a:r>
                        <a:rPr lang="es-MX" sz="1000" b="0" i="0" u="none" strike="noStrike" dirty="0">
                          <a:solidFill>
                            <a:srgbClr val="000000"/>
                          </a:solidFill>
                          <a:effectLst/>
                          <a:latin typeface="Arial" panose="020B0604020202020204" pitchFamily="34" charset="0"/>
                        </a:rPr>
                        <a:t> 20,000.00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057402775"/>
                  </a:ext>
                </a:extLst>
              </a:tr>
            </a:tbl>
          </a:graphicData>
        </a:graphic>
      </p:graphicFrame>
    </p:spTree>
    <p:extLst>
      <p:ext uri="{BB962C8B-B14F-4D97-AF65-F5344CB8AC3E}">
        <p14:creationId xmlns:p14="http://schemas.microsoft.com/office/powerpoint/2010/main" val="3318680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DE915F1-4F35-9C44-17BF-2B034797DCB3}"/>
            </a:ext>
          </a:extLst>
        </p:cNvPr>
        <p:cNvGrpSpPr/>
        <p:nvPr/>
      </p:nvGrpSpPr>
      <p:grpSpPr>
        <a:xfrm>
          <a:off x="0" y="0"/>
          <a:ext cx="0" cy="0"/>
          <a:chOff x="0" y="0"/>
          <a:chExt cx="0" cy="0"/>
        </a:xfrm>
      </p:grpSpPr>
      <p:sp>
        <p:nvSpPr>
          <p:cNvPr id="5" name="Marcador de número de diapositiva 3">
            <a:extLst>
              <a:ext uri="{FF2B5EF4-FFF2-40B4-BE49-F238E27FC236}">
                <a16:creationId xmlns:a16="http://schemas.microsoft.com/office/drawing/2014/main" id="{27E60FCA-E8AD-A20F-B854-918C941D72B0}"/>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CuadroTexto 8">
            <a:extLst>
              <a:ext uri="{FF2B5EF4-FFF2-40B4-BE49-F238E27FC236}">
                <a16:creationId xmlns:a16="http://schemas.microsoft.com/office/drawing/2014/main" id="{20578D32-1E5E-05E1-79E1-71D1AFBECE49}"/>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4" name="CuadroTexto 2">
            <a:extLst>
              <a:ext uri="{FF2B5EF4-FFF2-40B4-BE49-F238E27FC236}">
                <a16:creationId xmlns:a16="http://schemas.microsoft.com/office/drawing/2014/main" id="{926351B2-FE01-E885-C990-A827E4A1EA8E}"/>
              </a:ext>
            </a:extLst>
          </p:cNvPr>
          <p:cNvSpPr txBox="1"/>
          <p:nvPr/>
        </p:nvSpPr>
        <p:spPr>
          <a:xfrm>
            <a:off x="262727" y="70039"/>
            <a:ext cx="9059998" cy="830997"/>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t>Estructura Administración de Activos</a:t>
            </a:r>
          </a:p>
          <a:p>
            <a:r>
              <a:rPr lang="es-MX" dirty="0"/>
              <a:t>a Nivel Nacional </a:t>
            </a:r>
          </a:p>
        </p:txBody>
      </p:sp>
      <p:graphicFrame>
        <p:nvGraphicFramePr>
          <p:cNvPr id="10" name="Gráfico 9">
            <a:extLst>
              <a:ext uri="{FF2B5EF4-FFF2-40B4-BE49-F238E27FC236}">
                <a16:creationId xmlns:a16="http://schemas.microsoft.com/office/drawing/2014/main" id="{CCA11F20-D1C1-F701-F1AA-25877B38BC39}"/>
              </a:ext>
            </a:extLst>
          </p:cNvPr>
          <p:cNvGraphicFramePr/>
          <p:nvPr/>
        </p:nvGraphicFramePr>
        <p:xfrm>
          <a:off x="5379719" y="937928"/>
          <a:ext cx="6871929" cy="55241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Tabla 12">
            <a:extLst>
              <a:ext uri="{FF2B5EF4-FFF2-40B4-BE49-F238E27FC236}">
                <a16:creationId xmlns:a16="http://schemas.microsoft.com/office/drawing/2014/main" id="{C41FB92C-B40B-600B-2EA6-E6DD1DFA27B2}"/>
              </a:ext>
            </a:extLst>
          </p:cNvPr>
          <p:cNvGraphicFramePr>
            <a:graphicFrameLocks noGrp="1"/>
          </p:cNvGraphicFramePr>
          <p:nvPr/>
        </p:nvGraphicFramePr>
        <p:xfrm>
          <a:off x="5458199" y="2627620"/>
          <a:ext cx="1199488" cy="2864001"/>
        </p:xfrm>
        <a:graphic>
          <a:graphicData uri="http://schemas.openxmlformats.org/drawingml/2006/table">
            <a:tbl>
              <a:tblPr>
                <a:tableStyleId>{5C22544A-7EE6-4342-B048-85BDC9FD1C3A}</a:tableStyleId>
              </a:tblPr>
              <a:tblGrid>
                <a:gridCol w="968482">
                  <a:extLst>
                    <a:ext uri="{9D8B030D-6E8A-4147-A177-3AD203B41FA5}">
                      <a16:colId xmlns:a16="http://schemas.microsoft.com/office/drawing/2014/main" val="121289276"/>
                    </a:ext>
                  </a:extLst>
                </a:gridCol>
                <a:gridCol w="231006">
                  <a:extLst>
                    <a:ext uri="{9D8B030D-6E8A-4147-A177-3AD203B41FA5}">
                      <a16:colId xmlns:a16="http://schemas.microsoft.com/office/drawing/2014/main" val="1902962432"/>
                    </a:ext>
                  </a:extLst>
                </a:gridCol>
              </a:tblGrid>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AGUASCALIENTES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CAMPECHE</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DF SUR</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9557954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CHIAPAS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285049921"/>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CHIHUAHUA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4855307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EMP</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24535193"/>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GUANAJUATO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3548455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GUERRERO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42880474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JALISCO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07216325"/>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MICHOACÁN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47388642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NUEVO LEÓN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4237530653"/>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PUEBLA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807552334"/>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QUERÉTARO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827458264"/>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QUINTANA ROO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13211019"/>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SAN LUIS POTOSI</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95866554"/>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SINALOA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4224199331"/>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TABASCO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301407720"/>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TLAXCALA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8069788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VERACRUZ NORTE</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383802553"/>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VERACRUZ SUR</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082759880"/>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ZACATECAS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457485033"/>
                  </a:ext>
                </a:extLst>
              </a:tr>
            </a:tbl>
          </a:graphicData>
        </a:graphic>
      </p:graphicFrame>
      <p:sp>
        <p:nvSpPr>
          <p:cNvPr id="14" name="CuadroTexto 13">
            <a:extLst>
              <a:ext uri="{FF2B5EF4-FFF2-40B4-BE49-F238E27FC236}">
                <a16:creationId xmlns:a16="http://schemas.microsoft.com/office/drawing/2014/main" id="{0D609B4A-4C80-BFF1-4430-F193A766239B}"/>
              </a:ext>
            </a:extLst>
          </p:cNvPr>
          <p:cNvSpPr txBox="1"/>
          <p:nvPr/>
        </p:nvSpPr>
        <p:spPr>
          <a:xfrm>
            <a:off x="262727" y="957178"/>
            <a:ext cx="2033048" cy="4278094"/>
          </a:xfrm>
          <a:prstGeom prst="rect">
            <a:avLst/>
          </a:prstGeom>
          <a:noFill/>
        </p:spPr>
        <p:txBody>
          <a:bodyPr wrap="square">
            <a:spAutoFit/>
          </a:bodyPr>
          <a:lstStyle/>
          <a:p>
            <a:pPr algn="just"/>
            <a:r>
              <a:rPr lang="es-MX" sz="800" b="1" dirty="0">
                <a:latin typeface="Noto Sans" panose="020B0502040504020204" pitchFamily="34" charset="0"/>
                <a:ea typeface="Noto Sans" panose="020B0502040504020204" pitchFamily="34" charset="0"/>
                <a:cs typeface="Noto Sans" panose="020B0502040504020204" pitchFamily="34" charset="0"/>
              </a:rPr>
              <a:t>* </a:t>
            </a:r>
            <a:r>
              <a:rPr lang="es-MX" sz="800" dirty="0">
                <a:latin typeface="Noto Sans" panose="020B0502040504020204" pitchFamily="34" charset="0"/>
                <a:ea typeface="Noto Sans" panose="020B0502040504020204" pitchFamily="34" charset="0"/>
                <a:cs typeface="Noto Sans" panose="020B0502040504020204" pitchFamily="34" charset="0"/>
              </a:rPr>
              <a:t>OOAD’S (18) CON CANDIDATOS PARA JEFES DE OFICINA EVALUADOS Y QUE OBTUVIERON EL AVAL TÉCNICO DE LA CCSG POSITIVO PARA EJERCER EL PUESTO.</a:t>
            </a:r>
          </a:p>
          <a:p>
            <a:pPr algn="just"/>
            <a:endParaRPr lang="es-MX" sz="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800" b="1" dirty="0">
                <a:latin typeface="Noto Sans" panose="020B0502040504020204" pitchFamily="34" charset="0"/>
                <a:ea typeface="Noto Sans" panose="020B0502040504020204" pitchFamily="34" charset="0"/>
                <a:cs typeface="Noto Sans" panose="020B0502040504020204" pitchFamily="34" charset="0"/>
              </a:rPr>
              <a:t># </a:t>
            </a:r>
            <a:r>
              <a:rPr lang="es-MX" sz="800" dirty="0">
                <a:latin typeface="Noto Sans" panose="020B0502040504020204" pitchFamily="34" charset="0"/>
                <a:ea typeface="Noto Sans" panose="020B0502040504020204" pitchFamily="34" charset="0"/>
                <a:cs typeface="Noto Sans" panose="020B0502040504020204" pitchFamily="34" charset="0"/>
              </a:rPr>
              <a:t>OOAD’S (17) DONDE SE PRONONE SEA ENVIADO UN ABOGADO PROCURADOR A OCUPAR EL PUESTO DE JEFE DE OFICINA DE ADMINISTRACIÓN DE ACTIVOS.</a:t>
            </a:r>
          </a:p>
          <a:p>
            <a:pPr algn="just"/>
            <a:endParaRPr lang="es-MX" sz="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800" b="1" dirty="0">
                <a:latin typeface="Noto Sans" panose="020B0502040504020204" pitchFamily="34" charset="0"/>
                <a:ea typeface="Noto Sans" panose="020B0502040504020204" pitchFamily="34" charset="0"/>
                <a:cs typeface="Noto Sans" panose="020B0502040504020204" pitchFamily="34" charset="0"/>
              </a:rPr>
              <a:t>% </a:t>
            </a:r>
            <a:r>
              <a:rPr lang="es-MX" sz="800" dirty="0">
                <a:solidFill>
                  <a:srgbClr val="000000"/>
                </a:solidFill>
                <a:latin typeface="Noto Sans" panose="020B0502040504020204" pitchFamily="34" charset="0"/>
                <a:ea typeface="Noto Sans" panose="020B0502040504020204" pitchFamily="34" charset="0"/>
                <a:cs typeface="Noto Sans" panose="020B0502040504020204" pitchFamily="34" charset="0"/>
              </a:rPr>
              <a:t>NO HAY ABOGADO PROCURADOR DISPONIBLE.</a:t>
            </a:r>
          </a:p>
          <a:p>
            <a:pPr algn="just"/>
            <a:endParaRPr lang="es-MX" sz="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800" b="1" dirty="0">
                <a:latin typeface="Noto Sans" panose="020B0502040504020204" pitchFamily="34" charset="0"/>
                <a:ea typeface="Noto Sans" panose="020B0502040504020204" pitchFamily="34" charset="0"/>
                <a:cs typeface="Noto Sans" panose="020B0502040504020204" pitchFamily="34" charset="0"/>
              </a:rPr>
              <a:t>NOTA1</a:t>
            </a:r>
            <a:r>
              <a:rPr lang="es-MX" sz="800" dirty="0">
                <a:latin typeface="Noto Sans" panose="020B0502040504020204" pitchFamily="34" charset="0"/>
                <a:ea typeface="Noto Sans" panose="020B0502040504020204" pitchFamily="34" charset="0"/>
                <a:cs typeface="Noto Sans" panose="020B0502040504020204" pitchFamily="34" charset="0"/>
              </a:rPr>
              <a:t>: EN EL CASO DEL CANDIDATO DE MORELOS, EL ÁREA DE PERSONAL INFORMA QUE, CON BASE EN EL CATÁLOGO DE NACIONAL DE PUESTOS DE CONFIANZA, ÉSTE CANDIDATO NO CUBRE LOS REQUISITOS NECESARIOS DEL PERFIL DEL PUESTO.</a:t>
            </a:r>
          </a:p>
          <a:p>
            <a:pPr algn="just"/>
            <a:endParaRPr lang="es-MX" sz="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800" b="1" dirty="0">
                <a:latin typeface="Noto Sans" panose="020B0502040504020204" pitchFamily="34" charset="0"/>
                <a:ea typeface="Noto Sans" panose="020B0502040504020204" pitchFamily="34" charset="0"/>
                <a:cs typeface="Noto Sans" panose="020B0502040504020204" pitchFamily="34" charset="0"/>
              </a:rPr>
              <a:t>NOTA2</a:t>
            </a:r>
            <a:r>
              <a:rPr lang="es-MX" sz="800" dirty="0">
                <a:latin typeface="Noto Sans" panose="020B0502040504020204" pitchFamily="34" charset="0"/>
                <a:ea typeface="Noto Sans" panose="020B0502040504020204" pitchFamily="34" charset="0"/>
                <a:cs typeface="Noto Sans" panose="020B0502040504020204" pitchFamily="34" charset="0"/>
              </a:rPr>
              <a:t>: EN EL CASO DEL OOAD COAHUILA</a:t>
            </a:r>
            <a:r>
              <a:rPr lang="es-MX" sz="800" b="1" dirty="0">
                <a:latin typeface="Noto Sans" panose="020B0502040504020204" pitchFamily="34" charset="0"/>
                <a:ea typeface="Noto Sans" panose="020B0502040504020204" pitchFamily="34" charset="0"/>
                <a:cs typeface="Noto Sans" panose="020B0502040504020204" pitchFamily="34" charset="0"/>
              </a:rPr>
              <a:t>+</a:t>
            </a:r>
            <a:r>
              <a:rPr lang="es-MX" sz="800" dirty="0">
                <a:latin typeface="Noto Sans" panose="020B0502040504020204" pitchFamily="34" charset="0"/>
                <a:ea typeface="Noto Sans" panose="020B0502040504020204" pitchFamily="34" charset="0"/>
                <a:cs typeface="Noto Sans" panose="020B0502040504020204" pitchFamily="34" charset="0"/>
              </a:rPr>
              <a:t>, SE ENCUENTRA YA OCUPANDO LA PLAZA DE JEFE DE OFICINA LA LIC. KARINA MENDOZA CAMACHO, SIN EMBARGO, ESTA  CANDIDATA NO FUE EVALUADA POR LA CTAA Y NO OBTUVO AVAL TÉCNICO DE LA CCSG. SEPUEDE CONSIDERAR AL ABOGADO PROCURADOR QUE SE ENCUENTRA EN ESE OOAD.</a:t>
            </a:r>
          </a:p>
        </p:txBody>
      </p:sp>
      <p:sp>
        <p:nvSpPr>
          <p:cNvPr id="15" name="AutoShape 2" descr="Organigrama estructura organizativa iconos de la computadora organización  jerárquica, negocios, ángulo, texto, gestión de recursos humanos png |  PNGWing">
            <a:extLst>
              <a:ext uri="{FF2B5EF4-FFF2-40B4-BE49-F238E27FC236}">
                <a16:creationId xmlns:a16="http://schemas.microsoft.com/office/drawing/2014/main" id="{32C15116-CA8E-3468-72C7-843027E93C2A}"/>
              </a:ext>
            </a:extLst>
          </p:cNvPr>
          <p:cNvSpPr>
            <a:spLocks noChangeAspect="1" noChangeArrowheads="1"/>
          </p:cNvSpPr>
          <p:nvPr/>
        </p:nvSpPr>
        <p:spPr bwMode="auto">
          <a:xfrm>
            <a:off x="584933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6" name="Picture 14" descr="8,1 mil resultados de imágenes, fotos de stock e ilustraciones libres de  regalías para Organigrama icono | Shutterstock">
            <a:extLst>
              <a:ext uri="{FF2B5EF4-FFF2-40B4-BE49-F238E27FC236}">
                <a16:creationId xmlns:a16="http://schemas.microsoft.com/office/drawing/2014/main" id="{13AD5D55-B572-D3AC-B3BF-6613AA58C2FF}"/>
              </a:ext>
            </a:extLst>
          </p:cNvPr>
          <p:cNvPicPr>
            <a:picLocks noChangeAspect="1" noChangeArrowheads="1"/>
          </p:cNvPicPr>
          <p:nvPr/>
        </p:nvPicPr>
        <p:blipFill rotWithShape="1">
          <a:blip r:embed="rId3" cstate="print">
            <a:alphaModFix amt="20000"/>
            <a:extLst>
              <a:ext uri="{28A0092B-C50C-407E-A947-70E740481C1C}">
                <a14:useLocalDpi xmlns:a14="http://schemas.microsoft.com/office/drawing/2010/main" val="0"/>
              </a:ext>
            </a:extLst>
          </a:blip>
          <a:srcRect l="11693" t="12406" r="11693" b="19163"/>
          <a:stretch>
            <a:fillRect/>
          </a:stretch>
        </p:blipFill>
        <p:spPr bwMode="auto">
          <a:xfrm>
            <a:off x="5145675" y="70039"/>
            <a:ext cx="468088" cy="4502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Tabla 16">
            <a:extLst>
              <a:ext uri="{FF2B5EF4-FFF2-40B4-BE49-F238E27FC236}">
                <a16:creationId xmlns:a16="http://schemas.microsoft.com/office/drawing/2014/main" id="{EFAEE540-1B02-EAB7-208D-69744E406CD1}"/>
              </a:ext>
            </a:extLst>
          </p:cNvPr>
          <p:cNvGraphicFramePr>
            <a:graphicFrameLocks noGrp="1"/>
          </p:cNvGraphicFramePr>
          <p:nvPr/>
        </p:nvGraphicFramePr>
        <p:xfrm>
          <a:off x="10641314" y="2094250"/>
          <a:ext cx="1199488" cy="1227429"/>
        </p:xfrm>
        <a:graphic>
          <a:graphicData uri="http://schemas.openxmlformats.org/drawingml/2006/table">
            <a:tbl>
              <a:tblPr>
                <a:tableStyleId>{5C22544A-7EE6-4342-B048-85BDC9FD1C3A}</a:tableStyleId>
              </a:tblPr>
              <a:tblGrid>
                <a:gridCol w="968482">
                  <a:extLst>
                    <a:ext uri="{9D8B030D-6E8A-4147-A177-3AD203B41FA5}">
                      <a16:colId xmlns:a16="http://schemas.microsoft.com/office/drawing/2014/main" val="121289276"/>
                    </a:ext>
                  </a:extLst>
                </a:gridCol>
                <a:gridCol w="231006">
                  <a:extLst>
                    <a:ext uri="{9D8B030D-6E8A-4147-A177-3AD203B41FA5}">
                      <a16:colId xmlns:a16="http://schemas.microsoft.com/office/drawing/2014/main" val="1902962432"/>
                    </a:ext>
                  </a:extLst>
                </a:gridCol>
              </a:tblGrid>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COAHUILA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DURANGO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EMO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9557954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HIDALGO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285049921"/>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NAYARIT</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4855307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NUEVO LEÓN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24535193"/>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OAXACA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3548455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SONORA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42880474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TAMAULIPAS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07216325"/>
                  </a:ext>
                </a:extLst>
              </a:tr>
            </a:tbl>
          </a:graphicData>
        </a:graphic>
      </p:graphicFrame>
      <p:graphicFrame>
        <p:nvGraphicFramePr>
          <p:cNvPr id="18" name="Tabla 17">
            <a:extLst>
              <a:ext uri="{FF2B5EF4-FFF2-40B4-BE49-F238E27FC236}">
                <a16:creationId xmlns:a16="http://schemas.microsoft.com/office/drawing/2014/main" id="{ECF995A8-6129-3BD6-28BC-8F6B362B447B}"/>
              </a:ext>
            </a:extLst>
          </p:cNvPr>
          <p:cNvGraphicFramePr>
            <a:graphicFrameLocks noGrp="1"/>
          </p:cNvGraphicFramePr>
          <p:nvPr/>
        </p:nvGraphicFramePr>
        <p:xfrm>
          <a:off x="10641314" y="4150035"/>
          <a:ext cx="1199488" cy="2153174"/>
        </p:xfrm>
        <a:graphic>
          <a:graphicData uri="http://schemas.openxmlformats.org/drawingml/2006/table">
            <a:tbl>
              <a:tblPr>
                <a:tableStyleId>{5C22544A-7EE6-4342-B048-85BDC9FD1C3A}</a:tableStyleId>
              </a:tblPr>
              <a:tblGrid>
                <a:gridCol w="968482">
                  <a:extLst>
                    <a:ext uri="{9D8B030D-6E8A-4147-A177-3AD203B41FA5}">
                      <a16:colId xmlns:a16="http://schemas.microsoft.com/office/drawing/2014/main" val="121289276"/>
                    </a:ext>
                  </a:extLst>
                </a:gridCol>
                <a:gridCol w="231006">
                  <a:extLst>
                    <a:ext uri="{9D8B030D-6E8A-4147-A177-3AD203B41FA5}">
                      <a16:colId xmlns:a16="http://schemas.microsoft.com/office/drawing/2014/main" val="1902962432"/>
                    </a:ext>
                  </a:extLst>
                </a:gridCol>
              </a:tblGrid>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BAJA CALIFORNIA   </a:t>
                      </a:r>
                    </a:p>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SUR</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BAJA CALIFORNIA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DF NORTE</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95579546"/>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DF SUR</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285049921"/>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COAHUILA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48553072"/>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COLIMA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24535193"/>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JALISCO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35484552"/>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MICHOACÁN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428804746"/>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MORELOS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07216325"/>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NUEVO LEÓN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064558043"/>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OAXACA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576367543"/>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SONORA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841435543"/>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TAMAULIPAS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999847927"/>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VERACRUZ NORTE</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628403020"/>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YUCATÁN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66895030"/>
                  </a:ext>
                </a:extLst>
              </a:tr>
            </a:tbl>
          </a:graphicData>
        </a:graphic>
      </p:graphicFrame>
      <p:graphicFrame>
        <p:nvGraphicFramePr>
          <p:cNvPr id="19" name="Tabla 18">
            <a:extLst>
              <a:ext uri="{FF2B5EF4-FFF2-40B4-BE49-F238E27FC236}">
                <a16:creationId xmlns:a16="http://schemas.microsoft.com/office/drawing/2014/main" id="{392D83C7-6D47-9618-AFE3-7EBCD266021F}"/>
              </a:ext>
            </a:extLst>
          </p:cNvPr>
          <p:cNvGraphicFramePr>
            <a:graphicFrameLocks noGrp="1"/>
          </p:cNvGraphicFramePr>
          <p:nvPr/>
        </p:nvGraphicFramePr>
        <p:xfrm>
          <a:off x="2374255" y="1008986"/>
          <a:ext cx="2865655" cy="5369929"/>
        </p:xfrm>
        <a:graphic>
          <a:graphicData uri="http://schemas.openxmlformats.org/drawingml/2006/table">
            <a:tbl>
              <a:tblPr/>
              <a:tblGrid>
                <a:gridCol w="546433">
                  <a:extLst>
                    <a:ext uri="{9D8B030D-6E8A-4147-A177-3AD203B41FA5}">
                      <a16:colId xmlns:a16="http://schemas.microsoft.com/office/drawing/2014/main" val="3397488214"/>
                    </a:ext>
                  </a:extLst>
                </a:gridCol>
                <a:gridCol w="1457153">
                  <a:extLst>
                    <a:ext uri="{9D8B030D-6E8A-4147-A177-3AD203B41FA5}">
                      <a16:colId xmlns:a16="http://schemas.microsoft.com/office/drawing/2014/main" val="2910244362"/>
                    </a:ext>
                  </a:extLst>
                </a:gridCol>
                <a:gridCol w="862069">
                  <a:extLst>
                    <a:ext uri="{9D8B030D-6E8A-4147-A177-3AD203B41FA5}">
                      <a16:colId xmlns:a16="http://schemas.microsoft.com/office/drawing/2014/main" val="284734974"/>
                    </a:ext>
                  </a:extLst>
                </a:gridCol>
              </a:tblGrid>
              <a:tr h="315724">
                <a:tc>
                  <a:txBody>
                    <a:bodyPr/>
                    <a:lstStyle/>
                    <a:p>
                      <a:pPr algn="ctr" fontAlgn="ctr">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CANTIDAD AUTORIZADA</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12264097"/>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AGUASCALIENTES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BAJA CALIFORNIA SUR</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BAJA CALIFORNIA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32937781"/>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CAMPECHE</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32896063"/>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DF NORTE</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45418050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DF SUR</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14444274"/>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CHIAPAS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616165548"/>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CHIHUAHUA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0796672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COAHUILA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38158994"/>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COLIMA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7507819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DURANGO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53725583"/>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EMO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5774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EMP</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71071746"/>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GUANAJUATO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(DE PUEBLA)</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65257"/>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GUERRERO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03909733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HIDALGO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85098905"/>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JALISCO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(DE MICHOACÁN)</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636758098"/>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MICHOACÁN</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31221149"/>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MORELOS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9693841"/>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NAYARIT</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50671223"/>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NUEVO LEÓN</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998761"/>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OAXACA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87362476"/>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23</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PUEBLA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23964889"/>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24</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QUERÉTARO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14512401"/>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QUINTANA ROO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05579306"/>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26</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SAN LUIS POTOSI</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79657247"/>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27</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SINALOA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321094"/>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28</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SONORA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1542521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29</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TABASCO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44316961"/>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TAMAULIPAS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97557103"/>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TLAXCALA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06506231"/>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VERACRUZ NORTE</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70187604"/>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33</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VERACRUZ SUR</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807250235"/>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YUCATÁN</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46642005"/>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35</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ZACATECAS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71674078"/>
                  </a:ext>
                </a:extLst>
              </a:tr>
              <a:tr h="204990">
                <a:tc>
                  <a:txBody>
                    <a:bodyPr/>
                    <a:lstStyle/>
                    <a:p>
                      <a:pPr algn="ctr" fontAlgn="b">
                        <a:buNone/>
                      </a:pPr>
                      <a:endParaRPr lang="es-MX" sz="800" b="0"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b">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120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8038209"/>
                  </a:ext>
                </a:extLst>
              </a:tr>
            </a:tbl>
          </a:graphicData>
        </a:graphic>
      </p:graphicFrame>
    </p:spTree>
    <p:extLst>
      <p:ext uri="{BB962C8B-B14F-4D97-AF65-F5344CB8AC3E}">
        <p14:creationId xmlns:p14="http://schemas.microsoft.com/office/powerpoint/2010/main" val="387951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8E47B-DAEF-EF33-CA8B-FF24A6F3F188}"/>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0D47BEE4-F945-A320-C1B7-9E5A1500EA5E}"/>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47" name="Título 46">
            <a:extLst>
              <a:ext uri="{FF2B5EF4-FFF2-40B4-BE49-F238E27FC236}">
                <a16:creationId xmlns:a16="http://schemas.microsoft.com/office/drawing/2014/main" id="{3EEA9777-1C5E-259F-C9B5-70196F772F87}"/>
              </a:ext>
            </a:extLst>
          </p:cNvPr>
          <p:cNvSpPr>
            <a:spLocks noGrp="1"/>
          </p:cNvSpPr>
          <p:nvPr>
            <p:ph type="title"/>
          </p:nvPr>
        </p:nvSpPr>
        <p:spPr>
          <a:xfrm>
            <a:off x="1684733" y="2476500"/>
            <a:ext cx="8822533" cy="742950"/>
          </a:xfrm>
        </p:spPr>
        <p:txBody>
          <a:bodyPr/>
          <a:lstStyle/>
          <a:p>
            <a:pPr algn="ctr"/>
            <a:r>
              <a:rPr lang="es-MX" dirty="0">
                <a:solidFill>
                  <a:srgbClr val="691831"/>
                </a:solidFill>
              </a:rPr>
              <a:t>Gracias</a:t>
            </a:r>
          </a:p>
        </p:txBody>
      </p:sp>
    </p:spTree>
    <p:extLst>
      <p:ext uri="{BB962C8B-B14F-4D97-AF65-F5344CB8AC3E}">
        <p14:creationId xmlns:p14="http://schemas.microsoft.com/office/powerpoint/2010/main" val="3882428169"/>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D0F52-0AA8-4726-AEF1-14A38C2C08CC}">
  <ds:schemaRefs>
    <ds:schemaRef ds:uri="http://schemas.microsoft.com/office/2006/documentManagement/types"/>
    <ds:schemaRef ds:uri="http://www.w3.org/XML/1998/namespace"/>
    <ds:schemaRef ds:uri="http://schemas.microsoft.com/sharepoint/v3"/>
    <ds:schemaRef ds:uri="http://purl.org/dc/dcmitype/"/>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8599</TotalTime>
  <Words>7726</Words>
  <Application>Microsoft Office PowerPoint</Application>
  <PresentationFormat>Panorámica</PresentationFormat>
  <Paragraphs>2661</Paragraphs>
  <Slides>31</Slides>
  <Notes>7</Notes>
  <HiddenSlides>1</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31</vt:i4>
      </vt:variant>
    </vt:vector>
  </HeadingPairs>
  <TitlesOfParts>
    <vt:vector size="43" baseType="lpstr">
      <vt:lpstr>Aptos</vt:lpstr>
      <vt:lpstr>Aptos Narrow</vt:lpstr>
      <vt:lpstr>Arial</vt:lpstr>
      <vt:lpstr>Calibri</vt:lpstr>
      <vt:lpstr>Montserrat</vt:lpstr>
      <vt:lpstr>Noto Sans</vt:lpstr>
      <vt:lpstr>Noto Sans Medium</vt:lpstr>
      <vt:lpstr>Noto Sans SemiBold</vt:lpstr>
      <vt:lpstr>Patria</vt:lpstr>
      <vt:lpstr>Times New Roman</vt:lpstr>
      <vt:lpstr>Wingdings</vt:lpstr>
      <vt:lpstr>Diseño personalizado</vt:lpstr>
      <vt:lpstr>Coordinación Técnica de Administración de Activos Temas Inmobiliarios</vt:lpstr>
      <vt:lpstr>Programa de Incorporación de Inmuebles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Anexos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86</cp:revision>
  <cp:lastPrinted>2026-03-02T21:57:25Z</cp:lastPrinted>
  <dcterms:created xsi:type="dcterms:W3CDTF">2025-12-30T21:08:16Z</dcterms:created>
  <dcterms:modified xsi:type="dcterms:W3CDTF">2026-03-13T18:27:39Z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