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7"/>
  </p:notesMasterIdLst>
  <p:handoutMasterIdLst>
    <p:handoutMasterId r:id="rId28"/>
  </p:handoutMasterIdLst>
  <p:sldIdLst>
    <p:sldId id="265" r:id="rId5"/>
    <p:sldId id="2142534832" r:id="rId6"/>
    <p:sldId id="2142534851" r:id="rId7"/>
    <p:sldId id="1725" r:id="rId8"/>
    <p:sldId id="2142534859" r:id="rId9"/>
    <p:sldId id="2142534860" r:id="rId10"/>
    <p:sldId id="2142534456" r:id="rId11"/>
    <p:sldId id="2142534454" r:id="rId12"/>
    <p:sldId id="2142534455" r:id="rId13"/>
    <p:sldId id="2142534444" r:id="rId14"/>
    <p:sldId id="2142534443" r:id="rId15"/>
    <p:sldId id="314" r:id="rId16"/>
    <p:sldId id="2142534861" r:id="rId17"/>
    <p:sldId id="2142534858" r:id="rId18"/>
    <p:sldId id="2142534420" r:id="rId19"/>
    <p:sldId id="2142534854" r:id="rId20"/>
    <p:sldId id="1724" r:id="rId21"/>
    <p:sldId id="2142534855" r:id="rId22"/>
    <p:sldId id="1728" r:id="rId23"/>
    <p:sldId id="2142534856" r:id="rId24"/>
    <p:sldId id="2142534857" r:id="rId25"/>
    <p:sldId id="2142534418" r:id="rId26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C4D"/>
    <a:srgbClr val="13322B"/>
    <a:srgbClr val="235B4F"/>
    <a:srgbClr val="357B67"/>
    <a:srgbClr val="275317"/>
    <a:srgbClr val="886940"/>
    <a:srgbClr val="691831"/>
    <a:srgbClr val="B38E5D"/>
    <a:srgbClr val="AE2851"/>
    <a:srgbClr val="C9AF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76"/>
  </p:normalViewPr>
  <p:slideViewPr>
    <p:cSldViewPr snapToGrid="0">
      <p:cViewPr varScale="1">
        <p:scale>
          <a:sx n="79" d="100"/>
          <a:sy n="79" d="100"/>
        </p:scale>
        <p:origin x="-78" y="-564"/>
      </p:cViewPr>
      <p:guideLst>
        <p:guide orient="horz" pos="2583"/>
        <p:guide orient="horz" pos="667"/>
        <p:guide pos="7460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Columna3</c:v>
                </c:pt>
              </c:strCache>
            </c:strRef>
          </c:tx>
          <c:spPr>
            <a:solidFill>
              <a:srgbClr val="0B544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B38E5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65-4F7C-B3D8-97432C6E1684}"/>
              </c:ext>
            </c:extLst>
          </c:dPt>
          <c:dPt>
            <c:idx val="1"/>
            <c:invertIfNegative val="0"/>
            <c:bubble3D val="0"/>
            <c:spPr>
              <a:solidFill>
                <a:srgbClr val="235B4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565-4F7C-B3D8-97432C6E1684}"/>
              </c:ext>
            </c:extLst>
          </c:dPt>
          <c:dPt>
            <c:idx val="2"/>
            <c:invertIfNegative val="0"/>
            <c:bubble3D val="0"/>
            <c:spPr>
              <a:solidFill>
                <a:srgbClr val="88103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565-4F7C-B3D8-97432C6E1684}"/>
              </c:ext>
            </c:extLst>
          </c:dPt>
          <c:dPt>
            <c:idx val="3"/>
            <c:invertIfNegative val="0"/>
            <c:bubble3D val="0"/>
            <c:spPr>
              <a:solidFill>
                <a:srgbClr val="AE285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565-4F7C-B3D8-97432C6E1684}"/>
              </c:ext>
            </c:extLst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565-4F7C-B3D8-97432C6E1684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 b="1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rPr>
                      <a:t>16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565-4F7C-B3D8-97432C6E1684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35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565-4F7C-B3D8-97432C6E16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Con Acuerdo del H. Consejo Técnico</c:v>
                </c:pt>
                <c:pt idx="1">
                  <c:v>Para Sesión del H. Consejo Técnico </c:v>
                </c:pt>
                <c:pt idx="2">
                  <c:v>Con integración de expediente mayor a 60%</c:v>
                </c:pt>
                <c:pt idx="3">
                  <c:v>Con integración de expediente menor a 60%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38</c:v>
                </c:pt>
                <c:pt idx="1">
                  <c:v>2</c:v>
                </c:pt>
                <c:pt idx="2">
                  <c:v>16</c:v>
                </c:pt>
                <c:pt idx="3">
                  <c:v>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565-4F7C-B3D8-97432C6E168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06738816"/>
        <c:axId val="406747392"/>
      </c:barChart>
      <c:catAx>
        <c:axId val="40673881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pPr>
            <a:endParaRPr lang="es-MX"/>
          </a:p>
        </c:txPr>
        <c:crossAx val="406747392"/>
        <c:crosses val="autoZero"/>
        <c:auto val="1"/>
        <c:lblAlgn val="ctr"/>
        <c:lblOffset val="100"/>
        <c:noMultiLvlLbl val="0"/>
      </c:catAx>
      <c:valAx>
        <c:axId val="406747392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406738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54F1FB-ADAA-934A-94CC-90B6810072A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5D1F158-0CAF-1C40-BBE4-7BE001024B27}">
      <dgm:prSet custT="1"/>
      <dgm:spPr>
        <a:gradFill flip="none" rotWithShape="0">
          <a:gsLst>
            <a:gs pos="0">
              <a:srgbClr val="235B4F">
                <a:shade val="30000"/>
                <a:satMod val="115000"/>
              </a:srgbClr>
            </a:gs>
            <a:gs pos="50000">
              <a:srgbClr val="235B4F">
                <a:shade val="67500"/>
                <a:satMod val="115000"/>
              </a:srgbClr>
            </a:gs>
            <a:gs pos="100000">
              <a:srgbClr val="235B4F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Unidad de Infraestructura, Servicios Médicos Indirectos e Integración Sectorial (UISMIIS).</a:t>
          </a:r>
          <a:endParaRPr lang="es-MX" sz="16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526DEC7A-3772-5F47-BF3A-2B72D04FFCD2}" type="parTrans" cxnId="{51DA7DD8-3C7F-7C4B-9118-2E88C0ED6086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F6978876-87CC-834E-A09C-2EA1CA4E17C3}" type="sibTrans" cxnId="{51DA7DD8-3C7F-7C4B-9118-2E88C0ED6086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48CD8E7D-0852-E047-9734-E18995C74CA5}">
      <dgm:prSet custT="1"/>
      <dgm:spPr>
        <a:gradFill flip="none" rotWithShape="0">
          <a:gsLst>
            <a:gs pos="0">
              <a:srgbClr val="235B4F">
                <a:shade val="30000"/>
                <a:satMod val="115000"/>
              </a:srgbClr>
            </a:gs>
            <a:gs pos="50000">
              <a:srgbClr val="235B4F">
                <a:shade val="67500"/>
                <a:satMod val="115000"/>
              </a:srgbClr>
            </a:gs>
            <a:gs pos="100000">
              <a:srgbClr val="235B4F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Unidad de Atención y Cuidado Infantil (UACI).</a:t>
          </a:r>
          <a:endParaRPr lang="es-MX" sz="16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2B6C2E41-2B7F-B94A-AC40-464B5EFFA109}" type="parTrans" cxnId="{67ED9D83-35CB-404F-B198-015B661D868E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713A46D5-F69A-C44F-A9FD-88EE2C0E4985}" type="sibTrans" cxnId="{67ED9D83-35CB-404F-B198-015B661D868E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3EF46B34-EC90-2B4B-A2E2-EB81D84D1740}">
      <dgm:prSet custT="1"/>
      <dgm:spPr>
        <a:gradFill flip="none" rotWithShape="0">
          <a:gsLst>
            <a:gs pos="0">
              <a:srgbClr val="285C4D">
                <a:tint val="66000"/>
                <a:satMod val="160000"/>
              </a:srgbClr>
            </a:gs>
            <a:gs pos="50000">
              <a:srgbClr val="285C4D">
                <a:tint val="44500"/>
                <a:satMod val="160000"/>
              </a:srgbClr>
            </a:gs>
            <a:gs pos="100000">
              <a:srgbClr val="285C4D">
                <a:tint val="23500"/>
                <a:satMod val="160000"/>
              </a:srgbClr>
            </a:gs>
          </a:gsLst>
          <a:lin ang="16200000" scaled="1"/>
          <a:tileRect/>
        </a:gradFill>
      </dgm:spPr>
      <dgm:t>
        <a:bodyPr/>
        <a:lstStyle/>
        <a:p>
          <a:pPr algn="ctr">
            <a:buNone/>
          </a:pPr>
          <a:r>
            <a:rPr lang="es-ES" sz="20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210 Personas </a:t>
          </a:r>
          <a:endParaRPr lang="es-MX" sz="2000" b="1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796BA863-030D-BE4B-8FF8-5D887D0E6E07}" type="parTrans" cxnId="{BECF9603-6D7F-A740-9761-99ACE655B6FA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FF57A994-95D5-8546-BBBB-6BA8FA3AB106}" type="sibTrans" cxnId="{BECF9603-6D7F-A740-9761-99ACE655B6FA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5F38E444-8789-2F4C-8A4D-0150303F25A6}">
      <dgm:prSet custT="1"/>
      <dgm:spPr>
        <a:gradFill flip="none" rotWithShape="0">
          <a:gsLst>
            <a:gs pos="0">
              <a:srgbClr val="285C4D">
                <a:tint val="66000"/>
                <a:satMod val="160000"/>
              </a:srgbClr>
            </a:gs>
            <a:gs pos="50000">
              <a:srgbClr val="285C4D">
                <a:tint val="44500"/>
                <a:satMod val="160000"/>
              </a:srgbClr>
            </a:gs>
            <a:gs pos="100000">
              <a:srgbClr val="285C4D">
                <a:tint val="23500"/>
                <a:satMod val="160000"/>
              </a:srgbClr>
            </a:gs>
          </a:gsLst>
          <a:lin ang="16200000" scaled="1"/>
          <a:tileRect/>
        </a:gradFill>
      </dgm:spPr>
      <dgm:t>
        <a:bodyPr/>
        <a:lstStyle/>
        <a:p>
          <a:pPr algn="ctr">
            <a:buNone/>
          </a:pPr>
          <a:r>
            <a:rPr lang="es-MX" sz="20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200 Personas</a:t>
          </a:r>
        </a:p>
      </dgm:t>
    </dgm:pt>
    <dgm:pt modelId="{3F25E55C-C321-F344-83B0-696B7EDD9814}" type="parTrans" cxnId="{AEA54DD2-CE9F-0F48-8A18-7C55524CF43F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FFE98D3C-B3E8-9B4E-B4FC-A12668FF656A}" type="sibTrans" cxnId="{AEA54DD2-CE9F-0F48-8A18-7C55524CF43F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BD09AB18-4C00-3645-9593-7640A504314A}" type="pres">
      <dgm:prSet presAssocID="{7054F1FB-ADAA-934A-94CC-90B6810072A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EFC359F-C5CB-2D47-8763-14591F0634FA}" type="pres">
      <dgm:prSet presAssocID="{E5D1F158-0CAF-1C40-BBE4-7BE001024B27}" presName="composite" presStyleCnt="0"/>
      <dgm:spPr/>
    </dgm:pt>
    <dgm:pt modelId="{D9EBC80A-35B8-914D-BDC7-304BDCFCA987}" type="pres">
      <dgm:prSet presAssocID="{E5D1F158-0CAF-1C40-BBE4-7BE001024B2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C65B46A-0ED3-3743-8163-B9AB27CC4934}" type="pres">
      <dgm:prSet presAssocID="{E5D1F158-0CAF-1C40-BBE4-7BE001024B27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8710FD2-998F-CC4A-8CEE-D37F28F065DE}" type="pres">
      <dgm:prSet presAssocID="{F6978876-87CC-834E-A09C-2EA1CA4E17C3}" presName="space" presStyleCnt="0"/>
      <dgm:spPr/>
    </dgm:pt>
    <dgm:pt modelId="{257761BA-DADB-9B4B-9106-F0FF73CC6905}" type="pres">
      <dgm:prSet presAssocID="{48CD8E7D-0852-E047-9734-E18995C74CA5}" presName="composite" presStyleCnt="0"/>
      <dgm:spPr/>
    </dgm:pt>
    <dgm:pt modelId="{6112D322-CA1E-4140-9538-4B3639E367CA}" type="pres">
      <dgm:prSet presAssocID="{48CD8E7D-0852-E047-9734-E18995C74CA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A6E4CD4-6A8E-5445-9407-630AC954B0AB}" type="pres">
      <dgm:prSet presAssocID="{48CD8E7D-0852-E047-9734-E18995C74CA5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ECF9603-6D7F-A740-9761-99ACE655B6FA}" srcId="{E5D1F158-0CAF-1C40-BBE4-7BE001024B27}" destId="{3EF46B34-EC90-2B4B-A2E2-EB81D84D1740}" srcOrd="0" destOrd="0" parTransId="{796BA863-030D-BE4B-8FF8-5D887D0E6E07}" sibTransId="{FF57A994-95D5-8546-BBBB-6BA8FA3AB106}"/>
    <dgm:cxn modelId="{19DCCBC8-9D79-A842-B6D7-F7057140357B}" type="presOf" srcId="{7054F1FB-ADAA-934A-94CC-90B6810072A9}" destId="{BD09AB18-4C00-3645-9593-7640A504314A}" srcOrd="0" destOrd="0" presId="urn:microsoft.com/office/officeart/2005/8/layout/hList1"/>
    <dgm:cxn modelId="{80A623B4-59AC-9042-BDA5-EA004BB02E5C}" type="presOf" srcId="{3EF46B34-EC90-2B4B-A2E2-EB81D84D1740}" destId="{3C65B46A-0ED3-3743-8163-B9AB27CC4934}" srcOrd="0" destOrd="0" presId="urn:microsoft.com/office/officeart/2005/8/layout/hList1"/>
    <dgm:cxn modelId="{AEA54DD2-CE9F-0F48-8A18-7C55524CF43F}" srcId="{48CD8E7D-0852-E047-9734-E18995C74CA5}" destId="{5F38E444-8789-2F4C-8A4D-0150303F25A6}" srcOrd="0" destOrd="0" parTransId="{3F25E55C-C321-F344-83B0-696B7EDD9814}" sibTransId="{FFE98D3C-B3E8-9B4E-B4FC-A12668FF656A}"/>
    <dgm:cxn modelId="{51DA7DD8-3C7F-7C4B-9118-2E88C0ED6086}" srcId="{7054F1FB-ADAA-934A-94CC-90B6810072A9}" destId="{E5D1F158-0CAF-1C40-BBE4-7BE001024B27}" srcOrd="0" destOrd="0" parTransId="{526DEC7A-3772-5F47-BF3A-2B72D04FFCD2}" sibTransId="{F6978876-87CC-834E-A09C-2EA1CA4E17C3}"/>
    <dgm:cxn modelId="{79A4977C-A6B5-A14E-82E3-4E38F693EFB2}" type="presOf" srcId="{E5D1F158-0CAF-1C40-BBE4-7BE001024B27}" destId="{D9EBC80A-35B8-914D-BDC7-304BDCFCA987}" srcOrd="0" destOrd="0" presId="urn:microsoft.com/office/officeart/2005/8/layout/hList1"/>
    <dgm:cxn modelId="{541FB247-B4A9-3846-A95E-FB47890A821C}" type="presOf" srcId="{48CD8E7D-0852-E047-9734-E18995C74CA5}" destId="{6112D322-CA1E-4140-9538-4B3639E367CA}" srcOrd="0" destOrd="0" presId="urn:microsoft.com/office/officeart/2005/8/layout/hList1"/>
    <dgm:cxn modelId="{67ED9D83-35CB-404F-B198-015B661D868E}" srcId="{7054F1FB-ADAA-934A-94CC-90B6810072A9}" destId="{48CD8E7D-0852-E047-9734-E18995C74CA5}" srcOrd="1" destOrd="0" parTransId="{2B6C2E41-2B7F-B94A-AC40-464B5EFFA109}" sibTransId="{713A46D5-F69A-C44F-A9FD-88EE2C0E4985}"/>
    <dgm:cxn modelId="{8EC50AEE-DC93-BF47-9249-AB75974F355D}" type="presOf" srcId="{5F38E444-8789-2F4C-8A4D-0150303F25A6}" destId="{BA6E4CD4-6A8E-5445-9407-630AC954B0AB}" srcOrd="0" destOrd="0" presId="urn:microsoft.com/office/officeart/2005/8/layout/hList1"/>
    <dgm:cxn modelId="{F4070816-03AE-3445-B8CF-34AEE38CF3FE}" type="presParOf" srcId="{BD09AB18-4C00-3645-9593-7640A504314A}" destId="{AEFC359F-C5CB-2D47-8763-14591F0634FA}" srcOrd="0" destOrd="0" presId="urn:microsoft.com/office/officeart/2005/8/layout/hList1"/>
    <dgm:cxn modelId="{D655584D-C579-5D46-8A9E-30134591F9F4}" type="presParOf" srcId="{AEFC359F-C5CB-2D47-8763-14591F0634FA}" destId="{D9EBC80A-35B8-914D-BDC7-304BDCFCA987}" srcOrd="0" destOrd="0" presId="urn:microsoft.com/office/officeart/2005/8/layout/hList1"/>
    <dgm:cxn modelId="{363CD662-106C-DC4D-94D8-2E0520B73E71}" type="presParOf" srcId="{AEFC359F-C5CB-2D47-8763-14591F0634FA}" destId="{3C65B46A-0ED3-3743-8163-B9AB27CC4934}" srcOrd="1" destOrd="0" presId="urn:microsoft.com/office/officeart/2005/8/layout/hList1"/>
    <dgm:cxn modelId="{C08E3B95-C246-9A41-950D-E3BB737BB789}" type="presParOf" srcId="{BD09AB18-4C00-3645-9593-7640A504314A}" destId="{18710FD2-998F-CC4A-8CEE-D37F28F065DE}" srcOrd="1" destOrd="0" presId="urn:microsoft.com/office/officeart/2005/8/layout/hList1"/>
    <dgm:cxn modelId="{06ADD4CB-DFD4-4F4A-8AFA-908644CCA691}" type="presParOf" srcId="{BD09AB18-4C00-3645-9593-7640A504314A}" destId="{257761BA-DADB-9B4B-9106-F0FF73CC6905}" srcOrd="2" destOrd="0" presId="urn:microsoft.com/office/officeart/2005/8/layout/hList1"/>
    <dgm:cxn modelId="{DD0F60A8-9C69-3142-9599-713368E38C83}" type="presParOf" srcId="{257761BA-DADB-9B4B-9106-F0FF73CC6905}" destId="{6112D322-CA1E-4140-9538-4B3639E367CA}" srcOrd="0" destOrd="0" presId="urn:microsoft.com/office/officeart/2005/8/layout/hList1"/>
    <dgm:cxn modelId="{262DE8F7-C327-4544-8ADE-3BA8D2BDE609}" type="presParOf" srcId="{257761BA-DADB-9B4B-9106-F0FF73CC6905}" destId="{BA6E4CD4-6A8E-5445-9407-630AC954B0A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BC80A-35B8-914D-BDC7-304BDCFCA987}">
      <dsp:nvSpPr>
        <dsp:cNvPr id="0" name=""/>
        <dsp:cNvSpPr/>
      </dsp:nvSpPr>
      <dsp:spPr>
        <a:xfrm>
          <a:off x="37" y="17624"/>
          <a:ext cx="3569727" cy="884086"/>
        </a:xfrm>
        <a:prstGeom prst="rect">
          <a:avLst/>
        </a:prstGeom>
        <a:gradFill flip="none" rotWithShape="0">
          <a:gsLst>
            <a:gs pos="0">
              <a:srgbClr val="235B4F">
                <a:shade val="30000"/>
                <a:satMod val="115000"/>
              </a:srgbClr>
            </a:gs>
            <a:gs pos="50000">
              <a:srgbClr val="235B4F">
                <a:shade val="67500"/>
                <a:satMod val="115000"/>
              </a:srgbClr>
            </a:gs>
            <a:gs pos="100000">
              <a:srgbClr val="235B4F">
                <a:shade val="100000"/>
                <a:satMod val="115000"/>
              </a:srgbClr>
            </a:gs>
          </a:gsLst>
          <a:lin ang="5400000" scaled="1"/>
          <a:tileRect/>
        </a:gra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Unidad de Infraestructura, Servicios Médicos Indirectos e Integración Sectorial (UISMIIS).</a:t>
          </a:r>
          <a:endParaRPr lang="es-MX" sz="16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37" y="17624"/>
        <a:ext cx="3569727" cy="884086"/>
      </dsp:txXfrm>
    </dsp:sp>
    <dsp:sp modelId="{3C65B46A-0ED3-3743-8163-B9AB27CC4934}">
      <dsp:nvSpPr>
        <dsp:cNvPr id="0" name=""/>
        <dsp:cNvSpPr/>
      </dsp:nvSpPr>
      <dsp:spPr>
        <a:xfrm>
          <a:off x="37" y="901711"/>
          <a:ext cx="3569727" cy="1229759"/>
        </a:xfrm>
        <a:prstGeom prst="rect">
          <a:avLst/>
        </a:prstGeom>
        <a:gradFill flip="none" rotWithShape="0">
          <a:gsLst>
            <a:gs pos="0">
              <a:srgbClr val="285C4D">
                <a:tint val="66000"/>
                <a:satMod val="160000"/>
              </a:srgbClr>
            </a:gs>
            <a:gs pos="50000">
              <a:srgbClr val="285C4D">
                <a:tint val="44500"/>
                <a:satMod val="160000"/>
              </a:srgbClr>
            </a:gs>
            <a:gs pos="100000">
              <a:srgbClr val="285C4D">
                <a:tint val="23500"/>
                <a:satMod val="160000"/>
              </a:srgbClr>
            </a:gs>
          </a:gsLst>
          <a:lin ang="16200000" scaled="1"/>
          <a:tileRect/>
        </a:gra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210 Personas </a:t>
          </a:r>
          <a:endParaRPr lang="es-MX" sz="2000" b="1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37" y="901711"/>
        <a:ext cx="3569727" cy="1229759"/>
      </dsp:txXfrm>
    </dsp:sp>
    <dsp:sp modelId="{6112D322-CA1E-4140-9538-4B3639E367CA}">
      <dsp:nvSpPr>
        <dsp:cNvPr id="0" name=""/>
        <dsp:cNvSpPr/>
      </dsp:nvSpPr>
      <dsp:spPr>
        <a:xfrm>
          <a:off x="4069526" y="17624"/>
          <a:ext cx="3569727" cy="884086"/>
        </a:xfrm>
        <a:prstGeom prst="rect">
          <a:avLst/>
        </a:prstGeom>
        <a:gradFill flip="none" rotWithShape="0">
          <a:gsLst>
            <a:gs pos="0">
              <a:srgbClr val="235B4F">
                <a:shade val="30000"/>
                <a:satMod val="115000"/>
              </a:srgbClr>
            </a:gs>
            <a:gs pos="50000">
              <a:srgbClr val="235B4F">
                <a:shade val="67500"/>
                <a:satMod val="115000"/>
              </a:srgbClr>
            </a:gs>
            <a:gs pos="100000">
              <a:srgbClr val="235B4F">
                <a:shade val="100000"/>
                <a:satMod val="115000"/>
              </a:srgbClr>
            </a:gs>
          </a:gsLst>
          <a:lin ang="5400000" scaled="1"/>
          <a:tileRect/>
        </a:gra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Unidad de Atención y Cuidado Infantil (UACI).</a:t>
          </a:r>
          <a:endParaRPr lang="es-MX" sz="16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4069526" y="17624"/>
        <a:ext cx="3569727" cy="884086"/>
      </dsp:txXfrm>
    </dsp:sp>
    <dsp:sp modelId="{BA6E4CD4-6A8E-5445-9407-630AC954B0AB}">
      <dsp:nvSpPr>
        <dsp:cNvPr id="0" name=""/>
        <dsp:cNvSpPr/>
      </dsp:nvSpPr>
      <dsp:spPr>
        <a:xfrm>
          <a:off x="4069526" y="901711"/>
          <a:ext cx="3569727" cy="1229759"/>
        </a:xfrm>
        <a:prstGeom prst="rect">
          <a:avLst/>
        </a:prstGeom>
        <a:gradFill flip="none" rotWithShape="0">
          <a:gsLst>
            <a:gs pos="0">
              <a:srgbClr val="285C4D">
                <a:tint val="66000"/>
                <a:satMod val="160000"/>
              </a:srgbClr>
            </a:gs>
            <a:gs pos="50000">
              <a:srgbClr val="285C4D">
                <a:tint val="44500"/>
                <a:satMod val="160000"/>
              </a:srgbClr>
            </a:gs>
            <a:gs pos="100000">
              <a:srgbClr val="285C4D">
                <a:tint val="23500"/>
                <a:satMod val="160000"/>
              </a:srgbClr>
            </a:gs>
          </a:gsLst>
          <a:lin ang="16200000" scaled="1"/>
          <a:tileRect/>
        </a:gra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200 Personas</a:t>
          </a:r>
        </a:p>
      </dsp:txBody>
      <dsp:txXfrm>
        <a:off x="4069526" y="901711"/>
        <a:ext cx="3569727" cy="1229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xmlns="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12/06/2026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439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766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9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B08DE78-C52C-D5B5-A160-DC7264A1A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xmlns="" id="{914E07D6-5E07-DF1A-4D4A-498BAF310F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xmlns="" id="{4FE028BD-25EC-06CB-CE4D-894EFC06B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9DA26FA-7597-653A-B30A-185B3F5F6D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198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9138D-FE39-303E-77B9-D5916C2A6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xmlns="" id="{0FE9C4F2-3500-5348-F381-97DF7D1442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xmlns="" id="{E07E0DE5-74BE-B68E-98D2-6BD08FA07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FEEE094-AF79-B3B7-EBEE-047E922D6F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255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413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CE44E56-DA7D-C4B0-D854-A547B0FEC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xmlns="" id="{A0816411-EB3A-BB5B-B0CD-14C751D76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xmlns="" id="{4AEE70A8-76F1-5950-992C-8C134FFB8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C1384066-E7E4-F165-398C-67F2A4D337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037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0ECFD4-2CBD-1366-0A81-5DF84DA8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xmlns="" id="{B37319EF-4CFD-5DE1-ECE1-12201B8C9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xmlns="" id="{A2A671DB-300A-336F-592B-DC067E8F5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97E15A21-8991-066E-8C6C-6ECA57844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428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698365-6073-B17A-E149-E4FDF151F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xmlns="" id="{732D40CB-8E03-BEF5-B287-7D25D79F3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xmlns="" id="{DE0645D2-F3B0-0427-6B73-85FD49E020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17CA8D6B-A00B-AFA5-A5E0-11F583A7A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7339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988B5F-CB83-72AC-94E3-8171E89FD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xmlns="" id="{3C6DDB4F-8C36-779E-B674-A645C02CD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xmlns="" id="{BA238C9B-ED73-C6DC-7C82-703C1FDFF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C06E4CC-BBF0-92FD-484E-2D36B617E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236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r>
              <a:rPr lang="es-ES"/>
              <a:t/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r>
              <a:rPr lang="es-ES"/>
              <a:t/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xmlns="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r>
              <a:rPr lang="es-ES"/>
              <a:t/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r>
              <a:rPr lang="es-ES"/>
              <a:t/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xmlns="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ED47ADD9-4FBE-0BBE-EF0C-8376EB0FD3C1}"/>
              </a:ext>
            </a:extLst>
          </p:cNvPr>
          <p:cNvSpPr txBox="1">
            <a:spLocks/>
          </p:cNvSpPr>
          <p:nvPr/>
        </p:nvSpPr>
        <p:spPr>
          <a:xfrm>
            <a:off x="3286279" y="1490614"/>
            <a:ext cx="8346398" cy="1325563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algn="ctr"/>
            <a:r>
              <a:rPr lang="es-MX" dirty="0">
                <a:solidFill>
                  <a:srgbClr val="691831"/>
                </a:solidFill>
              </a:rPr>
              <a:t>Unidad de Administración</a:t>
            </a:r>
          </a:p>
          <a:p>
            <a:pPr algn="ctr"/>
            <a:r>
              <a:rPr lang="es-MX" dirty="0">
                <a:solidFill>
                  <a:srgbClr val="691831"/>
                </a:solidFill>
              </a:rPr>
              <a:t>Coordinación de Conservación y Servicios Generales</a:t>
            </a:r>
          </a:p>
        </p:txBody>
      </p:sp>
      <p:sp>
        <p:nvSpPr>
          <p:cNvPr id="2" name="Título 46">
            <a:extLst>
              <a:ext uri="{FF2B5EF4-FFF2-40B4-BE49-F238E27FC236}">
                <a16:creationId xmlns:a16="http://schemas.microsoft.com/office/drawing/2014/main" xmlns="" id="{993ADB58-0227-A835-6FB7-1E558B49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0789" y="3534834"/>
            <a:ext cx="8822533" cy="506990"/>
          </a:xfrm>
        </p:spPr>
        <p:txBody>
          <a:bodyPr/>
          <a:lstStyle/>
          <a:p>
            <a:pPr algn="ctr"/>
            <a:r>
              <a:rPr lang="es-ES" sz="2800" dirty="0">
                <a:solidFill>
                  <a:srgbClr val="691831"/>
                </a:solidFill>
              </a:rPr>
              <a:t>Coordinación Técnica de Administración de Activos</a:t>
            </a:r>
            <a:br>
              <a:rPr lang="es-ES" sz="2800" dirty="0">
                <a:solidFill>
                  <a:srgbClr val="691831"/>
                </a:solidFill>
              </a:rPr>
            </a:br>
            <a:endParaRPr lang="es-ES" sz="2800" dirty="0">
              <a:solidFill>
                <a:srgbClr val="691831"/>
              </a:solidFill>
            </a:endParaRPr>
          </a:p>
        </p:txBody>
      </p:sp>
      <p:sp>
        <p:nvSpPr>
          <p:cNvPr id="3" name="Google Shape;50;p2">
            <a:extLst>
              <a:ext uri="{FF2B5EF4-FFF2-40B4-BE49-F238E27FC236}">
                <a16:creationId xmlns:a16="http://schemas.microsoft.com/office/drawing/2014/main" xmlns="" id="{8F8ED8B8-4060-B286-982D-B983C8FAFD9B}"/>
              </a:ext>
            </a:extLst>
          </p:cNvPr>
          <p:cNvSpPr txBox="1"/>
          <p:nvPr/>
        </p:nvSpPr>
        <p:spPr>
          <a:xfrm>
            <a:off x="6802055" y="6058676"/>
            <a:ext cx="4980537" cy="46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/>
            <a:r>
              <a:rPr lang="es-MX" sz="2000" b="1">
                <a:solidFill>
                  <a:srgbClr val="691831"/>
                </a:solidFill>
                <a:latin typeface="Noto Sans"/>
                <a:ea typeface="Noto Sans"/>
                <a:cs typeface="Noto Sans"/>
              </a:rPr>
              <a:t>Ciudad de México, junio de 2026.</a:t>
            </a:r>
          </a:p>
          <a:p>
            <a:pPr marL="228600" indent="-50800" algn="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18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A8FA68F-5615-E2C1-D2E3-9E978FA6F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9F014551-D9E5-8033-984E-4EAA5D29C008}"/>
              </a:ext>
            </a:extLst>
          </p:cNvPr>
          <p:cNvSpPr txBox="1">
            <a:spLocks/>
          </p:cNvSpPr>
          <p:nvPr/>
        </p:nvSpPr>
        <p:spPr>
          <a:xfrm>
            <a:off x="149290" y="105736"/>
            <a:ext cx="85423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000"/>
            </a:pPr>
            <a:r>
              <a:rPr lang="es-MX" sz="2400" b="1">
                <a:solidFill>
                  <a:srgbClr val="621132"/>
                </a:solidFill>
                <a:latin typeface="Patria" pitchFamily="2" charset="0"/>
                <a:ea typeface="+mn-ea"/>
                <a:cs typeface="+mn-cs"/>
              </a:rPr>
              <a:t>Programa de Incorporación de Inmuebles </a:t>
            </a:r>
          </a:p>
        </p:txBody>
      </p:sp>
      <p:sp>
        <p:nvSpPr>
          <p:cNvPr id="2" name="Rectángulo redondeado 25">
            <a:extLst>
              <a:ext uri="{FF2B5EF4-FFF2-40B4-BE49-F238E27FC236}">
                <a16:creationId xmlns:a16="http://schemas.microsoft.com/office/drawing/2014/main" xmlns="" id="{90C43DAC-58AD-9CDD-7638-1F01DDCED958}"/>
              </a:ext>
            </a:extLst>
          </p:cNvPr>
          <p:cNvSpPr/>
          <p:nvPr/>
        </p:nvSpPr>
        <p:spPr>
          <a:xfrm>
            <a:off x="342896" y="1155542"/>
            <a:ext cx="2756559" cy="646331"/>
          </a:xfrm>
          <a:prstGeom prst="roundRect">
            <a:avLst>
              <a:gd name="adj" fmla="val 12159"/>
            </a:avLst>
          </a:prstGeom>
          <a:gradFill flip="none" rotWithShape="1">
            <a:gsLst>
              <a:gs pos="0">
                <a:srgbClr val="235B4F">
                  <a:alpha val="70000"/>
                </a:srgbClr>
              </a:gs>
              <a:gs pos="72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24C94E99-E000-575D-7279-E0A0794A747D}"/>
              </a:ext>
            </a:extLst>
          </p:cNvPr>
          <p:cNvSpPr txBox="1"/>
          <p:nvPr/>
        </p:nvSpPr>
        <p:spPr>
          <a:xfrm>
            <a:off x="1224595" y="1265778"/>
            <a:ext cx="2884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235B4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Predios para CECI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A9D3FAC5-55E5-0A1B-6C50-F6F2B50C08CC}"/>
              </a:ext>
            </a:extLst>
          </p:cNvPr>
          <p:cNvSpPr txBox="1"/>
          <p:nvPr/>
        </p:nvSpPr>
        <p:spPr>
          <a:xfrm>
            <a:off x="4518134" y="1810972"/>
            <a:ext cx="31176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400" dirty="0">
                <a:solidFill>
                  <a:srgbClr val="6211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52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srgbClr val="621132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Reservas y 91 Donaciones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xmlns="" id="{966965E5-4DB1-8215-5CFE-C119667B8446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1748328C-AA11-46BF-E063-A4E5C4F13D73}"/>
              </a:ext>
            </a:extLst>
          </p:cNvPr>
          <p:cNvSpPr txBox="1"/>
          <p:nvPr/>
        </p:nvSpPr>
        <p:spPr>
          <a:xfrm>
            <a:off x="2469030" y="6115202"/>
            <a:ext cx="9717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Nota: Las columnas Reserva y Donación Propuestas son cantidades de terrenos sujetos de validación.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Nota: “Donación validada” se refiere solo a los predios que cuentan con Visto Bueno de Acción de Obra de la DPES y Cédula de Evaluación de Terreno de la DA. Este dato no contempla las </a:t>
            </a:r>
            <a:r>
              <a:rPr lang="es-MX" sz="800" err="1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CEPI-OP</a:t>
            </a:r>
            <a:r>
              <a:rPr lang="es-MX" sz="80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</a:t>
            </a:r>
            <a:endParaRPr kumimoji="0" lang="es-MX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BC54DBCE-40B5-C4A9-F830-6B28ABCB3A53}"/>
              </a:ext>
            </a:extLst>
          </p:cNvPr>
          <p:cNvSpPr txBox="1"/>
          <p:nvPr/>
        </p:nvSpPr>
        <p:spPr>
          <a:xfrm>
            <a:off x="339066" y="1168256"/>
            <a:ext cx="949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solidFill>
                    <a:srgbClr val="285C4D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243</a:t>
            </a:r>
            <a:endParaRPr kumimoji="0" lang="es-MX" sz="3600" b="1" i="0" u="none" strike="sngStrike" kern="1200" cap="none" spc="0" normalizeH="0" baseline="0" noProof="0" dirty="0">
              <a:ln>
                <a:solidFill>
                  <a:srgbClr val="285C4D"/>
                </a:solidFill>
              </a:ln>
              <a:solidFill>
                <a:prstClr val="white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3" name="Rectángulo redondeado 25">
            <a:extLst>
              <a:ext uri="{FF2B5EF4-FFF2-40B4-BE49-F238E27FC236}">
                <a16:creationId xmlns:a16="http://schemas.microsoft.com/office/drawing/2014/main" xmlns="" id="{C3C8B367-B3B6-821A-0643-06ACFD225EE6}"/>
              </a:ext>
            </a:extLst>
          </p:cNvPr>
          <p:cNvSpPr/>
          <p:nvPr/>
        </p:nvSpPr>
        <p:spPr>
          <a:xfrm>
            <a:off x="4600571" y="1155542"/>
            <a:ext cx="2651784" cy="646331"/>
          </a:xfrm>
          <a:prstGeom prst="roundRect">
            <a:avLst>
              <a:gd name="adj" fmla="val 12159"/>
            </a:avLst>
          </a:prstGeom>
          <a:gradFill flip="none" rotWithShape="1">
            <a:gsLst>
              <a:gs pos="0">
                <a:srgbClr val="621132"/>
              </a:gs>
              <a:gs pos="72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26621687-5AE3-D2AD-F0CD-E5666398B6A6}"/>
              </a:ext>
            </a:extLst>
          </p:cNvPr>
          <p:cNvSpPr txBox="1"/>
          <p:nvPr/>
        </p:nvSpPr>
        <p:spPr>
          <a:xfrm>
            <a:off x="5467050" y="1262550"/>
            <a:ext cx="2121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621132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Validaciones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FCF5A520-6818-83D5-C50F-19D95CFD62D5}"/>
              </a:ext>
            </a:extLst>
          </p:cNvPr>
          <p:cNvSpPr txBox="1"/>
          <p:nvPr/>
        </p:nvSpPr>
        <p:spPr>
          <a:xfrm>
            <a:off x="4596742" y="1168256"/>
            <a:ext cx="949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solidFill>
                    <a:srgbClr val="285C4D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143</a:t>
            </a:r>
            <a:endParaRPr kumimoji="0" lang="es-MX" sz="3600" b="1" i="0" u="none" strike="sngStrike" kern="1200" cap="none" spc="0" normalizeH="0" baseline="0" noProof="0" dirty="0">
              <a:ln>
                <a:solidFill>
                  <a:srgbClr val="285C4D"/>
                </a:solidFill>
              </a:ln>
              <a:solidFill>
                <a:prstClr val="white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7" name="Rectángulo redondeado 25">
            <a:extLst>
              <a:ext uri="{FF2B5EF4-FFF2-40B4-BE49-F238E27FC236}">
                <a16:creationId xmlns:a16="http://schemas.microsoft.com/office/drawing/2014/main" xmlns="" id="{45A5863D-1A25-B968-DF7D-336314F10D96}"/>
              </a:ext>
            </a:extLst>
          </p:cNvPr>
          <p:cNvSpPr/>
          <p:nvPr/>
        </p:nvSpPr>
        <p:spPr>
          <a:xfrm>
            <a:off x="8310091" y="1155542"/>
            <a:ext cx="2360174" cy="646331"/>
          </a:xfrm>
          <a:prstGeom prst="roundRect">
            <a:avLst>
              <a:gd name="adj" fmla="val 12159"/>
            </a:avLst>
          </a:prstGeom>
          <a:gradFill flip="none" rotWithShape="1">
            <a:gsLst>
              <a:gs pos="0">
                <a:srgbClr val="A27D4C"/>
              </a:gs>
              <a:gs pos="72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8616A218-D9C5-3453-B36D-3D53054FF5BF}"/>
              </a:ext>
            </a:extLst>
          </p:cNvPr>
          <p:cNvSpPr txBox="1"/>
          <p:nvPr/>
        </p:nvSpPr>
        <p:spPr>
          <a:xfrm>
            <a:off x="9167067" y="1141900"/>
            <a:ext cx="2817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80633C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Listos para licitación o en licitación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15454ADB-BFD7-F6D5-E97A-2B4E69F22503}"/>
              </a:ext>
            </a:extLst>
          </p:cNvPr>
          <p:cNvSpPr txBox="1"/>
          <p:nvPr/>
        </p:nvSpPr>
        <p:spPr>
          <a:xfrm>
            <a:off x="8433702" y="1168256"/>
            <a:ext cx="694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kern="1200" cap="none" spc="0" normalizeH="0" baseline="0" noProof="0">
                <a:ln>
                  <a:solidFill>
                    <a:srgbClr val="285C4D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90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74DE4A85-0F97-74C5-932B-40A7E9515397}"/>
              </a:ext>
            </a:extLst>
          </p:cNvPr>
          <p:cNvSpPr txBox="1"/>
          <p:nvPr/>
        </p:nvSpPr>
        <p:spPr>
          <a:xfrm>
            <a:off x="8031402" y="1801873"/>
            <a:ext cx="3924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400">
                <a:solidFill>
                  <a:srgbClr val="80633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52 Reservas autorizadas 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400">
                <a:solidFill>
                  <a:srgbClr val="80633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38 Donaciones autorizadas por el HCT*</a:t>
            </a:r>
          </a:p>
        </p:txBody>
      </p:sp>
      <p:sp>
        <p:nvSpPr>
          <p:cNvPr id="35" name="Google Shape;961;p40">
            <a:extLst>
              <a:ext uri="{FF2B5EF4-FFF2-40B4-BE49-F238E27FC236}">
                <a16:creationId xmlns:a16="http://schemas.microsoft.com/office/drawing/2014/main" xmlns="" id="{97D1BDD7-21D3-9549-57AD-6EB8F2287BB3}"/>
              </a:ext>
            </a:extLst>
          </p:cNvPr>
          <p:cNvSpPr/>
          <p:nvPr/>
        </p:nvSpPr>
        <p:spPr>
          <a:xfrm>
            <a:off x="339066" y="691250"/>
            <a:ext cx="2680593" cy="365462"/>
          </a:xfrm>
          <a:prstGeom prst="homePlate">
            <a:avLst>
              <a:gd name="adj" fmla="val 50000"/>
            </a:avLst>
          </a:prstGeom>
          <a:solidFill>
            <a:srgbClr val="285C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962;p40">
            <a:extLst>
              <a:ext uri="{FF2B5EF4-FFF2-40B4-BE49-F238E27FC236}">
                <a16:creationId xmlns:a16="http://schemas.microsoft.com/office/drawing/2014/main" xmlns="" id="{20C82B54-463B-AED3-1C65-603FC8C530C4}"/>
              </a:ext>
            </a:extLst>
          </p:cNvPr>
          <p:cNvSpPr/>
          <p:nvPr/>
        </p:nvSpPr>
        <p:spPr>
          <a:xfrm>
            <a:off x="2878683" y="691239"/>
            <a:ext cx="362363" cy="365463"/>
          </a:xfrm>
          <a:prstGeom prst="chevron">
            <a:avLst>
              <a:gd name="adj" fmla="val 50000"/>
            </a:avLst>
          </a:prstGeom>
          <a:solidFill>
            <a:srgbClr val="BC95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963;p40">
            <a:extLst>
              <a:ext uri="{FF2B5EF4-FFF2-40B4-BE49-F238E27FC236}">
                <a16:creationId xmlns:a16="http://schemas.microsoft.com/office/drawing/2014/main" xmlns="" id="{01D23950-D5C4-95DD-3B44-1B1A2C4F7790}"/>
              </a:ext>
            </a:extLst>
          </p:cNvPr>
          <p:cNvSpPr/>
          <p:nvPr/>
        </p:nvSpPr>
        <p:spPr>
          <a:xfrm>
            <a:off x="3107589" y="691239"/>
            <a:ext cx="362363" cy="365463"/>
          </a:xfrm>
          <a:prstGeom prst="chevron">
            <a:avLst>
              <a:gd name="adj" fmla="val 50000"/>
            </a:avLst>
          </a:prstGeom>
          <a:solidFill>
            <a:srgbClr val="DDC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965;p40">
            <a:extLst>
              <a:ext uri="{FF2B5EF4-FFF2-40B4-BE49-F238E27FC236}">
                <a16:creationId xmlns:a16="http://schemas.microsoft.com/office/drawing/2014/main" xmlns="" id="{121EB8D0-8093-916C-64A1-73FA4CD7D796}"/>
              </a:ext>
            </a:extLst>
          </p:cNvPr>
          <p:cNvSpPr txBox="1"/>
          <p:nvPr/>
        </p:nvSpPr>
        <p:spPr>
          <a:xfrm>
            <a:off x="348933" y="675868"/>
            <a:ext cx="22096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>
                <a:ln>
                  <a:noFill/>
                </a:ln>
                <a:solidFill>
                  <a:srgbClr val="E9CE83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Montserrat"/>
              </a:rPr>
              <a:t>Nacional</a:t>
            </a:r>
            <a:endParaRPr kumimoji="0" lang="es-ES" sz="2000" b="0" i="0" u="none" strike="noStrike" kern="1200" cap="none" spc="0" normalizeH="0" baseline="0" noProof="0">
              <a:ln>
                <a:noFill/>
              </a:ln>
              <a:solidFill>
                <a:srgbClr val="E9CE83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xmlns="" id="{24E53857-C1C0-EAD0-3909-9F0AA336C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448280"/>
              </p:ext>
            </p:extLst>
          </p:nvPr>
        </p:nvGraphicFramePr>
        <p:xfrm>
          <a:off x="1389476" y="2323971"/>
          <a:ext cx="4753277" cy="3416925"/>
        </p:xfrm>
        <a:graphic>
          <a:graphicData uri="http://schemas.openxmlformats.org/drawingml/2006/table">
            <a:tbl>
              <a:tblPr/>
              <a:tblGrid>
                <a:gridCol w="216221">
                  <a:extLst>
                    <a:ext uri="{9D8B030D-6E8A-4147-A177-3AD203B41FA5}">
                      <a16:colId xmlns:a16="http://schemas.microsoft.com/office/drawing/2014/main" xmlns="" val="2245539715"/>
                    </a:ext>
                  </a:extLst>
                </a:gridCol>
                <a:gridCol w="1341904">
                  <a:extLst>
                    <a:ext uri="{9D8B030D-6E8A-4147-A177-3AD203B41FA5}">
                      <a16:colId xmlns:a16="http://schemas.microsoft.com/office/drawing/2014/main" xmlns="" val="4204629887"/>
                    </a:ext>
                  </a:extLst>
                </a:gridCol>
                <a:gridCol w="777835">
                  <a:extLst>
                    <a:ext uri="{9D8B030D-6E8A-4147-A177-3AD203B41FA5}">
                      <a16:colId xmlns:a16="http://schemas.microsoft.com/office/drawing/2014/main" xmlns="" val="2100873199"/>
                    </a:ext>
                  </a:extLst>
                </a:gridCol>
                <a:gridCol w="733647">
                  <a:extLst>
                    <a:ext uri="{9D8B030D-6E8A-4147-A177-3AD203B41FA5}">
                      <a16:colId xmlns:a16="http://schemas.microsoft.com/office/drawing/2014/main" xmlns="" val="41749038"/>
                    </a:ext>
                  </a:extLst>
                </a:gridCol>
                <a:gridCol w="782518">
                  <a:extLst>
                    <a:ext uri="{9D8B030D-6E8A-4147-A177-3AD203B41FA5}">
                      <a16:colId xmlns:a16="http://schemas.microsoft.com/office/drawing/2014/main" xmlns="" val="413509446"/>
                    </a:ext>
                  </a:extLst>
                </a:gridCol>
                <a:gridCol w="901152">
                  <a:extLst>
                    <a:ext uri="{9D8B030D-6E8A-4147-A177-3AD203B41FA5}">
                      <a16:colId xmlns:a16="http://schemas.microsoft.com/office/drawing/2014/main" xmlns="" val="2415067067"/>
                    </a:ext>
                  </a:extLst>
                </a:gridCol>
              </a:tblGrid>
              <a:tr h="27309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Nº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OOAD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RESERVA PROPUESTA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RESERVA VALIDADA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DONACION PROPUESTA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8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DONACIÓN VALIDADA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8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72937925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02839680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9591239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1031145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Campeche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32820801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Chiapas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75325665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Chihuahua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67164832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Coahuila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38995570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8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Colima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44334675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9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Durango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6163124"/>
                  </a:ext>
                </a:extLst>
              </a:tr>
              <a:tr h="14939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10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Edo. Mex. Ote.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02697375"/>
                  </a:ext>
                </a:extLst>
              </a:tr>
              <a:tr h="19145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Edo. Mex. Pte.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3347964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12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47890260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13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Guerrero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13172009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14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Hidalgo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890695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Jalisco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52628152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16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28401971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17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Morelos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16601875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91314255-911C-288F-EAFC-D3A3AA5C8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440838"/>
              </p:ext>
            </p:extLst>
          </p:nvPr>
        </p:nvGraphicFramePr>
        <p:xfrm>
          <a:off x="6243919" y="2321491"/>
          <a:ext cx="4582909" cy="3402405"/>
        </p:xfrm>
        <a:graphic>
          <a:graphicData uri="http://schemas.openxmlformats.org/drawingml/2006/table">
            <a:tbl>
              <a:tblPr/>
              <a:tblGrid>
                <a:gridCol w="301540">
                  <a:extLst>
                    <a:ext uri="{9D8B030D-6E8A-4147-A177-3AD203B41FA5}">
                      <a16:colId xmlns:a16="http://schemas.microsoft.com/office/drawing/2014/main" xmlns="" val="2245539715"/>
                    </a:ext>
                  </a:extLst>
                </a:gridCol>
                <a:gridCol w="1091274">
                  <a:extLst>
                    <a:ext uri="{9D8B030D-6E8A-4147-A177-3AD203B41FA5}">
                      <a16:colId xmlns:a16="http://schemas.microsoft.com/office/drawing/2014/main" xmlns="" val="4204629887"/>
                    </a:ext>
                  </a:extLst>
                </a:gridCol>
                <a:gridCol w="830208">
                  <a:extLst>
                    <a:ext uri="{9D8B030D-6E8A-4147-A177-3AD203B41FA5}">
                      <a16:colId xmlns:a16="http://schemas.microsoft.com/office/drawing/2014/main" xmlns="" val="2100873199"/>
                    </a:ext>
                  </a:extLst>
                </a:gridCol>
                <a:gridCol w="737872">
                  <a:extLst>
                    <a:ext uri="{9D8B030D-6E8A-4147-A177-3AD203B41FA5}">
                      <a16:colId xmlns:a16="http://schemas.microsoft.com/office/drawing/2014/main" xmlns="" val="41749038"/>
                    </a:ext>
                  </a:extLst>
                </a:gridCol>
                <a:gridCol w="833376">
                  <a:extLst>
                    <a:ext uri="{9D8B030D-6E8A-4147-A177-3AD203B41FA5}">
                      <a16:colId xmlns:a16="http://schemas.microsoft.com/office/drawing/2014/main" xmlns="" val="413509446"/>
                    </a:ext>
                  </a:extLst>
                </a:gridCol>
                <a:gridCol w="788639">
                  <a:extLst>
                    <a:ext uri="{9D8B030D-6E8A-4147-A177-3AD203B41FA5}">
                      <a16:colId xmlns:a16="http://schemas.microsoft.com/office/drawing/2014/main" xmlns="" val="2415067067"/>
                    </a:ext>
                  </a:extLst>
                </a:gridCol>
              </a:tblGrid>
              <a:tr h="27309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Nº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OOAD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RESERVA PROPUESTA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RESERVA VALIDADA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DONACION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8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DONACIÓN VALIDADA</a:t>
                      </a:r>
                    </a:p>
                  </a:txBody>
                  <a:tcPr marL="6240" marR="6240" marT="624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8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72937925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18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Nayarit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02839680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19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9591239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Oaxaca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1031145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21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Puebla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32820801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22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Queretaro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75325665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23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67164832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24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38995570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25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Sinaloa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44334675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26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Sonora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6163124"/>
                  </a:ext>
                </a:extLst>
              </a:tr>
              <a:tr h="14939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27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02697375"/>
                  </a:ext>
                </a:extLst>
              </a:tr>
              <a:tr h="19145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28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Tlaxcala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3347964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29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47890260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30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Veracruz Nte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13172009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31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89069586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32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Yucatán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52628152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33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Zacatecas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28401971"/>
                  </a:ext>
                </a:extLst>
              </a:tr>
              <a:tr h="17740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s-MX" sz="11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Suma</a:t>
                      </a:r>
                    </a:p>
                  </a:txBody>
                  <a:tcPr marL="6240" marR="6240" marT="6240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400" b="1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400" b="1" i="0" u="none" strike="noStrike" kern="120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186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16601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362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DACDD33-E25A-8593-EB66-0E7CAF08F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7A7C2C6-610D-9551-5B4A-C267D36E2E01}"/>
              </a:ext>
            </a:extLst>
          </p:cNvPr>
          <p:cNvSpPr txBox="1"/>
          <p:nvPr/>
        </p:nvSpPr>
        <p:spPr>
          <a:xfrm>
            <a:off x="189288" y="149720"/>
            <a:ext cx="9603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6211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Avance en la integración de expedientes para donaciones</a:t>
            </a:r>
          </a:p>
        </p:txBody>
      </p:sp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xmlns="" id="{9251A289-26FF-8DDA-FC40-CAF898195151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A629827D-8EFB-9D07-812B-74681E4CB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850410"/>
            <a:ext cx="285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83D37108-23DF-38DA-2D5D-A57BA8864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850410"/>
            <a:ext cx="285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xmlns="" id="{88ED231E-EA2C-1900-0A34-FFC0450759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6156021"/>
              </p:ext>
            </p:extLst>
          </p:nvPr>
        </p:nvGraphicFramePr>
        <p:xfrm>
          <a:off x="272076" y="1076992"/>
          <a:ext cx="6071553" cy="3920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xmlns="" id="{DF710F21-BB3A-A7B1-AFC2-06BE0EC70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304526"/>
              </p:ext>
            </p:extLst>
          </p:nvPr>
        </p:nvGraphicFramePr>
        <p:xfrm>
          <a:off x="6520110" y="1343111"/>
          <a:ext cx="5307405" cy="4471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3943">
                  <a:extLst>
                    <a:ext uri="{9D8B030D-6E8A-4147-A177-3AD203B41FA5}">
                      <a16:colId xmlns:a16="http://schemas.microsoft.com/office/drawing/2014/main" xmlns="" val="1871271107"/>
                    </a:ext>
                  </a:extLst>
                </a:gridCol>
                <a:gridCol w="1487221">
                  <a:extLst>
                    <a:ext uri="{9D8B030D-6E8A-4147-A177-3AD203B41FA5}">
                      <a16:colId xmlns:a16="http://schemas.microsoft.com/office/drawing/2014/main" xmlns="" val="2101032706"/>
                    </a:ext>
                  </a:extLst>
                </a:gridCol>
                <a:gridCol w="900606">
                  <a:extLst>
                    <a:ext uri="{9D8B030D-6E8A-4147-A177-3AD203B41FA5}">
                      <a16:colId xmlns:a16="http://schemas.microsoft.com/office/drawing/2014/main" xmlns="" val="4045919399"/>
                    </a:ext>
                  </a:extLst>
                </a:gridCol>
                <a:gridCol w="1775635">
                  <a:extLst>
                    <a:ext uri="{9D8B030D-6E8A-4147-A177-3AD203B41FA5}">
                      <a16:colId xmlns:a16="http://schemas.microsoft.com/office/drawing/2014/main" xmlns="" val="1306855415"/>
                    </a:ext>
                  </a:extLst>
                </a:gridCol>
              </a:tblGrid>
              <a:tr h="56320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Municipio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Nº</a:t>
                      </a: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. Inmuebles</a:t>
                      </a:r>
                    </a:p>
                  </a:txBody>
                  <a:tcPr marL="9525" marR="9525" marT="9525" marB="0" anchor="ctr"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% Avance Integración de Expediente Inmobiliario</a:t>
                      </a:r>
                    </a:p>
                  </a:txBody>
                  <a:tcPr marL="9525" marR="9525" marT="9525" marB="0" anchor="ctr"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6127946"/>
                  </a:ext>
                </a:extLst>
              </a:tr>
              <a:tr h="21473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93345" indent="0" algn="l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Tijuana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60%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2573049"/>
                  </a:ext>
                </a:extLst>
              </a:tr>
              <a:tr h="21473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indent="0" algn="l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Piedras Negras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90%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3406918"/>
                  </a:ext>
                </a:extLst>
              </a:tr>
              <a:tr h="214736">
                <a:tc row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Oriente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indent="0" algn="l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Ecatepec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</a:rPr>
                        <a:t>93%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9564570"/>
                  </a:ext>
                </a:extLst>
              </a:tr>
              <a:tr h="214736">
                <a:tc v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indent="0" algn="l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Chimalhuacan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</a:rPr>
                        <a:t>75 %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4386949"/>
                  </a:ext>
                </a:extLst>
              </a:tr>
              <a:tr h="214736">
                <a:tc row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Jalisco</a:t>
                      </a:r>
                      <a:endParaRPr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lvl="0" indent="0" algn="l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Jalostotitlan </a:t>
                      </a: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1</a:t>
                      </a: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</a:rPr>
                        <a:t>67%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7482545"/>
                  </a:ext>
                </a:extLst>
              </a:tr>
              <a:tr h="2147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4" marR="9524" marT="952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lvl="0" indent="0" algn="l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Ocotlán</a:t>
                      </a: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1</a:t>
                      </a: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</a:rPr>
                        <a:t>71%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1857752"/>
                  </a:ext>
                </a:extLst>
              </a:tr>
              <a:tr h="21473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4" marR="9524" marT="952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lvl="0" indent="0" algn="l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Lagos de Moreno </a:t>
                      </a: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1</a:t>
                      </a: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</a:rPr>
                        <a:t>62%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64169133"/>
                  </a:ext>
                </a:extLst>
              </a:tr>
              <a:tr h="214736"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Michoacán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9334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Zacapu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</a:rPr>
                        <a:t>90%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4080336"/>
                  </a:ext>
                </a:extLst>
              </a:tr>
              <a:tr h="214736">
                <a:tc vMerge="1"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9334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Morelia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1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</a:rPr>
                        <a:t>62%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48690151"/>
                  </a:ext>
                </a:extLst>
              </a:tr>
              <a:tr h="21473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Xochitepec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68%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1007967"/>
                  </a:ext>
                </a:extLst>
              </a:tr>
              <a:tr h="214736"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Nuevo León</a:t>
                      </a:r>
                    </a:p>
                  </a:txBody>
                  <a:tcPr marL="9524" marR="9524" marT="952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Pesquería</a:t>
                      </a: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1</a:t>
                      </a: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62%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99939635"/>
                  </a:ext>
                </a:extLst>
              </a:tr>
              <a:tr h="214736">
                <a:tc rowSpan="4"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Tamaulipas</a:t>
                      </a:r>
                    </a:p>
                  </a:txBody>
                  <a:tcPr marL="9524" marR="9524" marT="952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s-MX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Nv</a:t>
                      </a: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.  Laredo Arb.</a:t>
                      </a: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1</a:t>
                      </a: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71%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04118055"/>
                  </a:ext>
                </a:extLst>
              </a:tr>
              <a:tr h="2147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4" marR="9524" marT="952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s-MX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Nv</a:t>
                      </a: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. Laredo Progreso </a:t>
                      </a: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1</a:t>
                      </a: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76%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574335"/>
                  </a:ext>
                </a:extLst>
              </a:tr>
              <a:tr h="2147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4" marR="9524" marT="952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Matamoros </a:t>
                      </a: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1</a:t>
                      </a: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71%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8350285"/>
                  </a:ext>
                </a:extLst>
              </a:tr>
              <a:tr h="21473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4" marR="9524" marT="952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Cd. Victoria </a:t>
                      </a: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1</a:t>
                      </a: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es-MX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71%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2636259"/>
                  </a:ext>
                </a:extLst>
              </a:tr>
              <a:tr h="31213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indent="0" algn="l" fontAlgn="b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Cosamaloapan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67%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54099894"/>
                  </a:ext>
                </a:extLst>
              </a:tr>
              <a:tr h="21473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200" b="1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200" b="1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16</a:t>
                      </a:r>
                      <a:endParaRPr lang="es-ES" dirty="0"/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200" b="1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3964131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51F9FF4D-09D1-DB91-A906-9B81E8CBB041}"/>
              </a:ext>
            </a:extLst>
          </p:cNvPr>
          <p:cNvSpPr txBox="1"/>
          <p:nvPr/>
        </p:nvSpPr>
        <p:spPr>
          <a:xfrm>
            <a:off x="6526094" y="811931"/>
            <a:ext cx="5301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OOAD con inmuebles con integración de expediente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mayor a 60%</a:t>
            </a:r>
            <a:endParaRPr kumimoji="0" lang="es-MX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E765AA64-33CF-8F56-3128-3850284CA60A}"/>
              </a:ext>
            </a:extLst>
          </p:cNvPr>
          <p:cNvSpPr txBox="1"/>
          <p:nvPr/>
        </p:nvSpPr>
        <p:spPr>
          <a:xfrm>
            <a:off x="4637466" y="4681466"/>
            <a:ext cx="17051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 Chihuahua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 EMO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  <a:r>
              <a:rPr kumimoji="0" lang="es-MX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Baja California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 Colima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 Durango</a:t>
            </a:r>
            <a:endParaRPr kumimoji="0" lang="es-MX" sz="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 Puebla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 Aguascalientes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  <a:r>
              <a:rPr kumimoji="0" lang="es-MX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Jalisco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</a:t>
            </a:r>
            <a:r>
              <a:rPr kumimoji="0" lang="es-MX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Michoacán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 Morelos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80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 Sonora</a:t>
            </a:r>
            <a:endParaRPr kumimoji="0" lang="es-MX" sz="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A13450-DC2B-797D-C88B-47BAA9D949C1}"/>
              </a:ext>
            </a:extLst>
          </p:cNvPr>
          <p:cNvSpPr txBox="1"/>
          <p:nvPr/>
        </p:nvSpPr>
        <p:spPr>
          <a:xfrm>
            <a:off x="3249987" y="4677459"/>
            <a:ext cx="13914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s-MX" sz="1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Encarnación de Diaz, Jal.</a:t>
            </a:r>
          </a:p>
          <a:p>
            <a:pPr marL="228600" indent="-228600">
              <a:buFont typeface="+mj-lt"/>
              <a:buAutoNum type="arabicPeriod"/>
            </a:pPr>
            <a:r>
              <a:rPr lang="es-MX" sz="1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Tala, Jal.</a:t>
            </a:r>
          </a:p>
          <a:p>
            <a:endParaRPr lang="es-MX" sz="10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s-MX" sz="10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" name="Rectángulo redondeado 25">
            <a:extLst>
              <a:ext uri="{FF2B5EF4-FFF2-40B4-BE49-F238E27FC236}">
                <a16:creationId xmlns:a16="http://schemas.microsoft.com/office/drawing/2014/main" xmlns="" id="{65D006DE-DF8D-B00F-AB27-610477B0C572}"/>
              </a:ext>
            </a:extLst>
          </p:cNvPr>
          <p:cNvSpPr/>
          <p:nvPr/>
        </p:nvSpPr>
        <p:spPr>
          <a:xfrm>
            <a:off x="1904211" y="772085"/>
            <a:ext cx="2917040" cy="1015663"/>
          </a:xfrm>
          <a:prstGeom prst="roundRect">
            <a:avLst>
              <a:gd name="adj" fmla="val 12159"/>
            </a:avLst>
          </a:prstGeom>
          <a:gradFill flip="none" rotWithShape="1">
            <a:gsLst>
              <a:gs pos="0">
                <a:srgbClr val="621132"/>
              </a:gs>
              <a:gs pos="72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27AF94B-B6BC-61E7-FDBF-FF4F7EF6CD70}"/>
              </a:ext>
            </a:extLst>
          </p:cNvPr>
          <p:cNvSpPr txBox="1"/>
          <p:nvPr/>
        </p:nvSpPr>
        <p:spPr>
          <a:xfrm>
            <a:off x="2770690" y="879093"/>
            <a:ext cx="20505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621132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Donaciones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621132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Validadas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B2974FF-0797-8C6C-4B70-5374300B17E3}"/>
              </a:ext>
            </a:extLst>
          </p:cNvPr>
          <p:cNvSpPr txBox="1"/>
          <p:nvPr/>
        </p:nvSpPr>
        <p:spPr>
          <a:xfrm>
            <a:off x="2135434" y="929046"/>
            <a:ext cx="694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kern="1200" cap="none" spc="0" normalizeH="0" baseline="0" noProof="0" dirty="0">
                <a:ln>
                  <a:solidFill>
                    <a:srgbClr val="285C4D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92</a:t>
            </a:r>
          </a:p>
        </p:txBody>
      </p:sp>
    </p:spTree>
    <p:extLst>
      <p:ext uri="{BB962C8B-B14F-4D97-AF65-F5344CB8AC3E}">
        <p14:creationId xmlns:p14="http://schemas.microsoft.com/office/powerpoint/2010/main" val="283520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5228BC0-A2E2-D44E-8C31-2425242FECD3}"/>
              </a:ext>
            </a:extLst>
          </p:cNvPr>
          <p:cNvSpPr txBox="1"/>
          <p:nvPr/>
        </p:nvSpPr>
        <p:spPr>
          <a:xfrm>
            <a:off x="102708" y="98428"/>
            <a:ext cx="8816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Avance en la integración de expedientes para CECI donaciones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ACD7AA6-D9D0-B7CE-7F4B-E79BBC9E87E0}"/>
              </a:ext>
            </a:extLst>
          </p:cNvPr>
          <p:cNvSpPr txBox="1"/>
          <p:nvPr/>
        </p:nvSpPr>
        <p:spPr>
          <a:xfrm>
            <a:off x="102708" y="423985"/>
            <a:ext cx="831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rgbClr val="0B544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OOAD con inmuebles con integración de expediente </a:t>
            </a:r>
            <a:r>
              <a:rPr lang="es-MX" b="1">
                <a:solidFill>
                  <a:srgbClr val="0B544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menor a 60%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xmlns="" id="{E804C42C-5B05-DA99-B754-6F1A1E0E3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22940"/>
              </p:ext>
            </p:extLst>
          </p:nvPr>
        </p:nvGraphicFramePr>
        <p:xfrm>
          <a:off x="2151523" y="966336"/>
          <a:ext cx="3033935" cy="45306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0087">
                  <a:extLst>
                    <a:ext uri="{9D8B030D-6E8A-4147-A177-3AD203B41FA5}">
                      <a16:colId xmlns:a16="http://schemas.microsoft.com/office/drawing/2014/main" xmlns="" val="1228553339"/>
                    </a:ext>
                  </a:extLst>
                </a:gridCol>
                <a:gridCol w="983848">
                  <a:extLst>
                    <a:ext uri="{9D8B030D-6E8A-4147-A177-3AD203B41FA5}">
                      <a16:colId xmlns:a16="http://schemas.microsoft.com/office/drawing/2014/main" xmlns="" val="3402110230"/>
                    </a:ext>
                  </a:extLst>
                </a:gridCol>
              </a:tblGrid>
              <a:tr h="1761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100" b="1" u="none" strike="noStrike" kern="120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 y municipio</a:t>
                      </a:r>
                    </a:p>
                  </a:txBody>
                  <a:tcPr marL="7502" marR="7502" marT="7502" marB="0" anchor="ctr"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100" b="1" u="none" strike="noStrike" kern="120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Inmuebles</a:t>
                      </a:r>
                    </a:p>
                  </a:txBody>
                  <a:tcPr marL="7502" marR="7502" marT="7502" marB="0" anchor="ctr">
                    <a:solidFill>
                      <a:srgbClr val="133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9512177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88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4866895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Quintín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1492222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Mexicali</a:t>
                      </a: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8570931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3673803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Tapachula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0802277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2868207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Monclova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8860367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Piedras Negras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9731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Oriente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6105754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 Paz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78569"/>
                  </a:ext>
                </a:extLst>
              </a:tr>
              <a:tr h="208486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3532702"/>
                  </a:ext>
                </a:extLst>
              </a:tr>
              <a:tr h="195880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Mexicaltzingo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51577099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3236502"/>
                  </a:ext>
                </a:extLst>
              </a:tr>
              <a:tr h="245337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José Iturbide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557223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0700889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Chilpancingo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5743253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Iguala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69660671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Petatlán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479341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Pungarabato</a:t>
                      </a: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4421363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56794360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651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Tepejí del Río</a:t>
                      </a:r>
                    </a:p>
                  </a:txBody>
                  <a:tcPr marL="7502" marR="7502" marT="750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13389392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5151744"/>
                  </a:ext>
                </a:extLst>
              </a:tr>
              <a:tr h="176193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Puerto Vallarta</a:t>
                      </a: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931451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xmlns="" id="{BB80692F-8134-073C-B663-45E6F4F03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619178"/>
              </p:ext>
            </p:extLst>
          </p:nvPr>
        </p:nvGraphicFramePr>
        <p:xfrm>
          <a:off x="5490881" y="966336"/>
          <a:ext cx="2669272" cy="47613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3297">
                  <a:extLst>
                    <a:ext uri="{9D8B030D-6E8A-4147-A177-3AD203B41FA5}">
                      <a16:colId xmlns:a16="http://schemas.microsoft.com/office/drawing/2014/main" xmlns="" val="311529334"/>
                    </a:ext>
                  </a:extLst>
                </a:gridCol>
                <a:gridCol w="925975">
                  <a:extLst>
                    <a:ext uri="{9D8B030D-6E8A-4147-A177-3AD203B41FA5}">
                      <a16:colId xmlns:a16="http://schemas.microsoft.com/office/drawing/2014/main" xmlns="" val="1654945128"/>
                    </a:ext>
                  </a:extLst>
                </a:gridCol>
              </a:tblGrid>
              <a:tr h="16006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100" b="1" u="none" strike="noStrike" kern="120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Municipio</a:t>
                      </a:r>
                    </a:p>
                  </a:txBody>
                  <a:tcPr marL="7502" marR="7502" marT="7502" marB="0" anchor="ctr"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100" b="1" u="none" strike="noStrike" kern="120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Inmuebles</a:t>
                      </a:r>
                    </a:p>
                  </a:txBody>
                  <a:tcPr marL="7502" marR="7502" marT="7502" marB="0" anchor="ctr">
                    <a:solidFill>
                      <a:srgbClr val="133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8251146"/>
                  </a:ext>
                </a:extLst>
              </a:tr>
              <a:tr h="188585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7502" marR="7502" marT="7502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2862631"/>
                  </a:ext>
                </a:extLst>
              </a:tr>
              <a:tr h="188585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Ciudad Hidalgo</a:t>
                      </a:r>
                    </a:p>
                  </a:txBody>
                  <a:tcPr marL="7502" marR="7502" marT="750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6176524"/>
                  </a:ext>
                </a:extLst>
              </a:tr>
              <a:tr h="188585">
                <a:tc>
                  <a:txBody>
                    <a:bodyPr/>
                    <a:lstStyle/>
                    <a:p>
                      <a:pPr marL="353695" indent="0" algn="l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Teretán</a:t>
                      </a:r>
                    </a:p>
                  </a:txBody>
                  <a:tcPr marL="7502" marR="7502" marT="750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7502" marR="7502" marT="7502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3748917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7620285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19088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Bahía de Banderas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66471326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</a:t>
                      </a: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Tepic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6323162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2242982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Escobedo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2132834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Zuazua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8266988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00856078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19088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89030122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1877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San Ándres Cholula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4280683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0761509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Tequisquiapan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5858836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9020259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Benito Juárez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9142326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Cozumel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5657146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Playa del Carmen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1768470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 kern="120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b"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marL="11113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u="none" strike="noStrike" kern="120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1" u="none" strike="noStrike" kern="120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85C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3467360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Mazatlán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91490034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rgbClr val="285C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564291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354013" indent="0" algn="l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Hermosillo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1136720"/>
                  </a:ext>
                </a:extLst>
              </a:tr>
            </a:tbl>
          </a:graphicData>
        </a:graphic>
      </p:graphicFrame>
      <p:sp>
        <p:nvSpPr>
          <p:cNvPr id="2" name="Marcador de número de diapositiva 3">
            <a:extLst>
              <a:ext uri="{FF2B5EF4-FFF2-40B4-BE49-F238E27FC236}">
                <a16:creationId xmlns:a16="http://schemas.microsoft.com/office/drawing/2014/main" xmlns="" id="{CD8DE006-AC7E-B9DD-1FB4-9696F674DA98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24181D16-4175-63CE-FE63-0E8206E2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927681"/>
              </p:ext>
            </p:extLst>
          </p:nvPr>
        </p:nvGraphicFramePr>
        <p:xfrm>
          <a:off x="8465576" y="966336"/>
          <a:ext cx="2669272" cy="20106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3297">
                  <a:extLst>
                    <a:ext uri="{9D8B030D-6E8A-4147-A177-3AD203B41FA5}">
                      <a16:colId xmlns:a16="http://schemas.microsoft.com/office/drawing/2014/main" xmlns="" val="311529334"/>
                    </a:ext>
                  </a:extLst>
                </a:gridCol>
                <a:gridCol w="925975">
                  <a:extLst>
                    <a:ext uri="{9D8B030D-6E8A-4147-A177-3AD203B41FA5}">
                      <a16:colId xmlns:a16="http://schemas.microsoft.com/office/drawing/2014/main" xmlns="" val="1654945128"/>
                    </a:ext>
                  </a:extLst>
                </a:gridCol>
              </a:tblGrid>
              <a:tr h="16006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100" b="1" u="none" strike="noStrike" kern="120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Municipio</a:t>
                      </a:r>
                    </a:p>
                  </a:txBody>
                  <a:tcPr marL="7502" marR="7502" marT="7502" marB="0" anchor="ctr"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s-MX" sz="1100" b="1" u="none" strike="noStrike" kern="120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Inmuebles</a:t>
                      </a:r>
                    </a:p>
                  </a:txBody>
                  <a:tcPr marL="7502" marR="7502" marT="7502" marB="0" anchor="ctr">
                    <a:solidFill>
                      <a:srgbClr val="133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8251146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6515701"/>
                  </a:ext>
                </a:extLst>
              </a:tr>
              <a:tr h="202780">
                <a:tc>
                  <a:txBody>
                    <a:bodyPr/>
                    <a:lstStyle/>
                    <a:p>
                      <a:pPr marL="265113" indent="0" algn="l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Mariano Escobedo</a:t>
                      </a:r>
                    </a:p>
                  </a:txBody>
                  <a:tcPr marL="857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85527"/>
                  </a:ext>
                </a:extLst>
              </a:tr>
              <a:tr h="206217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Yucatán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2012361"/>
                  </a:ext>
                </a:extLst>
              </a:tr>
              <a:tr h="188069">
                <a:tc>
                  <a:txBody>
                    <a:bodyPr/>
                    <a:lstStyle/>
                    <a:p>
                      <a:pPr marL="93663" indent="-4763" algn="l" defTabSz="914400" rtl="0" eaLnBrk="1" fontAlgn="ctr" latinLnBrk="0" hangingPunct="1">
                        <a:buNone/>
                        <a:tabLst>
                          <a:tab pos="354013" algn="l"/>
                        </a:tabLst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        Kanasín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293154"/>
                  </a:ext>
                </a:extLst>
              </a:tr>
              <a:tr h="188069">
                <a:tc>
                  <a:txBody>
                    <a:bodyPr/>
                    <a:lstStyle/>
                    <a:p>
                      <a:pPr marL="93663" marR="0" lvl="0" indent="-47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4013" algn="l"/>
                        </a:tabLst>
                        <a:defRPr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       </a:t>
                      </a: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Tzucacab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1478158"/>
                  </a:ext>
                </a:extLst>
              </a:tr>
              <a:tr h="188069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  <a:endParaRPr lang="es-MX" sz="1100" b="1" i="0" u="none" strike="noStrike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1" i="0" u="none" strike="noStrike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rgbClr val="285C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2562477"/>
                  </a:ext>
                </a:extLst>
              </a:tr>
              <a:tr h="188069">
                <a:tc>
                  <a:txBody>
                    <a:bodyPr/>
                    <a:lstStyle/>
                    <a:p>
                      <a:pPr marL="365125" marR="0" lvl="0" indent="-1111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4013" algn="l"/>
                        </a:tabLst>
                        <a:defRPr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Sombrerete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81781092"/>
                  </a:ext>
                </a:extLst>
              </a:tr>
              <a:tr h="303782">
                <a:tc>
                  <a:txBody>
                    <a:bodyPr/>
                    <a:lstStyle/>
                    <a:p>
                      <a:pPr marL="9334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u="none" strike="noStrike">
                          <a:solidFill>
                            <a:schemeClr val="bg1"/>
                          </a:solidFill>
                          <a:effectLst/>
                          <a:latin typeface="Noto Sans"/>
                          <a:ea typeface="Noto Sans"/>
                          <a:cs typeface="Noto Sans"/>
                        </a:rPr>
                        <a:t>Total general</a:t>
                      </a:r>
                      <a:endParaRPr lang="es-MX" sz="1600" b="1" i="0" u="none" strike="noStrike">
                        <a:solidFill>
                          <a:schemeClr val="bg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9525" marR="9525" marT="9525" marB="0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1671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0797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B56B2900-9B71-E9C6-9AA2-BBB58D27DF60}"/>
              </a:ext>
            </a:extLst>
          </p:cNvPr>
          <p:cNvSpPr txBox="1"/>
          <p:nvPr/>
        </p:nvSpPr>
        <p:spPr>
          <a:xfrm>
            <a:off x="189288" y="149720"/>
            <a:ext cx="8816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dirty="0">
                <a:sym typeface="Noto Sans"/>
              </a:rPr>
              <a:t>Arrendamiento Inmobiliario Nivel Central</a:t>
            </a:r>
            <a:endParaRPr lang="es-MX" dirty="0">
              <a:sym typeface="Calibri"/>
            </a:endParaRPr>
          </a:p>
        </p:txBody>
      </p:sp>
      <p:sp>
        <p:nvSpPr>
          <p:cNvPr id="3" name="Google Shape;79;p8">
            <a:extLst>
              <a:ext uri="{FF2B5EF4-FFF2-40B4-BE49-F238E27FC236}">
                <a16:creationId xmlns:a16="http://schemas.microsoft.com/office/drawing/2014/main" xmlns="" id="{5FB8D2B4-D41F-67D8-2251-9FEFC38FF785}"/>
              </a:ext>
            </a:extLst>
          </p:cNvPr>
          <p:cNvSpPr txBox="1"/>
          <p:nvPr/>
        </p:nvSpPr>
        <p:spPr>
          <a:xfrm>
            <a:off x="189288" y="706998"/>
            <a:ext cx="60975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Propuesta de Arrendamiento </a:t>
            </a:r>
            <a:r>
              <a:rPr lang="es-MX" b="1" dirty="0" err="1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Havre</a:t>
            </a: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 7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17FA0627-2EBB-DDA3-79CA-0FC3AF42D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226310"/>
              </p:ext>
            </p:extLst>
          </p:nvPr>
        </p:nvGraphicFramePr>
        <p:xfrm>
          <a:off x="5236977" y="2805581"/>
          <a:ext cx="6315456" cy="1601667"/>
        </p:xfrm>
        <a:graphic>
          <a:graphicData uri="http://schemas.openxmlformats.org/drawingml/2006/table">
            <a:tbl>
              <a:tblPr/>
              <a:tblGrid>
                <a:gridCol w="4016140">
                  <a:extLst>
                    <a:ext uri="{9D8B030D-6E8A-4147-A177-3AD203B41FA5}">
                      <a16:colId xmlns:a16="http://schemas.microsoft.com/office/drawing/2014/main" xmlns="" val="3397488214"/>
                    </a:ext>
                  </a:extLst>
                </a:gridCol>
                <a:gridCol w="2299316">
                  <a:extLst>
                    <a:ext uri="{9D8B030D-6E8A-4147-A177-3AD203B41FA5}">
                      <a16:colId xmlns:a16="http://schemas.microsoft.com/office/drawing/2014/main" xmlns="" val="836495003"/>
                    </a:ext>
                  </a:extLst>
                </a:gridCol>
              </a:tblGrid>
              <a:tr h="4546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Conceptos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3543182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Capacidad (personas)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2968908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Cajones Estacionamiento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86100356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 Rentable (m</a:t>
                      </a:r>
                      <a:r>
                        <a:rPr lang="es-MX" sz="1200" baseline="30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3,490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5971637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sin IVA (pesos)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$977,423.48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85676881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5872ED25-97F7-3FDF-D048-269806FDFB80}"/>
              </a:ext>
            </a:extLst>
          </p:cNvPr>
          <p:cNvSpPr txBox="1"/>
          <p:nvPr/>
        </p:nvSpPr>
        <p:spPr>
          <a:xfrm>
            <a:off x="189288" y="1020570"/>
            <a:ext cx="114876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  91 Personas de la División de Conservación, Piso 1 y 2.</a:t>
            </a:r>
          </a:p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158 Personas de la Coordinación de Proyectos y Seguimiento Institucional (CPSI) Piso 3 al 7.</a:t>
            </a:r>
          </a:p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  28 Personas de la Coordinación de Integración Sectorial e Intercambio de Servicios</a:t>
            </a: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(CISIS). Piso 8 y 9.</a:t>
            </a: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Noto San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4C309C88-F6C4-E9CF-E36A-DC4637F66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19" y="2190121"/>
            <a:ext cx="3800104" cy="33634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3282EF4-B5C8-E505-0C88-1D22C9EBE89A}"/>
              </a:ext>
            </a:extLst>
          </p:cNvPr>
          <p:cNvSpPr txBox="1"/>
          <p:nvPr/>
        </p:nvSpPr>
        <p:spPr>
          <a:xfrm>
            <a:off x="9423401" y="4536247"/>
            <a:ext cx="21312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b="1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Inmueble ya arrendado</a:t>
            </a:r>
            <a:endParaRPr lang="es-MX" sz="12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325EC0F-82AE-49F1-F487-CF690F8E7795}"/>
              </a:ext>
            </a:extLst>
          </p:cNvPr>
          <p:cNvSpPr txBox="1"/>
          <p:nvPr/>
        </p:nvSpPr>
        <p:spPr>
          <a:xfrm>
            <a:off x="4828295" y="5098766"/>
            <a:ext cx="6651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arrendador se encuentra realizando adecuaciones y adaptaciones. </a:t>
            </a:r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241499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A2E9E3-3A1A-0326-9851-1B9F7AB7F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D4E3CF23-3AE8-1631-E9C2-74D03269F8C9}"/>
              </a:ext>
            </a:extLst>
          </p:cNvPr>
          <p:cNvSpPr txBox="1"/>
          <p:nvPr/>
        </p:nvSpPr>
        <p:spPr>
          <a:xfrm>
            <a:off x="189288" y="149720"/>
            <a:ext cx="8816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dirty="0">
                <a:sym typeface="Noto Sans"/>
              </a:rPr>
              <a:t>Repordenamiento Nivel Central</a:t>
            </a:r>
            <a:endParaRPr lang="es-MX" dirty="0">
              <a:sym typeface="Calibri"/>
            </a:endParaRPr>
          </a:p>
        </p:txBody>
      </p:sp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xmlns="" id="{AC3E7427-22D9-65E9-84E8-AA676974E9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3016290"/>
              </p:ext>
            </p:extLst>
          </p:nvPr>
        </p:nvGraphicFramePr>
        <p:xfrm>
          <a:off x="428262" y="1424237"/>
          <a:ext cx="7639291" cy="2149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75E5B306-6620-0AA3-43C3-BC03DCE45CFB}"/>
              </a:ext>
            </a:extLst>
          </p:cNvPr>
          <p:cNvSpPr txBox="1"/>
          <p:nvPr/>
        </p:nvSpPr>
        <p:spPr>
          <a:xfrm>
            <a:off x="1598334" y="901017"/>
            <a:ext cx="1084130" cy="523220"/>
          </a:xfrm>
          <a:prstGeom prst="rect">
            <a:avLst/>
          </a:prstGeom>
          <a:solidFill>
            <a:srgbClr val="691831"/>
          </a:solidFill>
          <a:ln>
            <a:solidFill>
              <a:srgbClr val="691831"/>
            </a:solidFill>
          </a:ln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buNone/>
              <a:defRPr b="1">
                <a:solidFill>
                  <a:schemeClr val="bg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MX" sz="2800" dirty="0"/>
              <a:t>DPM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8295CB31-CBA5-9282-8226-4A6D6FBB584C}"/>
              </a:ext>
            </a:extLst>
          </p:cNvPr>
          <p:cNvSpPr txBox="1"/>
          <p:nvPr/>
        </p:nvSpPr>
        <p:spPr>
          <a:xfrm>
            <a:off x="5822585" y="905858"/>
            <a:ext cx="1084130" cy="523220"/>
          </a:xfrm>
          <a:prstGeom prst="rect">
            <a:avLst/>
          </a:prstGeom>
          <a:solidFill>
            <a:srgbClr val="691831"/>
          </a:solidFill>
          <a:ln>
            <a:solidFill>
              <a:srgbClr val="691831"/>
            </a:solidFill>
          </a:ln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buNone/>
              <a:defRPr b="1">
                <a:solidFill>
                  <a:schemeClr val="bg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MX" sz="2800" dirty="0"/>
              <a:t>DPES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23B062AB-98C1-6485-B40F-0EF24309FBB2}"/>
              </a:ext>
            </a:extLst>
          </p:cNvPr>
          <p:cNvSpPr txBox="1"/>
          <p:nvPr/>
        </p:nvSpPr>
        <p:spPr>
          <a:xfrm>
            <a:off x="2467141" y="4836084"/>
            <a:ext cx="4306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Estimación de Aréa Rentable Requerida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CBCDC9A6-7EE7-4CD7-A1B2-390650B65760}"/>
              </a:ext>
            </a:extLst>
          </p:cNvPr>
          <p:cNvSpPr txBox="1"/>
          <p:nvPr/>
        </p:nvSpPr>
        <p:spPr>
          <a:xfrm>
            <a:off x="5822585" y="4897640"/>
            <a:ext cx="2380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>
                <a:solidFill>
                  <a:srgbClr val="6918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5,650 m2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F815E948-5F3E-64B6-ACC3-7E1562F28E65}"/>
              </a:ext>
            </a:extLst>
          </p:cNvPr>
          <p:cNvSpPr txBox="1"/>
          <p:nvPr/>
        </p:nvSpPr>
        <p:spPr>
          <a:xfrm>
            <a:off x="507142" y="3529345"/>
            <a:ext cx="3113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s-MX" sz="1600" b="1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Espacio Liberado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14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Durango 291Piso 8 y 9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14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Durango 289 pisos PB 1A y 12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60E3BB20-722C-5362-05E6-B52A6A06671C}"/>
              </a:ext>
            </a:extLst>
          </p:cNvPr>
          <p:cNvSpPr txBox="1"/>
          <p:nvPr/>
        </p:nvSpPr>
        <p:spPr>
          <a:xfrm>
            <a:off x="4912371" y="3573334"/>
            <a:ext cx="290455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s-MX" sz="1600" b="1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Espacio Liberado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14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Reforma 476 Pórtico.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14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Tokio 80 Piso 2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14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Toledo 21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MX" sz="14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Villalongin 117 Piso 2</a:t>
            </a:r>
            <a:endParaRPr lang="es-MX" dirty="0">
              <a:solidFill>
                <a:srgbClr val="88694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FDF45917-E60D-2D75-3FC6-3E17BAEA768E}"/>
              </a:ext>
            </a:extLst>
          </p:cNvPr>
          <p:cNvSpPr txBox="1"/>
          <p:nvPr/>
        </p:nvSpPr>
        <p:spPr>
          <a:xfrm>
            <a:off x="5064395" y="5754173"/>
            <a:ext cx="70031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124 Personas de la Coordinación de Educación en Salud. 1,309.50 m</a:t>
            </a:r>
            <a:r>
              <a:rPr lang="es-ES" sz="1400" baseline="30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2</a:t>
            </a: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.</a:t>
            </a:r>
          </a:p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47 Personas de la Coordinación de Enfermería. 587.49 m</a:t>
            </a:r>
            <a:r>
              <a:rPr lang="es-ES" sz="1400" baseline="30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17 Personas </a:t>
            </a: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de la División de Administración de Documentos 147 m</a:t>
            </a:r>
            <a:r>
              <a:rPr lang="es-ES" sz="1400" baseline="30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2</a:t>
            </a: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. </a:t>
            </a: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576CE084-6AF1-9C64-F354-5E04C9C30A47}"/>
              </a:ext>
            </a:extLst>
          </p:cNvPr>
          <p:cNvSpPr txBox="1"/>
          <p:nvPr/>
        </p:nvSpPr>
        <p:spPr>
          <a:xfrm>
            <a:off x="2471966" y="5972237"/>
            <a:ext cx="2638864" cy="369332"/>
          </a:xfrm>
          <a:prstGeom prst="rect">
            <a:avLst/>
          </a:prstGeom>
          <a:solidFill>
            <a:srgbClr val="886940"/>
          </a:solidFill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Áreas por Reordenar: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053FDC30-649D-BBA1-1AB2-D5BF09D94B1E}"/>
              </a:ext>
            </a:extLst>
          </p:cNvPr>
          <p:cNvSpPr txBox="1"/>
          <p:nvPr/>
        </p:nvSpPr>
        <p:spPr>
          <a:xfrm>
            <a:off x="1034329" y="2777908"/>
            <a:ext cx="20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Superficie Requerida Estimada: </a:t>
            </a:r>
            <a:r>
              <a:rPr lang="es-MX" sz="1600" b="1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3,177.69 m</a:t>
            </a:r>
            <a:r>
              <a:rPr lang="es-MX" sz="1600" b="1" baseline="300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  <a:endParaRPr lang="es-MX" sz="1400" b="1" baseline="30000" dirty="0">
              <a:solidFill>
                <a:srgbClr val="88694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F5349E0-CAA7-10B7-BC56-83C1C634FD9A}"/>
              </a:ext>
            </a:extLst>
          </p:cNvPr>
          <p:cNvSpPr txBox="1"/>
          <p:nvPr/>
        </p:nvSpPr>
        <p:spPr>
          <a:xfrm>
            <a:off x="5335042" y="2819282"/>
            <a:ext cx="20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Superficie Requerida Estimada: </a:t>
            </a:r>
            <a:r>
              <a:rPr lang="es-MX" sz="1600" b="1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2,469 m</a:t>
            </a:r>
            <a:r>
              <a:rPr lang="es-MX" sz="1600" b="1" baseline="300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  <a:endParaRPr lang="es-MX" sz="1400" b="1" baseline="30000" dirty="0">
              <a:solidFill>
                <a:srgbClr val="88694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A0C51B5-157B-219B-CCDD-3557061D2641}"/>
              </a:ext>
            </a:extLst>
          </p:cNvPr>
          <p:cNvSpPr txBox="1"/>
          <p:nvPr/>
        </p:nvSpPr>
        <p:spPr>
          <a:xfrm>
            <a:off x="9412503" y="883110"/>
            <a:ext cx="1084130" cy="523220"/>
          </a:xfrm>
          <a:prstGeom prst="rect">
            <a:avLst/>
          </a:prstGeom>
          <a:solidFill>
            <a:srgbClr val="691831"/>
          </a:solidFill>
          <a:ln>
            <a:solidFill>
              <a:srgbClr val="691831"/>
            </a:solidFill>
          </a:ln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buNone/>
              <a:defRPr b="1">
                <a:solidFill>
                  <a:schemeClr val="bg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s-MX" sz="2800" dirty="0"/>
              <a:t>DA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E22919E0-9EA2-68CD-3108-1EC1CC859438}"/>
              </a:ext>
            </a:extLst>
          </p:cNvPr>
          <p:cNvGrpSpPr/>
          <p:nvPr/>
        </p:nvGrpSpPr>
        <p:grpSpPr>
          <a:xfrm>
            <a:off x="8369179" y="1424237"/>
            <a:ext cx="3170779" cy="893130"/>
            <a:chOff x="39" y="20248"/>
            <a:chExt cx="3750617" cy="89313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xmlns="" id="{FEC26ACB-0DE2-8964-E9A8-C7256086BEF5}"/>
                </a:ext>
              </a:extLst>
            </p:cNvPr>
            <p:cNvSpPr/>
            <p:nvPr/>
          </p:nvSpPr>
          <p:spPr>
            <a:xfrm>
              <a:off x="39" y="20248"/>
              <a:ext cx="3750617" cy="893130"/>
            </a:xfrm>
            <a:prstGeom prst="rect">
              <a:avLst/>
            </a:prstGeom>
            <a:gradFill flip="none" rotWithShape="0">
              <a:gsLst>
                <a:gs pos="0">
                  <a:srgbClr val="235B4F">
                    <a:shade val="30000"/>
                    <a:satMod val="115000"/>
                  </a:srgbClr>
                </a:gs>
                <a:gs pos="50000">
                  <a:srgbClr val="235B4F">
                    <a:shade val="67500"/>
                    <a:satMod val="115000"/>
                  </a:srgbClr>
                </a:gs>
                <a:gs pos="100000">
                  <a:srgbClr val="235B4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xmlns="" id="{28F4EBC4-FCC6-B450-A42D-EF643CE806CE}"/>
                </a:ext>
              </a:extLst>
            </p:cNvPr>
            <p:cNvSpPr txBox="1"/>
            <p:nvPr/>
          </p:nvSpPr>
          <p:spPr>
            <a:xfrm>
              <a:off x="39" y="20248"/>
              <a:ext cx="3750617" cy="8931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16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Unidad de Infraestructura, Proyectos Especiales y Cartera de Inversión (UIPECI),</a:t>
              </a:r>
              <a:endParaRPr lang="es-MX" sz="16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xmlns="" id="{AEE74473-2835-7D81-0024-955F552F2D00}"/>
              </a:ext>
            </a:extLst>
          </p:cNvPr>
          <p:cNvGrpSpPr/>
          <p:nvPr/>
        </p:nvGrpSpPr>
        <p:grpSpPr>
          <a:xfrm>
            <a:off x="8369179" y="2333466"/>
            <a:ext cx="3170779" cy="1229759"/>
            <a:chOff x="4275743" y="913379"/>
            <a:chExt cx="3750617" cy="1229759"/>
          </a:xfrm>
        </p:grpSpPr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xmlns="" id="{3C4C114E-C00E-FFEF-3382-7899472A826A}"/>
                </a:ext>
              </a:extLst>
            </p:cNvPr>
            <p:cNvSpPr/>
            <p:nvPr/>
          </p:nvSpPr>
          <p:spPr>
            <a:xfrm>
              <a:off x="4275743" y="913379"/>
              <a:ext cx="3750617" cy="1229759"/>
            </a:xfrm>
            <a:prstGeom prst="rect">
              <a:avLst/>
            </a:prstGeom>
            <a:gradFill flip="none" rotWithShape="0">
              <a:gsLst>
                <a:gs pos="0">
                  <a:srgbClr val="285C4D">
                    <a:tint val="66000"/>
                    <a:satMod val="160000"/>
                  </a:srgbClr>
                </a:gs>
                <a:gs pos="50000">
                  <a:srgbClr val="285C4D">
                    <a:tint val="44500"/>
                    <a:satMod val="160000"/>
                  </a:srgbClr>
                </a:gs>
                <a:gs pos="100000">
                  <a:srgbClr val="285C4D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MX"/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xmlns="" id="{482A8BF1-1908-9753-4854-556A533CF634}"/>
                </a:ext>
              </a:extLst>
            </p:cNvPr>
            <p:cNvSpPr txBox="1"/>
            <p:nvPr/>
          </p:nvSpPr>
          <p:spPr>
            <a:xfrm>
              <a:off x="4275743" y="913379"/>
              <a:ext cx="3750617" cy="12297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228600" lvl="1" indent="-2286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s-MX" sz="2000" b="1" kern="1200" dirty="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173 Personas</a:t>
              </a:r>
            </a:p>
          </p:txBody>
        </p:sp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33CE7E68-A26D-6406-17E4-4EF3C0C11AF8}"/>
              </a:ext>
            </a:extLst>
          </p:cNvPr>
          <p:cNvSpPr txBox="1"/>
          <p:nvPr/>
        </p:nvSpPr>
        <p:spPr>
          <a:xfrm>
            <a:off x="8924960" y="3587169"/>
            <a:ext cx="2059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Durango 291</a:t>
            </a:r>
            <a:endParaRPr lang="es-MX" sz="1400" b="1" baseline="30000" dirty="0">
              <a:solidFill>
                <a:srgbClr val="88694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E57D83DE-8F95-E4F0-1628-7E6352A14207}"/>
              </a:ext>
            </a:extLst>
          </p:cNvPr>
          <p:cNvSpPr txBox="1"/>
          <p:nvPr/>
        </p:nvSpPr>
        <p:spPr>
          <a:xfrm>
            <a:off x="8863958" y="2816083"/>
            <a:ext cx="20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Superficie Requerida Estimada: </a:t>
            </a:r>
            <a:r>
              <a:rPr lang="es-MX" sz="1600" b="1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1,753 m</a:t>
            </a:r>
            <a:r>
              <a:rPr lang="es-MX" sz="1600" b="1" baseline="30000" dirty="0">
                <a:solidFill>
                  <a:srgbClr val="8869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  <a:endParaRPr lang="es-MX" sz="1400" b="1" baseline="30000" dirty="0">
              <a:solidFill>
                <a:srgbClr val="88694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C5A451C0-1198-957D-84D8-686322D8C3E0}"/>
              </a:ext>
            </a:extLst>
          </p:cNvPr>
          <p:cNvSpPr txBox="1"/>
          <p:nvPr/>
        </p:nvSpPr>
        <p:spPr>
          <a:xfrm>
            <a:off x="8931595" y="3914065"/>
            <a:ext cx="2085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Total 433 Personas</a:t>
            </a:r>
          </a:p>
        </p:txBody>
      </p:sp>
    </p:spTree>
    <p:extLst>
      <p:ext uri="{BB962C8B-B14F-4D97-AF65-F5344CB8AC3E}">
        <p14:creationId xmlns:p14="http://schemas.microsoft.com/office/powerpoint/2010/main" val="1308962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CE236B-3E47-0272-63D0-A50790EB5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xmlns="" id="{4EF687DD-A672-9E8C-E41A-1BEEA2F1BBDB}"/>
              </a:ext>
            </a:extLst>
          </p:cNvPr>
          <p:cNvSpPr txBox="1">
            <a:spLocks/>
          </p:cNvSpPr>
          <p:nvPr/>
        </p:nvSpPr>
        <p:spPr>
          <a:xfrm>
            <a:off x="11712660" y="6356386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C2A6BD68-BA02-E90E-668E-9F0033CB7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364178"/>
              </p:ext>
            </p:extLst>
          </p:nvPr>
        </p:nvGraphicFramePr>
        <p:xfrm>
          <a:off x="277996" y="1049251"/>
          <a:ext cx="6189430" cy="4493794"/>
        </p:xfrm>
        <a:graphic>
          <a:graphicData uri="http://schemas.openxmlformats.org/drawingml/2006/table">
            <a:tbl>
              <a:tblPr/>
              <a:tblGrid>
                <a:gridCol w="4932831">
                  <a:extLst>
                    <a:ext uri="{9D8B030D-6E8A-4147-A177-3AD203B41FA5}">
                      <a16:colId xmlns:a16="http://schemas.microsoft.com/office/drawing/2014/main" xmlns="" val="3397488214"/>
                    </a:ext>
                  </a:extLst>
                </a:gridCol>
                <a:gridCol w="1256599">
                  <a:extLst>
                    <a:ext uri="{9D8B030D-6E8A-4147-A177-3AD203B41FA5}">
                      <a16:colId xmlns:a16="http://schemas.microsoft.com/office/drawing/2014/main" xmlns="" val="836495003"/>
                    </a:ext>
                  </a:extLst>
                </a:gridCol>
              </a:tblGrid>
              <a:tr h="4546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Características del inmueble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3543182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Cajones Estacionamiento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86100356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Elevadores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0664540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 Rentable (m</a:t>
                      </a:r>
                      <a:r>
                        <a:rPr lang="es-MX" sz="1200" baseline="30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10,700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5971637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Consideraciones adicionales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06694398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Totalmente acondicionado.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716222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Cableado estructurado de Voz y Datos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3453267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División de oficinas perimetrales y mobiliario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0436481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Subestación eléctrica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829321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Planta de emergencia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1572204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Escaleras de emergencia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87364685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Cisterna de 49,000 litros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0345341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Ocupación inmediata</a:t>
                      </a:r>
                      <a:endParaRPr lang="es-MX" sz="1200" dirty="0">
                        <a:solidFill>
                          <a:srgbClr val="881038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0067294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150429" algn="l"/>
                        </a:tabLst>
                        <a:defRPr/>
                      </a:pPr>
                      <a:r>
                        <a:rPr lang="es-MX" sz="12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Distancia del Edificio Sede </a:t>
                      </a:r>
                      <a:r>
                        <a:rPr lang="es-MX" sz="1200" b="1" dirty="0">
                          <a:solidFill>
                            <a:srgbClr val="69183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2.3 km,</a:t>
                      </a:r>
                      <a:r>
                        <a:rPr lang="es-MX" sz="12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tiempo aproximado de traslado caminando </a:t>
                      </a:r>
                      <a:r>
                        <a:rPr lang="es-MX" sz="1200" b="1" dirty="0">
                          <a:solidFill>
                            <a:srgbClr val="881038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 minutos.</a:t>
                      </a:r>
                      <a:endParaRPr lang="es-MX" sz="1200" dirty="0">
                        <a:solidFill>
                          <a:srgbClr val="881038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6583172"/>
                  </a:ext>
                </a:extLst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12072" r="27291" b="28467"/>
          <a:stretch/>
        </p:blipFill>
        <p:spPr bwMode="auto">
          <a:xfrm>
            <a:off x="9089399" y="937327"/>
            <a:ext cx="2644022" cy="2958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88517E8-92B7-9E80-D097-902F041926F7}"/>
              </a:ext>
            </a:extLst>
          </p:cNvPr>
          <p:cNvSpPr txBox="1"/>
          <p:nvPr/>
        </p:nvSpPr>
        <p:spPr>
          <a:xfrm>
            <a:off x="189288" y="149720"/>
            <a:ext cx="8816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sz="2000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Arrendamiento Inmobiliario Nivel Central</a:t>
            </a:r>
            <a:endParaRPr lang="es-MX" sz="2000" dirty="0">
              <a:solidFill>
                <a:srgbClr val="B7903D"/>
              </a:solidFill>
              <a:latin typeface="Noto Sans"/>
              <a:ea typeface="Noto Sans"/>
              <a:cs typeface="Noto Sans"/>
              <a:sym typeface="Calibri"/>
            </a:endParaRPr>
          </a:p>
        </p:txBody>
      </p:sp>
      <p:sp>
        <p:nvSpPr>
          <p:cNvPr id="9" name="Google Shape;79;p8">
            <a:extLst>
              <a:ext uri="{FF2B5EF4-FFF2-40B4-BE49-F238E27FC236}">
                <a16:creationId xmlns:a16="http://schemas.microsoft.com/office/drawing/2014/main" xmlns="" id="{DD2F30F0-DF81-48E2-E6FE-2AD59D28A164}"/>
              </a:ext>
            </a:extLst>
          </p:cNvPr>
          <p:cNvSpPr txBox="1"/>
          <p:nvPr/>
        </p:nvSpPr>
        <p:spPr>
          <a:xfrm>
            <a:off x="189288" y="568035"/>
            <a:ext cx="60975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b="1" dirty="0">
                <a:solidFill>
                  <a:srgbClr val="0F4016"/>
                </a:solidFill>
                <a:latin typeface="Noto Sans"/>
                <a:ea typeface="Noto Sans"/>
                <a:cs typeface="Noto Sans"/>
                <a:sym typeface="Noto Sans"/>
              </a:rPr>
              <a:t>Propuesta de Arrendamiento: Reforma 122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480D2ADD-2E8A-F918-5EDF-B7FEFEEE34D9}"/>
              </a:ext>
            </a:extLst>
          </p:cNvPr>
          <p:cNvSpPr txBox="1"/>
          <p:nvPr/>
        </p:nvSpPr>
        <p:spPr>
          <a:xfrm>
            <a:off x="1984917" y="5661269"/>
            <a:ext cx="44785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El arrendador, manifestó estar en la posibilidad de realizar </a:t>
            </a:r>
            <a:r>
              <a:rPr lang="es-MX" sz="1200" dirty="0">
                <a:latin typeface="Montserrat" panose="00000500000000000000" pitchFamily="2" charset="0"/>
                <a:cs typeface="Arial" panose="020B0604020202020204" pitchFamily="34" charset="0"/>
              </a:rPr>
              <a:t>las adecuaciones, mejoras, adaptaciones e instalaciones al inmueble que se requieran, de acuerdo a las necesidades del IMSS.</a:t>
            </a:r>
          </a:p>
        </p:txBody>
      </p:sp>
      <p:pic>
        <p:nvPicPr>
          <p:cNvPr id="2050" name="Picture 2" descr="C:\Users\juan.barredam\Desktop\1d66de74-5f6f-4476-98e2-eee3171f642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322" y="987431"/>
            <a:ext cx="2239600" cy="220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juan.barredam\Desktop\df0c118a-9258-458d-b2e1-1453bcd34a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323" y="3444658"/>
            <a:ext cx="2239600" cy="184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juan.barredam\Desktop\2dbed8f2-40ab-4a58-9f5a-5e50e3c8b3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399" y="4058433"/>
            <a:ext cx="2644021" cy="122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0">
            <a:extLst>
              <a:ext uri="{FF2B5EF4-FFF2-40B4-BE49-F238E27FC236}">
                <a16:creationId xmlns:a16="http://schemas.microsoft.com/office/drawing/2014/main" xmlns="" id="{480D2ADD-2E8A-F918-5EDF-B7FEFEEE34D9}"/>
              </a:ext>
            </a:extLst>
          </p:cNvPr>
          <p:cNvSpPr txBox="1"/>
          <p:nvPr/>
        </p:nvSpPr>
        <p:spPr>
          <a:xfrm>
            <a:off x="6676372" y="5339956"/>
            <a:ext cx="51290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Asimismo, comentó en </a:t>
            </a:r>
            <a:r>
              <a:rPr lang="es-ES" sz="12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entrevista </a:t>
            </a:r>
            <a:r>
              <a:rPr lang="es-MX" sz="12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en entrevista ajustarse al monto máximo de reta de $412.00 por metro cuadrado, señalado en el Acuerdo por el que se fija el importe máximo de rentas por tipo de inmuebles a que se refiere la LGBN, publicado en el Diario Oficial de la Federación el 9 de diciembre de 2025.</a:t>
            </a:r>
            <a:endParaRPr lang="es-MX" sz="1200" dirty="0"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446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CE236B-3E47-0272-63D0-A50790EB5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175A322-86C3-76EB-C3AC-EDDFB64DE1D9}"/>
              </a:ext>
            </a:extLst>
          </p:cNvPr>
          <p:cNvSpPr txBox="1"/>
          <p:nvPr/>
        </p:nvSpPr>
        <p:spPr>
          <a:xfrm>
            <a:off x="189288" y="149720"/>
            <a:ext cx="8816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sz="2000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Arrendamiento Inmobiliario Nivel Central</a:t>
            </a:r>
            <a:endParaRPr lang="es-MX" sz="2000" dirty="0">
              <a:solidFill>
                <a:srgbClr val="B7903D"/>
              </a:solidFill>
              <a:latin typeface="Noto Sans"/>
              <a:ea typeface="Noto Sans"/>
              <a:cs typeface="Noto Sans"/>
              <a:sym typeface="Calibri"/>
            </a:endParaRPr>
          </a:p>
        </p:txBody>
      </p:sp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xmlns="" id="{4EF687DD-A672-9E8C-E41A-1BEEA2F1BBDB}"/>
              </a:ext>
            </a:extLst>
          </p:cNvPr>
          <p:cNvSpPr txBox="1">
            <a:spLocks/>
          </p:cNvSpPr>
          <p:nvPr/>
        </p:nvSpPr>
        <p:spPr>
          <a:xfrm>
            <a:off x="11812187" y="6367338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lang="es-ES_tradnl" sz="1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2" name="Google Shape;79;p8">
            <a:extLst>
              <a:ext uri="{FF2B5EF4-FFF2-40B4-BE49-F238E27FC236}">
                <a16:creationId xmlns:a16="http://schemas.microsoft.com/office/drawing/2014/main" xmlns="" id="{193320FF-86B2-56DF-7D42-F25FE60838BE}"/>
              </a:ext>
            </a:extLst>
          </p:cNvPr>
          <p:cNvSpPr txBox="1"/>
          <p:nvPr/>
        </p:nvSpPr>
        <p:spPr>
          <a:xfrm>
            <a:off x="189288" y="568035"/>
            <a:ext cx="60975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b="1" dirty="0">
                <a:solidFill>
                  <a:srgbClr val="0F4016"/>
                </a:solidFill>
                <a:latin typeface="Noto Sans"/>
                <a:ea typeface="Noto Sans"/>
                <a:cs typeface="Noto Sans"/>
                <a:sym typeface="Noto Sans"/>
              </a:rPr>
              <a:t>Propuesta de Arrendamiento: Reforma 156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C2A6BD68-BA02-E90E-668E-9F0033CB7FF5}"/>
              </a:ext>
            </a:extLst>
          </p:cNvPr>
          <p:cNvGraphicFramePr>
            <a:graphicFrameLocks noGrp="1"/>
          </p:cNvGraphicFramePr>
          <p:nvPr/>
        </p:nvGraphicFramePr>
        <p:xfrm>
          <a:off x="189288" y="1476897"/>
          <a:ext cx="6325645" cy="2714570"/>
        </p:xfrm>
        <a:graphic>
          <a:graphicData uri="http://schemas.openxmlformats.org/drawingml/2006/table">
            <a:tbl>
              <a:tblPr/>
              <a:tblGrid>
                <a:gridCol w="4699830">
                  <a:extLst>
                    <a:ext uri="{9D8B030D-6E8A-4147-A177-3AD203B41FA5}">
                      <a16:colId xmlns:a16="http://schemas.microsoft.com/office/drawing/2014/main" xmlns="" val="3397488214"/>
                    </a:ext>
                  </a:extLst>
                </a:gridCol>
                <a:gridCol w="1625815">
                  <a:extLst>
                    <a:ext uri="{9D8B030D-6E8A-4147-A177-3AD203B41FA5}">
                      <a16:colId xmlns:a16="http://schemas.microsoft.com/office/drawing/2014/main" xmlns="" val="836495003"/>
                    </a:ext>
                  </a:extLst>
                </a:gridCol>
              </a:tblGrid>
              <a:tr h="34256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Conceptos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3543182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Elevadores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6490899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Cajones Estacionamiento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86100356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 Rentable (m</a:t>
                      </a:r>
                      <a:r>
                        <a:rPr lang="es-MX" sz="1200" baseline="30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17,800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5971637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Baños por nivel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5506075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kern="1200" noProof="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 cuenta con servicio de Voz y Datos</a:t>
                      </a:r>
                      <a:endParaRPr lang="es-MX" sz="1200" kern="120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8207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Consideraciones adicionales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2215121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Distancia del Edificio Sede </a:t>
                      </a:r>
                      <a:r>
                        <a:rPr lang="es-MX" sz="1200" b="1" dirty="0">
                          <a:solidFill>
                            <a:srgbClr val="69183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2.2 km,</a:t>
                      </a:r>
                      <a:r>
                        <a:rPr lang="es-MX" sz="12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tiempo aproximado de traslado caminando </a:t>
                      </a:r>
                      <a:r>
                        <a:rPr lang="es-MX" sz="1200" b="1" dirty="0">
                          <a:solidFill>
                            <a:srgbClr val="881038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 minutos.</a:t>
                      </a:r>
                      <a:endParaRPr lang="es-MX" sz="1200" dirty="0">
                        <a:solidFill>
                          <a:srgbClr val="881038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4270639"/>
                  </a:ext>
                </a:extLst>
              </a:tr>
            </a:tbl>
          </a:graphicData>
        </a:graphic>
      </p:graphicFrame>
      <p:sp>
        <p:nvSpPr>
          <p:cNvPr id="8" name="Google Shape;79;p8">
            <a:extLst>
              <a:ext uri="{FF2B5EF4-FFF2-40B4-BE49-F238E27FC236}">
                <a16:creationId xmlns:a16="http://schemas.microsoft.com/office/drawing/2014/main" xmlns="" id="{0A95BF44-2351-EE64-123B-2C39B270A0C5}"/>
              </a:ext>
            </a:extLst>
          </p:cNvPr>
          <p:cNvSpPr txBox="1"/>
          <p:nvPr/>
        </p:nvSpPr>
        <p:spPr>
          <a:xfrm>
            <a:off x="388102" y="1122064"/>
            <a:ext cx="592801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rgbClr val="0B5445"/>
                </a:solidFill>
                <a:latin typeface="Noto Sans"/>
                <a:ea typeface="Noto Sans"/>
                <a:cs typeface="Noto Sans"/>
                <a:sym typeface="Noto Sans"/>
              </a:rPr>
              <a:t>Características del inmueble</a:t>
            </a:r>
            <a:endParaRPr lang="es-MX" sz="1600" dirty="0">
              <a:solidFill>
                <a:srgbClr val="0B54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13 Imagen"/>
          <p:cNvPicPr/>
          <p:nvPr/>
        </p:nvPicPr>
        <p:blipFill rotWithShape="1">
          <a:blip r:embed="rId2"/>
          <a:srcRect l="10699" t="28026" r="9586" b="20170"/>
          <a:stretch/>
        </p:blipFill>
        <p:spPr bwMode="auto">
          <a:xfrm>
            <a:off x="9005344" y="937325"/>
            <a:ext cx="2806844" cy="3033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C:\Users\juan.barredam\Documents\2026 IMSS\REFORMA 156\FOTOS\99db2b32-5509-44f3-91dd-fdea98400c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570" y="937327"/>
            <a:ext cx="1600613" cy="284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uan.barredam\Documents\2026 IMSS\REFORMA 156\FOTOS\b20c1df9-aa4b-4bdc-be6a-8c0603ee49f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7"/>
          <a:stretch/>
        </p:blipFill>
        <p:spPr bwMode="auto">
          <a:xfrm>
            <a:off x="6915570" y="4070959"/>
            <a:ext cx="2575356" cy="142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uan.barredam\Documents\2026 IMSS\REFORMA 156\FOTOS\68d3ac86-d670-475a-8547-0f1a8339d97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5309" y="4121536"/>
            <a:ext cx="2086878" cy="132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2D20F5CC-B8BC-F9A6-04A0-9F0A43D05CA3}"/>
              </a:ext>
            </a:extLst>
          </p:cNvPr>
          <p:cNvSpPr txBox="1"/>
          <p:nvPr/>
        </p:nvSpPr>
        <p:spPr>
          <a:xfrm>
            <a:off x="189288" y="4281039"/>
            <a:ext cx="63728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2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Debido a que el inmueble lleva tres años desocupado, presenta un grado de daños en los acabados de muros, plafones y luminarias, sin embargo el arrendador manifestó que será necesario presentar un proyecto de las adecuaciones, mejoras, adaptaciones e instalaciones que el Instituto requiera para su funcionamiento, las cuales serán sometido a los socios para su aprobación.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7D724CCD-FDF7-2A19-248E-74B556B3C71D}"/>
              </a:ext>
            </a:extLst>
          </p:cNvPr>
          <p:cNvSpPr txBox="1"/>
          <p:nvPr/>
        </p:nvSpPr>
        <p:spPr>
          <a:xfrm>
            <a:off x="6796527" y="5527534"/>
            <a:ext cx="501565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El precio por metro cuadro es de 30 dólares, sin embargo podría</a:t>
            </a:r>
            <a:r>
              <a:rPr lang="es-ES" sz="10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ajustarse al monto máximo de reta de </a:t>
            </a:r>
            <a:r>
              <a:rPr lang="es-ES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$412.00 por metro cuadrado, señalado en el Acuerdo por el que se fija el importe máximo de rentas por tipo de inmuebles a que se refiere la LGBN, publicado en el Diario Oficial de la Federación el 9 de diciembre de 2025.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4061313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CE236B-3E47-0272-63D0-A50790EB5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xmlns="" id="{4EF687DD-A672-9E8C-E41A-1BEEA2F1BBDB}"/>
              </a:ext>
            </a:extLst>
          </p:cNvPr>
          <p:cNvSpPr txBox="1">
            <a:spLocks/>
          </p:cNvSpPr>
          <p:nvPr/>
        </p:nvSpPr>
        <p:spPr>
          <a:xfrm>
            <a:off x="11812187" y="6389761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8" name="Google Shape;79;p8">
            <a:extLst>
              <a:ext uri="{FF2B5EF4-FFF2-40B4-BE49-F238E27FC236}">
                <a16:creationId xmlns:a16="http://schemas.microsoft.com/office/drawing/2014/main" xmlns="" id="{0A95BF44-2351-EE64-123B-2C39B270A0C5}"/>
              </a:ext>
            </a:extLst>
          </p:cNvPr>
          <p:cNvSpPr txBox="1"/>
          <p:nvPr/>
        </p:nvSpPr>
        <p:spPr>
          <a:xfrm>
            <a:off x="331811" y="975612"/>
            <a:ext cx="632564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rgbClr val="0B5445"/>
                </a:solidFill>
                <a:latin typeface="Noto Sans"/>
                <a:ea typeface="Noto Sans"/>
                <a:cs typeface="Noto Sans"/>
                <a:sym typeface="Noto Sans"/>
              </a:rPr>
              <a:t>Características del inmueble</a:t>
            </a:r>
            <a:endParaRPr lang="es-MX" sz="1600" dirty="0">
              <a:solidFill>
                <a:srgbClr val="0B54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1" t="36087" r="39350" b="41093"/>
          <a:stretch/>
        </p:blipFill>
        <p:spPr bwMode="auto">
          <a:xfrm>
            <a:off x="7590772" y="1401808"/>
            <a:ext cx="3344449" cy="3495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D97D8EC8-EDEB-8A6E-2872-4F494494CDC8}"/>
              </a:ext>
            </a:extLst>
          </p:cNvPr>
          <p:cNvSpPr txBox="1"/>
          <p:nvPr/>
        </p:nvSpPr>
        <p:spPr>
          <a:xfrm>
            <a:off x="189288" y="149720"/>
            <a:ext cx="8816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sz="2000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Arrendamiento Inmobiliario Nivel Central</a:t>
            </a:r>
            <a:endParaRPr lang="es-MX" sz="2000" dirty="0">
              <a:solidFill>
                <a:srgbClr val="B7903D"/>
              </a:solidFill>
              <a:latin typeface="Noto Sans"/>
              <a:ea typeface="Noto Sans"/>
              <a:cs typeface="Noto Sans"/>
              <a:sym typeface="Calibri"/>
            </a:endParaRPr>
          </a:p>
        </p:txBody>
      </p:sp>
      <p:sp>
        <p:nvSpPr>
          <p:cNvPr id="9" name="Google Shape;79;p8">
            <a:extLst>
              <a:ext uri="{FF2B5EF4-FFF2-40B4-BE49-F238E27FC236}">
                <a16:creationId xmlns:a16="http://schemas.microsoft.com/office/drawing/2014/main" xmlns="" id="{C6D78B79-7EE2-4A6D-6A0F-ECA791A5DD52}"/>
              </a:ext>
            </a:extLst>
          </p:cNvPr>
          <p:cNvSpPr txBox="1"/>
          <p:nvPr/>
        </p:nvSpPr>
        <p:spPr>
          <a:xfrm>
            <a:off x="189288" y="530457"/>
            <a:ext cx="60975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b="1" dirty="0">
                <a:solidFill>
                  <a:srgbClr val="0F4016"/>
                </a:solidFill>
                <a:latin typeface="Noto Sans"/>
                <a:ea typeface="Noto Sans"/>
                <a:cs typeface="Noto Sans"/>
                <a:sym typeface="Noto Sans"/>
              </a:rPr>
              <a:t>Propuesta de Arrendamiento: Dante 14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xmlns="" id="{08252ADD-2F9B-2E10-8120-E7FF68BC8820}"/>
              </a:ext>
            </a:extLst>
          </p:cNvPr>
          <p:cNvGraphicFramePr>
            <a:graphicFrameLocks noGrp="1"/>
          </p:cNvGraphicFramePr>
          <p:nvPr/>
        </p:nvGraphicFramePr>
        <p:xfrm>
          <a:off x="544753" y="1401808"/>
          <a:ext cx="6336772" cy="3725374"/>
        </p:xfrm>
        <a:graphic>
          <a:graphicData uri="http://schemas.openxmlformats.org/drawingml/2006/table">
            <a:tbl>
              <a:tblPr/>
              <a:tblGrid>
                <a:gridCol w="4708097">
                  <a:extLst>
                    <a:ext uri="{9D8B030D-6E8A-4147-A177-3AD203B41FA5}">
                      <a16:colId xmlns:a16="http://schemas.microsoft.com/office/drawing/2014/main" xmlns="" val="3397488214"/>
                    </a:ext>
                  </a:extLst>
                </a:gridCol>
                <a:gridCol w="1628675">
                  <a:extLst>
                    <a:ext uri="{9D8B030D-6E8A-4147-A177-3AD203B41FA5}">
                      <a16:colId xmlns:a16="http://schemas.microsoft.com/office/drawing/2014/main" xmlns="" val="836495003"/>
                    </a:ext>
                  </a:extLst>
                </a:gridCol>
              </a:tblGrid>
              <a:tr h="4546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Conceptos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3543182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Cajones Estacionamiento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86100356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Elevadores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41686583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 Rentable (m</a:t>
                      </a:r>
                      <a:r>
                        <a:rPr lang="es-MX" sz="1400" baseline="30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4,480.99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5971637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Consideraciones adicionales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5070571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150429" algn="l"/>
                        </a:tabLst>
                        <a:defRPr/>
                      </a:pP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Alerta sísmica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0022791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150429" algn="l"/>
                        </a:tabLst>
                        <a:defRPr/>
                      </a:pP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Subestación eléctrica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728002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150429" algn="l"/>
                        </a:tabLst>
                        <a:defRPr/>
                      </a:pP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Planta de emergencia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1855888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150429" algn="l"/>
                        </a:tabLst>
                        <a:defRPr/>
                      </a:pP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 Cuenta con instalación de Voz y Datos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150429" algn="l"/>
                        </a:tabLst>
                        <a:defRPr/>
                      </a:pP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Escaleras de emergencia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00272150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150429" algn="l"/>
                        </a:tabLst>
                        <a:defRPr/>
                      </a:pP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Distancia del Edificio Sede </a:t>
                      </a:r>
                      <a:r>
                        <a:rPr lang="es-MX" sz="1400" b="1" dirty="0">
                          <a:solidFill>
                            <a:srgbClr val="69183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1.5 km,</a:t>
                      </a: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tiempo aproximado de traslado caminando </a:t>
                      </a:r>
                      <a:r>
                        <a:rPr lang="es-MX" sz="1400" b="1" dirty="0">
                          <a:solidFill>
                            <a:srgbClr val="881038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Noto Sans"/>
                        </a:rPr>
                        <a:t>13</a:t>
                      </a:r>
                      <a:r>
                        <a:rPr lang="es-MX" sz="1400" b="1" dirty="0">
                          <a:solidFill>
                            <a:srgbClr val="881038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minutos.</a:t>
                      </a:r>
                      <a:endParaRPr lang="es-MX" sz="1400" dirty="0">
                        <a:solidFill>
                          <a:srgbClr val="881038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4727518"/>
                  </a:ext>
                </a:extLst>
              </a:tr>
            </a:tbl>
          </a:graphicData>
        </a:graphic>
      </p:graphicFrame>
      <p:sp>
        <p:nvSpPr>
          <p:cNvPr id="10" name="CuadroTexto 10">
            <a:extLst>
              <a:ext uri="{FF2B5EF4-FFF2-40B4-BE49-F238E27FC236}">
                <a16:creationId xmlns:a16="http://schemas.microsoft.com/office/drawing/2014/main" xmlns="" id="{480D2ADD-2E8A-F918-5EDF-B7FEFEEE34D9}"/>
              </a:ext>
            </a:extLst>
          </p:cNvPr>
          <p:cNvSpPr txBox="1"/>
          <p:nvPr/>
        </p:nvSpPr>
        <p:spPr>
          <a:xfrm>
            <a:off x="2368873" y="5066869"/>
            <a:ext cx="92768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El arrendador</a:t>
            </a:r>
            <a:r>
              <a:rPr lang="es-ES" sz="12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manifestó en entrevista </a:t>
            </a:r>
            <a:r>
              <a:rPr lang="es-ES" sz="12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Ajustarse al monto máximo de renta que determine el dictamen de justipreciación que emita el INDAABIN, o en su caso </a:t>
            </a:r>
            <a:r>
              <a:rPr lang="es-MX" sz="12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al monto máximo de reta de $412.00 por metro cuadrado, señalado en el Acuerdo por el que se fija el importe máximo de rentas.</a:t>
            </a:r>
            <a:endParaRPr lang="es-ES" sz="1200" dirty="0"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Montserrat" panose="00000500000000000000" pitchFamily="2" charset="0"/>
                <a:cs typeface="Arial" panose="020B0604020202020204" pitchFamily="34" charset="0"/>
              </a:rPr>
              <a:t>Hacer </a:t>
            </a:r>
            <a:r>
              <a:rPr lang="es-MX" sz="1200" dirty="0">
                <a:latin typeface="Montserrat" panose="00000500000000000000" pitchFamily="2" charset="0"/>
                <a:cs typeface="Arial" panose="020B0604020202020204" pitchFamily="34" charset="0"/>
              </a:rPr>
              <a:t>las adecuaciones, mejoras, adaptaciones e instalaciones al inmueble que se requieran, de acuerdo a las necesidades del IMSS, y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MX" sz="1200" dirty="0">
                <a:latin typeface="Montserrat" panose="00000500000000000000" pitchFamily="2" charset="0"/>
                <a:cs typeface="Arial" panose="020B0604020202020204" pitchFamily="34" charset="0"/>
              </a:rPr>
              <a:t>En caso de que se requiera equipar con mobiliario estaría en condiciones de proporcionarlo. </a:t>
            </a:r>
          </a:p>
        </p:txBody>
      </p:sp>
    </p:spTree>
    <p:extLst>
      <p:ext uri="{BB962C8B-B14F-4D97-AF65-F5344CB8AC3E}">
        <p14:creationId xmlns:p14="http://schemas.microsoft.com/office/powerpoint/2010/main" val="3282013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DD631DB-05BF-905A-59DB-28BD09ED8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xmlns="" id="{ABD3018F-FE4B-8C08-8DE8-E43569896599}"/>
              </a:ext>
            </a:extLst>
          </p:cNvPr>
          <p:cNvGraphicFramePr>
            <a:graphicFrameLocks noGrp="1"/>
          </p:cNvGraphicFramePr>
          <p:nvPr/>
        </p:nvGraphicFramePr>
        <p:xfrm>
          <a:off x="1048707" y="1144378"/>
          <a:ext cx="9633917" cy="4666601"/>
        </p:xfrm>
        <a:graphic>
          <a:graphicData uri="http://schemas.openxmlformats.org/drawingml/2006/table">
            <a:tbl>
              <a:tblPr/>
              <a:tblGrid>
                <a:gridCol w="468000">
                  <a:extLst>
                    <a:ext uri="{9D8B030D-6E8A-4147-A177-3AD203B41FA5}">
                      <a16:colId xmlns:a16="http://schemas.microsoft.com/office/drawing/2014/main" xmlns="" val="3575381630"/>
                    </a:ext>
                  </a:extLst>
                </a:gridCol>
                <a:gridCol w="1267536">
                  <a:extLst>
                    <a:ext uri="{9D8B030D-6E8A-4147-A177-3AD203B41FA5}">
                      <a16:colId xmlns:a16="http://schemas.microsoft.com/office/drawing/2014/main" xmlns="" val="1642797743"/>
                    </a:ext>
                  </a:extLst>
                </a:gridCol>
                <a:gridCol w="2960561">
                  <a:extLst>
                    <a:ext uri="{9D8B030D-6E8A-4147-A177-3AD203B41FA5}">
                      <a16:colId xmlns:a16="http://schemas.microsoft.com/office/drawing/2014/main" xmlns="" val="1737075897"/>
                    </a:ext>
                  </a:extLst>
                </a:gridCol>
                <a:gridCol w="939615">
                  <a:extLst>
                    <a:ext uri="{9D8B030D-6E8A-4147-A177-3AD203B41FA5}">
                      <a16:colId xmlns:a16="http://schemas.microsoft.com/office/drawing/2014/main" xmlns="" val="1563055690"/>
                    </a:ext>
                  </a:extLst>
                </a:gridCol>
                <a:gridCol w="1249065">
                  <a:extLst>
                    <a:ext uri="{9D8B030D-6E8A-4147-A177-3AD203B41FA5}">
                      <a16:colId xmlns:a16="http://schemas.microsoft.com/office/drawing/2014/main" xmlns="" val="1943022368"/>
                    </a:ext>
                  </a:extLst>
                </a:gridCol>
                <a:gridCol w="786322">
                  <a:extLst>
                    <a:ext uri="{9D8B030D-6E8A-4147-A177-3AD203B41FA5}">
                      <a16:colId xmlns:a16="http://schemas.microsoft.com/office/drawing/2014/main" xmlns="" val="1278612134"/>
                    </a:ext>
                  </a:extLst>
                </a:gridCol>
                <a:gridCol w="1962818">
                  <a:extLst>
                    <a:ext uri="{9D8B030D-6E8A-4147-A177-3AD203B41FA5}">
                      <a16:colId xmlns:a16="http://schemas.microsoft.com/office/drawing/2014/main" xmlns="" val="794752070"/>
                    </a:ext>
                  </a:extLst>
                </a:gridCol>
              </a:tblGrid>
              <a:tr h="29214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0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LOCALIDAD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0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UBICACIÓN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0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TERRENO M2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0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CONSTRUCCIÓN M2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0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VALOR MDP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01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SITUACIÓN ACTUAL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0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8848868"/>
                  </a:ext>
                </a:extLst>
              </a:tr>
              <a:tr h="72780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Durango, </a:t>
                      </a:r>
                      <a:r>
                        <a:rPr lang="es-MX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Dgo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Segunda de Selenio número 139, Lote 6, Manzana 4-B, colonia Ciudad Industrial, </a:t>
                      </a:r>
                    </a:p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C.P. 34208.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9,280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5,864.50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</a:t>
                      </a:r>
                    </a:p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$322,550.00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just" fontAlgn="b">
                        <a:buFont typeface="Arial" panose="020B0604020202020204" pitchFamily="34" charset="0"/>
                        <a:buChar char="•"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aprobó la</a:t>
                      </a:r>
                      <a:r>
                        <a:rPr lang="es-MX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“Renovación con Incremento” para el presente ejercicio.</a:t>
                      </a:r>
                    </a:p>
                    <a:p>
                      <a:pPr marL="171450" indent="-171450" algn="just" fontAlgn="b">
                        <a:buFont typeface="Arial" panose="020B0604020202020204" pitchFamily="34" charset="0"/>
                        <a:buChar char="•"/>
                      </a:pPr>
                      <a:r>
                        <a:rPr lang="es-MX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 2/03/2026 se solicitó el Dictamen Valuatorio a INDAABIN.</a:t>
                      </a:r>
                    </a:p>
                    <a:p>
                      <a:pPr marL="171450" indent="-171450" algn="just" fontAlgn="b">
                        <a:buFont typeface="Arial" panose="020B0604020202020204" pitchFamily="34" charset="0"/>
                        <a:buChar char="•"/>
                      </a:pPr>
                      <a:r>
                        <a:rPr lang="es-MX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 21/04/2026 el INDAABIN emite actualización de Dictamen Valuatorio con No. Genérico A-06999-A-ZNA y Secuencial 01-26-13.</a:t>
                      </a:r>
                    </a:p>
                    <a:p>
                      <a:pPr marL="171450" indent="-171450" algn="just" fontAlgn="b">
                        <a:buFont typeface="Arial" panose="020B0604020202020204" pitchFamily="34" charset="0"/>
                        <a:buChar char="•"/>
                      </a:pPr>
                      <a:r>
                        <a:rPr lang="es-MX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 30/04/2026 con oficio No. 09 53 43 14D0/5600, se autoriza incremento de renta por un monto de $398,987.00 a partir del 1/05/2026.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0188420"/>
                  </a:ext>
                </a:extLst>
              </a:tr>
              <a:tr h="130868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Chihuahua, Chih.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Constitución S/N, Complejo Industrial Sur, entre Calles Ave. Central y Tabaloapa, </a:t>
                      </a:r>
                    </a:p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Col. Aeropuerto, C.P. 31376.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22,563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8,500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 propietario del</a:t>
                      </a:r>
                      <a:r>
                        <a:rPr lang="es-MX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inmueble sometió a la consideración del OOAD que en tanto se concreta la adquisición del inmueble, este puede ser arrendado por el Instituto, a lo cual se esta en espera del pronunciamiento del TOOAD o JSA.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09068743"/>
                  </a:ext>
                </a:extLst>
              </a:tr>
              <a:tr h="43736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Chilpancingo, Gro.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Av. Rufo Figueroa S/N Col. Burocratas.</a:t>
                      </a:r>
                    </a:p>
                    <a:p>
                      <a:pPr algn="ctr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3,294.43</a:t>
                      </a:r>
                      <a:r>
                        <a:rPr lang="es-ES_tradnl" sz="1400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1,601.39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$ 18.84</a:t>
                      </a: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  <a:p>
                      <a:pPr algn="just" fontAlgn="b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704" marR="1704" marT="170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4889295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5AC9B822-ACED-7B8D-C503-C9C9B6C1CEC9}"/>
              </a:ext>
            </a:extLst>
          </p:cNvPr>
          <p:cNvSpPr txBox="1"/>
          <p:nvPr/>
        </p:nvSpPr>
        <p:spPr>
          <a:xfrm>
            <a:off x="746579" y="326042"/>
            <a:ext cx="3727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SzPts val="3000"/>
            </a:pPr>
            <a:r>
              <a:rPr lang="es-MX" sz="2400" b="1" dirty="0">
                <a:solidFill>
                  <a:srgbClr val="621132"/>
                </a:solidFill>
                <a:latin typeface="Patria" pitchFamily="2" charset="0"/>
              </a:rPr>
              <a:t>Almacenes Relevantes 2026</a:t>
            </a:r>
          </a:p>
        </p:txBody>
      </p:sp>
    </p:spTree>
    <p:extLst>
      <p:ext uri="{BB962C8B-B14F-4D97-AF65-F5344CB8AC3E}">
        <p14:creationId xmlns:p14="http://schemas.microsoft.com/office/powerpoint/2010/main" val="295664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7AA7186-6761-2FF8-B695-7441733A0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824E297C-0A04-50D5-0730-8FF9CE751182}"/>
              </a:ext>
            </a:extLst>
          </p:cNvPr>
          <p:cNvGraphicFramePr>
            <a:graphicFrameLocks noGrp="1"/>
          </p:cNvGraphicFramePr>
          <p:nvPr/>
        </p:nvGraphicFramePr>
        <p:xfrm>
          <a:off x="793102" y="1563975"/>
          <a:ext cx="10751023" cy="4082593"/>
        </p:xfrm>
        <a:graphic>
          <a:graphicData uri="http://schemas.openxmlformats.org/drawingml/2006/table">
            <a:tbl>
              <a:tblPr/>
              <a:tblGrid>
                <a:gridCol w="359218">
                  <a:extLst>
                    <a:ext uri="{9D8B030D-6E8A-4147-A177-3AD203B41FA5}">
                      <a16:colId xmlns:a16="http://schemas.microsoft.com/office/drawing/2014/main" xmlns="" val="1906759792"/>
                    </a:ext>
                  </a:extLst>
                </a:gridCol>
                <a:gridCol w="805097">
                  <a:extLst>
                    <a:ext uri="{9D8B030D-6E8A-4147-A177-3AD203B41FA5}">
                      <a16:colId xmlns:a16="http://schemas.microsoft.com/office/drawing/2014/main" xmlns="" val="739216779"/>
                    </a:ext>
                  </a:extLst>
                </a:gridCol>
                <a:gridCol w="2941154">
                  <a:extLst>
                    <a:ext uri="{9D8B030D-6E8A-4147-A177-3AD203B41FA5}">
                      <a16:colId xmlns:a16="http://schemas.microsoft.com/office/drawing/2014/main" xmlns="" val="3988360946"/>
                    </a:ext>
                  </a:extLst>
                </a:gridCol>
                <a:gridCol w="2538189">
                  <a:extLst>
                    <a:ext uri="{9D8B030D-6E8A-4147-A177-3AD203B41FA5}">
                      <a16:colId xmlns:a16="http://schemas.microsoft.com/office/drawing/2014/main" xmlns="" val="2537773256"/>
                    </a:ext>
                  </a:extLst>
                </a:gridCol>
                <a:gridCol w="1092939">
                  <a:extLst>
                    <a:ext uri="{9D8B030D-6E8A-4147-A177-3AD203B41FA5}">
                      <a16:colId xmlns:a16="http://schemas.microsoft.com/office/drawing/2014/main" xmlns="" val="1818154194"/>
                    </a:ext>
                  </a:extLst>
                </a:gridCol>
                <a:gridCol w="878596">
                  <a:extLst>
                    <a:ext uri="{9D8B030D-6E8A-4147-A177-3AD203B41FA5}">
                      <a16:colId xmlns:a16="http://schemas.microsoft.com/office/drawing/2014/main" xmlns="" val="1835983538"/>
                    </a:ext>
                  </a:extLst>
                </a:gridCol>
                <a:gridCol w="842022">
                  <a:extLst>
                    <a:ext uri="{9D8B030D-6E8A-4147-A177-3AD203B41FA5}">
                      <a16:colId xmlns:a16="http://schemas.microsoft.com/office/drawing/2014/main" xmlns="" val="1399393257"/>
                    </a:ext>
                  </a:extLst>
                </a:gridCol>
                <a:gridCol w="1293808">
                  <a:extLst>
                    <a:ext uri="{9D8B030D-6E8A-4147-A177-3AD203B41FA5}">
                      <a16:colId xmlns:a16="http://schemas.microsoft.com/office/drawing/2014/main" xmlns="" val="1030009892"/>
                    </a:ext>
                  </a:extLst>
                </a:gridCol>
              </a:tblGrid>
              <a:tr h="69822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DIRECCIÓN DEL INMUEBLE ARRENDADO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FIGURA AUTORIZADA</a:t>
                      </a:r>
                      <a:endParaRPr lang="es-MX" sz="1000" b="1" i="0" u="none" strike="noStrike" baseline="30000" dirty="0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 Regular" panose="020B060402020202020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SUPERFICIE</a:t>
                      </a:r>
                      <a:b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</a:b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M</a:t>
                      </a:r>
                      <a:r>
                        <a:rPr lang="es-MX" sz="1000" b="1" i="0" u="none" strike="noStrike" baseline="30000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RENTA ESTIMADA MENSUAL  SIN IVA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MONTO ESTIMADO ANUAL 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CON IVA</a:t>
                      </a:r>
                      <a:endParaRPr lang="es-MX" sz="1000" b="1" i="0" u="none" strike="sngStrike" dirty="0">
                        <a:solidFill>
                          <a:srgbClr val="FF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 Regular" panose="020B060402020202020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5499649"/>
                  </a:ext>
                </a:extLst>
              </a:tr>
              <a:tr h="47230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Calle Privada Santa Rosa  </a:t>
                      </a:r>
                      <a:r>
                        <a:rPr lang="es-MX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Nºs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. 21 y 23, C.P. 31150, Chihuahua, Chihuahua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Almacén Delegacional  (Bienes Terapéuticos) y Coordinación de Abastecimiento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Sustitución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8,500.00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$89,568.75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$1,246,797.00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41376118"/>
                  </a:ext>
                </a:extLst>
              </a:tr>
              <a:tr h="31735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Calle Privada Santa Rosa  Nº 19, Colonia Centro, C.P. 31150, Chihuahua, Chihuahua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Almacén Delegacional (Bienes de Laboratorio y Lácteos )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 Sustitución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$26,525.27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$369,231.76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22646270"/>
                  </a:ext>
                </a:extLst>
              </a:tr>
              <a:tr h="47230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Calle General </a:t>
                      </a:r>
                      <a:r>
                        <a:rPr lang="es-MX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Rosalio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 Hernández Nº. 21 y Ferrocarriles Nacionales de México, C.P. 31150, Chihuahua, Chihuahua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Almacén Delegacional (Bienes No Terapéuticos)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  <a:sym typeface="Arial"/>
                        </a:rPr>
                        <a:t> Sustitución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$42,244.00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$588,036.48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6074916"/>
                  </a:ext>
                </a:extLst>
              </a:tr>
              <a:tr h="66689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En búsqueda de Propuesta.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Almacén Delegacional - Coordinación de Abastecimiento y Equipamiento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Nuevo Arrendamiento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es-MX" sz="1000" b="0" i="0" u="none" strike="noStrike" cap="non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es-MX" sz="1000" b="0" i="0" u="none" strike="noStrike" cap="non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33460408"/>
                  </a:ext>
                </a:extLst>
              </a:tr>
              <a:tr h="5255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Calle Talleres, Lote 17, </a:t>
                      </a:r>
                      <a:r>
                        <a:rPr lang="es-MX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Mz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. XI, </a:t>
                      </a:r>
                      <a:r>
                        <a:rPr lang="es-MX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Nº</a:t>
                      </a: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. 2147, Parque Industrial, C.P. 85000, Cajeme, Ciudad Obregón, Sonora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Almacén de Bienes de Grupos Diversos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  <a:sym typeface="Arial"/>
                        </a:rPr>
                        <a:t>Sustitución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6217104"/>
                  </a:ext>
                </a:extLst>
              </a:tr>
              <a:tr h="42419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En búsqueda de propuesta inmobiliaria.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Sub-Almacén Delegacional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  <a:sym typeface="Arial"/>
                        </a:rPr>
                        <a:t>Nuevo Arrendamiento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68897736"/>
                  </a:ext>
                </a:extLst>
              </a:tr>
              <a:tr h="50571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En búsqueda de propuesta inmobiliaria.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</a:rPr>
                        <a:t>Almacén Delegacional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+mn-ea"/>
                          <a:cs typeface="+mn-cs"/>
                          <a:sym typeface="Arial"/>
                        </a:rPr>
                        <a:t>Nuevo Arrendamiento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76921683"/>
                  </a:ext>
                </a:extLst>
              </a:tr>
            </a:tbl>
          </a:graphicData>
        </a:graphic>
      </p:graphicFrame>
      <p:sp>
        <p:nvSpPr>
          <p:cNvPr id="5" name="Rectángulo 5">
            <a:extLst>
              <a:ext uri="{FF2B5EF4-FFF2-40B4-BE49-F238E27FC236}">
                <a16:creationId xmlns:a16="http://schemas.microsoft.com/office/drawing/2014/main" xmlns="" id="{706F22C7-33B8-2CCA-A87D-B7E4229D8D1D}"/>
              </a:ext>
            </a:extLst>
          </p:cNvPr>
          <p:cNvSpPr/>
          <p:nvPr/>
        </p:nvSpPr>
        <p:spPr>
          <a:xfrm>
            <a:off x="793102" y="649258"/>
            <a:ext cx="11007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0000"/>
              </a:buClr>
              <a:buSzPts val="3000"/>
              <a:defRPr/>
            </a:pPr>
            <a:r>
              <a:rPr lang="es-MX" dirty="0">
                <a:latin typeface="Noto Sans"/>
              </a:rPr>
              <a:t>En el Programa de Arrendamiento Inmobiliario para el año 2026. IMSS –Arrendatario, se tienen proyectos las siguientes Sustituciones y Nuevos Arrendamientos con destino a Almacén y Sub almacén</a:t>
            </a:r>
          </a:p>
        </p:txBody>
      </p:sp>
    </p:spTree>
    <p:extLst>
      <p:ext uri="{BB962C8B-B14F-4D97-AF65-F5344CB8AC3E}">
        <p14:creationId xmlns:p14="http://schemas.microsoft.com/office/powerpoint/2010/main" val="1390867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708237-5C97-4D73-E60A-5E110F022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xmlns="" id="{EC9633F6-255A-84D6-FF15-CF8AA50BD388}"/>
              </a:ext>
            </a:extLst>
          </p:cNvPr>
          <p:cNvSpPr txBox="1"/>
          <p:nvPr/>
        </p:nvSpPr>
        <p:spPr>
          <a:xfrm>
            <a:off x="237598" y="300119"/>
            <a:ext cx="80110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Conferencia Interamericana de Seguridad Social (CISS)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xmlns="" id="{0A8404B9-32E6-ED05-EEC2-59AB3376B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319160"/>
              </p:ext>
            </p:extLst>
          </p:nvPr>
        </p:nvGraphicFramePr>
        <p:xfrm>
          <a:off x="1730641" y="1850259"/>
          <a:ext cx="5586353" cy="2783350"/>
        </p:xfrm>
        <a:graphic>
          <a:graphicData uri="http://schemas.openxmlformats.org/drawingml/2006/table">
            <a:tbl>
              <a:tblPr/>
              <a:tblGrid>
                <a:gridCol w="2870265">
                  <a:extLst>
                    <a:ext uri="{9D8B030D-6E8A-4147-A177-3AD203B41FA5}">
                      <a16:colId xmlns:a16="http://schemas.microsoft.com/office/drawing/2014/main" xmlns="" val="3397488214"/>
                    </a:ext>
                  </a:extLst>
                </a:gridCol>
                <a:gridCol w="1358044">
                  <a:extLst>
                    <a:ext uri="{9D8B030D-6E8A-4147-A177-3AD203B41FA5}">
                      <a16:colId xmlns:a16="http://schemas.microsoft.com/office/drawing/2014/main" xmlns="" val="710793453"/>
                    </a:ext>
                  </a:extLst>
                </a:gridCol>
                <a:gridCol w="1358044">
                  <a:extLst>
                    <a:ext uri="{9D8B030D-6E8A-4147-A177-3AD203B41FA5}">
                      <a16:colId xmlns:a16="http://schemas.microsoft.com/office/drawing/2014/main" xmlns="" val="836495003"/>
                    </a:ext>
                  </a:extLst>
                </a:gridCol>
              </a:tblGrid>
              <a:tr h="40506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s-MX" sz="12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con IVA</a:t>
                      </a:r>
                    </a:p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s-MX" sz="12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(pesos)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s-MX" sz="12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Fecha de pago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3543182"/>
                  </a:ext>
                </a:extLst>
              </a:tr>
              <a:tr h="817221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Pago en numerario (20% de la aportación anual)</a:t>
                      </a:r>
                    </a:p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(oficio de requerimiento 09534314D2/2385 del 20 de feb 2026)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$4,596,529.03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26-feb-2026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2968908"/>
                  </a:ext>
                </a:extLst>
              </a:tr>
              <a:tr h="823794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Diferencia pago en especie (monto no acreditado 80%)</a:t>
                      </a:r>
                    </a:p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(oficio de requerimiento 09534314D2/2603 del 20 de feb 2026)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$3,276,303.16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26-feb-2026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86100356"/>
                  </a:ext>
                </a:extLst>
              </a:tr>
              <a:tr h="593695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Pago de servicios (energía eléctrica y agua potable) </a:t>
                      </a:r>
                      <a:r>
                        <a:rPr lang="es-MX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1_/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$2491,220.64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30-abr-2026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967397"/>
                  </a:ext>
                </a:extLst>
              </a:tr>
            </a:tbl>
          </a:graphicData>
        </a:graphic>
      </p:graphicFrame>
      <p:sp>
        <p:nvSpPr>
          <p:cNvPr id="5" name="Google Shape;79;p8">
            <a:extLst>
              <a:ext uri="{FF2B5EF4-FFF2-40B4-BE49-F238E27FC236}">
                <a16:creationId xmlns:a16="http://schemas.microsoft.com/office/drawing/2014/main" xmlns="" id="{1FCEDBA9-DB54-16D0-5A3D-435E6881B8AA}"/>
              </a:ext>
            </a:extLst>
          </p:cNvPr>
          <p:cNvSpPr txBox="1"/>
          <p:nvPr/>
        </p:nvSpPr>
        <p:spPr>
          <a:xfrm>
            <a:off x="2145158" y="1288587"/>
            <a:ext cx="458025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b="1" dirty="0">
                <a:solidFill>
                  <a:srgbClr val="0B5445"/>
                </a:solidFill>
                <a:latin typeface="Noto Sans"/>
                <a:ea typeface="Noto Sans"/>
                <a:cs typeface="Noto Sans"/>
                <a:sym typeface="Noto Sans"/>
              </a:rPr>
              <a:t>Aportación CISS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>
                <a:solidFill>
                  <a:srgbClr val="0B5445"/>
                </a:solidFill>
                <a:latin typeface="Calibri"/>
                <a:ea typeface="Calibri"/>
                <a:cs typeface="Calibri"/>
                <a:sym typeface="Calibri"/>
              </a:rPr>
              <a:t>(2026)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4285FB31-9618-15AB-EE4D-E15DC26D2CDF}"/>
              </a:ext>
            </a:extLst>
          </p:cNvPr>
          <p:cNvSpPr txBox="1"/>
          <p:nvPr/>
        </p:nvSpPr>
        <p:spPr>
          <a:xfrm>
            <a:off x="1730639" y="4633609"/>
            <a:ext cx="55863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200" b="1" dirty="0"/>
              <a:t>1_/ </a:t>
            </a:r>
            <a:r>
              <a:rPr lang="es-MX" sz="1200" dirty="0"/>
              <a:t>Con oficio 09534314D0/5197 del 21-abr-26 la CTAA requirió a la CISS el pago de los servicios de </a:t>
            </a:r>
            <a:r>
              <a:rPr lang="es-MX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energía eléctrica y agua potable, el cual fue cubierto el 30 de abril del presente.</a:t>
            </a:r>
            <a:endParaRPr lang="es-MX" sz="1200" dirty="0"/>
          </a:p>
        </p:txBody>
      </p:sp>
      <p:sp>
        <p:nvSpPr>
          <p:cNvPr id="2" name="Google Shape;79;p8">
            <a:extLst>
              <a:ext uri="{FF2B5EF4-FFF2-40B4-BE49-F238E27FC236}">
                <a16:creationId xmlns:a16="http://schemas.microsoft.com/office/drawing/2014/main" xmlns="" id="{B3C51CB8-0089-438B-EF9D-5CFFDFD40E80}"/>
              </a:ext>
            </a:extLst>
          </p:cNvPr>
          <p:cNvSpPr txBox="1"/>
          <p:nvPr/>
        </p:nvSpPr>
        <p:spPr>
          <a:xfrm rot="16200000">
            <a:off x="-665315" y="3196098"/>
            <a:ext cx="389188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 dirty="0">
                <a:solidFill>
                  <a:srgbClr val="0B5445"/>
                </a:solidFill>
                <a:latin typeface="Calibri"/>
                <a:ea typeface="Calibri"/>
                <a:cs typeface="Calibri"/>
                <a:sym typeface="Calibri"/>
              </a:rPr>
              <a:t>Convenio Específico Inmobiliario</a:t>
            </a:r>
          </a:p>
        </p:txBody>
      </p:sp>
      <p:pic>
        <p:nvPicPr>
          <p:cNvPr id="9" name="Picture 2" descr="Resultado de imagen para fotos de la ciss">
            <a:extLst>
              <a:ext uri="{FF2B5EF4-FFF2-40B4-BE49-F238E27FC236}">
                <a16:creationId xmlns="" xmlns:a16="http://schemas.microsoft.com/office/drawing/2014/main" id="{E250A610-C1A9-6B61-C884-859407347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2081461"/>
            <a:ext cx="3481195" cy="2446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98238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6F033B-991F-AB9E-1325-30FBDAAEE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xmlns="" id="{2BCA6012-E297-30ED-152C-CC8D35B3DD72}"/>
              </a:ext>
            </a:extLst>
          </p:cNvPr>
          <p:cNvSpPr txBox="1"/>
          <p:nvPr/>
        </p:nvSpPr>
        <p:spPr>
          <a:xfrm>
            <a:off x="237598" y="223919"/>
            <a:ext cx="80110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Conferencia Interamericana de Seguridad Social (CISS)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79BB32A-AA82-054C-CB82-7509A6CC0782}"/>
              </a:ext>
            </a:extLst>
          </p:cNvPr>
          <p:cNvSpPr txBox="1"/>
          <p:nvPr/>
        </p:nvSpPr>
        <p:spPr>
          <a:xfrm>
            <a:off x="541713" y="1252285"/>
            <a:ext cx="11237203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 oficio 09-9001-04000/045 del 19 de marzo de 2026, la HCV del IMSS solicitó a la DA:</a:t>
            </a: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just">
              <a:buAutoNum type="arabicPeriod"/>
            </a:pP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Pago de la cuarta parcialidad del adeudo Convenio CTAA/044/2021.</a:t>
            </a:r>
          </a:p>
          <a:p>
            <a:pPr marL="342900" indent="-342900" algn="just">
              <a:buAutoNum type="arabicPeriod"/>
            </a:pP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Pago de la aportación económica 2025 (numerario y pago en especie ) del Convenio Específico Inmobiliario.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Requiere aclaración del alcance de las cláusulas de los convenios citados relativos al destino del inmueble, debido a la identificación de filmaciones en las instalaciones.</a:t>
            </a:r>
          </a:p>
          <a:p>
            <a:pPr algn="just"/>
            <a:endParaRPr lang="es-ES" sz="1400" b="1" dirty="0" smtClean="0">
              <a:solidFill>
                <a:srgbClr val="0F4016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s-ES" sz="1400" b="1" dirty="0" smtClean="0">
                <a:solidFill>
                  <a:srgbClr val="0F401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Respuesta</a:t>
            </a:r>
            <a:r>
              <a:rPr lang="es-ES" sz="1400" b="1" dirty="0">
                <a:solidFill>
                  <a:srgbClr val="0F401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algn="just"/>
            <a:endParaRPr lang="es-ES" sz="1400" b="1" dirty="0">
              <a:solidFill>
                <a:srgbClr val="0F4016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 los puntos 1 y 2 se integró la documentación requerida y se tiene proyecto de respuesta.</a:t>
            </a: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cuanto al punto </a:t>
            </a:r>
            <a:r>
              <a:rPr lang="es-E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a)</a:t>
            </a: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se sostuvo reunión con la CISS, el Jurídico del IMSS y la Coordinación de Vinculación para acordar la forma en la cual se atenderá institucionalmente este requerimiento. Se solicitó a la CISS con oficio 0952841200/887 del 5-may-2026, la aclaración del uso de las instalaciones con ese objeto (filmaciones).</a:t>
            </a: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CISS mediante escrito número CISS/SG.063.2026 de fecha 11 de mayo del presente propone una modificación del Convenio Específico </a:t>
            </a:r>
            <a:r>
              <a:rPr lang="es-MX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Inmobiliario en </a:t>
            </a:r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que se permita el esquema de comercialización que tiene el </a:t>
            </a:r>
            <a:r>
              <a:rPr lang="es-MX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IMSS, </a:t>
            </a:r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tanto en las instalaciones de uso exclusivo de la CISS como en los espacios compartidos. </a:t>
            </a:r>
            <a:endParaRPr lang="es-MX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endParaRPr lang="es-MX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4" algn="just"/>
            <a:r>
              <a:rPr lang="es-ES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 elaboró proyecto de oficio para  la</a:t>
            </a:r>
            <a:r>
              <a:rPr lang="es-MX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Coordinación Consultiva y Apoyo Legal </a:t>
            </a:r>
            <a:r>
              <a:rPr lang="es-MX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consultando </a:t>
            </a:r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sobre si existe algún impedimento para realizar las modificaciones que le permita a la CISS un esquema de comercialización de espacios.</a:t>
            </a: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just">
              <a:buAutoNum type="arabicPeriod"/>
            </a:pPr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just">
              <a:buAutoNum type="arabicPeriod"/>
            </a:pPr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Google Shape;79;p8">
            <a:extLst>
              <a:ext uri="{FF2B5EF4-FFF2-40B4-BE49-F238E27FC236}">
                <a16:creationId xmlns:a16="http://schemas.microsoft.com/office/drawing/2014/main" xmlns="" id="{2643735A-7A0F-9F8F-E436-0AD89AEB32E3}"/>
              </a:ext>
            </a:extLst>
          </p:cNvPr>
          <p:cNvSpPr txBox="1"/>
          <p:nvPr/>
        </p:nvSpPr>
        <p:spPr>
          <a:xfrm>
            <a:off x="541713" y="979251"/>
            <a:ext cx="909359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0B5445"/>
                </a:solidFill>
                <a:latin typeface="Calibri"/>
                <a:ea typeface="Calibri"/>
                <a:cs typeface="Calibri"/>
                <a:sym typeface="Calibri"/>
              </a:rPr>
              <a:t>Recomendaciones H. Comisión de Vigilancia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24E3DD9-CD3F-37E7-4123-0D7B9B161A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46" b="26064"/>
          <a:stretch>
            <a:fillRect/>
          </a:stretch>
        </p:blipFill>
        <p:spPr>
          <a:xfrm>
            <a:off x="7266514" y="182784"/>
            <a:ext cx="1964272" cy="7964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330584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9B24574-02A1-EAEF-B1E9-18454774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0F168E3-BABF-DA0F-FC38-CC7A004100E6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7" name="Título 46">
            <a:extLst>
              <a:ext uri="{FF2B5EF4-FFF2-40B4-BE49-F238E27FC236}">
                <a16:creationId xmlns:a16="http://schemas.microsoft.com/office/drawing/2014/main" xmlns="" id="{5C428C41-5677-19C9-2D21-5908C2CE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733" y="2476500"/>
            <a:ext cx="8822533" cy="742950"/>
          </a:xfrm>
        </p:spPr>
        <p:txBody>
          <a:bodyPr/>
          <a:lstStyle/>
          <a:p>
            <a:pPr algn="ctr"/>
            <a:r>
              <a:rPr lang="es-MX" dirty="0">
                <a:solidFill>
                  <a:srgbClr val="691831"/>
                </a:solidFill>
              </a:rPr>
              <a:t>Anexos</a:t>
            </a:r>
          </a:p>
        </p:txBody>
      </p:sp>
    </p:spTree>
    <p:extLst>
      <p:ext uri="{BB962C8B-B14F-4D97-AF65-F5344CB8AC3E}">
        <p14:creationId xmlns:p14="http://schemas.microsoft.com/office/powerpoint/2010/main" val="4016826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46C737-F4BE-C79B-DC11-79267A3FD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9D345D5-4F76-C6F2-452C-D56A9BD30C77}"/>
              </a:ext>
            </a:extLst>
          </p:cNvPr>
          <p:cNvSpPr txBox="1"/>
          <p:nvPr/>
        </p:nvSpPr>
        <p:spPr>
          <a:xfrm>
            <a:off x="111967" y="155525"/>
            <a:ext cx="841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Detalle validación de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d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onaciones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i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nmobiliarias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para CECI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91C7307F-32B8-9C86-925C-0E4D34DC2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662113"/>
            <a:ext cx="285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3033A0F-A945-1A0D-99D5-6AD922F2F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662113"/>
            <a:ext cx="285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872D8ACA-3443-A7AD-2DC2-8D5F292C83F3}"/>
              </a:ext>
            </a:extLst>
          </p:cNvPr>
          <p:cNvSpPr txBox="1"/>
          <p:nvPr/>
        </p:nvSpPr>
        <p:spPr>
          <a:xfrm>
            <a:off x="111966" y="505225"/>
            <a:ext cx="796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i="0" u="none" strike="noStrike" kern="1200" cap="none" spc="0" normalizeH="0" baseline="0" noProof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Inmuebles Autorizado por el H. Consejo Técnico </a:t>
            </a:r>
            <a:r>
              <a:rPr lang="es-MX">
                <a:solidFill>
                  <a:srgbClr val="0B544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Mayo</a:t>
            </a:r>
            <a:r>
              <a:rPr kumimoji="0" lang="es-MX" sz="1800" i="0" u="none" strike="noStrike" kern="1200" cap="none" spc="0" normalizeH="0" baseline="0" noProof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2026</a:t>
            </a:r>
            <a:endParaRPr kumimoji="0" lang="es-MX" sz="1800" b="1" i="0" u="none" strike="noStrike" kern="1200" cap="none" spc="0" normalizeH="0" baseline="0" noProof="0">
              <a:ln>
                <a:noFill/>
              </a:ln>
              <a:solidFill>
                <a:srgbClr val="0B5445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xmlns="" id="{D64931A7-50D5-DE18-CF01-29BD540AE32C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1039474C-D677-260A-C34E-A1776A95A8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832737"/>
              </p:ext>
            </p:extLst>
          </p:nvPr>
        </p:nvGraphicFramePr>
        <p:xfrm>
          <a:off x="243069" y="905335"/>
          <a:ext cx="11526567" cy="5120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00853">
                  <a:extLst>
                    <a:ext uri="{9D8B030D-6E8A-4147-A177-3AD203B41FA5}">
                      <a16:colId xmlns:a16="http://schemas.microsoft.com/office/drawing/2014/main" xmlns="" val="1688489806"/>
                    </a:ext>
                  </a:extLst>
                </a:gridCol>
                <a:gridCol w="1692198">
                  <a:extLst>
                    <a:ext uri="{9D8B030D-6E8A-4147-A177-3AD203B41FA5}">
                      <a16:colId xmlns:a16="http://schemas.microsoft.com/office/drawing/2014/main" xmlns="" val="329607940"/>
                    </a:ext>
                  </a:extLst>
                </a:gridCol>
                <a:gridCol w="1716722">
                  <a:extLst>
                    <a:ext uri="{9D8B030D-6E8A-4147-A177-3AD203B41FA5}">
                      <a16:colId xmlns:a16="http://schemas.microsoft.com/office/drawing/2014/main" xmlns="" val="1039058617"/>
                    </a:ext>
                  </a:extLst>
                </a:gridCol>
                <a:gridCol w="846100">
                  <a:extLst>
                    <a:ext uri="{9D8B030D-6E8A-4147-A177-3AD203B41FA5}">
                      <a16:colId xmlns:a16="http://schemas.microsoft.com/office/drawing/2014/main" xmlns="" val="514053586"/>
                    </a:ext>
                  </a:extLst>
                </a:gridCol>
                <a:gridCol w="3727740">
                  <a:extLst>
                    <a:ext uri="{9D8B030D-6E8A-4147-A177-3AD203B41FA5}">
                      <a16:colId xmlns:a16="http://schemas.microsoft.com/office/drawing/2014/main" xmlns="" val="4093696866"/>
                    </a:ext>
                  </a:extLst>
                </a:gridCol>
                <a:gridCol w="1598111">
                  <a:extLst>
                    <a:ext uri="{9D8B030D-6E8A-4147-A177-3AD203B41FA5}">
                      <a16:colId xmlns:a16="http://schemas.microsoft.com/office/drawing/2014/main" xmlns="" val="322256887"/>
                    </a:ext>
                  </a:extLst>
                </a:gridCol>
                <a:gridCol w="1344843">
                  <a:extLst>
                    <a:ext uri="{9D8B030D-6E8A-4147-A177-3AD203B41FA5}">
                      <a16:colId xmlns:a16="http://schemas.microsoft.com/office/drawing/2014/main" xmlns="" val="1683561751"/>
                    </a:ext>
                  </a:extLst>
                </a:gridCol>
              </a:tblGrid>
              <a:tr h="2477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 err="1">
                          <a:solidFill>
                            <a:srgbClr val="FFFFFF"/>
                          </a:solidFill>
                          <a:effectLst/>
                        </a:rPr>
                        <a:t>Nº</a:t>
                      </a:r>
                      <a:endParaRPr lang="es-MX" sz="1000" b="1" i="0" u="none" strike="noStrike" err="1">
                        <a:solidFill>
                          <a:srgbClr val="FFFFFF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</a:rPr>
                        <a:t>OOAD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</a:rPr>
                        <a:t>MUNICIPIO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</a:rPr>
                        <a:t>CAPACIDAD INSTALADA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</a:rPr>
                        <a:t>DIRECCIÓN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</a:rPr>
                        <a:t>ACUERDO HCT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FECHA ESCRITURA A FAVOR DEL IMSS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9482238"/>
                  </a:ext>
                </a:extLst>
              </a:tr>
              <a:tr h="297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Aguascalientes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Aguascalientes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kern="1200" err="1">
                          <a:solidFill>
                            <a:schemeClr val="tx1"/>
                          </a:solidFill>
                          <a:effectLst/>
                        </a:rPr>
                        <a:t>Av.Guadalupe</a:t>
                      </a:r>
                      <a:r>
                        <a:rPr lang="es-MX" sz="10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 González No. 998, Condominio Zona Loretta</a:t>
                      </a:r>
                      <a:endParaRPr lang="es-MX" sz="10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ACDO.AS2.HCT.310326/64.P.DA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41,686 del 28/04/2026</a:t>
                      </a:r>
                    </a:p>
                    <a:p>
                      <a:pPr marL="0" lvl="0" algn="ctr" defTabSz="914400" rtl="0" eaLnBrk="1" fontAlgn="ctr" latinLnBrk="0" hangingPunct="1">
                        <a:buNone/>
                      </a:pP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4263494"/>
                  </a:ext>
                </a:extLst>
              </a:tr>
              <a:tr h="1981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Aguascalientes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Aguascalientes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</a:t>
                      </a:r>
                      <a:r>
                        <a:rPr lang="es-MX" sz="1000" b="0" u="none" strike="noStrike" err="1">
                          <a:solidFill>
                            <a:schemeClr val="tx1"/>
                          </a:solidFill>
                          <a:effectLst/>
                        </a:rPr>
                        <a:t>Amarelo</a:t>
                      </a: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, 20200  Olinda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ACDO.AS2.HCT.310326/69.P.DA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Aptos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41,687 del 28 de abril de 2026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725142865"/>
                  </a:ext>
                </a:extLst>
              </a:tr>
              <a:tr h="1981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Aguascalientes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Aguascalientes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San Francisco de los Viveros 1412-1420, 20196 Ojo caliente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ACDO.AS2.HCT.310326/63.P.DA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41,688 del 28/04/2026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4219780"/>
                  </a:ext>
                </a:extLst>
              </a:tr>
              <a:tr h="1981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Aguascalientes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Jesús María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Avenida Prolongación Niagara, 20916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ACDO.AS2.HCT.310326/65.P.DA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Aptos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41,689 del 28/04/2026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10201524"/>
                  </a:ext>
                </a:extLst>
              </a:tr>
              <a:tr h="1981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Aguascalientes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Pabellón de Arteaga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Emiliano Zapata 17, Palo Alto, 20675, Pabellón de Arteaga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ACDO.AS2.HCT.310326/67.P.DA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41,690 del 28/04/2026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44720307"/>
                  </a:ext>
                </a:extLst>
              </a:tr>
              <a:tr h="1981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Aguascalientes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Rincón de Romos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Prol. 5 de Mayo, 20404, Rincón de Romos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ACDO.AS2.HCT.310326/68.P.DA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Aptos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41,691 del 28 de abril de 2026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828683907"/>
                  </a:ext>
                </a:extLst>
              </a:tr>
              <a:tr h="1981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Aguascalientes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San Francisco de los Romo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San Benjamín 108, </a:t>
                      </a:r>
                      <a:r>
                        <a:rPr lang="es-MX" sz="1000" b="0" u="none" strike="noStrike" err="1">
                          <a:solidFill>
                            <a:schemeClr val="tx1"/>
                          </a:solidFill>
                          <a:effectLst/>
                        </a:rPr>
                        <a:t>Urbivilla</a:t>
                      </a: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 del Vergel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ACDO.AS2.HCT.310326/66.P.DA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41,692 del 28/04/2026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63797186"/>
                  </a:ext>
                </a:extLst>
              </a:tr>
              <a:tr h="2477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Baja California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Mexicali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Avenida Torre, Atienza, número 2621, Colonia Hacienda de las Torres, Municipio de Mexicali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800" b="0" u="none" strike="noStrike" noProof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ACDO.AS2.HCT.280426/104.P.DA</a:t>
                      </a:r>
                      <a:endParaRPr lang="es-ES" sz="800">
                        <a:solidFill>
                          <a:schemeClr val="tx1"/>
                        </a:solidFill>
                        <a:latin typeface="Apto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s-MX" sz="800" b="0" i="0" u="none" strike="noStrike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261330989"/>
                  </a:ext>
                </a:extLst>
              </a:tr>
              <a:tr h="1238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Baja California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San Quintín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San Ramón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 noProof="0">
                          <a:solidFill>
                            <a:schemeClr val="tx1"/>
                          </a:solidFill>
                          <a:effectLst/>
                        </a:rPr>
                        <a:t>ACDO.AS2.HCT.270525/130.P.DA </a:t>
                      </a:r>
                      <a:endParaRPr lang="es-ES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 noProof="0">
                          <a:solidFill>
                            <a:schemeClr val="tx1"/>
                          </a:solidFill>
                          <a:effectLst/>
                        </a:rPr>
                        <a:t>Escritura 2226 del 22/07/2025</a:t>
                      </a:r>
                      <a:endParaRPr lang="es-ES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57917563"/>
                  </a:ext>
                </a:extLst>
              </a:tr>
              <a:tr h="1238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Chihuahua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Ciudad Juárez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Paraje Oriente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800" b="0" u="none" strike="noStrike" noProof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ACDO.AS2.HCT.280125/3.P.DA</a:t>
                      </a:r>
                      <a:endParaRPr lang="es-ES" sz="800">
                        <a:solidFill>
                          <a:schemeClr val="tx1"/>
                        </a:solidFill>
                        <a:latin typeface="Apto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800" b="0" u="none" strike="noStrike" noProof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Escritura 21 del 10/04/2025, </a:t>
                      </a:r>
                      <a:endParaRPr lang="es-ES" sz="800">
                        <a:solidFill>
                          <a:schemeClr val="tx1"/>
                        </a:solidFill>
                        <a:latin typeface="Apto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59159110"/>
                  </a:ext>
                </a:extLst>
              </a:tr>
              <a:tr h="1238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Chihuahua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Ciudad Juárez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Municipio Libre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800" b="0" u="none" strike="noStrike" kern="1200" noProof="0">
                          <a:solidFill>
                            <a:schemeClr val="tx1"/>
                          </a:solidFill>
                          <a:effectLst/>
                        </a:rPr>
                        <a:t>ACDO.AS2.HCT.280125/3.P.DA</a:t>
                      </a:r>
                      <a:endParaRPr lang="es-ES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20 del 10/04/2025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33268094"/>
                  </a:ext>
                </a:extLst>
              </a:tr>
              <a:tr h="1238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Chihuahua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Ciudad Juárez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San Isidro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800" b="0" u="none" strike="noStrike" noProof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ACDO.AS2.HCT.280125/3.P.DA</a:t>
                      </a:r>
                      <a:endParaRPr lang="es-ES" sz="800">
                        <a:solidFill>
                          <a:schemeClr val="tx1"/>
                        </a:solidFill>
                        <a:latin typeface="Apto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>
                          <a:solidFill>
                            <a:schemeClr val="tx1"/>
                          </a:solidFill>
                          <a:effectLst/>
                        </a:rPr>
                        <a:t>Escritura 19 del 10/04/2025 </a:t>
                      </a:r>
                      <a:endParaRPr lang="es-MX" sz="800" b="0" i="0" u="none" strike="noStrike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64957033"/>
                  </a:ext>
                </a:extLst>
              </a:tr>
              <a:tr h="1238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Chihuahua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Ciudad Juárez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Gladiolas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800" b="0" u="none" strike="noStrike" kern="1200" noProof="0">
                          <a:solidFill>
                            <a:schemeClr val="tx1"/>
                          </a:solidFill>
                          <a:effectLst/>
                        </a:rPr>
                        <a:t>ACDO.AS2.HCT.280125/3.P.DA</a:t>
                      </a:r>
                      <a:endParaRPr lang="es-ES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>
                          <a:solidFill>
                            <a:schemeClr val="tx1"/>
                          </a:solidFill>
                          <a:effectLst/>
                        </a:rPr>
                        <a:t>Escritura 22 de 10/04/2025</a:t>
                      </a:r>
                      <a:endParaRPr lang="es-MX" sz="800" b="0" i="0" u="none" strike="noStrike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27820258"/>
                  </a:ext>
                </a:extLst>
              </a:tr>
              <a:tr h="1238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Chihuahua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Ciudad Juárez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Urbivilla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800" b="0" u="none" strike="noStrike" noProof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ACDO.AS2.HCT.280125/3.P.DA</a:t>
                      </a:r>
                      <a:endParaRPr lang="es-ES" sz="800">
                        <a:solidFill>
                          <a:schemeClr val="tx1"/>
                        </a:solidFill>
                        <a:latin typeface="Apto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>
                          <a:solidFill>
                            <a:schemeClr val="tx1"/>
                          </a:solidFill>
                          <a:effectLst/>
                        </a:rPr>
                        <a:t>Escritura 18 de 10/04/2025</a:t>
                      </a:r>
                      <a:endParaRPr lang="es-MX" sz="800" b="0" i="0" u="none" strike="noStrike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033788973"/>
                  </a:ext>
                </a:extLst>
              </a:tr>
              <a:tr h="1238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Colima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err="1">
                          <a:solidFill>
                            <a:schemeClr val="tx1"/>
                          </a:solidFill>
                          <a:effectLst/>
                        </a:rPr>
                        <a:t>Tecoman</a:t>
                      </a:r>
                      <a:endParaRPr lang="es-MX" sz="1000" b="0" i="0" u="none" strike="noStrike" err="1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Las Colmenas, Tecoman Colima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216047089"/>
                  </a:ext>
                </a:extLst>
              </a:tr>
              <a:tr h="2477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Durango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Nuevo Ideal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Calle Guadalupe Victoria esq. Calle 97, Ejidatarios Colonia La Magdalena, Nuevo Ideal, Durango.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>
                          <a:solidFill>
                            <a:schemeClr val="tx1"/>
                          </a:solidFill>
                          <a:effectLst/>
                        </a:rPr>
                        <a:t>ACDO.AS2.HCT.280426/103.P.DA.</a:t>
                      </a:r>
                      <a:endParaRPr lang="es-MX" sz="800" b="0" i="0" u="none" strike="noStrike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294694336"/>
                  </a:ext>
                </a:extLst>
              </a:tr>
              <a:tr h="2477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Estado de México Oriente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Chalco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Calle Membrillo No. 32, Colonia Granjas de Chalco, Chalco de Díaz Covarrubias, Estado de México.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ACDO.AS2.HCT.251125/348.P.DA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18151 de 14/01/2026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55072984"/>
                  </a:ext>
                </a:extLst>
              </a:tr>
              <a:tr h="2477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Estado de México Oriente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Nezahualcóyotl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Calle 38 esquina Tercera Avenida, Colonia El Sol, Nezahualcóyotl, Estado de México.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ACDO.AS2.HCT.251125/346.P.DA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18153 de 14/01/2026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10943450"/>
                  </a:ext>
                </a:extLst>
              </a:tr>
              <a:tr h="2477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Estado de México Oriente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Texcoco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Calle Ignacio Manuel Altamirano, Colonia Leyes de Reforma, Texcoco, Estado de México. (acceso sobre avenida Los limones)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ACDO.AS2.HCT.280426/100.P.DA</a:t>
                      </a:r>
                      <a:endParaRPr lang="es-MX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18219 del 22/05/2026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32218523"/>
                  </a:ext>
                </a:extLst>
              </a:tr>
              <a:tr h="2665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Estado de México Oriente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Tlalnepantla de Baz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Parque Recreativo "El Rosario" 1, avenida Cultura Tolteca, Lagos de Tlalnepantla.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ACDO.AS2.HCT.251125/345.P.DA</a:t>
                      </a:r>
                      <a:endParaRPr lang="es-MX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Escritura 18152 de 14/01/2026</a:t>
                      </a:r>
                      <a:endParaRPr lang="es-MX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452753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827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7FE47E-F81E-7588-79E7-85CA271DC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6892DE66-0BA2-C73E-ECAF-9A79CA0CD418}"/>
              </a:ext>
            </a:extLst>
          </p:cNvPr>
          <p:cNvSpPr txBox="1"/>
          <p:nvPr/>
        </p:nvSpPr>
        <p:spPr>
          <a:xfrm>
            <a:off x="111967" y="155525"/>
            <a:ext cx="841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Detalle validación de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d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onaciones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i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nmobiliarias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para CECI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60F010B-ACD8-C495-8A74-0AD7FC71F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662113"/>
            <a:ext cx="285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7375E9E-5967-6A1A-0120-E4BC89879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662113"/>
            <a:ext cx="285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82A017AA-4A8D-0272-35B2-8596D779E0DE}"/>
              </a:ext>
            </a:extLst>
          </p:cNvPr>
          <p:cNvSpPr txBox="1"/>
          <p:nvPr/>
        </p:nvSpPr>
        <p:spPr>
          <a:xfrm>
            <a:off x="111966" y="505225"/>
            <a:ext cx="796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i="0" u="none" strike="noStrike" kern="1200" cap="none" spc="0" normalizeH="0" baseline="0" noProof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Inmuebles Autorizado por el H. Consejo Técnico </a:t>
            </a:r>
            <a:r>
              <a:rPr lang="es-MX">
                <a:solidFill>
                  <a:srgbClr val="0B544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Mayo</a:t>
            </a:r>
            <a:r>
              <a:rPr kumimoji="0" lang="es-MX" sz="1800" i="0" u="none" strike="noStrike" kern="1200" cap="none" spc="0" normalizeH="0" baseline="0" noProof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2026</a:t>
            </a:r>
            <a:endParaRPr kumimoji="0" lang="es-MX" sz="1800" b="1" i="0" u="none" strike="noStrike" kern="1200" cap="none" spc="0" normalizeH="0" baseline="0" noProof="0">
              <a:ln>
                <a:noFill/>
              </a:ln>
              <a:solidFill>
                <a:srgbClr val="0B5445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xmlns="" id="{E382C917-0056-8A59-C060-9A1C88854F9A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68F5463A-D9F1-9099-6393-E5ED3CCF6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564202"/>
              </p:ext>
            </p:extLst>
          </p:nvPr>
        </p:nvGraphicFramePr>
        <p:xfrm>
          <a:off x="196771" y="905335"/>
          <a:ext cx="11472434" cy="478093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98032">
                  <a:extLst>
                    <a:ext uri="{9D8B030D-6E8A-4147-A177-3AD203B41FA5}">
                      <a16:colId xmlns:a16="http://schemas.microsoft.com/office/drawing/2014/main" xmlns="" val="1688489806"/>
                    </a:ext>
                  </a:extLst>
                </a:gridCol>
                <a:gridCol w="1684250">
                  <a:extLst>
                    <a:ext uri="{9D8B030D-6E8A-4147-A177-3AD203B41FA5}">
                      <a16:colId xmlns:a16="http://schemas.microsoft.com/office/drawing/2014/main" xmlns="" val="329607940"/>
                    </a:ext>
                  </a:extLst>
                </a:gridCol>
                <a:gridCol w="1708660">
                  <a:extLst>
                    <a:ext uri="{9D8B030D-6E8A-4147-A177-3AD203B41FA5}">
                      <a16:colId xmlns:a16="http://schemas.microsoft.com/office/drawing/2014/main" xmlns="" val="1039058617"/>
                    </a:ext>
                  </a:extLst>
                </a:gridCol>
                <a:gridCol w="842127">
                  <a:extLst>
                    <a:ext uri="{9D8B030D-6E8A-4147-A177-3AD203B41FA5}">
                      <a16:colId xmlns:a16="http://schemas.microsoft.com/office/drawing/2014/main" xmlns="" val="514053586"/>
                    </a:ext>
                  </a:extLst>
                </a:gridCol>
                <a:gridCol w="3754123">
                  <a:extLst>
                    <a:ext uri="{9D8B030D-6E8A-4147-A177-3AD203B41FA5}">
                      <a16:colId xmlns:a16="http://schemas.microsoft.com/office/drawing/2014/main" xmlns="" val="4093696866"/>
                    </a:ext>
                  </a:extLst>
                </a:gridCol>
                <a:gridCol w="1622049">
                  <a:extLst>
                    <a:ext uri="{9D8B030D-6E8A-4147-A177-3AD203B41FA5}">
                      <a16:colId xmlns:a16="http://schemas.microsoft.com/office/drawing/2014/main" xmlns="" val="322256887"/>
                    </a:ext>
                  </a:extLst>
                </a:gridCol>
                <a:gridCol w="1263193">
                  <a:extLst>
                    <a:ext uri="{9D8B030D-6E8A-4147-A177-3AD203B41FA5}">
                      <a16:colId xmlns:a16="http://schemas.microsoft.com/office/drawing/2014/main" xmlns="" val="1683561751"/>
                    </a:ext>
                  </a:extLst>
                </a:gridCol>
              </a:tblGrid>
              <a:tr h="2716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 err="1">
                          <a:solidFill>
                            <a:srgbClr val="FFFFFF"/>
                          </a:solidFill>
                          <a:effectLst/>
                        </a:rPr>
                        <a:t>Nº</a:t>
                      </a:r>
                      <a:endParaRPr lang="es-MX" sz="1000" b="1" i="0" u="none" strike="noStrike" err="1">
                        <a:solidFill>
                          <a:srgbClr val="FFFFFF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</a:rPr>
                        <a:t>OOAD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</a:rPr>
                        <a:t>MUNICIPIO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</a:rPr>
                        <a:t>CAPACIDAD INSTALADA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</a:rPr>
                        <a:t>DIRECCIÓN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</a:rPr>
                        <a:t>ACUERDO HCT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FECHA ESCRITURA A FAVOR DEL IMSS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9482238"/>
                  </a:ext>
                </a:extLst>
              </a:tr>
              <a:tr h="2716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Estado de México Oriente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Valle de Chalco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Interior del Deportivo Luis Donaldo Colosio, Colonia San Miguel Xico II Sección, Valle de Chalco, Estado de México.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ACDO/AS2.HCT.251125/347.P.DA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>
                          <a:solidFill>
                            <a:schemeClr val="tx1"/>
                          </a:solidFill>
                          <a:effectLst/>
                        </a:rPr>
                        <a:t>Escritura 18148 del 19/12/2025</a:t>
                      </a:r>
                      <a:endParaRPr lang="es-MX" sz="800" b="0" i="0" u="none" strike="noStrike">
                        <a:solidFill>
                          <a:schemeClr val="tx1"/>
                        </a:solidFill>
                        <a:effectLst/>
                        <a:latin typeface="Aptos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426349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Jalisco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Arandas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Ocampo S/N, Fracc. Villa franca, 47182,  Arandas, Jalisco.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800" b="0" u="none" strike="noStrike" noProof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ACDO.AS2.HCT.280426/101.P.DA</a:t>
                      </a:r>
                      <a:endParaRPr lang="es-ES" sz="800">
                        <a:solidFill>
                          <a:schemeClr val="tx1"/>
                        </a:solidFill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72514286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Jalisco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Ayutla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s-MX" sz="10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Calle Santo Toribio romo No. 6 Fracc. Capilla del Rayo </a:t>
                      </a:r>
                      <a:endParaRPr lang="es-MX" sz="10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 noProof="0">
                          <a:solidFill>
                            <a:schemeClr val="tx1"/>
                          </a:solidFill>
                          <a:effectLst/>
                        </a:rPr>
                        <a:t>ACDO.AS2.HCT.310326/71.P.DA</a:t>
                      </a:r>
                      <a:endParaRPr lang="es-ES" sz="8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4219780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jalisco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Sayula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</a:t>
                      </a:r>
                      <a:r>
                        <a:rPr lang="es-MX" sz="1000" b="0" u="none" strike="noStrike" err="1">
                          <a:solidFill>
                            <a:schemeClr val="tx1"/>
                          </a:solidFill>
                          <a:effectLst/>
                        </a:rPr>
                        <a:t>Ogazon</a:t>
                      </a: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 No. 223, </a:t>
                      </a:r>
                      <a:r>
                        <a:rPr lang="es-MX" sz="1000" b="0" u="none" strike="noStrike" err="1">
                          <a:solidFill>
                            <a:schemeClr val="tx1"/>
                          </a:solidFill>
                          <a:effectLst/>
                        </a:rPr>
                        <a:t>Fracc</a:t>
                      </a: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, Parques Aldama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CDO.AS2.HCT.280426/102.P.DA.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highlight>
                          <a:srgbClr val="FFFFFF"/>
                        </a:highlight>
                        <a:latin typeface="Aptos Narrow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10201524"/>
                  </a:ext>
                </a:extLst>
              </a:tr>
              <a:tr h="144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Michoacán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Jacona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Presa Solis No. 7, Fraccionamiento La Luz, C.P. 59833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ACDO.AS2.HCT.280426/107.P.DA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44720307"/>
                  </a:ext>
                </a:extLst>
              </a:tr>
              <a:tr h="2716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26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Michoacán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Zamora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Labastida No. 1504, Colonia Real de Valencia, C.P.59717,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ACDO.AS2.HCT.310326/70.P.DA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828683907"/>
                  </a:ext>
                </a:extLst>
              </a:tr>
              <a:tr h="144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Michoacán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La Piedad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Goldsmith y Descartes, Colonia </a:t>
                      </a:r>
                      <a:r>
                        <a:rPr lang="es-MX" sz="1000" b="0" u="none" strike="noStrike" err="1">
                          <a:solidFill>
                            <a:schemeClr val="tx1"/>
                          </a:solidFill>
                          <a:effectLst/>
                        </a:rPr>
                        <a:t>Cuitzillo</a:t>
                      </a: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, C. P. 59363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ACDO.AS2.HCT.280426/106.P.DA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63797186"/>
                  </a:ext>
                </a:extLst>
              </a:tr>
              <a:tr h="2716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Morelos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Emiliano Zapata 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Prolongación Cumez Numero 1, en la Colonia Villa Morelos, Emiliano zapata </a:t>
                      </a:r>
                      <a:r>
                        <a:rPr lang="es-MX" sz="1000" b="0" u="none" strike="noStrike" err="1">
                          <a:solidFill>
                            <a:schemeClr val="tx1"/>
                          </a:solidFill>
                          <a:effectLst/>
                        </a:rPr>
                        <a:t>morelos</a:t>
                      </a: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ACDO.AS2.HCT.310326/61.P.DA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261330989"/>
                  </a:ext>
                </a:extLst>
              </a:tr>
              <a:tr h="2716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Morelos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Miacatlán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Insurgentes #06 Colonia Centro del Municipio de Miacatlán, Morelos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ACDO.AS2.HCT.310326/62.P.DA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57917563"/>
                  </a:ext>
                </a:extLst>
              </a:tr>
              <a:tr h="2716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Morelos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Tlaquiltenango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Tlahuica número 3 A, Colonia Centro, Tlaquiltenango, Morelos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ACDO.AS2.HCT.310326/60.P.DA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59159110"/>
                  </a:ext>
                </a:extLst>
              </a:tr>
              <a:tr h="2716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31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Morelos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Tepalcingo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paseo Ribereño No. 5, campo de Tepalcingo, Municipio de Tepalcingo, Estado de Morelos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ACDO.AS2.HCT.280426/105.P.DA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33268094"/>
                  </a:ext>
                </a:extLst>
              </a:tr>
              <a:tr h="1358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Puebla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San Martín Texmelucan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Privada Reforma 200, San Rafael Tlanalapan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ACDO.AS2.HCT.260226/29.P.DA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Escritura 8 del 16/04/2026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64957033"/>
                  </a:ext>
                </a:extLst>
              </a:tr>
              <a:tr h="2716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Durango 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Santiago Papasquiaro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Calle San Isidro No. 117 Col. Real Campestre, Santiago Papasquiaro, Durango.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>
                          <a:solidFill>
                            <a:schemeClr val="tx1"/>
                          </a:solidFill>
                          <a:effectLst/>
                        </a:rPr>
                        <a:t>ACDO.AS2.HCT.260526/133.P.DA</a:t>
                      </a:r>
                      <a:endParaRPr lang="es-MX" sz="800" b="0" i="0" u="none" strike="noStrike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27820258"/>
                  </a:ext>
                </a:extLst>
              </a:tr>
              <a:tr h="4074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Estado de México Oriente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Chicoloapan.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Paseo Vía Láctea, Manzana 057, Unidad Habitacional Galaxia Los Reyes, C.P. 56383, Municipio de Chicoloapan, Estado de México.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ACDO.AS2.HCT.260526/137.P.DA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033788973"/>
                  </a:ext>
                </a:extLst>
              </a:tr>
              <a:tr h="2716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Estado de México Oriente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Ixtapaluca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Calle Ignacio Lopez Rayon Mz 4, Lt 5, Conjunto Urbano Los Heroes, Municipio de Ixtapaluca, Estado de México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800" b="0" u="none" strike="noStrike" noProof="0">
                          <a:solidFill>
                            <a:schemeClr val="tx1"/>
                          </a:solidFill>
                          <a:effectLst/>
                        </a:rPr>
                        <a:t>ACDO.AS2.HCT.260526/138.P.DA</a:t>
                      </a:r>
                      <a:endParaRPr lang="es-MX" sz="800" b="0" i="0" u="none" strike="noStrike" noProof="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216047089"/>
                  </a:ext>
                </a:extLst>
              </a:tr>
              <a:tr h="144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Michoacán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Sahuayo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Calle Hospital General</a:t>
                      </a:r>
                      <a:endParaRPr lang="es-MX" sz="10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ACDO.AS2.HCT.260526/136.P.DA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294694336"/>
                  </a:ext>
                </a:extLst>
              </a:tr>
              <a:tr h="2716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Sonora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Nogales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Sabino, Col Sabinos, a un costado de la Col. Lomas de Anza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800" b="0" u="none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ACDO.AS2.HCT.260526/134.P.DA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55072984"/>
                  </a:ext>
                </a:extLst>
              </a:tr>
              <a:tr h="1445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38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Morelos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Jojutla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Calle Crisantemos LT-02, Col. Santa María Tlatenchi</a:t>
                      </a:r>
                      <a:endParaRPr lang="es-MX" sz="10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u="none" strike="noStrike" kern="1200">
                          <a:solidFill>
                            <a:schemeClr val="tx1"/>
                          </a:solidFill>
                          <a:effectLst/>
                        </a:rPr>
                        <a:t>ACDO.AS2.HCT.260526/135.P.DA</a:t>
                      </a:r>
                      <a:endParaRPr lang="es-MX" sz="800" b="0" i="0" u="none" strike="noStrike" kern="1200">
                        <a:solidFill>
                          <a:schemeClr val="tx1"/>
                        </a:solidFill>
                        <a:effectLst/>
                        <a:latin typeface="Aptos"/>
                        <a:ea typeface="Noto Sans"/>
                        <a:cs typeface="Noto San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10943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211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56A871-F8C0-4F86-008A-6F29EE332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A2928A6-EB8A-26C5-1315-E4F9AB3400B1}"/>
              </a:ext>
            </a:extLst>
          </p:cNvPr>
          <p:cNvSpPr txBox="1"/>
          <p:nvPr/>
        </p:nvSpPr>
        <p:spPr>
          <a:xfrm>
            <a:off x="111967" y="155525"/>
            <a:ext cx="841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Detalle validación de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d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onaciones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i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nmobiliarias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para CECI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C69F1B7C-099A-2986-C589-61C2FFAD5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662113"/>
            <a:ext cx="285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7E9D5814-6A2E-65FC-3A9A-509F4DCE6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662113"/>
            <a:ext cx="285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2C2CE8A9-4E06-DA13-19C9-5FB9EE844ECD}"/>
              </a:ext>
            </a:extLst>
          </p:cNvPr>
          <p:cNvSpPr txBox="1"/>
          <p:nvPr/>
        </p:nvSpPr>
        <p:spPr>
          <a:xfrm>
            <a:off x="111966" y="505225"/>
            <a:ext cx="796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i="0" u="none" strike="noStrike" kern="1200" cap="none" spc="0" normalizeH="0" baseline="0" noProof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Inmuebles con integración de expediente con </a:t>
            </a: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60% o más </a:t>
            </a:r>
            <a:r>
              <a:rPr kumimoji="0" lang="es-MX" sz="1800" i="0" u="none" strike="noStrike" kern="1200" cap="none" spc="0" normalizeH="0" baseline="0" noProof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avance</a:t>
            </a:r>
            <a:endParaRPr kumimoji="0" lang="es-MX" sz="1800" b="1" i="0" u="none" strike="noStrike" kern="1200" cap="none" spc="0" normalizeH="0" baseline="0" noProof="0">
              <a:ln>
                <a:noFill/>
              </a:ln>
              <a:solidFill>
                <a:srgbClr val="0B5445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3AD0DFB3-B1B5-16BD-6A36-CA63115FC831}"/>
              </a:ext>
            </a:extLst>
          </p:cNvPr>
          <p:cNvSpPr txBox="1"/>
          <p:nvPr/>
        </p:nvSpPr>
        <p:spPr>
          <a:xfrm>
            <a:off x="8812040" y="5825793"/>
            <a:ext cx="3130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CLG: Certificado de Libertad de Gravamen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AYNº: Alineamiento y Número Oficial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AC/DD: Acta de Cabildo/ Decreto de Desincorporación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PLT: Plano Topográfico</a:t>
            </a:r>
          </a:p>
        </p:txBody>
      </p:sp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xmlns="" id="{D4401C54-0A63-0440-29DD-FCECB24F212B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45ABFF4D-F28A-69D4-B6BB-39F103F49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737257"/>
              </p:ext>
            </p:extLst>
          </p:nvPr>
        </p:nvGraphicFramePr>
        <p:xfrm>
          <a:off x="236920" y="980872"/>
          <a:ext cx="11441933" cy="4108922"/>
        </p:xfrm>
        <a:graphic>
          <a:graphicData uri="http://schemas.openxmlformats.org/drawingml/2006/table">
            <a:tbl>
              <a:tblPr>
                <a:tableStyleId>{91EBBBCC-DAD2-459C-BE2E-F6DE35CF9A28}</a:tableStyleId>
              </a:tblPr>
              <a:tblGrid>
                <a:gridCol w="384487">
                  <a:extLst>
                    <a:ext uri="{9D8B030D-6E8A-4147-A177-3AD203B41FA5}">
                      <a16:colId xmlns:a16="http://schemas.microsoft.com/office/drawing/2014/main" xmlns="" val="3374830230"/>
                    </a:ext>
                  </a:extLst>
                </a:gridCol>
                <a:gridCol w="848578">
                  <a:extLst>
                    <a:ext uri="{9D8B030D-6E8A-4147-A177-3AD203B41FA5}">
                      <a16:colId xmlns:a16="http://schemas.microsoft.com/office/drawing/2014/main" xmlns="" val="2804685509"/>
                    </a:ext>
                  </a:extLst>
                </a:gridCol>
                <a:gridCol w="787078">
                  <a:extLst>
                    <a:ext uri="{9D8B030D-6E8A-4147-A177-3AD203B41FA5}">
                      <a16:colId xmlns:a16="http://schemas.microsoft.com/office/drawing/2014/main" xmlns="" val="3862539647"/>
                    </a:ext>
                  </a:extLst>
                </a:gridCol>
                <a:gridCol w="694481">
                  <a:extLst>
                    <a:ext uri="{9D8B030D-6E8A-4147-A177-3AD203B41FA5}">
                      <a16:colId xmlns:a16="http://schemas.microsoft.com/office/drawing/2014/main" xmlns="" val="2400572072"/>
                    </a:ext>
                  </a:extLst>
                </a:gridCol>
                <a:gridCol w="4375231">
                  <a:extLst>
                    <a:ext uri="{9D8B030D-6E8A-4147-A177-3AD203B41FA5}">
                      <a16:colId xmlns:a16="http://schemas.microsoft.com/office/drawing/2014/main" xmlns="" val="1159017882"/>
                    </a:ext>
                  </a:extLst>
                </a:gridCol>
                <a:gridCol w="902825">
                  <a:extLst>
                    <a:ext uri="{9D8B030D-6E8A-4147-A177-3AD203B41FA5}">
                      <a16:colId xmlns:a16="http://schemas.microsoft.com/office/drawing/2014/main" xmlns="" val="2959246329"/>
                    </a:ext>
                  </a:extLst>
                </a:gridCol>
                <a:gridCol w="717630">
                  <a:extLst>
                    <a:ext uri="{9D8B030D-6E8A-4147-A177-3AD203B41FA5}">
                      <a16:colId xmlns:a16="http://schemas.microsoft.com/office/drawing/2014/main" xmlns="" val="188627969"/>
                    </a:ext>
                  </a:extLst>
                </a:gridCol>
                <a:gridCol w="324092">
                  <a:extLst>
                    <a:ext uri="{9D8B030D-6E8A-4147-A177-3AD203B41FA5}">
                      <a16:colId xmlns:a16="http://schemas.microsoft.com/office/drawing/2014/main" xmlns="" val="669088352"/>
                    </a:ext>
                  </a:extLst>
                </a:gridCol>
                <a:gridCol w="428263">
                  <a:extLst>
                    <a:ext uri="{9D8B030D-6E8A-4147-A177-3AD203B41FA5}">
                      <a16:colId xmlns:a16="http://schemas.microsoft.com/office/drawing/2014/main" xmlns="" val="3573559244"/>
                    </a:ext>
                  </a:extLst>
                </a:gridCol>
                <a:gridCol w="509286">
                  <a:extLst>
                    <a:ext uri="{9D8B030D-6E8A-4147-A177-3AD203B41FA5}">
                      <a16:colId xmlns:a16="http://schemas.microsoft.com/office/drawing/2014/main" xmlns="" val="2228900288"/>
                    </a:ext>
                  </a:extLst>
                </a:gridCol>
                <a:gridCol w="393539">
                  <a:extLst>
                    <a:ext uri="{9D8B030D-6E8A-4147-A177-3AD203B41FA5}">
                      <a16:colId xmlns:a16="http://schemas.microsoft.com/office/drawing/2014/main" xmlns="" val="1290245480"/>
                    </a:ext>
                  </a:extLst>
                </a:gridCol>
                <a:gridCol w="1076443">
                  <a:extLst>
                    <a:ext uri="{9D8B030D-6E8A-4147-A177-3AD203B41FA5}">
                      <a16:colId xmlns:a16="http://schemas.microsoft.com/office/drawing/2014/main" xmlns="" val="107974259"/>
                    </a:ext>
                  </a:extLst>
                </a:gridCol>
              </a:tblGrid>
              <a:tr h="7584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Municipio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Lugares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Escrito de ofrecimiento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Acredita propiedad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CLG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AYNº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AC/DD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PLT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% Integración Expediente Inmobiliario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6405869"/>
                  </a:ext>
                </a:extLst>
              </a:tr>
              <a:tr h="2891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Oriente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Ecatepec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Av. Lázaro Cárdenas S/N, entre calles Superación y Fuerza, Colonia Ejército del Trabajo II, C.P. 55238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93%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727867580"/>
                  </a:ext>
                </a:extLst>
              </a:tr>
              <a:tr h="2891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Encarnación de Díaz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Hacienda Los Sauces, Fraccionamiento Real de Haciendas, Encarnación de Díaz, Jalisco.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9471619"/>
                  </a:ext>
                </a:extLst>
              </a:tr>
              <a:tr h="2891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Tala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Arroyo Astilleros, esquina Arroyo el Edén, Col. Los Ruiseñores, C.P. 45314, Tala, Jalisco.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55725066"/>
                  </a:ext>
                </a:extLst>
              </a:tr>
              <a:tr h="2180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Piedras Negras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Blvd. De las Flores, Lote 8, entre las calles Canistel y Olmo, Colonia Ácoros, C.P. 26080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0210306"/>
                  </a:ext>
                </a:extLst>
              </a:tr>
              <a:tr h="2180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Zacapu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Claveles S/N, Colonia Jardines de Zacapu, Zacapu, Michoacán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834251921"/>
                  </a:ext>
                </a:extLst>
              </a:tr>
              <a:tr h="2180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Mexicali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Mango, número 1098, Colonia Huertas del Colorado, Código Postal 21384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5193861"/>
                  </a:ext>
                </a:extLst>
              </a:tr>
              <a:tr h="1469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Laredo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Ismael Villareal Peña (cerifo 525), Colonia El Progreso.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76%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0851087"/>
                  </a:ext>
                </a:extLst>
              </a:tr>
              <a:tr h="2180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Oriente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Chimalhuacán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Arenal 4143, Melchor Ocampo, 56334 Chimalhuacán, México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75%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5415124"/>
                  </a:ext>
                </a:extLst>
              </a:tr>
              <a:tr h="2180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Laredo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Av. Pradera esq. Suroriente, con calle Olmo , Colonia Fracc. Arboledas.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71%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296622393"/>
                  </a:ext>
                </a:extLst>
              </a:tr>
              <a:tr h="2180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Ocotlán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Topacio s/n, Fraccionamiento Solidaridad, C.P. 47862, Ocotlán, Jalisco.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71%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56090225"/>
                  </a:ext>
                </a:extLst>
              </a:tr>
              <a:tr h="2180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Matamoros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Profesor Pedro Astudillo Mier n. 56, Fraccionamiento Martha Rita Prince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71%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236554323"/>
                  </a:ext>
                </a:extLst>
              </a:tr>
              <a:tr h="1469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Victoria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Integridad, Fracc. Integración Familiar.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71%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6231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448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7ABA247-47AD-EE3C-1A66-583528214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FF1D2C9-8F4F-265D-0880-9F26C92FB903}"/>
              </a:ext>
            </a:extLst>
          </p:cNvPr>
          <p:cNvSpPr txBox="1"/>
          <p:nvPr/>
        </p:nvSpPr>
        <p:spPr>
          <a:xfrm>
            <a:off x="111967" y="155525"/>
            <a:ext cx="841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Detalle validación de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d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onaciones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i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nmobiliarias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para CECI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375FD95-6D17-4EAC-2B4D-5FF2CB90D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662113"/>
            <a:ext cx="285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B0B3A4A-5ACF-522D-7540-903EBD31C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662113"/>
            <a:ext cx="285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C037F955-1254-3890-52CF-48D380746B00}"/>
              </a:ext>
            </a:extLst>
          </p:cNvPr>
          <p:cNvSpPr txBox="1"/>
          <p:nvPr/>
        </p:nvSpPr>
        <p:spPr>
          <a:xfrm>
            <a:off x="111966" y="505225"/>
            <a:ext cx="796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i="0" u="none" strike="noStrike" kern="1200" cap="none" spc="0" normalizeH="0" baseline="0" noProof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Inmuebles con integración de expediente con </a:t>
            </a:r>
            <a:r>
              <a:rPr kumimoji="0" lang="es-MX" sz="1800" b="1" i="0" u="none" strike="noStrike" kern="1200" cap="none" spc="0" normalizeH="0" baseline="0" noProof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60% o más </a:t>
            </a:r>
            <a:r>
              <a:rPr kumimoji="0" lang="es-MX" sz="1800" i="0" u="none" strike="noStrike" kern="1200" cap="none" spc="0" normalizeH="0" baseline="0" noProof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avance</a:t>
            </a:r>
            <a:endParaRPr kumimoji="0" lang="es-MX" sz="1800" b="1" i="0" u="none" strike="noStrike" kern="1200" cap="none" spc="0" normalizeH="0" baseline="0" noProof="0">
              <a:ln>
                <a:noFill/>
              </a:ln>
              <a:solidFill>
                <a:srgbClr val="0B5445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884CDCB5-A347-1A82-77BF-0B4351175124}"/>
              </a:ext>
            </a:extLst>
          </p:cNvPr>
          <p:cNvSpPr txBox="1"/>
          <p:nvPr/>
        </p:nvSpPr>
        <p:spPr>
          <a:xfrm>
            <a:off x="8812040" y="5825793"/>
            <a:ext cx="3130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CLG: Certificado de Libertad de Gravamen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AYNº: Alineamiento y Número Oficial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AC/DD: Acta de Cabildo/ Decreto de Desincorporación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PLT: Plano Topográfico</a:t>
            </a:r>
          </a:p>
        </p:txBody>
      </p:sp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xmlns="" id="{657FF595-C402-1A7C-4734-21ABE10A5A5C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665BCAA4-4007-FC8B-8754-9D798F530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543815"/>
              </p:ext>
            </p:extLst>
          </p:nvPr>
        </p:nvGraphicFramePr>
        <p:xfrm>
          <a:off x="236920" y="980872"/>
          <a:ext cx="11441933" cy="2204281"/>
        </p:xfrm>
        <a:graphic>
          <a:graphicData uri="http://schemas.openxmlformats.org/drawingml/2006/table">
            <a:tbl>
              <a:tblPr>
                <a:tableStyleId>{91EBBBCC-DAD2-459C-BE2E-F6DE35CF9A28}</a:tableStyleId>
              </a:tblPr>
              <a:tblGrid>
                <a:gridCol w="384487">
                  <a:extLst>
                    <a:ext uri="{9D8B030D-6E8A-4147-A177-3AD203B41FA5}">
                      <a16:colId xmlns:a16="http://schemas.microsoft.com/office/drawing/2014/main" xmlns="" val="3374830230"/>
                    </a:ext>
                  </a:extLst>
                </a:gridCol>
                <a:gridCol w="837003">
                  <a:extLst>
                    <a:ext uri="{9D8B030D-6E8A-4147-A177-3AD203B41FA5}">
                      <a16:colId xmlns:a16="http://schemas.microsoft.com/office/drawing/2014/main" xmlns="" val="2804685509"/>
                    </a:ext>
                  </a:extLst>
                </a:gridCol>
                <a:gridCol w="1006998">
                  <a:extLst>
                    <a:ext uri="{9D8B030D-6E8A-4147-A177-3AD203B41FA5}">
                      <a16:colId xmlns:a16="http://schemas.microsoft.com/office/drawing/2014/main" xmlns="" val="3862539647"/>
                    </a:ext>
                  </a:extLst>
                </a:gridCol>
                <a:gridCol w="636607">
                  <a:extLst>
                    <a:ext uri="{9D8B030D-6E8A-4147-A177-3AD203B41FA5}">
                      <a16:colId xmlns:a16="http://schemas.microsoft.com/office/drawing/2014/main" xmlns="" val="2400572072"/>
                    </a:ext>
                  </a:extLst>
                </a:gridCol>
                <a:gridCol w="4224760">
                  <a:extLst>
                    <a:ext uri="{9D8B030D-6E8A-4147-A177-3AD203B41FA5}">
                      <a16:colId xmlns:a16="http://schemas.microsoft.com/office/drawing/2014/main" xmlns="" val="1159017882"/>
                    </a:ext>
                  </a:extLst>
                </a:gridCol>
                <a:gridCol w="902825">
                  <a:extLst>
                    <a:ext uri="{9D8B030D-6E8A-4147-A177-3AD203B41FA5}">
                      <a16:colId xmlns:a16="http://schemas.microsoft.com/office/drawing/2014/main" xmlns="" val="2959246329"/>
                    </a:ext>
                  </a:extLst>
                </a:gridCol>
                <a:gridCol w="717630">
                  <a:extLst>
                    <a:ext uri="{9D8B030D-6E8A-4147-A177-3AD203B41FA5}">
                      <a16:colId xmlns:a16="http://schemas.microsoft.com/office/drawing/2014/main" xmlns="" val="188627969"/>
                    </a:ext>
                  </a:extLst>
                </a:gridCol>
                <a:gridCol w="324092">
                  <a:extLst>
                    <a:ext uri="{9D8B030D-6E8A-4147-A177-3AD203B41FA5}">
                      <a16:colId xmlns:a16="http://schemas.microsoft.com/office/drawing/2014/main" xmlns="" val="669088352"/>
                    </a:ext>
                  </a:extLst>
                </a:gridCol>
                <a:gridCol w="428263">
                  <a:extLst>
                    <a:ext uri="{9D8B030D-6E8A-4147-A177-3AD203B41FA5}">
                      <a16:colId xmlns:a16="http://schemas.microsoft.com/office/drawing/2014/main" xmlns="" val="3573559244"/>
                    </a:ext>
                  </a:extLst>
                </a:gridCol>
                <a:gridCol w="509286">
                  <a:extLst>
                    <a:ext uri="{9D8B030D-6E8A-4147-A177-3AD203B41FA5}">
                      <a16:colId xmlns:a16="http://schemas.microsoft.com/office/drawing/2014/main" xmlns="" val="2228900288"/>
                    </a:ext>
                  </a:extLst>
                </a:gridCol>
                <a:gridCol w="393539">
                  <a:extLst>
                    <a:ext uri="{9D8B030D-6E8A-4147-A177-3AD203B41FA5}">
                      <a16:colId xmlns:a16="http://schemas.microsoft.com/office/drawing/2014/main" xmlns="" val="1290245480"/>
                    </a:ext>
                  </a:extLst>
                </a:gridCol>
                <a:gridCol w="1076443">
                  <a:extLst>
                    <a:ext uri="{9D8B030D-6E8A-4147-A177-3AD203B41FA5}">
                      <a16:colId xmlns:a16="http://schemas.microsoft.com/office/drawing/2014/main" xmlns="" val="107974259"/>
                    </a:ext>
                  </a:extLst>
                </a:gridCol>
              </a:tblGrid>
              <a:tr h="7584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Municipio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Lugares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Escrito de ofrecimiento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Acredita propiedad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CLG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AYNº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AC/DD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PLT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% Integración Expediente Inmobiliario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6405869"/>
                  </a:ext>
                </a:extLst>
              </a:tr>
              <a:tr h="3602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Xochitepec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Xochicalco, Número 03, Manzana 121, Lote 06, Colonia Unidad Habitacional "José María Morelos y Pavón"  Primera Sección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68%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180214733"/>
                  </a:ext>
                </a:extLst>
              </a:tr>
              <a:tr h="2891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Cosamaloapan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Miguel Alemán, Colonia Miguel Alemán, C.P. 95400 del Municipio de Cosamaloapan.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67%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8796505"/>
                  </a:ext>
                </a:extLst>
              </a:tr>
              <a:tr h="1469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Jalostoltitlan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San Angel No. 71, Fracc Lomas de la Cañada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67%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831216363"/>
                  </a:ext>
                </a:extLst>
              </a:tr>
              <a:tr h="2891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Morelia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Acueducto, Número 3610 Colonia Poblado Ocolusen, C.P. 58270 (Antiguo CERESO J MUGICA)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62%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5187172"/>
                  </a:ext>
                </a:extLst>
              </a:tr>
              <a:tr h="2180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Lagos de Moreno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Col. Jardines de las Ceibas, C.P. 47443, Calle Prolongación Río Nazas, Lagos de Moreno, Jalisco.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62%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285144558"/>
                  </a:ext>
                </a:extLst>
              </a:tr>
              <a:tr h="28440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Tijuana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Lomas de Sta. María esquina con calle Unión s/n, Colonia Mariano Matamoros, Tijuana, Baja California.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Sí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60%</a:t>
                      </a:r>
                      <a:endParaRPr lang="es-MX" sz="1100" b="1" i="0" u="none" strike="noStrike" dirty="0">
                        <a:solidFill>
                          <a:srgbClr val="69183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1047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965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8A2D60D-6FA0-C9AE-03C4-ED064F782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1410D17C-A19E-38BC-4E6E-5E84154BDA0D}"/>
              </a:ext>
            </a:extLst>
          </p:cNvPr>
          <p:cNvSpPr txBox="1"/>
          <p:nvPr/>
        </p:nvSpPr>
        <p:spPr>
          <a:xfrm>
            <a:off x="124408" y="488347"/>
            <a:ext cx="796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rgbClr val="0B544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Inmuebles con integración de expediente con </a:t>
            </a:r>
            <a:r>
              <a:rPr lang="es-MX" b="1">
                <a:solidFill>
                  <a:srgbClr val="0B544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menos del 60%</a:t>
            </a: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xmlns="" id="{FDD89D9C-A671-4558-F121-77D5B36B5573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577625C2-CF05-CC28-C20D-D9ECEB450F06}"/>
              </a:ext>
            </a:extLst>
          </p:cNvPr>
          <p:cNvSpPr txBox="1"/>
          <p:nvPr/>
        </p:nvSpPr>
        <p:spPr>
          <a:xfrm>
            <a:off x="111967" y="155525"/>
            <a:ext cx="841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Detalle validación de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d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onaciones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i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nmobiliarias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para CECI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886A83A5-5A30-DE9A-7411-B0E1A536F650}"/>
              </a:ext>
            </a:extLst>
          </p:cNvPr>
          <p:cNvSpPr txBox="1"/>
          <p:nvPr/>
        </p:nvSpPr>
        <p:spPr>
          <a:xfrm>
            <a:off x="9007606" y="5864237"/>
            <a:ext cx="3130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CLG: Certificado de Libertad de Gravamen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AYNº: Alineamiento y Número Oficial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AC/DD: Acta de Cabildo/ Decreto de Desincorporación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PLT: Plano Topográfico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8106E6B5-FA7B-7A54-5721-957E3277D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851904"/>
              </p:ext>
            </p:extLst>
          </p:nvPr>
        </p:nvGraphicFramePr>
        <p:xfrm>
          <a:off x="228955" y="1027353"/>
          <a:ext cx="11540681" cy="4762500"/>
        </p:xfrm>
        <a:graphic>
          <a:graphicData uri="http://schemas.openxmlformats.org/drawingml/2006/table">
            <a:tbl>
              <a:tblPr/>
              <a:tblGrid>
                <a:gridCol w="407653">
                  <a:extLst>
                    <a:ext uri="{9D8B030D-6E8A-4147-A177-3AD203B41FA5}">
                      <a16:colId xmlns:a16="http://schemas.microsoft.com/office/drawing/2014/main" xmlns="" val="723530094"/>
                    </a:ext>
                  </a:extLst>
                </a:gridCol>
                <a:gridCol w="925974">
                  <a:extLst>
                    <a:ext uri="{9D8B030D-6E8A-4147-A177-3AD203B41FA5}">
                      <a16:colId xmlns:a16="http://schemas.microsoft.com/office/drawing/2014/main" xmlns="" val="756171452"/>
                    </a:ext>
                  </a:extLst>
                </a:gridCol>
                <a:gridCol w="983848">
                  <a:extLst>
                    <a:ext uri="{9D8B030D-6E8A-4147-A177-3AD203B41FA5}">
                      <a16:colId xmlns:a16="http://schemas.microsoft.com/office/drawing/2014/main" xmlns="" val="1201030546"/>
                    </a:ext>
                  </a:extLst>
                </a:gridCol>
                <a:gridCol w="636608">
                  <a:extLst>
                    <a:ext uri="{9D8B030D-6E8A-4147-A177-3AD203B41FA5}">
                      <a16:colId xmlns:a16="http://schemas.microsoft.com/office/drawing/2014/main" xmlns="" val="1610847150"/>
                    </a:ext>
                  </a:extLst>
                </a:gridCol>
                <a:gridCol w="4109013">
                  <a:extLst>
                    <a:ext uri="{9D8B030D-6E8A-4147-A177-3AD203B41FA5}">
                      <a16:colId xmlns:a16="http://schemas.microsoft.com/office/drawing/2014/main" xmlns="" val="1208619848"/>
                    </a:ext>
                  </a:extLst>
                </a:gridCol>
                <a:gridCol w="833377">
                  <a:extLst>
                    <a:ext uri="{9D8B030D-6E8A-4147-A177-3AD203B41FA5}">
                      <a16:colId xmlns:a16="http://schemas.microsoft.com/office/drawing/2014/main" xmlns="" val="1837391683"/>
                    </a:ext>
                  </a:extLst>
                </a:gridCol>
                <a:gridCol w="810228">
                  <a:extLst>
                    <a:ext uri="{9D8B030D-6E8A-4147-A177-3AD203B41FA5}">
                      <a16:colId xmlns:a16="http://schemas.microsoft.com/office/drawing/2014/main" xmlns="" val="1750854147"/>
                    </a:ext>
                  </a:extLst>
                </a:gridCol>
                <a:gridCol w="381964">
                  <a:extLst>
                    <a:ext uri="{9D8B030D-6E8A-4147-A177-3AD203B41FA5}">
                      <a16:colId xmlns:a16="http://schemas.microsoft.com/office/drawing/2014/main" xmlns="" val="2061103895"/>
                    </a:ext>
                  </a:extLst>
                </a:gridCol>
                <a:gridCol w="381965">
                  <a:extLst>
                    <a:ext uri="{9D8B030D-6E8A-4147-A177-3AD203B41FA5}">
                      <a16:colId xmlns:a16="http://schemas.microsoft.com/office/drawing/2014/main" xmlns="" val="2893886517"/>
                    </a:ext>
                  </a:extLst>
                </a:gridCol>
                <a:gridCol w="439838">
                  <a:extLst>
                    <a:ext uri="{9D8B030D-6E8A-4147-A177-3AD203B41FA5}">
                      <a16:colId xmlns:a16="http://schemas.microsoft.com/office/drawing/2014/main" xmlns="" val="1648654690"/>
                    </a:ext>
                  </a:extLst>
                </a:gridCol>
                <a:gridCol w="405114">
                  <a:extLst>
                    <a:ext uri="{9D8B030D-6E8A-4147-A177-3AD203B41FA5}">
                      <a16:colId xmlns:a16="http://schemas.microsoft.com/office/drawing/2014/main" xmlns="" val="840380102"/>
                    </a:ext>
                  </a:extLst>
                </a:gridCol>
                <a:gridCol w="1225099">
                  <a:extLst>
                    <a:ext uri="{9D8B030D-6E8A-4147-A177-3AD203B41FA5}">
                      <a16:colId xmlns:a16="http://schemas.microsoft.com/office/drawing/2014/main" xmlns="" val="1302002376"/>
                    </a:ext>
                  </a:extLst>
                </a:gridCol>
              </a:tblGrid>
              <a:tr h="5286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OOAD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Municipio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Lugares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Dirección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Escrito de ofrecimiento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Acredita propiedad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CLG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AYNº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AC/DD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PLT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% Integración Expediente Inmobiliario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1558528"/>
                  </a:ext>
                </a:extLst>
              </a:tr>
              <a:tr h="10572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Mariano Escobedo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Av. Miguel A. Arroniz Salgado, esq Calle 8 s/n. Col 21 de Octubre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53%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12442458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Coahuila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Monclova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CEDIF SUR, Colonia Mezquital del Valle, C.P. 25790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52%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31704236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Guerrero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Iguala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Cd. Teloloapan Colonia Fracto. Ciudad Habitat C.P. 40036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52%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6152127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Coahuila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Piedras Negras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Oliverio Martinez de Hoyos S/N, Colonia Lomas de las Villa, C.P. 26093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50%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79735636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Coahuila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Monclova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En el área de Casa Merced, Colonia Tierra y Libertad, C.P. 25770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7162201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Escobedo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Circuito Río Moctezuma y avenida Mirasur Colonia Mirasur 1er Sect 1a Etapa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20775920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Escobedo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San Benito entre San Antonio y San Pedro, Colonia San Miguel Residencial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48%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7954611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Guerrero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Petatlan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José M. Morelos y Pavón S/N, domicilio conocido, Colonia Vicente Guerrero, Petatlán, Guerrero.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46%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7383591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Nayarit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Tepic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Fracc. Vistas de la Cantera II, Domicilio: Av. Villas del Prado s/n C.P. 63173, Entre Av. Villa de Montalvo y Villa de León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43%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79597981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Sonora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Hermosillo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Dos, entre Avenida 12 y Avenida 10, Colonia Bugambilias, Hermosillo, Sonora.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1245019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Mexicali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Mango, número 1098, Colonia Huertas del Colorado, Código Postal 21384 (Dación en pago)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740542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Zuazua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Avenida Santa Elena, Colonia Valle de Santa Elena, Zuazua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38%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86173979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Chiapas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Tapachula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Avenida Cuauhtémoc entre calle 24 de junio y 6 de marzo, Colonia Nuevo milenio, C.P.. 30796.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35%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6503108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Escobedo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Mario Quintanilla y Jesús Garza Hernandez Colonia San Marcos Sector Pioneros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02722639"/>
                  </a:ext>
                </a:extLst>
              </a:tr>
              <a:tr h="20484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Benito Juárez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SM. 249, MZA. 18 LT. 02, dentro del Fraccionamiento Villas del Mar Plus, Municipio de Benito Juárez, Estado de Quintana Roo, Código Postal 77517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28%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0809970"/>
                  </a:ext>
                </a:extLst>
              </a:tr>
              <a:tr h="5616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Guerrero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Chilpancingo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Honestidad S/N Fracc. La amistad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25%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81440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228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CC2C62-5413-EB9F-7572-F91D5A378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9C88C151-6CC4-CF17-7DAC-26B25BEEEC67}"/>
              </a:ext>
            </a:extLst>
          </p:cNvPr>
          <p:cNvSpPr txBox="1"/>
          <p:nvPr/>
        </p:nvSpPr>
        <p:spPr>
          <a:xfrm>
            <a:off x="124408" y="488347"/>
            <a:ext cx="796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rgbClr val="0B544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Inmuebles con integración de expediente con </a:t>
            </a:r>
            <a:r>
              <a:rPr lang="es-MX" b="1">
                <a:solidFill>
                  <a:srgbClr val="0B544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menos del 60%</a:t>
            </a: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xmlns="" id="{64A35A2A-8767-D983-EE7F-016F2A64704B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866EDB55-1FE2-4E74-B4B2-1B4A59C9A596}"/>
              </a:ext>
            </a:extLst>
          </p:cNvPr>
          <p:cNvSpPr txBox="1"/>
          <p:nvPr/>
        </p:nvSpPr>
        <p:spPr>
          <a:xfrm>
            <a:off x="111967" y="155525"/>
            <a:ext cx="841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Detalle validación de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d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onaciones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i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nmobiliarias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para CECI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4911ADC2-1096-3ED8-E974-942F10F6B617}"/>
              </a:ext>
            </a:extLst>
          </p:cNvPr>
          <p:cNvSpPr txBox="1"/>
          <p:nvPr/>
        </p:nvSpPr>
        <p:spPr>
          <a:xfrm>
            <a:off x="9007606" y="5864237"/>
            <a:ext cx="3130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CLG: Certificado de Libertad de Gravamen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AYNº: Alineamiento y Número Oficial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AC/DD: Acta de Cabildo/ Decreto de Desincorporación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PLT: Plano Topográfico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86B43565-CA0F-5672-88E4-A02E8AC7D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4603"/>
              </p:ext>
            </p:extLst>
          </p:nvPr>
        </p:nvGraphicFramePr>
        <p:xfrm>
          <a:off x="228955" y="1027353"/>
          <a:ext cx="11540681" cy="4602480"/>
        </p:xfrm>
        <a:graphic>
          <a:graphicData uri="http://schemas.openxmlformats.org/drawingml/2006/table">
            <a:tbl>
              <a:tblPr/>
              <a:tblGrid>
                <a:gridCol w="407653">
                  <a:extLst>
                    <a:ext uri="{9D8B030D-6E8A-4147-A177-3AD203B41FA5}">
                      <a16:colId xmlns:a16="http://schemas.microsoft.com/office/drawing/2014/main" xmlns="" val="723530094"/>
                    </a:ext>
                  </a:extLst>
                </a:gridCol>
                <a:gridCol w="925974">
                  <a:extLst>
                    <a:ext uri="{9D8B030D-6E8A-4147-A177-3AD203B41FA5}">
                      <a16:colId xmlns:a16="http://schemas.microsoft.com/office/drawing/2014/main" xmlns="" val="756171452"/>
                    </a:ext>
                  </a:extLst>
                </a:gridCol>
                <a:gridCol w="983848">
                  <a:extLst>
                    <a:ext uri="{9D8B030D-6E8A-4147-A177-3AD203B41FA5}">
                      <a16:colId xmlns:a16="http://schemas.microsoft.com/office/drawing/2014/main" xmlns="" val="1201030546"/>
                    </a:ext>
                  </a:extLst>
                </a:gridCol>
                <a:gridCol w="636608">
                  <a:extLst>
                    <a:ext uri="{9D8B030D-6E8A-4147-A177-3AD203B41FA5}">
                      <a16:colId xmlns:a16="http://schemas.microsoft.com/office/drawing/2014/main" xmlns="" val="1610847150"/>
                    </a:ext>
                  </a:extLst>
                </a:gridCol>
                <a:gridCol w="4109013">
                  <a:extLst>
                    <a:ext uri="{9D8B030D-6E8A-4147-A177-3AD203B41FA5}">
                      <a16:colId xmlns:a16="http://schemas.microsoft.com/office/drawing/2014/main" xmlns="" val="1208619848"/>
                    </a:ext>
                  </a:extLst>
                </a:gridCol>
                <a:gridCol w="833377">
                  <a:extLst>
                    <a:ext uri="{9D8B030D-6E8A-4147-A177-3AD203B41FA5}">
                      <a16:colId xmlns:a16="http://schemas.microsoft.com/office/drawing/2014/main" xmlns="" val="1837391683"/>
                    </a:ext>
                  </a:extLst>
                </a:gridCol>
                <a:gridCol w="810228">
                  <a:extLst>
                    <a:ext uri="{9D8B030D-6E8A-4147-A177-3AD203B41FA5}">
                      <a16:colId xmlns:a16="http://schemas.microsoft.com/office/drawing/2014/main" xmlns="" val="1750854147"/>
                    </a:ext>
                  </a:extLst>
                </a:gridCol>
                <a:gridCol w="381964">
                  <a:extLst>
                    <a:ext uri="{9D8B030D-6E8A-4147-A177-3AD203B41FA5}">
                      <a16:colId xmlns:a16="http://schemas.microsoft.com/office/drawing/2014/main" xmlns="" val="2061103895"/>
                    </a:ext>
                  </a:extLst>
                </a:gridCol>
                <a:gridCol w="381965">
                  <a:extLst>
                    <a:ext uri="{9D8B030D-6E8A-4147-A177-3AD203B41FA5}">
                      <a16:colId xmlns:a16="http://schemas.microsoft.com/office/drawing/2014/main" xmlns="" val="2893886517"/>
                    </a:ext>
                  </a:extLst>
                </a:gridCol>
                <a:gridCol w="439838">
                  <a:extLst>
                    <a:ext uri="{9D8B030D-6E8A-4147-A177-3AD203B41FA5}">
                      <a16:colId xmlns:a16="http://schemas.microsoft.com/office/drawing/2014/main" xmlns="" val="1648654690"/>
                    </a:ext>
                  </a:extLst>
                </a:gridCol>
                <a:gridCol w="405114">
                  <a:extLst>
                    <a:ext uri="{9D8B030D-6E8A-4147-A177-3AD203B41FA5}">
                      <a16:colId xmlns:a16="http://schemas.microsoft.com/office/drawing/2014/main" xmlns="" val="840380102"/>
                    </a:ext>
                  </a:extLst>
                </a:gridCol>
                <a:gridCol w="1225099">
                  <a:extLst>
                    <a:ext uri="{9D8B030D-6E8A-4147-A177-3AD203B41FA5}">
                      <a16:colId xmlns:a16="http://schemas.microsoft.com/office/drawing/2014/main" xmlns="" val="1302002376"/>
                    </a:ext>
                  </a:extLst>
                </a:gridCol>
              </a:tblGrid>
              <a:tr h="5286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OOAD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Municipio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Lugares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Dirección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Escrito de ofrecimiento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Acredita propiedad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CLG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AYNº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AC/DD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PLT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% Integración Expediente Inmobiliario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1558528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Mexicaltzingo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Prolongación Narciso Mendoza, sin número, Colonia Arboledas, Municipio Mexicaltzingo, Estado de México, Código Postal 52183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25%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4903479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Cozumel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Colonia Emiliano Zapata entre calle 8 norte y calle 18 norte, Municipio de Cozumel, Estado de Quintana Roo, Código Postal 77620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25%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5771134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Sinaloa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Mazatlán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Ejido las Higueras. Camino d e la Piedrera, Colonia Ejido Las Higueras, C.P. 81379,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N/A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25%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25975632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San José Iturbide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Paseo de las Flores, Fraccionamiento Prados  del Rosario, cuarta sección, C.P. 37983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24%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78598796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Guerrero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Pungarabato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Unidad Deportiva No. 121 Colonia Lomas del Valle C.Р. 40664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1072494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Hidalgo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Tepeji del Río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las Flores s/n Colonia Tlaxinacalpan, C.P. 42855, entre calle del Bosque y calle las Flores, Tepeji del Río, Hidalgo.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43462130"/>
                  </a:ext>
                </a:extLst>
              </a:tr>
              <a:tr h="20154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Playa del Carmen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Avenida Flor de Ciruelo y Calle Rascones, en el Fraccionamiento Las Palmas, Colonia Las Palmas I, Municipio de Playa del Carmen, Estado de Quintana Roo, Código Postal 77723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17%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8641566"/>
                  </a:ext>
                </a:extLst>
              </a:tr>
              <a:tr h="10572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Estado de México Oriente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La Paz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San Agustin Manzana 007, Colonia El Pino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51551549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Yucatán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Kanasín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76 No. 105 x 63 y 82-B Col. San Haroldo, Kanasín, Yucatán.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14%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2490855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Nayarit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Bahía de banderas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Mar de Arabia 469 M-78 L - 01, Fraccionamiento Altavel, Bahía de Banderas, Nayarit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17468618"/>
                  </a:ext>
                </a:extLst>
              </a:tr>
              <a:tr h="20154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Tequisquiapan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Avenida Chihuahua No. 17, Colonia Ampliación Adolfo López Mateos, en el Municipio de Tequisquiapan, Estado de Querétaro, Código Postal 76775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1153002"/>
                  </a:ext>
                </a:extLst>
              </a:tr>
              <a:tr h="5616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Yucatán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Tzucacab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30 Tzucacab, Yucatán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49916182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Jalisco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Ocotlán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Tabachín, esquina Las Calmas s/n, Col. La Primavera, C.P. 47829, Ocotlán, Jalisco.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4399261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Ciudad Hidalgo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Las Palmitas, Barranca de arena y el Capulín, CP 61180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7067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901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825589-BF41-CF10-AB7E-6F8C8BF06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B50C5C-6C28-8AEE-EE1E-6B32B2237927}"/>
              </a:ext>
            </a:extLst>
          </p:cNvPr>
          <p:cNvSpPr txBox="1"/>
          <p:nvPr/>
        </p:nvSpPr>
        <p:spPr>
          <a:xfrm>
            <a:off x="124408" y="488347"/>
            <a:ext cx="796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rgbClr val="0B544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Inmuebles con integración de expediente con </a:t>
            </a:r>
            <a:r>
              <a:rPr lang="es-MX" b="1">
                <a:solidFill>
                  <a:srgbClr val="0B544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menos del 60%</a:t>
            </a:r>
          </a:p>
        </p:txBody>
      </p:sp>
      <p:sp>
        <p:nvSpPr>
          <p:cNvPr id="9" name="Marcador de número de diapositiva 3">
            <a:extLst>
              <a:ext uri="{FF2B5EF4-FFF2-40B4-BE49-F238E27FC236}">
                <a16:creationId xmlns:a16="http://schemas.microsoft.com/office/drawing/2014/main" xmlns="" id="{D5906CEE-1188-39B0-1CD1-7C40703B6A73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459FAA3F-869B-0F02-D97D-F66949B66D8E}"/>
              </a:ext>
            </a:extLst>
          </p:cNvPr>
          <p:cNvSpPr txBox="1"/>
          <p:nvPr/>
        </p:nvSpPr>
        <p:spPr>
          <a:xfrm>
            <a:off x="111967" y="155525"/>
            <a:ext cx="841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Detalle validación de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d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onaciones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</a:t>
            </a:r>
            <a:r>
              <a:rPr lang="es-MX" sz="2000" b="1">
                <a:solidFill>
                  <a:srgbClr val="691C32"/>
                </a:solidFill>
                <a:latin typeface="Patria" pitchFamily="2" charset="0"/>
              </a:rPr>
              <a:t>i</a:t>
            </a:r>
            <a:r>
              <a:rPr kumimoji="0" lang="es-MX" sz="2000" b="1" i="0" u="none" strike="noStrike" kern="1200" cap="none" spc="0" normalizeH="0" baseline="0" noProof="0" err="1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nmobiliarias</a:t>
            </a:r>
            <a:r>
              <a:rPr kumimoji="0" lang="es-MX" sz="2000" b="1" i="0" u="none" strike="noStrike" kern="1200" cap="none" spc="0" normalizeH="0" baseline="0" noProof="0">
                <a:ln>
                  <a:noFill/>
                </a:ln>
                <a:solidFill>
                  <a:srgbClr val="691C32"/>
                </a:solidFill>
                <a:effectLst/>
                <a:uLnTx/>
                <a:uFillTx/>
                <a:latin typeface="Patria" pitchFamily="2" charset="0"/>
                <a:ea typeface="+mn-ea"/>
                <a:cs typeface="+mn-cs"/>
              </a:rPr>
              <a:t> para CECI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3222358-EF99-A5D5-9999-D19ED6404716}"/>
              </a:ext>
            </a:extLst>
          </p:cNvPr>
          <p:cNvSpPr txBox="1"/>
          <p:nvPr/>
        </p:nvSpPr>
        <p:spPr>
          <a:xfrm>
            <a:off x="9007606" y="5864237"/>
            <a:ext cx="3130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CLG: Certificado de Libertad de Gravamen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AYNº: Alineamiento y Número Oficial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AC/DD: Acta de Cabildo/ Decreto de Desincorporación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PLT: Plano Topográfico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50C7E8A1-E884-AA7D-7279-3340C493A4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256565"/>
              </p:ext>
            </p:extLst>
          </p:nvPr>
        </p:nvGraphicFramePr>
        <p:xfrm>
          <a:off x="228955" y="1027353"/>
          <a:ext cx="11540681" cy="1546860"/>
        </p:xfrm>
        <a:graphic>
          <a:graphicData uri="http://schemas.openxmlformats.org/drawingml/2006/table">
            <a:tbl>
              <a:tblPr/>
              <a:tblGrid>
                <a:gridCol w="407653">
                  <a:extLst>
                    <a:ext uri="{9D8B030D-6E8A-4147-A177-3AD203B41FA5}">
                      <a16:colId xmlns:a16="http://schemas.microsoft.com/office/drawing/2014/main" xmlns="" val="723530094"/>
                    </a:ext>
                  </a:extLst>
                </a:gridCol>
                <a:gridCol w="925974">
                  <a:extLst>
                    <a:ext uri="{9D8B030D-6E8A-4147-A177-3AD203B41FA5}">
                      <a16:colId xmlns:a16="http://schemas.microsoft.com/office/drawing/2014/main" xmlns="" val="756171452"/>
                    </a:ext>
                  </a:extLst>
                </a:gridCol>
                <a:gridCol w="983848">
                  <a:extLst>
                    <a:ext uri="{9D8B030D-6E8A-4147-A177-3AD203B41FA5}">
                      <a16:colId xmlns:a16="http://schemas.microsoft.com/office/drawing/2014/main" xmlns="" val="1201030546"/>
                    </a:ext>
                  </a:extLst>
                </a:gridCol>
                <a:gridCol w="636608">
                  <a:extLst>
                    <a:ext uri="{9D8B030D-6E8A-4147-A177-3AD203B41FA5}">
                      <a16:colId xmlns:a16="http://schemas.microsoft.com/office/drawing/2014/main" xmlns="" val="1610847150"/>
                    </a:ext>
                  </a:extLst>
                </a:gridCol>
                <a:gridCol w="4109013">
                  <a:extLst>
                    <a:ext uri="{9D8B030D-6E8A-4147-A177-3AD203B41FA5}">
                      <a16:colId xmlns:a16="http://schemas.microsoft.com/office/drawing/2014/main" xmlns="" val="1208619848"/>
                    </a:ext>
                  </a:extLst>
                </a:gridCol>
                <a:gridCol w="833377">
                  <a:extLst>
                    <a:ext uri="{9D8B030D-6E8A-4147-A177-3AD203B41FA5}">
                      <a16:colId xmlns:a16="http://schemas.microsoft.com/office/drawing/2014/main" xmlns="" val="1837391683"/>
                    </a:ext>
                  </a:extLst>
                </a:gridCol>
                <a:gridCol w="810228">
                  <a:extLst>
                    <a:ext uri="{9D8B030D-6E8A-4147-A177-3AD203B41FA5}">
                      <a16:colId xmlns:a16="http://schemas.microsoft.com/office/drawing/2014/main" xmlns="" val="1750854147"/>
                    </a:ext>
                  </a:extLst>
                </a:gridCol>
                <a:gridCol w="381964">
                  <a:extLst>
                    <a:ext uri="{9D8B030D-6E8A-4147-A177-3AD203B41FA5}">
                      <a16:colId xmlns:a16="http://schemas.microsoft.com/office/drawing/2014/main" xmlns="" val="2061103895"/>
                    </a:ext>
                  </a:extLst>
                </a:gridCol>
                <a:gridCol w="381965">
                  <a:extLst>
                    <a:ext uri="{9D8B030D-6E8A-4147-A177-3AD203B41FA5}">
                      <a16:colId xmlns:a16="http://schemas.microsoft.com/office/drawing/2014/main" xmlns="" val="2893886517"/>
                    </a:ext>
                  </a:extLst>
                </a:gridCol>
                <a:gridCol w="439838">
                  <a:extLst>
                    <a:ext uri="{9D8B030D-6E8A-4147-A177-3AD203B41FA5}">
                      <a16:colId xmlns:a16="http://schemas.microsoft.com/office/drawing/2014/main" xmlns="" val="1648654690"/>
                    </a:ext>
                  </a:extLst>
                </a:gridCol>
                <a:gridCol w="405114">
                  <a:extLst>
                    <a:ext uri="{9D8B030D-6E8A-4147-A177-3AD203B41FA5}">
                      <a16:colId xmlns:a16="http://schemas.microsoft.com/office/drawing/2014/main" xmlns="" val="840380102"/>
                    </a:ext>
                  </a:extLst>
                </a:gridCol>
                <a:gridCol w="1225099">
                  <a:extLst>
                    <a:ext uri="{9D8B030D-6E8A-4147-A177-3AD203B41FA5}">
                      <a16:colId xmlns:a16="http://schemas.microsoft.com/office/drawing/2014/main" xmlns="" val="1302002376"/>
                    </a:ext>
                  </a:extLst>
                </a:gridCol>
              </a:tblGrid>
              <a:tr h="5286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OOAD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Municipio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Lugares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Dirección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Escrito de ofrecimiento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Acredita propiedad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CLG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AYNº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AC/DD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PLT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% Integración Expediente Inmobiliario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28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1558528"/>
                  </a:ext>
                </a:extLst>
              </a:tr>
              <a:tr h="5616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Taretán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Colonia Sección II, CP 61710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7032988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Puebla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Puebla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Avenida 22 poniente no 105. Col Vista del Valle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6738154"/>
                  </a:ext>
                </a:extLst>
              </a:tr>
              <a:tr h="1024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Zacatecas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Sombrerete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Patriotismo con calle Guerrero CP 99102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2346392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Jalisco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Puerto Vallarta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Calle 28 de octubre S/N, entre calles 18 de marzo y 26 de junio palma datilera, colonia Palma Real, CP 48290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85554154"/>
                  </a:ext>
                </a:extLst>
              </a:tr>
              <a:tr h="15198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Puebla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San Andrés Cholula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Camino Real a Santa Clara s/n, Colonia Gobernadores de Puebla, reserva territorial Atlixcáyotl, San Andrés Cholula, Puebla.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50" b="1" i="0" u="none" strike="noStrike" dirty="0">
                          <a:solidFill>
                            <a:srgbClr val="691831"/>
                          </a:solidFill>
                          <a:effectLst/>
                          <a:latin typeface="Noto Sans" panose="020B0502040504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7933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949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B8E47B-DAEF-EF33-CA8B-FF24A6F3F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D47BEE4-F945-A320-C1B7-9E5A1500EA5E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7" name="Título 46">
            <a:extLst>
              <a:ext uri="{FF2B5EF4-FFF2-40B4-BE49-F238E27FC236}">
                <a16:creationId xmlns:a16="http://schemas.microsoft.com/office/drawing/2014/main" xmlns="" id="{3EEA9777-1C5E-259F-C9B5-70196F77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733" y="2476500"/>
            <a:ext cx="8822533" cy="742950"/>
          </a:xfrm>
        </p:spPr>
        <p:txBody>
          <a:bodyPr/>
          <a:lstStyle/>
          <a:p>
            <a:pPr algn="ctr"/>
            <a:r>
              <a:rPr lang="es-MX">
                <a:solidFill>
                  <a:srgbClr val="691831"/>
                </a:solidFill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882428169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8D0F52-0AA8-4726-AEF1-14A38C2C08C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</TotalTime>
  <Words>5017</Words>
  <Application>Microsoft Office PowerPoint</Application>
  <PresentationFormat>Personalizado</PresentationFormat>
  <Paragraphs>1708</Paragraphs>
  <Slides>22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Diseño personalizado</vt:lpstr>
      <vt:lpstr>Coordinación Técnica de Administración de Activos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Anexos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Dalia Anaid Silva Villaseñor</cp:lastModifiedBy>
  <cp:revision>14</cp:revision>
  <cp:lastPrinted>2026-03-02T21:57:25Z</cp:lastPrinted>
  <dcterms:created xsi:type="dcterms:W3CDTF">2025-12-30T21:08:16Z</dcterms:created>
  <dcterms:modified xsi:type="dcterms:W3CDTF">2026-06-12T19:14:47Z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