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7"/>
  </p:notesMasterIdLst>
  <p:handoutMasterIdLst>
    <p:handoutMasterId r:id="rId8"/>
  </p:handoutMasterIdLst>
  <p:sldIdLst>
    <p:sldId id="314" r:id="rId5"/>
    <p:sldId id="2142534861" r:id="rId6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5C4D"/>
    <a:srgbClr val="13322B"/>
    <a:srgbClr val="235B4F"/>
    <a:srgbClr val="357B67"/>
    <a:srgbClr val="275317"/>
    <a:srgbClr val="886940"/>
    <a:srgbClr val="691831"/>
    <a:srgbClr val="B38E5D"/>
    <a:srgbClr val="AE2851"/>
    <a:srgbClr val="C9AF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/>
    <p:restoredTop sz="94676"/>
  </p:normalViewPr>
  <p:slideViewPr>
    <p:cSldViewPr snapToGrid="0">
      <p:cViewPr varScale="1">
        <p:scale>
          <a:sx n="79" d="100"/>
          <a:sy n="79" d="100"/>
        </p:scale>
        <p:origin x="-84" y="-564"/>
      </p:cViewPr>
      <p:guideLst>
        <p:guide orient="horz" pos="2583"/>
        <p:guide orient="horz" pos="667"/>
        <p:guide pos="7460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xmlns="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12/06/2026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043BD8-6F4D-6C48-83C7-0C46088375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r>
              <a:rPr lang="es-ES"/>
              <a:t/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xmlns="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r>
              <a:rPr lang="es-ES"/>
              <a:t/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xmlns="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r>
              <a:rPr lang="es-ES"/>
              <a:t/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r>
              <a:rPr lang="es-ES"/>
              <a:t/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xmlns="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xmlns="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xmlns="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708237-5C97-4D73-E60A-5E110F022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xmlns="" id="{EC9633F6-255A-84D6-FF15-CF8AA50BD388}"/>
              </a:ext>
            </a:extLst>
          </p:cNvPr>
          <p:cNvSpPr txBox="1"/>
          <p:nvPr/>
        </p:nvSpPr>
        <p:spPr>
          <a:xfrm>
            <a:off x="237598" y="300119"/>
            <a:ext cx="80110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Conferencia Interamericana de Seguridad Social (CISS)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xmlns="" id="{0A8404B9-32E6-ED05-EEC2-59AB3376B9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319160"/>
              </p:ext>
            </p:extLst>
          </p:nvPr>
        </p:nvGraphicFramePr>
        <p:xfrm>
          <a:off x="1730641" y="1850259"/>
          <a:ext cx="5586353" cy="2783350"/>
        </p:xfrm>
        <a:graphic>
          <a:graphicData uri="http://schemas.openxmlformats.org/drawingml/2006/table">
            <a:tbl>
              <a:tblPr/>
              <a:tblGrid>
                <a:gridCol w="2870265">
                  <a:extLst>
                    <a:ext uri="{9D8B030D-6E8A-4147-A177-3AD203B41FA5}">
                      <a16:colId xmlns:a16="http://schemas.microsoft.com/office/drawing/2014/main" xmlns="" val="3397488214"/>
                    </a:ext>
                  </a:extLst>
                </a:gridCol>
                <a:gridCol w="1358044">
                  <a:extLst>
                    <a:ext uri="{9D8B030D-6E8A-4147-A177-3AD203B41FA5}">
                      <a16:colId xmlns:a16="http://schemas.microsoft.com/office/drawing/2014/main" xmlns="" val="710793453"/>
                    </a:ext>
                  </a:extLst>
                </a:gridCol>
                <a:gridCol w="1358044">
                  <a:extLst>
                    <a:ext uri="{9D8B030D-6E8A-4147-A177-3AD203B41FA5}">
                      <a16:colId xmlns:a16="http://schemas.microsoft.com/office/drawing/2014/main" xmlns="" val="836495003"/>
                    </a:ext>
                  </a:extLst>
                </a:gridCol>
              </a:tblGrid>
              <a:tr h="405061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con IVA</a:t>
                      </a:r>
                    </a:p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(pesos)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s-MX" sz="12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Fecha de pago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3543182"/>
                  </a:ext>
                </a:extLst>
              </a:tr>
              <a:tr h="817221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Pago en numerario (20% de la aportación anual)</a:t>
                      </a:r>
                    </a:p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(oficio de requerimiento 09534314D2/2385 del 20 de feb 2026)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$4,596,529.03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26-feb-2026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52968908"/>
                  </a:ext>
                </a:extLst>
              </a:tr>
              <a:tr h="823794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Diferencia pago en especie (monto no acreditado 80%)</a:t>
                      </a:r>
                    </a:p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8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(oficio de requerimiento 09534314D2/2603 del 20 de feb 2026)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$3,276,303.16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26-feb-2026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86100356"/>
                  </a:ext>
                </a:extLst>
              </a:tr>
              <a:tr h="593695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Pago de servicios (energía eléctrica y agua potable) </a:t>
                      </a:r>
                      <a:r>
                        <a:rPr lang="es-MX" sz="12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1_/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$2491,220.64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2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30-abr-2026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967397"/>
                  </a:ext>
                </a:extLst>
              </a:tr>
            </a:tbl>
          </a:graphicData>
        </a:graphic>
      </p:graphicFrame>
      <p:sp>
        <p:nvSpPr>
          <p:cNvPr id="5" name="Google Shape;79;p8">
            <a:extLst>
              <a:ext uri="{FF2B5EF4-FFF2-40B4-BE49-F238E27FC236}">
                <a16:creationId xmlns:a16="http://schemas.microsoft.com/office/drawing/2014/main" xmlns="" id="{1FCEDBA9-DB54-16D0-5A3D-435E6881B8AA}"/>
              </a:ext>
            </a:extLst>
          </p:cNvPr>
          <p:cNvSpPr txBox="1"/>
          <p:nvPr/>
        </p:nvSpPr>
        <p:spPr>
          <a:xfrm>
            <a:off x="2145158" y="1288587"/>
            <a:ext cx="458025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Aportación CISS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400" dirty="0">
                <a:solidFill>
                  <a:srgbClr val="0B5445"/>
                </a:solidFill>
                <a:latin typeface="Calibri"/>
                <a:ea typeface="Calibri"/>
                <a:cs typeface="Calibri"/>
                <a:sym typeface="Calibri"/>
              </a:rPr>
              <a:t>(2026)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4285FB31-9618-15AB-EE4D-E15DC26D2CDF}"/>
              </a:ext>
            </a:extLst>
          </p:cNvPr>
          <p:cNvSpPr txBox="1"/>
          <p:nvPr/>
        </p:nvSpPr>
        <p:spPr>
          <a:xfrm>
            <a:off x="1730639" y="4633609"/>
            <a:ext cx="5586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200" b="1" dirty="0"/>
              <a:t>1_/ </a:t>
            </a:r>
            <a:r>
              <a:rPr lang="es-MX" sz="1200" dirty="0"/>
              <a:t>Con oficio 09534314D0/5197 del 21-abr-26 la CTAA requirió a la CISS el pago de los servicios de </a:t>
            </a:r>
            <a:r>
              <a:rPr lang="es-MX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energía eléctrica y agua potable, el cual fue cubierto el 30 de abril del presente.</a:t>
            </a:r>
            <a:endParaRPr lang="es-MX" sz="1200" dirty="0"/>
          </a:p>
        </p:txBody>
      </p:sp>
      <p:sp>
        <p:nvSpPr>
          <p:cNvPr id="2" name="Google Shape;79;p8">
            <a:extLst>
              <a:ext uri="{FF2B5EF4-FFF2-40B4-BE49-F238E27FC236}">
                <a16:creationId xmlns:a16="http://schemas.microsoft.com/office/drawing/2014/main" xmlns="" id="{B3C51CB8-0089-438B-EF9D-5CFFDFD40E80}"/>
              </a:ext>
            </a:extLst>
          </p:cNvPr>
          <p:cNvSpPr txBox="1"/>
          <p:nvPr/>
        </p:nvSpPr>
        <p:spPr>
          <a:xfrm rot="16200000">
            <a:off x="-665315" y="3196098"/>
            <a:ext cx="38918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000" b="1" dirty="0">
                <a:solidFill>
                  <a:srgbClr val="0B5445"/>
                </a:solidFill>
                <a:latin typeface="Calibri"/>
                <a:ea typeface="Calibri"/>
                <a:cs typeface="Calibri"/>
                <a:sym typeface="Calibri"/>
              </a:rPr>
              <a:t>Convenio Específico Inmobiliario</a:t>
            </a:r>
          </a:p>
        </p:txBody>
      </p:sp>
      <p:pic>
        <p:nvPicPr>
          <p:cNvPr id="9" name="Picture 2" descr="Resultado de imagen para fotos de la ciss">
            <a:extLst>
              <a:ext uri="{FF2B5EF4-FFF2-40B4-BE49-F238E27FC236}">
                <a16:creationId xmlns="" xmlns:a16="http://schemas.microsoft.com/office/drawing/2014/main" id="{E250A610-C1A9-6B61-C884-859407347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8538" y="2081461"/>
            <a:ext cx="3201307" cy="2249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98238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6F033B-991F-AB9E-1325-30FBDAAEE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9;p8">
            <a:extLst>
              <a:ext uri="{FF2B5EF4-FFF2-40B4-BE49-F238E27FC236}">
                <a16:creationId xmlns:a16="http://schemas.microsoft.com/office/drawing/2014/main" xmlns="" id="{2BCA6012-E297-30ED-152C-CC8D35B3DD72}"/>
              </a:ext>
            </a:extLst>
          </p:cNvPr>
          <p:cNvSpPr txBox="1"/>
          <p:nvPr/>
        </p:nvSpPr>
        <p:spPr>
          <a:xfrm>
            <a:off x="237598" y="223919"/>
            <a:ext cx="801105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Conferencia Interamericana de Seguridad Social (CISS)</a:t>
            </a:r>
            <a:endParaRPr lang="es-MX" sz="2000" dirty="0">
              <a:solidFill>
                <a:srgbClr val="B7903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179BB32A-AA82-054C-CB82-7509A6CC0782}"/>
              </a:ext>
            </a:extLst>
          </p:cNvPr>
          <p:cNvSpPr txBox="1"/>
          <p:nvPr/>
        </p:nvSpPr>
        <p:spPr>
          <a:xfrm>
            <a:off x="541713" y="1252285"/>
            <a:ext cx="11237203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 oficio 09-9001-04000/045 del 19 de marzo de 2026, la HCV del IMSS solicitó a la DA: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AutoNum type="arabicPeriod"/>
            </a:pP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Pago de la cuarta parcialidad del adeudo Convenio CTAA/044/2021.</a:t>
            </a:r>
          </a:p>
          <a:p>
            <a:pPr marL="342900" indent="-342900" algn="just">
              <a:buAutoNum type="arabicPeriod"/>
            </a:pP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Pago de la aportación económica 2025 (numerario y pago en especie ) del Convenio Específico Inmobiliario.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Requiere aclaración del alcance de las cláusulas de los convenios citados relativos al destino del inmueble, debido a la identificación de filmaciones en las instalaciones.</a:t>
            </a:r>
          </a:p>
          <a:p>
            <a:pPr algn="just"/>
            <a:endParaRPr lang="es-ES" sz="1400" b="1" dirty="0" smtClean="0">
              <a:solidFill>
                <a:srgbClr val="0F4016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ES" sz="1400" b="1" dirty="0" smtClean="0">
                <a:solidFill>
                  <a:srgbClr val="0F401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Respuesta</a:t>
            </a:r>
            <a:r>
              <a:rPr lang="es-ES" sz="1400" b="1" dirty="0">
                <a:solidFill>
                  <a:srgbClr val="0F4016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.</a:t>
            </a:r>
          </a:p>
          <a:p>
            <a:pPr algn="just"/>
            <a:endParaRPr lang="es-ES" sz="1400" b="1" dirty="0">
              <a:solidFill>
                <a:srgbClr val="0F4016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Para los puntos 1 y 2 se integró la documentación requerida y se tiene proyecto de respuesta.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cuanto al punto </a:t>
            </a:r>
            <a:r>
              <a:rPr lang="es-E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a)</a:t>
            </a:r>
            <a:r>
              <a:rPr lang="es-E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se sostuvo reunión con la CISS, el Jurídico del IMSS y la Coordinación de Vinculación para acordar la forma en la cual se atenderá institucionalmente este requerimiento. Se solicitó a la CISS con oficio 0952841200/887 del 5-may-2026, la aclaración del uso de las instalaciones con ese objeto (filmaciones).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 CISS mediante escrito número CISS/SG.063.2026 de fecha 11 de mayo del presente propone una modificación del Convenio Específico 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Inmobiliario en </a:t>
            </a: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 que se permita el esquema de comercialización que tiene el 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IMSS, </a:t>
            </a: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tanto en las instalaciones de uso exclusivo de la CISS como en los espacios compartidos. </a:t>
            </a:r>
            <a:endParaRPr lang="es-MX" sz="1400" dirty="0" smtClean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endParaRPr lang="es-MX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lvl="4" algn="just"/>
            <a:r>
              <a:rPr lang="es-ES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 elaboró proyecto de oficio para la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Coordinación Consultiva y Apoyo Legal 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solicitando su </a:t>
            </a:r>
            <a:r>
              <a:rPr lang="es-MX" sz="1400" dirty="0" smtClean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pronunciamiento </a:t>
            </a:r>
            <a:r>
              <a:rPr lang="es-MX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sobre si existe algún impedimento para realizar las modificaciones que le permita a la CISS un esquema de comercialización de espacios.</a:t>
            </a: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just"/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AutoNum type="arabicPeriod"/>
            </a:pPr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342900" indent="-342900" algn="just">
              <a:buAutoNum type="arabicPeriod"/>
            </a:pPr>
            <a:endParaRPr lang="es-E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Google Shape;79;p8">
            <a:extLst>
              <a:ext uri="{FF2B5EF4-FFF2-40B4-BE49-F238E27FC236}">
                <a16:creationId xmlns:a16="http://schemas.microsoft.com/office/drawing/2014/main" xmlns="" id="{2643735A-7A0F-9F8F-E436-0AD89AEB32E3}"/>
              </a:ext>
            </a:extLst>
          </p:cNvPr>
          <p:cNvSpPr txBox="1"/>
          <p:nvPr/>
        </p:nvSpPr>
        <p:spPr>
          <a:xfrm>
            <a:off x="541713" y="979251"/>
            <a:ext cx="909359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b="1" dirty="0">
                <a:solidFill>
                  <a:srgbClr val="0B5445"/>
                </a:solidFill>
                <a:latin typeface="Calibri"/>
                <a:ea typeface="Calibri"/>
                <a:cs typeface="Calibri"/>
                <a:sym typeface="Calibri"/>
              </a:rPr>
              <a:t>Recomendaciones H. Comisión de Vigilancia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24E3DD9-CD3F-37E7-4123-0D7B9B161A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46" b="26064"/>
          <a:stretch>
            <a:fillRect/>
          </a:stretch>
        </p:blipFill>
        <p:spPr>
          <a:xfrm>
            <a:off x="7266514" y="182784"/>
            <a:ext cx="1964272" cy="7964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33058417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88D0F52-0AA8-4726-AEF1-14A38C2C08CC}">
  <ds:schemaRefs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sharepoint/v3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742</TotalTime>
  <Words>381</Words>
  <Application>Microsoft Office PowerPoint</Application>
  <PresentationFormat>Personalizado</PresentationFormat>
  <Paragraphs>41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Diseño personalizado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Dalia Anaid Silva Villaseñor</cp:lastModifiedBy>
  <cp:revision>18</cp:revision>
  <cp:lastPrinted>2026-03-02T21:57:25Z</cp:lastPrinted>
  <dcterms:created xsi:type="dcterms:W3CDTF">2025-12-30T21:08:16Z</dcterms:created>
  <dcterms:modified xsi:type="dcterms:W3CDTF">2026-06-12T19:43:05Z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