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8"/>
  </p:notesMasterIdLst>
  <p:handoutMasterIdLst>
    <p:handoutMasterId r:id="rId9"/>
  </p:handoutMasterIdLst>
  <p:sldIdLst>
    <p:sldId id="265" r:id="rId5"/>
    <p:sldId id="2142534942" r:id="rId6"/>
    <p:sldId id="2142534943" r:id="rId7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17"/>
    <a:srgbClr val="AE2851"/>
    <a:srgbClr val="B38E5D"/>
    <a:srgbClr val="13322B"/>
    <a:srgbClr val="C9AF8D"/>
    <a:srgbClr val="886940"/>
    <a:srgbClr val="235B4F"/>
    <a:srgbClr val="357B67"/>
    <a:srgbClr val="285C4D"/>
    <a:srgbClr val="691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6"/>
  </p:normalViewPr>
  <p:slideViewPr>
    <p:cSldViewPr snapToGrid="0">
      <p:cViewPr>
        <p:scale>
          <a:sx n="100" d="100"/>
          <a:sy n="100" d="100"/>
        </p:scale>
        <p:origin x="876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11/08/2026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D47ADD9-4FBE-0BBE-EF0C-8376EB0FD3C1}"/>
              </a:ext>
            </a:extLst>
          </p:cNvPr>
          <p:cNvSpPr txBox="1">
            <a:spLocks/>
          </p:cNvSpPr>
          <p:nvPr/>
        </p:nvSpPr>
        <p:spPr>
          <a:xfrm>
            <a:off x="3286279" y="1490614"/>
            <a:ext cx="8346398" cy="1325563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algn="ctr"/>
            <a:r>
              <a:rPr lang="es-MX" dirty="0">
                <a:solidFill>
                  <a:srgbClr val="691831"/>
                </a:solidFill>
              </a:rPr>
              <a:t>Programa de Arrendamiento Inmobiliario 2026</a:t>
            </a:r>
          </a:p>
        </p:txBody>
      </p:sp>
      <p:sp>
        <p:nvSpPr>
          <p:cNvPr id="2" name="Título 46">
            <a:extLst>
              <a:ext uri="{FF2B5EF4-FFF2-40B4-BE49-F238E27FC236}">
                <a16:creationId xmlns:a16="http://schemas.microsoft.com/office/drawing/2014/main" id="{993ADB58-0227-A835-6FB7-1E558B49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304" y="3429000"/>
            <a:ext cx="8822533" cy="506990"/>
          </a:xfrm>
        </p:spPr>
        <p:txBody>
          <a:bodyPr/>
          <a:lstStyle/>
          <a:p>
            <a:pPr algn="ctr"/>
            <a:r>
              <a:rPr lang="es-ES" sz="2800" dirty="0">
                <a:solidFill>
                  <a:srgbClr val="691831"/>
                </a:solidFill>
              </a:rPr>
              <a:t>Coordinación Técnica de Administración de Activos</a:t>
            </a:r>
            <a:br>
              <a:rPr lang="es-ES" sz="2800" dirty="0">
                <a:solidFill>
                  <a:srgbClr val="691831"/>
                </a:solidFill>
              </a:rPr>
            </a:br>
            <a:endParaRPr lang="es-ES" sz="2800" dirty="0">
              <a:solidFill>
                <a:srgbClr val="691831"/>
              </a:solidFill>
            </a:endParaRPr>
          </a:p>
        </p:txBody>
      </p:sp>
      <p:sp>
        <p:nvSpPr>
          <p:cNvPr id="3" name="Google Shape;50;p2">
            <a:extLst>
              <a:ext uri="{FF2B5EF4-FFF2-40B4-BE49-F238E27FC236}">
                <a16:creationId xmlns:a16="http://schemas.microsoft.com/office/drawing/2014/main" id="{8F8ED8B8-4060-B286-982D-B983C8FAFD9B}"/>
              </a:ext>
            </a:extLst>
          </p:cNvPr>
          <p:cNvSpPr txBox="1"/>
          <p:nvPr/>
        </p:nvSpPr>
        <p:spPr>
          <a:xfrm>
            <a:off x="6802055" y="6058676"/>
            <a:ext cx="4980537" cy="46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/>
            <a:r>
              <a:rPr lang="es-MX" sz="2000" b="1" dirty="0">
                <a:solidFill>
                  <a:srgbClr val="691831"/>
                </a:solidFill>
                <a:latin typeface="Noto Sans"/>
                <a:ea typeface="Noto Sans"/>
                <a:cs typeface="Noto Sans"/>
              </a:rPr>
              <a:t>Ciudad de México, agosto de 2026.</a:t>
            </a:r>
          </a:p>
          <a:p>
            <a:pPr marL="228600" indent="-50800" algn="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18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A7C42-5EF0-651B-608E-4C9BAD1FC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26A1F9F-2A67-B81B-908E-8B698ED6CE80}"/>
              </a:ext>
            </a:extLst>
          </p:cNvPr>
          <p:cNvSpPr txBox="1"/>
          <p:nvPr/>
        </p:nvSpPr>
        <p:spPr>
          <a:xfrm>
            <a:off x="161925" y="390525"/>
            <a:ext cx="2241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dirty="0">
                <a:sym typeface="Noto Sans"/>
              </a:rPr>
              <a:t>Arrendamiento Inmobiliario 2026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4449AB29-BA24-85A5-2738-786445CA3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336420"/>
              </p:ext>
            </p:extLst>
          </p:nvPr>
        </p:nvGraphicFramePr>
        <p:xfrm>
          <a:off x="2872454" y="606305"/>
          <a:ext cx="6249732" cy="5512039"/>
        </p:xfrm>
        <a:graphic>
          <a:graphicData uri="http://schemas.openxmlformats.org/drawingml/2006/table">
            <a:tbl>
              <a:tblPr/>
              <a:tblGrid>
                <a:gridCol w="2073599">
                  <a:extLst>
                    <a:ext uri="{9D8B030D-6E8A-4147-A177-3AD203B41FA5}">
                      <a16:colId xmlns:a16="http://schemas.microsoft.com/office/drawing/2014/main" val="3680162638"/>
                    </a:ext>
                  </a:extLst>
                </a:gridCol>
                <a:gridCol w="1186228">
                  <a:extLst>
                    <a:ext uri="{9D8B030D-6E8A-4147-A177-3AD203B41FA5}">
                      <a16:colId xmlns:a16="http://schemas.microsoft.com/office/drawing/2014/main" val="1357442992"/>
                    </a:ext>
                  </a:extLst>
                </a:gridCol>
                <a:gridCol w="1522637">
                  <a:extLst>
                    <a:ext uri="{9D8B030D-6E8A-4147-A177-3AD203B41FA5}">
                      <a16:colId xmlns:a16="http://schemas.microsoft.com/office/drawing/2014/main" val="2149382246"/>
                    </a:ext>
                  </a:extLst>
                </a:gridCol>
                <a:gridCol w="1467268">
                  <a:extLst>
                    <a:ext uri="{9D8B030D-6E8A-4147-A177-3AD203B41FA5}">
                      <a16:colId xmlns:a16="http://schemas.microsoft.com/office/drawing/2014/main" val="2103809402"/>
                    </a:ext>
                  </a:extLst>
                </a:gridCol>
              </a:tblGrid>
              <a:tr h="28314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Número</a:t>
                      </a:r>
                    </a:p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Arrendamientos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mensual </a:t>
                      </a:r>
                    </a:p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 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Anual </a:t>
                      </a:r>
                    </a:p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IVA </a:t>
                      </a:r>
                    </a:p>
                  </a:txBody>
                  <a:tcPr marL="3207" marR="3207" marT="320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19295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1,140,248.01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13,682,976.15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537745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382,800.00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4,593,600.00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342236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480,067.62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5,760,811.49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666422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13,000.00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156,000.00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478288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294,522.92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3,534,275.05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17093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924,255.41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11,091,064.86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670208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1,924,632.15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23,095,585.85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74983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Colima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216,582.33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2,598,987.95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2537195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1,597,177.27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19,166,127.28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851137"/>
                  </a:ext>
                </a:extLst>
              </a:tr>
              <a:tr h="1798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Oriente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1,921,378.47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23,056,541.64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606962"/>
                  </a:ext>
                </a:extLst>
              </a:tr>
              <a:tr h="1798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Estado de México Poniente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1,564,813.03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18,714,396.38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773420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Guanajuato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679,998.10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8,159,977.22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510398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50,926.32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611,115.84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02369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1,292,169.75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15,506,037.00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53959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2,853,300.84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34,239,610.03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454643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400,820.68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4,809,848.17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05899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Morelos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19,855.88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238,270.59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16493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88,800.00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1,065,599.94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28713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10,612,919.48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127,355,033.80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80693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Norte D.F.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187,854.18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2,254,250.18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244901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227,019.80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2,724,237.54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529320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1,144,478.32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13,733,739.80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078729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396,768.15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4,761,217.82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015551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Querétaro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663,422.70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7,961,072.39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4946086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Quintana Roo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439,014.17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5,268,170.02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178666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Potosí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66,924.16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803,089.90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982078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1,006,263.44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12,075,161.24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358434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Sonora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1,362,714.62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16,352,575.39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488901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D.F.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7,852,385.24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94,228,622.87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374494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Tabasco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15,000.00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180,000.00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450304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386,286.82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4,635,441.84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9966742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Tlaxcala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192,650.48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2,311,805.76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283513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1,030,797.92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12,369,575.09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538388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794,341.46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9,532,097.54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00737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287,400.71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3,448,808.50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9325789"/>
                  </a:ext>
                </a:extLst>
              </a:tr>
              <a:tr h="1432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general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266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42,511,590.43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510,075,725.15 </a:t>
                      </a:r>
                    </a:p>
                  </a:txBody>
                  <a:tcPr marL="3207" marR="3207" marT="32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206206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AE7F560F-D4E9-6664-D29C-625919AC7B15}"/>
              </a:ext>
            </a:extLst>
          </p:cNvPr>
          <p:cNvSpPr txBox="1"/>
          <p:nvPr/>
        </p:nvSpPr>
        <p:spPr>
          <a:xfrm>
            <a:off x="2785397" y="6136279"/>
            <a:ext cx="6739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sz="900" dirty="0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Nota: </a:t>
            </a:r>
            <a:r>
              <a:rPr lang="es-MX" sz="900" b="0" dirty="0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Presupuesto para nuevos arrendamientos, sustituciones e incrementos: </a:t>
            </a:r>
            <a:r>
              <a:rPr lang="es-MX" sz="900" b="0" dirty="0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$ 46,778,377.85 (sujeto a integración de expediente).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D23D060-F605-779A-AAD0-705BD0768DD9}"/>
              </a:ext>
            </a:extLst>
          </p:cNvPr>
          <p:cNvSpPr txBox="1"/>
          <p:nvPr/>
        </p:nvSpPr>
        <p:spPr>
          <a:xfrm>
            <a:off x="3154823" y="298528"/>
            <a:ext cx="5882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pPr algn="ctr"/>
            <a:r>
              <a:rPr lang="es-MX" sz="1400" dirty="0">
                <a:solidFill>
                  <a:srgbClr val="275317"/>
                </a:solidFill>
                <a:sym typeface="Noto Sans"/>
              </a:rPr>
              <a:t>Contratos de Arrendamiento Vigentes</a:t>
            </a:r>
          </a:p>
        </p:txBody>
      </p:sp>
    </p:spTree>
    <p:extLst>
      <p:ext uri="{BB962C8B-B14F-4D97-AF65-F5344CB8AC3E}">
        <p14:creationId xmlns:p14="http://schemas.microsoft.com/office/powerpoint/2010/main" val="1450113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ACDA1-68A7-31CB-7BE0-D872C8473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adroTexto 16">
            <a:extLst>
              <a:ext uri="{FF2B5EF4-FFF2-40B4-BE49-F238E27FC236}">
                <a16:creationId xmlns:a16="http://schemas.microsoft.com/office/drawing/2014/main" id="{0B55E04B-F2ED-2EA5-B8AF-6E51D8052317}"/>
              </a:ext>
            </a:extLst>
          </p:cNvPr>
          <p:cNvSpPr txBox="1"/>
          <p:nvPr/>
        </p:nvSpPr>
        <p:spPr>
          <a:xfrm>
            <a:off x="3154823" y="228741"/>
            <a:ext cx="5882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pPr algn="ctr"/>
            <a:r>
              <a:rPr lang="es-ES" sz="1400" dirty="0">
                <a:latin typeface="Montserrat" panose="00000500000000000000" pitchFamily="2" charset="0"/>
                <a:cs typeface="Montserrat ExtraBold"/>
              </a:rPr>
              <a:t>Inmuebles arrendados, administrados </a:t>
            </a:r>
          </a:p>
          <a:p>
            <a:pPr algn="ctr"/>
            <a:r>
              <a:rPr lang="es-ES" sz="1400" dirty="0">
                <a:latin typeface="Montserrat" panose="00000500000000000000" pitchFamily="2" charset="0"/>
                <a:cs typeface="Montserrat ExtraBold"/>
              </a:rPr>
              <a:t>por Nivel Central</a:t>
            </a:r>
            <a:endParaRPr lang="es-ES" sz="1600" dirty="0">
              <a:latin typeface="Montserrat" panose="00000500000000000000" pitchFamily="2" charset="0"/>
              <a:cs typeface="Montserrat ExtraBold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BDADEC6-7250-19B2-4138-232EB260A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160436"/>
              </p:ext>
            </p:extLst>
          </p:nvPr>
        </p:nvGraphicFramePr>
        <p:xfrm>
          <a:off x="714375" y="751961"/>
          <a:ext cx="11039475" cy="5377162"/>
        </p:xfrm>
        <a:graphic>
          <a:graphicData uri="http://schemas.openxmlformats.org/drawingml/2006/table">
            <a:tbl>
              <a:tblPr/>
              <a:tblGrid>
                <a:gridCol w="296106">
                  <a:extLst>
                    <a:ext uri="{9D8B030D-6E8A-4147-A177-3AD203B41FA5}">
                      <a16:colId xmlns:a16="http://schemas.microsoft.com/office/drawing/2014/main" val="2236478159"/>
                    </a:ext>
                  </a:extLst>
                </a:gridCol>
                <a:gridCol w="1680242">
                  <a:extLst>
                    <a:ext uri="{9D8B030D-6E8A-4147-A177-3AD203B41FA5}">
                      <a16:colId xmlns:a16="http://schemas.microsoft.com/office/drawing/2014/main" val="3175577453"/>
                    </a:ext>
                  </a:extLst>
                </a:gridCol>
                <a:gridCol w="711819">
                  <a:extLst>
                    <a:ext uri="{9D8B030D-6E8A-4147-A177-3AD203B41FA5}">
                      <a16:colId xmlns:a16="http://schemas.microsoft.com/office/drawing/2014/main" val="4214615905"/>
                    </a:ext>
                  </a:extLst>
                </a:gridCol>
                <a:gridCol w="829576">
                  <a:extLst>
                    <a:ext uri="{9D8B030D-6E8A-4147-A177-3AD203B41FA5}">
                      <a16:colId xmlns:a16="http://schemas.microsoft.com/office/drawing/2014/main" val="1065134640"/>
                    </a:ext>
                  </a:extLst>
                </a:gridCol>
                <a:gridCol w="1111407">
                  <a:extLst>
                    <a:ext uri="{9D8B030D-6E8A-4147-A177-3AD203B41FA5}">
                      <a16:colId xmlns:a16="http://schemas.microsoft.com/office/drawing/2014/main" val="1923597236"/>
                    </a:ext>
                  </a:extLst>
                </a:gridCol>
                <a:gridCol w="505563">
                  <a:extLst>
                    <a:ext uri="{9D8B030D-6E8A-4147-A177-3AD203B41FA5}">
                      <a16:colId xmlns:a16="http://schemas.microsoft.com/office/drawing/2014/main" val="3409958217"/>
                    </a:ext>
                  </a:extLst>
                </a:gridCol>
                <a:gridCol w="437637">
                  <a:extLst>
                    <a:ext uri="{9D8B030D-6E8A-4147-A177-3AD203B41FA5}">
                      <a16:colId xmlns:a16="http://schemas.microsoft.com/office/drawing/2014/main" val="2897674914"/>
                    </a:ext>
                  </a:extLst>
                </a:gridCol>
                <a:gridCol w="752242">
                  <a:extLst>
                    <a:ext uri="{9D8B030D-6E8A-4147-A177-3AD203B41FA5}">
                      <a16:colId xmlns:a16="http://schemas.microsoft.com/office/drawing/2014/main" val="2075823277"/>
                    </a:ext>
                  </a:extLst>
                </a:gridCol>
                <a:gridCol w="901636">
                  <a:extLst>
                    <a:ext uri="{9D8B030D-6E8A-4147-A177-3AD203B41FA5}">
                      <a16:colId xmlns:a16="http://schemas.microsoft.com/office/drawing/2014/main" val="3442805760"/>
                    </a:ext>
                  </a:extLst>
                </a:gridCol>
                <a:gridCol w="838364">
                  <a:extLst>
                    <a:ext uri="{9D8B030D-6E8A-4147-A177-3AD203B41FA5}">
                      <a16:colId xmlns:a16="http://schemas.microsoft.com/office/drawing/2014/main" val="3771111816"/>
                    </a:ext>
                  </a:extLst>
                </a:gridCol>
                <a:gridCol w="732909">
                  <a:extLst>
                    <a:ext uri="{9D8B030D-6E8A-4147-A177-3AD203B41FA5}">
                      <a16:colId xmlns:a16="http://schemas.microsoft.com/office/drawing/2014/main" val="2377583881"/>
                    </a:ext>
                  </a:extLst>
                </a:gridCol>
                <a:gridCol w="732909">
                  <a:extLst>
                    <a:ext uri="{9D8B030D-6E8A-4147-A177-3AD203B41FA5}">
                      <a16:colId xmlns:a16="http://schemas.microsoft.com/office/drawing/2014/main" val="863159036"/>
                    </a:ext>
                  </a:extLst>
                </a:gridCol>
                <a:gridCol w="823265">
                  <a:extLst>
                    <a:ext uri="{9D8B030D-6E8A-4147-A177-3AD203B41FA5}">
                      <a16:colId xmlns:a16="http://schemas.microsoft.com/office/drawing/2014/main" val="229601642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286238265"/>
                    </a:ext>
                  </a:extLst>
                </a:gridCol>
              </a:tblGrid>
              <a:tr h="3619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No.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Dirección del inmueble </a:t>
                      </a:r>
                    </a:p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arrendado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Servicio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Arrendador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Fecha de inicio </a:t>
                      </a:r>
                    </a:p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del arrendamiento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Sup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rentable  m2.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No. Caj </a:t>
                      </a:r>
                      <a:r>
                        <a:rPr lang="es-MX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est</a:t>
                      </a: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Monto de renta mensual al inicio del arrendamiento con IVA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Última  justipreciación secuencial o genérico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Importe dictaminado de la última justipreciación con IVA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Monto de renta mensual actual con IVA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Monto de renta anual  actual con IVA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Año del último incremento otorgado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Número de servidores públicos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641827"/>
                  </a:ext>
                </a:extLst>
              </a:tr>
              <a:tr h="6547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Calle Tiburcio Montiel No. 15, Colonia San Miguel Chapultepec, C.P. 11850, Alcaldía Miguel Hidalgo, Ciudad de México, Nivel Central.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Oficinas Administrativas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Raíces T. Montiel / Isaac Memun Smecke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16-abr-12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6,722.88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$1,388,140.26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03-24-263</a:t>
                      </a:r>
                      <a:b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06-MAY-24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$2,700,619.20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$2,177,160.80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$26,125,929.62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315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37590"/>
                  </a:ext>
                </a:extLst>
              </a:tr>
              <a:tr h="7320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Calle Río Hudson No. 6 </a:t>
                      </a:r>
                      <a:r>
                        <a:rPr lang="es-MX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esquin</a:t>
                      </a: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con Panuco No. 224, Colonia Cuauhtémoc, C.P. 06500, Alcaldía Cuauhtémoc, Ciudad de México, Nivel Central.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Oficinas Administrativas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Banco Ve por Más S.A. Fideicomiso 867 / Alex Simje Sacal Cababie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01-OCT-2017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2,398.34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$913,012.80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03-28-18</a:t>
                      </a:r>
                      <a:b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17-FEB-23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$1,078,632.96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$1,002,240.00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$12,026,880.00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238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1978101"/>
                  </a:ext>
                </a:extLst>
              </a:tr>
              <a:tr h="488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Calle Hamburgo No. 18, Colonia Juárez, C.P. 06600, Alcaldía Cuauhtémoc, Ciudad de México, Nivel Central.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Oficinas Administrativas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Raíces Hamburgo 18 S.A. / Eduardo Atri Cojab Administrador Único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15-jul-2015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2,347.31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$489,074.21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03-24-552</a:t>
                      </a:r>
                      <a:b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16-AGO-24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$983,499.04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$650,957.78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$7,811,493.36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461136"/>
                  </a:ext>
                </a:extLst>
              </a:tr>
              <a:tr h="56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Avenida Revolución No.1586, Colonia San Ángel, C.P. 01000, Alcaldía Álvaro Obregón, Ciudad de México, Nivel Central.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Oficinas Administrativas Órgano Interno de Control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Grupo Quantum C&amp;C, S.A. de C.V. / Apoderado Alejandro Cabrera Huerta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15-feb-14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3,940.44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$1,229,600.00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03-23-17</a:t>
                      </a:r>
                      <a:b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21-FEB-23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$2,034,547.20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$1,799,999.38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$21,599,992.51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02817"/>
                  </a:ext>
                </a:extLst>
              </a:tr>
              <a:tr h="569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Calle Cozumel No. 43, Colonia Roma </a:t>
                      </a:r>
                      <a:r>
                        <a:rPr lang="es-MX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Norte,C.P</a:t>
                      </a: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06700, Alcaldía Cuauhtémoc, Ciudad de México, Nivel Central.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Oficinas Administrativas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Oscar Anguiano Pérez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01-OCT--2017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3,329.68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$1,136,800.00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03-24-262</a:t>
                      </a:r>
                      <a:b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14-MAY-24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$1,813,868.80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$1,502,457.75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$18,029,493.02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7628551"/>
                  </a:ext>
                </a:extLst>
              </a:tr>
              <a:tr h="488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Calle Hamburgo No. 64, Colonia Juárez, C.P. 06600, Alcaldía Cuauhtémoc, Ciudad de México, Nivel Central.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Oficinas Administrativas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Inmobiliaria Micalli / Salomón Nakash Saka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20-MAR--2024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5,133.67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$2,346,292.54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03-23-868</a:t>
                      </a:r>
                      <a:b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07-FEB-24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$2,875,547.20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$2,346,292.54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$28,155,510.44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HA TENIDO INCREMENTO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618041"/>
                  </a:ext>
                </a:extLst>
              </a:tr>
              <a:tr h="488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>
                        <a:buNone/>
                      </a:pPr>
                      <a:r>
                        <a:rPr lang="es-MX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Havre</a:t>
                      </a: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No. 7 Colonia Juárez, C.P. 06600, Alcaldía Cuauhtémoc, Ciudad de México, Nivel Central.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Oficinas Administrativas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Inmobiliaria Hidaka S.A. de C.V. / Claudia Virginia García Legaspi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01-JUL2025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3,490.00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$1,648,589.45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03-24-82</a:t>
                      </a:r>
                      <a:b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01-MARZO-24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$1,912,097.60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$1,133,811.24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$13,605,734.84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HA TENIDO INCREMENTO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214</a:t>
                      </a:r>
                    </a:p>
                  </a:txBody>
                  <a:tcPr marL="4067" marR="4067" marT="40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931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9853579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88D0F52-0AA8-4726-AEF1-14A38C2C08C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</TotalTime>
  <Words>865</Words>
  <Application>Microsoft Office PowerPoint</Application>
  <PresentationFormat>Panorámica</PresentationFormat>
  <Paragraphs>273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2" baseType="lpstr">
      <vt:lpstr>Aptos</vt:lpstr>
      <vt:lpstr>Aptos Narrow</vt:lpstr>
      <vt:lpstr>Arial</vt:lpstr>
      <vt:lpstr>Calibri</vt:lpstr>
      <vt:lpstr>Montserrat</vt:lpstr>
      <vt:lpstr>Noto Sans</vt:lpstr>
      <vt:lpstr>Noto Sans Medium</vt:lpstr>
      <vt:lpstr>Noto Sans SemiBold</vt:lpstr>
      <vt:lpstr>Diseño personalizado</vt:lpstr>
      <vt:lpstr>Coordinación Técnica de Administración de Activos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17</cp:revision>
  <cp:lastPrinted>2026-06-13T01:36:03Z</cp:lastPrinted>
  <dcterms:created xsi:type="dcterms:W3CDTF">2025-12-30T21:08:16Z</dcterms:created>
  <dcterms:modified xsi:type="dcterms:W3CDTF">2026-08-11T16:29:33Z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