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6" r:id="rId5"/>
  </p:sldMasterIdLst>
  <p:notesMasterIdLst>
    <p:notesMasterId r:id="rId18"/>
  </p:notesMasterIdLst>
  <p:handoutMasterIdLst>
    <p:handoutMasterId r:id="rId19"/>
  </p:handoutMasterIdLst>
  <p:sldIdLst>
    <p:sldId id="305" r:id="rId6"/>
    <p:sldId id="306" r:id="rId7"/>
    <p:sldId id="277" r:id="rId8"/>
    <p:sldId id="324" r:id="rId9"/>
    <p:sldId id="316" r:id="rId10"/>
    <p:sldId id="320" r:id="rId11"/>
    <p:sldId id="322" r:id="rId12"/>
    <p:sldId id="310" r:id="rId13"/>
    <p:sldId id="318" r:id="rId14"/>
    <p:sldId id="323" r:id="rId15"/>
    <p:sldId id="319" r:id="rId16"/>
    <p:sldId id="296" r:id="rId17"/>
  </p:sldIdLst>
  <p:sldSz cx="15544800" cy="10058400"/>
  <p:notesSz cx="7010400" cy="9296400"/>
  <p:defaultTextStyle>
    <a:defPPr>
      <a:defRPr lang="es-MX"/>
    </a:defPPr>
    <a:lvl1pPr marL="0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477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8954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430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7907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384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6861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338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5814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8" userDrawn="1">
          <p15:clr>
            <a:srgbClr val="A4A3A4"/>
          </p15:clr>
        </p15:guide>
        <p15:guide id="2" pos="9512" userDrawn="1">
          <p15:clr>
            <a:srgbClr val="A4A3A4"/>
          </p15:clr>
        </p15:guide>
        <p15:guide id="3" orient="horz" pos="978" userDrawn="1">
          <p15:clr>
            <a:srgbClr val="A4A3A4"/>
          </p15:clr>
        </p15:guide>
        <p15:guide id="4" pos="2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5B4F"/>
    <a:srgbClr val="000000"/>
    <a:srgbClr val="CC9900"/>
    <a:srgbClr val="EEB000"/>
    <a:srgbClr val="691831"/>
    <a:srgbClr val="996600"/>
    <a:srgbClr val="996633"/>
    <a:srgbClr val="FF9900"/>
    <a:srgbClr val="FFCC66"/>
    <a:srgbClr val="881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73" autoAdjust="0"/>
  </p:normalViewPr>
  <p:slideViewPr>
    <p:cSldViewPr snapToGrid="0">
      <p:cViewPr>
        <p:scale>
          <a:sx n="100" d="100"/>
          <a:sy n="100" d="100"/>
        </p:scale>
        <p:origin x="-96" y="-894"/>
      </p:cViewPr>
      <p:guideLst>
        <p:guide orient="horz" pos="3788"/>
        <p:guide pos="9512"/>
        <p:guide orient="horz" pos="978"/>
        <p:guide pos="2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12/10/2026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477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8954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430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7907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384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6861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338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5814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8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4C4C1-C4D9-DE9A-31FD-FA173A867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6222E9-CAC5-4B50-FC7E-695A15794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5E978A8-204E-C542-352D-B459177BE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118D04-5BF1-D591-8F38-2BD1A19798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64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88E-5031-D115-3DDC-1F2A6533F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86B3024-3241-DB81-F1BA-CF8D8D4A3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87068AF-F093-BCDD-FD2A-A028C8630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7F236F7-F10D-A741-992E-1F3383F54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99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61DB0-FCE6-8919-5038-E8A90C462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69AEFE1-451B-28C6-BC47-2FE05B3835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F439D18-7DF2-22E3-97DC-21862F5C0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8D99AD-16A5-5F4E-D192-2C7CCA1BA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68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75099-4AB0-5AA0-0928-4F4B50638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7420543-74E9-BC77-0A9D-2A1EFCD15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593345-A5A3-5BFD-54C4-BDE7BC18A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CF8F29-40F6-C3A3-B83A-D70466F4AE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05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FA251-9568-CE97-4EA1-2651CB01C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64DA040-CBBE-699A-C818-734F402B2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7D4DCBA-3A99-896D-AD4F-C63EAC93E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AD24A-6A17-0AFA-FC4A-46229669B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10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FCD89-DE41-711C-687B-83CC673BB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758629-190B-DAD8-9134-6D359B0D6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5FFF12-9CDD-057E-A46A-13B8810AF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3F7BABC-519F-E3B0-60DA-189A9BA50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87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80207-AC5B-0675-C292-304038679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CEFEC5B-026B-C43A-AB38-E4A81DC1F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B5CDCC-7D74-6101-B978-0ED817399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0735F2-B515-ECA9-16B8-65186C0BE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40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1E0A9-57A3-E042-0D4B-E51D49195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CF3844C-2B0D-7E1B-5B7F-5CA5FCAA0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A76F553-2AF6-CC16-BEF7-CB4444A37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E5850D-7434-9340-D63E-A6B30D82D1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36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7BFF-A2C9-D5B5-0A56-53E94B8D3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DAF889-FFC1-9DCC-E511-BE079402E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5F59E40-0F67-086A-F0FA-A7631D918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B8E025-FDAF-B08C-5FBE-BCD625C6AA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11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847" y="1"/>
            <a:ext cx="15568493" cy="100583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2964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63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72220" y="-6753"/>
            <a:ext cx="15692682" cy="1007190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2964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71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32" y="1"/>
            <a:ext cx="15532968" cy="1006606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8035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63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6061" y="0"/>
            <a:ext cx="15636925" cy="100584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8035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71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31" y="-5844"/>
            <a:ext cx="15620461" cy="100700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3AF1444-FD6A-9388-9B72-9D974A25B6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3981" y="2167838"/>
            <a:ext cx="10793731" cy="6891710"/>
          </a:xfrm>
          <a:prstGeom prst="rect">
            <a:avLst/>
          </a:prstGeom>
        </p:spPr>
        <p:txBody>
          <a:bodyPr>
            <a:normAutofit/>
          </a:bodyPr>
          <a:lstStyle>
            <a:lvl1pPr marL="437198" indent="-437198" algn="l">
              <a:buFont typeface="Arial" panose="020B0604020202020204" pitchFamily="34" charset="0"/>
              <a:buChar char="•"/>
              <a:defRPr sz="306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E0BF52C-2FEA-C483-E753-792BC2CF2C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981" y="369456"/>
            <a:ext cx="10793731" cy="1297585"/>
          </a:xfrm>
          <a:prstGeom prst="rect">
            <a:avLst/>
          </a:prstGeom>
          <a:noFill/>
        </p:spPr>
        <p:txBody>
          <a:bodyPr/>
          <a:lstStyle>
            <a:lvl1pPr algn="l">
              <a:defRPr sz="51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805" y="0"/>
            <a:ext cx="15618412" cy="10058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3981" y="2167838"/>
            <a:ext cx="10793731" cy="6891710"/>
          </a:xfrm>
          <a:prstGeom prst="rect">
            <a:avLst/>
          </a:prstGeom>
        </p:spPr>
        <p:txBody>
          <a:bodyPr>
            <a:normAutofit/>
          </a:bodyPr>
          <a:lstStyle>
            <a:lvl1pPr marL="437198" indent="-437198" algn="l">
              <a:buFont typeface="Arial" panose="020B0604020202020204" pitchFamily="34" charset="0"/>
              <a:buChar char="•"/>
              <a:defRPr sz="306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981" y="369456"/>
            <a:ext cx="10793731" cy="1297585"/>
          </a:xfrm>
          <a:prstGeom prst="rect">
            <a:avLst/>
          </a:prstGeom>
          <a:noFill/>
        </p:spPr>
        <p:txBody>
          <a:bodyPr/>
          <a:lstStyle>
            <a:lvl1pPr algn="l">
              <a:defRPr sz="51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575" y="1"/>
            <a:ext cx="15555949" cy="100583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7212" y="3946558"/>
            <a:ext cx="8422064" cy="824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51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9"/>
            <a:ext cx="3402279" cy="10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605"/>
            <a:ext cx="15544800" cy="10065610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7212" y="3946558"/>
            <a:ext cx="8422064" cy="824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51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105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527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82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440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39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35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803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912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992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53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70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3100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72220" y="-6753"/>
            <a:ext cx="15692682" cy="1007190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2964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71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668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31" y="-5844"/>
            <a:ext cx="15620461" cy="100700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3AF1444-FD6A-9388-9B72-9D974A25B6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3981" y="2167838"/>
            <a:ext cx="10793731" cy="6891710"/>
          </a:xfrm>
          <a:prstGeom prst="rect">
            <a:avLst/>
          </a:prstGeom>
        </p:spPr>
        <p:txBody>
          <a:bodyPr>
            <a:normAutofit/>
          </a:bodyPr>
          <a:lstStyle>
            <a:lvl1pPr marL="437198" indent="-437198" algn="l">
              <a:buFont typeface="Arial" panose="020B0604020202020204" pitchFamily="34" charset="0"/>
              <a:buChar char="•"/>
              <a:defRPr sz="306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E0BF52C-2FEA-C483-E753-792BC2CF2C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981" y="369456"/>
            <a:ext cx="10793731" cy="1297585"/>
          </a:xfrm>
          <a:prstGeom prst="rect">
            <a:avLst/>
          </a:prstGeom>
          <a:noFill/>
        </p:spPr>
        <p:txBody>
          <a:bodyPr/>
          <a:lstStyle>
            <a:lvl1pPr algn="l">
              <a:defRPr sz="51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039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1165860" rtl="0" eaLnBrk="1" latinLnBrk="0" hangingPunct="1">
        <a:lnSpc>
          <a:spcPct val="90000"/>
        </a:lnSpc>
        <a:spcBef>
          <a:spcPct val="0"/>
        </a:spcBef>
        <a:buNone/>
        <a:defRPr sz="56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465" indent="-291465" algn="l" defTabSz="116586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3570" kern="1200">
          <a:solidFill>
            <a:schemeClr val="tx1"/>
          </a:solidFill>
          <a:latin typeface="+mn-lt"/>
          <a:ea typeface="+mn-ea"/>
          <a:cs typeface="+mn-cs"/>
        </a:defRPr>
      </a:lvl1pPr>
      <a:lvl2pPr marL="87439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3060" kern="1200">
          <a:solidFill>
            <a:schemeClr val="tx1"/>
          </a:solidFill>
          <a:latin typeface="+mn-lt"/>
          <a:ea typeface="+mn-ea"/>
          <a:cs typeface="+mn-cs"/>
        </a:defRPr>
      </a:lvl2pPr>
      <a:lvl3pPr marL="145732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550" kern="1200">
          <a:solidFill>
            <a:schemeClr val="tx1"/>
          </a:solidFill>
          <a:latin typeface="+mn-lt"/>
          <a:ea typeface="+mn-ea"/>
          <a:cs typeface="+mn-cs"/>
        </a:defRPr>
      </a:lvl3pPr>
      <a:lvl4pPr marL="204025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4pPr>
      <a:lvl5pPr marL="262318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5pPr>
      <a:lvl6pPr marL="320611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6pPr>
      <a:lvl7pPr marL="378904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7pPr>
      <a:lvl8pPr marL="437197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8pPr>
      <a:lvl9pPr marL="495490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2pPr>
      <a:lvl3pPr marL="116586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3pPr>
      <a:lvl4pPr marL="174879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4pPr>
      <a:lvl5pPr marL="233172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5pPr>
      <a:lvl6pPr marL="291465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6pPr>
      <a:lvl7pPr marL="349758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0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2">
            <a:extLst>
              <a:ext uri="{FF2B5EF4-FFF2-40B4-BE49-F238E27FC236}">
                <a16:creationId xmlns:a16="http://schemas.microsoft.com/office/drawing/2014/main" id="{89DA55E5-0D2D-E70F-4AEA-FD0A68FE1FAA}"/>
              </a:ext>
            </a:extLst>
          </p:cNvPr>
          <p:cNvSpPr txBox="1"/>
          <p:nvPr/>
        </p:nvSpPr>
        <p:spPr>
          <a:xfrm>
            <a:off x="9411285" y="8531090"/>
            <a:ext cx="5514731" cy="44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477" tIns="39728" rIns="79477" bIns="39728" anchor="t" anchorCtr="0">
            <a:noAutofit/>
          </a:bodyPr>
          <a:lstStyle/>
          <a:p>
            <a:pPr algn="r"/>
            <a:r>
              <a:rPr lang="es-MX" sz="2000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octubre de 2026.</a:t>
            </a:r>
          </a:p>
          <a:p>
            <a:pPr marL="198720" indent="-44160" algn="r">
              <a:lnSpc>
                <a:spcPct val="90000"/>
              </a:lnSpc>
              <a:spcBef>
                <a:spcPts val="870"/>
              </a:spcBef>
              <a:buClr>
                <a:schemeClr val="dk1"/>
              </a:buClr>
              <a:buSzPts val="2800"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2B506256-40E3-6D37-372F-C8427994DCB3}"/>
              </a:ext>
            </a:extLst>
          </p:cNvPr>
          <p:cNvSpPr txBox="1"/>
          <p:nvPr/>
        </p:nvSpPr>
        <p:spPr>
          <a:xfrm>
            <a:off x="313898" y="5211914"/>
            <a:ext cx="14876059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just" defTabSz="1341333">
              <a:lnSpc>
                <a:spcPct val="90000"/>
              </a:lnSpc>
              <a:buClr>
                <a:schemeClr val="lt1"/>
              </a:buClr>
              <a:buSzPts val="2800"/>
              <a:defRPr sz="2800" b="1">
                <a:solidFill>
                  <a:schemeClr val="l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14934" defTabSz="1229868">
              <a:defRPr sz="2421"/>
            </a:lvl2pPr>
            <a:lvl3pPr marL="1229868" defTabSz="1229868">
              <a:defRPr sz="2421"/>
            </a:lvl3pPr>
            <a:lvl4pPr marL="1844802" defTabSz="1229868">
              <a:defRPr sz="2421"/>
            </a:lvl4pPr>
            <a:lvl5pPr marL="2459736" defTabSz="1229868">
              <a:defRPr sz="2421"/>
            </a:lvl5pPr>
            <a:lvl6pPr marL="3074670" defTabSz="1229868">
              <a:defRPr sz="2421"/>
            </a:lvl6pPr>
            <a:lvl7pPr marL="3689604" defTabSz="1229868">
              <a:defRPr sz="2421"/>
            </a:lvl7pPr>
            <a:lvl8pPr marL="4304538" defTabSz="1229868">
              <a:defRPr sz="2421"/>
            </a:lvl8pPr>
            <a:lvl9pPr marL="4919472" defTabSz="1229868">
              <a:defRPr sz="2421"/>
            </a:lvl9pPr>
          </a:lstStyle>
          <a:p>
            <a:r>
              <a:rPr lang="es-MX" dirty="0">
                <a:solidFill>
                  <a:srgbClr val="691831"/>
                </a:solidFill>
                <a:sym typeface="Noto Sans"/>
              </a:rPr>
              <a:t>Solicitud de autorización del Programa de Arrendamiento Inmobiliario para el ejercicio fiscal 2027, IMSS-Arrendatario.</a:t>
            </a:r>
          </a:p>
        </p:txBody>
      </p:sp>
      <p:sp>
        <p:nvSpPr>
          <p:cNvPr id="4" name="Google Shape;92;p2">
            <a:extLst>
              <a:ext uri="{FF2B5EF4-FFF2-40B4-BE49-F238E27FC236}">
                <a16:creationId xmlns:a16="http://schemas.microsoft.com/office/drawing/2014/main" id="{EBC37915-5158-31AD-016A-0C1DC01707D0}"/>
              </a:ext>
            </a:extLst>
          </p:cNvPr>
          <p:cNvSpPr txBox="1"/>
          <p:nvPr/>
        </p:nvSpPr>
        <p:spPr>
          <a:xfrm>
            <a:off x="3267417" y="2988945"/>
            <a:ext cx="11658600" cy="111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67" tIns="58267" rIns="116567" bIns="58267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EDD899"/>
              </a:buClr>
              <a:buSzPts val="4400"/>
            </a:pPr>
            <a:endParaRPr lang="es-MX" sz="4400" b="1" dirty="0">
              <a:solidFill>
                <a:srgbClr val="EDD899"/>
              </a:solidFill>
              <a:latin typeface="Noto Sans Regular" pitchFamily="34" charset="0"/>
              <a:ea typeface="Noto Sans Regular" pitchFamily="34" charset="0"/>
              <a:cs typeface="Noto Sans Regular" pitchFamily="34" charset="0"/>
              <a:sym typeface="Noto Sans"/>
            </a:endParaRPr>
          </a:p>
          <a:p>
            <a:pPr algn="ctr">
              <a:lnSpc>
                <a:spcPct val="90000"/>
              </a:lnSpc>
              <a:buClr>
                <a:srgbClr val="EDD899"/>
              </a:buClr>
              <a:buSzPts val="4400"/>
            </a:pPr>
            <a:r>
              <a:rPr lang="es-MX" sz="4400" b="1" dirty="0">
                <a:solidFill>
                  <a:srgbClr val="691831"/>
                </a:solidFill>
                <a:latin typeface="Noto Sans "/>
              </a:rPr>
              <a:t>Comité de Administración </a:t>
            </a:r>
            <a:br>
              <a:rPr lang="es-MX" sz="4400" b="1" dirty="0">
                <a:solidFill>
                  <a:srgbClr val="9C2148"/>
                </a:solidFill>
                <a:latin typeface="Noto Sans "/>
              </a:rPr>
            </a:br>
            <a:r>
              <a:rPr lang="es-MX" sz="4400" b="1" dirty="0">
                <a:solidFill>
                  <a:srgbClr val="691831"/>
                </a:solidFill>
                <a:latin typeface="Noto Sans "/>
              </a:rPr>
              <a:t>del Honorable Consejo Técnico</a:t>
            </a:r>
            <a:endParaRPr lang="es-MX" sz="4400" dirty="0">
              <a:latin typeface="Noto Sans Regular" pitchFamily="34" charset="0"/>
              <a:ea typeface="Noto Sans Regular" pitchFamily="34" charset="0"/>
              <a:cs typeface="Noto Sans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062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94;p11">
            <a:extLst>
              <a:ext uri="{FF2B5EF4-FFF2-40B4-BE49-F238E27FC236}">
                <a16:creationId xmlns:a16="http://schemas.microsoft.com/office/drawing/2014/main" id="{E799C39A-1A75-1481-BCA3-F6E3E54289A3}"/>
              </a:ext>
            </a:extLst>
          </p:cNvPr>
          <p:cNvSpPr txBox="1"/>
          <p:nvPr/>
        </p:nvSpPr>
        <p:spPr>
          <a:xfrm>
            <a:off x="510416" y="1198620"/>
            <a:ext cx="4813249" cy="574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49" tIns="58259" rIns="116549" bIns="58259" anchor="t" anchorCtr="0">
            <a:noAutofit/>
          </a:bodyPr>
          <a:lstStyle/>
          <a:p>
            <a:pPr defTabSz="1165627">
              <a:lnSpc>
                <a:spcPct val="90000"/>
              </a:lnSpc>
              <a:buClr>
                <a:srgbClr val="BC945A"/>
              </a:buClr>
              <a:buSzPts val="2400"/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Contenido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defTabSz="1165627">
              <a:lnSpc>
                <a:spcPct val="90000"/>
              </a:lnSpc>
              <a:buClr>
                <a:srgbClr val="BC945A"/>
              </a:buClr>
              <a:buSzPts val="2400"/>
              <a:defRPr/>
            </a:pPr>
            <a:endParaRPr sz="2600" b="1" kern="0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9" name="Google Shape;1095;p11">
            <a:extLst>
              <a:ext uri="{FF2B5EF4-FFF2-40B4-BE49-F238E27FC236}">
                <a16:creationId xmlns:a16="http://schemas.microsoft.com/office/drawing/2014/main" id="{3E9A6668-CA59-7863-3EB2-8D4B397E92D8}"/>
              </a:ext>
            </a:extLst>
          </p:cNvPr>
          <p:cNvSpPr txBox="1"/>
          <p:nvPr/>
        </p:nvSpPr>
        <p:spPr>
          <a:xfrm>
            <a:off x="2033723" y="2662507"/>
            <a:ext cx="7504172" cy="451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49" tIns="58259" rIns="116549" bIns="58259" anchor="t" anchorCtr="0">
            <a:spAutoFit/>
          </a:bodyPr>
          <a:lstStyle/>
          <a:p>
            <a:pPr defTabSz="1165627">
              <a:buClr>
                <a:srgbClr val="000000"/>
              </a:buClr>
              <a:defRPr/>
            </a:pPr>
            <a:endParaRPr sz="2600" kern="0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I. Antecedentes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II. Desarrollo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III. Proyecto de Acuerdo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solidFill>
                <a:srgbClr val="A7802D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pic>
        <p:nvPicPr>
          <p:cNvPr id="10" name="Google Shape;1096;p11" descr="Blog contorno">
            <a:extLst>
              <a:ext uri="{FF2B5EF4-FFF2-40B4-BE49-F238E27FC236}">
                <a16:creationId xmlns:a16="http://schemas.microsoft.com/office/drawing/2014/main" id="{B3BBA669-65BC-44C0-60B6-E0C44BBA0C1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25743" y="3064083"/>
            <a:ext cx="763706" cy="80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97;p11" descr="Portapapeles parcialmente comprobado contorno">
            <a:extLst>
              <a:ext uri="{FF2B5EF4-FFF2-40B4-BE49-F238E27FC236}">
                <a16:creationId xmlns:a16="http://schemas.microsoft.com/office/drawing/2014/main" id="{33A93997-384B-D4B6-7334-836A370FC4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5254" y="4521258"/>
            <a:ext cx="1084683" cy="80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98;p11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957790F-DA69-D132-9008-E040A2B544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7519" y="6192959"/>
            <a:ext cx="761930" cy="76244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FF"/>
            </a:outerShdw>
          </a:effectLst>
        </p:spPr>
      </p:pic>
      <p:sp>
        <p:nvSpPr>
          <p:cNvPr id="3" name="Marcador de número de diapositiva 3">
            <a:extLst>
              <a:ext uri="{FF2B5EF4-FFF2-40B4-BE49-F238E27FC236}">
                <a16:creationId xmlns:a16="http://schemas.microsoft.com/office/drawing/2014/main" id="{0DEFC15C-63E4-0DAA-E433-D6EB80486D52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2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2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B936D-9D11-5793-8AE6-B93A9179E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Rectángulo">
            <a:extLst>
              <a:ext uri="{FF2B5EF4-FFF2-40B4-BE49-F238E27FC236}">
                <a16:creationId xmlns:a16="http://schemas.microsoft.com/office/drawing/2014/main" id="{A6F908B4-15BB-C6D5-49AB-56FCB4917808}"/>
              </a:ext>
            </a:extLst>
          </p:cNvPr>
          <p:cNvSpPr/>
          <p:nvPr/>
        </p:nvSpPr>
        <p:spPr>
          <a:xfrm>
            <a:off x="872440" y="2738312"/>
            <a:ext cx="1391762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Instituto Mexicano del Seguro Social (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Instituto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 tiene como finalidad primordial garantizar el derecho a la salud y la prestación de los servicios necesarios para el bienestar individual y colectivo de la población a nivel nacional.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cubrir sus esquemas de prestación de servicios, el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requiere contar con una infraestructura inmobiliaria a nivel nacional, recurriendo al arrendamiento inmobiliario en aquellas zonas en las cuales no se dispone de infraestructura propia. 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integrar el programa de trabajo, es necesario contar con las propuestas de arrendamiento de bienes inmuebles que presenten los Órganos Normativos y Órganos de Operación Administrativa Desconcentrada (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OOAD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 del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Instituto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conforme a los dictámenes técnicos y legales que al efecto elaboren las Unidades Administrativas competentes.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Las Políticas para la Administración Inmobiliaria del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indican que el Programa de Arrendamiento Inmobiliario deberá ser sometido en cada ejercicio fiscal a la Dirección de Administración por conducto de la Coordinación de Conservación y Servicios Generales para, en su caso, obtener la aprobación del Honorable Consejo Técnico del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</a:t>
            </a:r>
            <a:endParaRPr lang="es-ES_tradnl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D24F98-ACE9-C0E9-D2C2-C34F2AE6B911}"/>
              </a:ext>
            </a:extLst>
          </p:cNvPr>
          <p:cNvSpPr txBox="1"/>
          <p:nvPr/>
        </p:nvSpPr>
        <p:spPr>
          <a:xfrm>
            <a:off x="872440" y="1795935"/>
            <a:ext cx="141727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Programa de Arrendamiento Inmobiliario para el ejercicio fiscal 2027, IMSS-Arrendatario.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B36F3D9-18BD-0F9C-27EE-9AA335C2A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017" y="6708630"/>
            <a:ext cx="4308764" cy="2379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Google Shape;106;p3">
            <a:extLst>
              <a:ext uri="{FF2B5EF4-FFF2-40B4-BE49-F238E27FC236}">
                <a16:creationId xmlns:a16="http://schemas.microsoft.com/office/drawing/2014/main" id="{76A00472-212A-D219-E820-411B0284DAA0}"/>
              </a:ext>
            </a:extLst>
          </p:cNvPr>
          <p:cNvSpPr txBox="1">
            <a:spLocks/>
          </p:cNvSpPr>
          <p:nvPr/>
        </p:nvSpPr>
        <p:spPr>
          <a:xfrm>
            <a:off x="872440" y="875297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I. Antecedentes</a:t>
            </a:r>
            <a:endParaRPr lang="en-US" dirty="0">
              <a:latin typeface="Noto Sans" panose="020B0502040504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6A25017-A7FC-7C6D-EE25-A11F1ADD3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222" y="663636"/>
            <a:ext cx="755970" cy="755970"/>
          </a:xfrm>
          <a:prstGeom prst="rect">
            <a:avLst/>
          </a:prstGeom>
        </p:spPr>
      </p:pic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3A785A26-D69C-470E-00E9-E243E413C13C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3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304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3E79F-871E-BB64-DE04-41E5876F0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0587F5D-8654-BA16-1BCB-15CF1F4AEB7C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4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6" name="Google Shape;1097;p11" descr="Portapapeles parcialmente comprobado contorno">
            <a:extLst>
              <a:ext uri="{FF2B5EF4-FFF2-40B4-BE49-F238E27FC236}">
                <a16:creationId xmlns:a16="http://schemas.microsoft.com/office/drawing/2014/main" id="{46A2E282-4394-FEE9-62F6-EB113A6FE6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59960" y="291630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6;p3">
            <a:extLst>
              <a:ext uri="{FF2B5EF4-FFF2-40B4-BE49-F238E27FC236}">
                <a16:creationId xmlns:a16="http://schemas.microsoft.com/office/drawing/2014/main" id="{C52358FC-A06B-2315-8165-6289FC1CD450}"/>
              </a:ext>
            </a:extLst>
          </p:cNvPr>
          <p:cNvSpPr txBox="1">
            <a:spLocks/>
          </p:cNvSpPr>
          <p:nvPr/>
        </p:nvSpPr>
        <p:spPr>
          <a:xfrm>
            <a:off x="817022" y="444501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12" name="Rectángulo 5">
            <a:extLst>
              <a:ext uri="{FF2B5EF4-FFF2-40B4-BE49-F238E27FC236}">
                <a16:creationId xmlns:a16="http://schemas.microsoft.com/office/drawing/2014/main" id="{89CDC03F-9D6D-446F-3868-26348B2D33F5}"/>
              </a:ext>
            </a:extLst>
          </p:cNvPr>
          <p:cNvSpPr/>
          <p:nvPr/>
        </p:nvSpPr>
        <p:spPr>
          <a:xfrm>
            <a:off x="837147" y="1751786"/>
            <a:ext cx="14059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Estrategias:</a:t>
            </a:r>
          </a:p>
        </p:txBody>
      </p:sp>
      <p:sp>
        <p:nvSpPr>
          <p:cNvPr id="15" name="4 Rectángulo">
            <a:extLst>
              <a:ext uri="{FF2B5EF4-FFF2-40B4-BE49-F238E27FC236}">
                <a16:creationId xmlns:a16="http://schemas.microsoft.com/office/drawing/2014/main" id="{FF804CE8-41DB-8E13-B699-DA771BFCBD98}"/>
              </a:ext>
            </a:extLst>
          </p:cNvPr>
          <p:cNvSpPr/>
          <p:nvPr/>
        </p:nvSpPr>
        <p:spPr>
          <a:xfrm>
            <a:off x="758537" y="3864603"/>
            <a:ext cx="975129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Optimizar la utilización de inmuebles propios, identificando aquellos que se encuentran subutilizados, depurando superficies propias y rentadas para su óptimo aprovechamiento.</a:t>
            </a:r>
          </a:p>
          <a:p>
            <a:pPr marL="285750" indent="-285750" algn="just"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Autorizar únicamente los incrementos de renta debidamente justificado, negociando la renovación de contratos sin incremento y otorgando el incremento en plazos no menores a dos años.</a:t>
            </a:r>
          </a:p>
          <a:p>
            <a:pPr marL="285750" indent="-285750" algn="just"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85750" indent="-285750" algn="just">
              <a:buClr>
                <a:schemeClr val="dk1"/>
              </a:buClr>
              <a:buSzPts val="2100"/>
              <a:buFont typeface="Arial" panose="020B0604020202020204" pitchFamily="34" charset="0"/>
              <a:buChar char="•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Sustitución de inmuebles en apego a los programas institucionales enfocados en la baja y enajenación de bienes resguardados; se elaborarán estudios de mercado considerando al menos tres alternativas inmobiliarias</a:t>
            </a:r>
          </a:p>
        </p:txBody>
      </p:sp>
      <p:sp>
        <p:nvSpPr>
          <p:cNvPr id="17" name="4 Rectángulo">
            <a:extLst>
              <a:ext uri="{FF2B5EF4-FFF2-40B4-BE49-F238E27FC236}">
                <a16:creationId xmlns:a16="http://schemas.microsoft.com/office/drawing/2014/main" id="{DED90531-9877-5C06-8B79-D52FD1FA2D5F}"/>
              </a:ext>
            </a:extLst>
          </p:cNvPr>
          <p:cNvSpPr/>
          <p:nvPr/>
        </p:nvSpPr>
        <p:spPr>
          <a:xfrm>
            <a:off x="837147" y="2549737"/>
            <a:ext cx="140598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 el fin de asegurar el cumplimiento del Programa de Arrendamiento Inmobiliario para el ejercicio fiscal 2027, IMSS-Arrendatario, se tiene previsto realizar las siguientes acciones</a:t>
            </a:r>
            <a:r>
              <a:rPr lang="es-MX" sz="1800" strike="sngStrike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estrategias: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AB10BDAB-A3DF-C1EF-FCE7-47C45F9E2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5133" y="3383822"/>
            <a:ext cx="4053092" cy="219619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F8B1490-14F3-2B66-6344-17211D5C8B3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10721176" y="5961714"/>
            <a:ext cx="2580659" cy="22031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33858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13CC8-37D0-3452-6A76-384C2D7A6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4 Rectángulo">
            <a:extLst>
              <a:ext uri="{FF2B5EF4-FFF2-40B4-BE49-F238E27FC236}">
                <a16:creationId xmlns:a16="http://schemas.microsoft.com/office/drawing/2014/main" id="{2F5ABC01-B0C9-8FB3-7C13-6FD34CA12ED4}"/>
              </a:ext>
            </a:extLst>
          </p:cNvPr>
          <p:cNvSpPr/>
          <p:nvPr/>
        </p:nvSpPr>
        <p:spPr>
          <a:xfrm>
            <a:off x="508039" y="1970929"/>
            <a:ext cx="142820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Programa de Arrendamiento Inmobiliario </a:t>
            </a:r>
            <a:r>
              <a:rPr lang="es-MX" sz="1800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el ejercicio fiscal 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2027, IMSS-Arrendatario, tiene considerados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295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contratos de arrendamiento con un presupuesto estimado de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$712,738,768 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(SETECIENTOS DOCE MILLONES SETECIENTOS TREINTA Y OCHO MIL SETECIENTOS SESENTA Y OCHO PESOS 00/100 M.N.) conforme a lo siguiente: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0B905336-0104-CB6D-4FE6-8F3DC2949B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315554"/>
              </p:ext>
            </p:extLst>
          </p:nvPr>
        </p:nvGraphicFramePr>
        <p:xfrm>
          <a:off x="2760519" y="3465584"/>
          <a:ext cx="10760883" cy="3743657"/>
        </p:xfrm>
        <a:graphic>
          <a:graphicData uri="http://schemas.openxmlformats.org/drawingml/2006/table">
            <a:tbl>
              <a:tblPr/>
              <a:tblGrid>
                <a:gridCol w="4426069">
                  <a:extLst>
                    <a:ext uri="{9D8B030D-6E8A-4147-A177-3AD203B41FA5}">
                      <a16:colId xmlns:a16="http://schemas.microsoft.com/office/drawing/2014/main" val="3752441935"/>
                    </a:ext>
                  </a:extLst>
                </a:gridCol>
                <a:gridCol w="3014126">
                  <a:extLst>
                    <a:ext uri="{9D8B030D-6E8A-4147-A177-3AD203B41FA5}">
                      <a16:colId xmlns:a16="http://schemas.microsoft.com/office/drawing/2014/main" val="833907331"/>
                    </a:ext>
                  </a:extLst>
                </a:gridCol>
                <a:gridCol w="3320688">
                  <a:extLst>
                    <a:ext uri="{9D8B030D-6E8A-4147-A177-3AD203B41FA5}">
                      <a16:colId xmlns:a16="http://schemas.microsoft.com/office/drawing/2014/main" val="1072892966"/>
                    </a:ext>
                  </a:extLst>
                </a:gridCol>
              </a:tblGrid>
              <a:tr h="752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Tipos de Operaciones de Arrendamiento</a:t>
                      </a:r>
                      <a:endParaRPr lang="es-MX" sz="1600" b="1" i="0" u="none" strike="sng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 Regular" panose="020B060402020202020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Programa de Arrendamiento Inmobiliario</a:t>
                      </a:r>
                    </a:p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 2027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s-MX" sz="1400" b="1" i="0" u="none" strike="noStrike" dirty="0">
                        <a:solidFill>
                          <a:srgbClr val="FFFFFF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 Regular" panose="020B060402020202020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83839"/>
                  </a:ext>
                </a:extLst>
              </a:tr>
              <a:tr h="56708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Proyectados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Importe</a:t>
                      </a:r>
                    </a:p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(Pesos)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007814"/>
                  </a:ext>
                </a:extLst>
              </a:tr>
              <a:tr h="459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49413" marR="0" lvl="2" indent="-1566863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tabLst>
                          <a:tab pos="2244725" algn="l"/>
                        </a:tabLst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</a:t>
                      </a:r>
                      <a:endParaRPr lang="es-MX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20838" marR="0" lvl="2" indent="-1538288" algn="ctr" defTabSz="13411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2244725" algn="l"/>
                        </a:tabLst>
                        <a:defRPr/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$ 182,643,184.00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7690110"/>
                  </a:ext>
                </a:extLst>
              </a:tr>
              <a:tr h="459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49413" marR="0" lvl="2" indent="-1566863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tabLst>
                          <a:tab pos="2244725" algn="l"/>
                        </a:tabLst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151 </a:t>
                      </a:r>
                      <a:endParaRPr lang="es-MX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20838" marR="0" lvl="2" indent="-1538288" algn="ctr" defTabSz="13411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2244725" algn="l"/>
                        </a:tabLst>
                        <a:defRPr/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$ 333,027,359.00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873232"/>
                  </a:ext>
                </a:extLst>
              </a:tr>
              <a:tr h="3944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49413" marR="0" lvl="2" indent="-1566863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tabLst>
                          <a:tab pos="2244725" algn="l"/>
                        </a:tabLst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</a:t>
                      </a:r>
                      <a:endParaRPr lang="es-MX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20838" marR="0" lvl="2" indent="-1538288" algn="ctr" defTabSz="13411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2244725" algn="l"/>
                        </a:tabLst>
                        <a:defRPr/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  45,894,289.00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981500"/>
                  </a:ext>
                </a:extLst>
              </a:tr>
              <a:tr h="459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Nuevos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49413" marR="0" lvl="2" indent="-1566863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tabLst>
                          <a:tab pos="2244725" algn="l"/>
                        </a:tabLst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</a:t>
                      </a:r>
                      <a:endParaRPr lang="es-MX" sz="1600" b="0" i="0" u="none" strike="noStrike" cap="non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20838" marR="0" lvl="2" indent="-1538288" algn="ctr" defTabSz="13411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2244725" algn="l"/>
                        </a:tabLst>
                        <a:defRPr/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$150,421,746.00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120899"/>
                  </a:ext>
                </a:extLst>
              </a:tr>
              <a:tr h="253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49413" marR="0" lvl="2" indent="-1566863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tabLst>
                          <a:tab pos="2244725" algn="l"/>
                        </a:tabLst>
                      </a:pPr>
                      <a:r>
                        <a:rPr lang="es-MX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  <a:sym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20838" marR="0" lvl="2" indent="-1538288" algn="ctr" defTabSz="13411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>
                          <a:tab pos="2244725" algn="l"/>
                        </a:tabLst>
                        <a:defRPr/>
                      </a:pPr>
                      <a:r>
                        <a:rPr lang="es-MX" sz="16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       752,190.00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486765"/>
                  </a:ext>
                </a:extLst>
              </a:tr>
              <a:tr h="3984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 Regular" panose="020B060402020202020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295 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6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$712,738,768.00</a:t>
                      </a:r>
                      <a:endParaRPr lang="es-MX" sz="16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635331"/>
                  </a:ext>
                </a:extLst>
              </a:tr>
            </a:tbl>
          </a:graphicData>
        </a:graphic>
      </p:graphicFrame>
      <p:pic>
        <p:nvPicPr>
          <p:cNvPr id="3" name="Google Shape;1097;p11" descr="Portapapeles parcialmente comprobado contorno">
            <a:extLst>
              <a:ext uri="{FF2B5EF4-FFF2-40B4-BE49-F238E27FC236}">
                <a16:creationId xmlns:a16="http://schemas.microsoft.com/office/drawing/2014/main" id="{A50C6E4A-301F-A277-F5A1-9BC2BD8AC4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0085" y="643189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06;p3">
            <a:extLst>
              <a:ext uri="{FF2B5EF4-FFF2-40B4-BE49-F238E27FC236}">
                <a16:creationId xmlns:a16="http://schemas.microsoft.com/office/drawing/2014/main" id="{E1E7B199-AA85-4AA3-48E3-BFA0AB2AA848}"/>
              </a:ext>
            </a:extLst>
          </p:cNvPr>
          <p:cNvSpPr txBox="1">
            <a:spLocks/>
          </p:cNvSpPr>
          <p:nvPr/>
        </p:nvSpPr>
        <p:spPr>
          <a:xfrm>
            <a:off x="837147" y="796060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033424-D097-AF12-71A8-9EDA7500A6BE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5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43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BD544-9BD7-A6FF-760A-9625E05EC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DDB4FA0-AC64-B22D-B217-4B7EEE841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089114"/>
              </p:ext>
            </p:extLst>
          </p:nvPr>
        </p:nvGraphicFramePr>
        <p:xfrm>
          <a:off x="422355" y="2330852"/>
          <a:ext cx="14545669" cy="6050922"/>
        </p:xfrm>
        <a:graphic>
          <a:graphicData uri="http://schemas.openxmlformats.org/drawingml/2006/table">
            <a:tbl>
              <a:tblPr/>
              <a:tblGrid>
                <a:gridCol w="669466">
                  <a:extLst>
                    <a:ext uri="{9D8B030D-6E8A-4147-A177-3AD203B41FA5}">
                      <a16:colId xmlns:a16="http://schemas.microsoft.com/office/drawing/2014/main" val="2491328967"/>
                    </a:ext>
                  </a:extLst>
                </a:gridCol>
                <a:gridCol w="2579427">
                  <a:extLst>
                    <a:ext uri="{9D8B030D-6E8A-4147-A177-3AD203B41FA5}">
                      <a16:colId xmlns:a16="http://schemas.microsoft.com/office/drawing/2014/main" val="2541004835"/>
                    </a:ext>
                  </a:extLst>
                </a:gridCol>
                <a:gridCol w="1239441">
                  <a:extLst>
                    <a:ext uri="{9D8B030D-6E8A-4147-A177-3AD203B41FA5}">
                      <a16:colId xmlns:a16="http://schemas.microsoft.com/office/drawing/2014/main" val="3407495648"/>
                    </a:ext>
                  </a:extLst>
                </a:gridCol>
                <a:gridCol w="1389425">
                  <a:extLst>
                    <a:ext uri="{9D8B030D-6E8A-4147-A177-3AD203B41FA5}">
                      <a16:colId xmlns:a16="http://schemas.microsoft.com/office/drawing/2014/main" val="279595927"/>
                    </a:ext>
                  </a:extLst>
                </a:gridCol>
                <a:gridCol w="1344242">
                  <a:extLst>
                    <a:ext uri="{9D8B030D-6E8A-4147-A177-3AD203B41FA5}">
                      <a16:colId xmlns:a16="http://schemas.microsoft.com/office/drawing/2014/main" val="4088095356"/>
                    </a:ext>
                  </a:extLst>
                </a:gridCol>
                <a:gridCol w="1144676">
                  <a:extLst>
                    <a:ext uri="{9D8B030D-6E8A-4147-A177-3AD203B41FA5}">
                      <a16:colId xmlns:a16="http://schemas.microsoft.com/office/drawing/2014/main" val="1857221679"/>
                    </a:ext>
                  </a:extLst>
                </a:gridCol>
                <a:gridCol w="1325414">
                  <a:extLst>
                    <a:ext uri="{9D8B030D-6E8A-4147-A177-3AD203B41FA5}">
                      <a16:colId xmlns:a16="http://schemas.microsoft.com/office/drawing/2014/main" val="859002635"/>
                    </a:ext>
                  </a:extLst>
                </a:gridCol>
                <a:gridCol w="1841272">
                  <a:extLst>
                    <a:ext uri="{9D8B030D-6E8A-4147-A177-3AD203B41FA5}">
                      <a16:colId xmlns:a16="http://schemas.microsoft.com/office/drawing/2014/main" val="468570513"/>
                    </a:ext>
                  </a:extLst>
                </a:gridCol>
                <a:gridCol w="1506153">
                  <a:extLst>
                    <a:ext uri="{9D8B030D-6E8A-4147-A177-3AD203B41FA5}">
                      <a16:colId xmlns:a16="http://schemas.microsoft.com/office/drawing/2014/main" val="2935654575"/>
                    </a:ext>
                  </a:extLst>
                </a:gridCol>
                <a:gridCol w="1506153">
                  <a:extLst>
                    <a:ext uri="{9D8B030D-6E8A-4147-A177-3AD203B41FA5}">
                      <a16:colId xmlns:a16="http://schemas.microsoft.com/office/drawing/2014/main" val="1806935504"/>
                    </a:ext>
                  </a:extLst>
                </a:gridCol>
              </a:tblGrid>
              <a:tr h="783571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Nuevos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de Arrendamiento 2027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774647"/>
                  </a:ext>
                </a:extLst>
              </a:tr>
              <a:tr h="31017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Figuras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51003"/>
                  </a:ext>
                </a:extLst>
              </a:tr>
              <a:tr h="3004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15,074,810.00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360190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4,593,600.00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191473"/>
                  </a:ext>
                </a:extLst>
              </a:tr>
              <a:tr h="3142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5,760,812.00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2274284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166,920.00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416193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25,405,147.00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4591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2,868,643.00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201102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10,370,690.00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803624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14,632,123.00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226380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$204,376,063.61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280826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22,892,342.00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68989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9,950,378.00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114904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675,710.00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81047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28,720,917.00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283433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50,576,764.25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344048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25,362,196.00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82000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42,012,197.00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49961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7,315,892.00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328662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262,098.00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522893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7B3C5EA-5EE0-093B-E164-7F65D3D019BB}"/>
              </a:ext>
            </a:extLst>
          </p:cNvPr>
          <p:cNvSpPr txBox="1"/>
          <p:nvPr/>
        </p:nvSpPr>
        <p:spPr>
          <a:xfrm>
            <a:off x="422355" y="1399604"/>
            <a:ext cx="14545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Programa de Arrendamiento Inmobiliario para el año 2027, IMSS-Arrendatario por OOAD y Figuras Proyectadas.</a:t>
            </a:r>
          </a:p>
        </p:txBody>
      </p:sp>
      <p:pic>
        <p:nvPicPr>
          <p:cNvPr id="7" name="Google Shape;1097;p11" descr="Portapapeles parcialmente comprobado contorno">
            <a:extLst>
              <a:ext uri="{FF2B5EF4-FFF2-40B4-BE49-F238E27FC236}">
                <a16:creationId xmlns:a16="http://schemas.microsoft.com/office/drawing/2014/main" id="{194DF769-6D75-162F-83EB-C644B88F7A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0085" y="643189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6;p3">
            <a:extLst>
              <a:ext uri="{FF2B5EF4-FFF2-40B4-BE49-F238E27FC236}">
                <a16:creationId xmlns:a16="http://schemas.microsoft.com/office/drawing/2014/main" id="{16F05191-0E31-0EE3-45EB-D1FEC692B525}"/>
              </a:ext>
            </a:extLst>
          </p:cNvPr>
          <p:cNvSpPr txBox="1">
            <a:spLocks/>
          </p:cNvSpPr>
          <p:nvPr/>
        </p:nvSpPr>
        <p:spPr>
          <a:xfrm>
            <a:off x="837147" y="796060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3" name="Marcador de número de diapositiva 3">
            <a:extLst>
              <a:ext uri="{FF2B5EF4-FFF2-40B4-BE49-F238E27FC236}">
                <a16:creationId xmlns:a16="http://schemas.microsoft.com/office/drawing/2014/main" id="{A97591C0-9309-984C-2F25-7035B8F43C9A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6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105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8F615-3C0B-7864-6824-097E7708B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A103C0A7-6B6C-920C-5AF8-691D31775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412772"/>
              </p:ext>
            </p:extLst>
          </p:nvPr>
        </p:nvGraphicFramePr>
        <p:xfrm>
          <a:off x="422355" y="2325425"/>
          <a:ext cx="14545669" cy="6257133"/>
        </p:xfrm>
        <a:graphic>
          <a:graphicData uri="http://schemas.openxmlformats.org/drawingml/2006/table">
            <a:tbl>
              <a:tblPr/>
              <a:tblGrid>
                <a:gridCol w="1024184">
                  <a:extLst>
                    <a:ext uri="{9D8B030D-6E8A-4147-A177-3AD203B41FA5}">
                      <a16:colId xmlns:a16="http://schemas.microsoft.com/office/drawing/2014/main" val="2491328967"/>
                    </a:ext>
                  </a:extLst>
                </a:gridCol>
                <a:gridCol w="2108613">
                  <a:extLst>
                    <a:ext uri="{9D8B030D-6E8A-4147-A177-3AD203B41FA5}">
                      <a16:colId xmlns:a16="http://schemas.microsoft.com/office/drawing/2014/main" val="2541004835"/>
                    </a:ext>
                  </a:extLst>
                </a:gridCol>
                <a:gridCol w="1355537">
                  <a:extLst>
                    <a:ext uri="{9D8B030D-6E8A-4147-A177-3AD203B41FA5}">
                      <a16:colId xmlns:a16="http://schemas.microsoft.com/office/drawing/2014/main" val="3407495648"/>
                    </a:ext>
                  </a:extLst>
                </a:gridCol>
                <a:gridCol w="1389425">
                  <a:extLst>
                    <a:ext uri="{9D8B030D-6E8A-4147-A177-3AD203B41FA5}">
                      <a16:colId xmlns:a16="http://schemas.microsoft.com/office/drawing/2014/main" val="279595927"/>
                    </a:ext>
                  </a:extLst>
                </a:gridCol>
                <a:gridCol w="1344242">
                  <a:extLst>
                    <a:ext uri="{9D8B030D-6E8A-4147-A177-3AD203B41FA5}">
                      <a16:colId xmlns:a16="http://schemas.microsoft.com/office/drawing/2014/main" val="4088095356"/>
                    </a:ext>
                  </a:extLst>
                </a:gridCol>
                <a:gridCol w="1144676">
                  <a:extLst>
                    <a:ext uri="{9D8B030D-6E8A-4147-A177-3AD203B41FA5}">
                      <a16:colId xmlns:a16="http://schemas.microsoft.com/office/drawing/2014/main" val="1857221679"/>
                    </a:ext>
                  </a:extLst>
                </a:gridCol>
                <a:gridCol w="1325414">
                  <a:extLst>
                    <a:ext uri="{9D8B030D-6E8A-4147-A177-3AD203B41FA5}">
                      <a16:colId xmlns:a16="http://schemas.microsoft.com/office/drawing/2014/main" val="859002635"/>
                    </a:ext>
                  </a:extLst>
                </a:gridCol>
                <a:gridCol w="1841272">
                  <a:extLst>
                    <a:ext uri="{9D8B030D-6E8A-4147-A177-3AD203B41FA5}">
                      <a16:colId xmlns:a16="http://schemas.microsoft.com/office/drawing/2014/main" val="468570513"/>
                    </a:ext>
                  </a:extLst>
                </a:gridCol>
                <a:gridCol w="1506153">
                  <a:extLst>
                    <a:ext uri="{9D8B030D-6E8A-4147-A177-3AD203B41FA5}">
                      <a16:colId xmlns:a16="http://schemas.microsoft.com/office/drawing/2014/main" val="2935654575"/>
                    </a:ext>
                  </a:extLst>
                </a:gridCol>
                <a:gridCol w="1506153">
                  <a:extLst>
                    <a:ext uri="{9D8B030D-6E8A-4147-A177-3AD203B41FA5}">
                      <a16:colId xmlns:a16="http://schemas.microsoft.com/office/drawing/2014/main" val="1806935504"/>
                    </a:ext>
                  </a:extLst>
                </a:gridCol>
              </a:tblGrid>
              <a:tr h="769216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Nuevos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Programa de Arrendamiento 2027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774647"/>
                  </a:ext>
                </a:extLst>
              </a:tr>
              <a:tr h="30449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Figuras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Importe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051003"/>
                  </a:ext>
                </a:extLst>
              </a:tr>
              <a:tr h="2949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1,210,440.00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360190"/>
                  </a:ext>
                </a:extLst>
              </a:tr>
              <a:tr h="2949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11,617,385.98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3953318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23,057,508.52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191473"/>
                  </a:ext>
                </a:extLst>
              </a:tr>
              <a:tr h="33055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7,790,520.00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2274284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8,007,920.00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416193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7,951,458.00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44591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9,196,424.00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201102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14,334,950.00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803624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18,061,666.00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226380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198,000.00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280826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5,556,870.64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68989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2,658,577.00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114904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13,988,869.00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81047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15,285,824.00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283433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YUCATÁN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306,000.00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344048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4,110,574.00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682000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35-36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NORTE, D. F.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2,479,676.00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49961"/>
                  </a:ext>
                </a:extLst>
              </a:tr>
              <a:tr h="26643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37-38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SUR, D. F.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$ 95,908,802.00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328662"/>
                  </a:ext>
                </a:extLst>
              </a:tr>
              <a:tr h="266432"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$ 712,738,768.00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22893"/>
                  </a:ext>
                </a:extLst>
              </a:tr>
            </a:tbl>
          </a:graphicData>
        </a:graphic>
      </p:graphicFrame>
      <p:pic>
        <p:nvPicPr>
          <p:cNvPr id="7" name="Google Shape;1097;p11" descr="Portapapeles parcialmente comprobado contorno">
            <a:extLst>
              <a:ext uri="{FF2B5EF4-FFF2-40B4-BE49-F238E27FC236}">
                <a16:creationId xmlns:a16="http://schemas.microsoft.com/office/drawing/2014/main" id="{6C11319B-CC68-C168-8DEF-A52624CAE1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0085" y="643189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6;p3">
            <a:extLst>
              <a:ext uri="{FF2B5EF4-FFF2-40B4-BE49-F238E27FC236}">
                <a16:creationId xmlns:a16="http://schemas.microsoft.com/office/drawing/2014/main" id="{5981BE52-160F-A76A-61BC-78DC1D7444D7}"/>
              </a:ext>
            </a:extLst>
          </p:cNvPr>
          <p:cNvSpPr txBox="1">
            <a:spLocks/>
          </p:cNvSpPr>
          <p:nvPr/>
        </p:nvSpPr>
        <p:spPr>
          <a:xfrm>
            <a:off x="837147" y="796060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D1EABFF-783C-1430-11CE-A4ABD68CCF27}"/>
              </a:ext>
            </a:extLst>
          </p:cNvPr>
          <p:cNvSpPr txBox="1"/>
          <p:nvPr/>
        </p:nvSpPr>
        <p:spPr>
          <a:xfrm>
            <a:off x="422355" y="1399604"/>
            <a:ext cx="145456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Programa de Arrendamiento Inmobiliario para el año 2027, IMSS-Arrendatario por OOAD y Figuras Proyectadas.</a:t>
            </a: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2F83B660-615E-EF8D-0EEF-19A089A46774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7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42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F019-E5D9-7F7F-713B-F84CD77B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2035B33-A74A-9FF7-51DD-3EE795D79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235795"/>
              </p:ext>
            </p:extLst>
          </p:nvPr>
        </p:nvGraphicFramePr>
        <p:xfrm>
          <a:off x="422356" y="1884218"/>
          <a:ext cx="14609827" cy="6642038"/>
        </p:xfrm>
        <a:graphic>
          <a:graphicData uri="http://schemas.openxmlformats.org/drawingml/2006/table">
            <a:tbl>
              <a:tblPr/>
              <a:tblGrid>
                <a:gridCol w="1234633">
                  <a:extLst>
                    <a:ext uri="{9D8B030D-6E8A-4147-A177-3AD203B41FA5}">
                      <a16:colId xmlns:a16="http://schemas.microsoft.com/office/drawing/2014/main" val="131337581"/>
                    </a:ext>
                  </a:extLst>
                </a:gridCol>
                <a:gridCol w="1831373">
                  <a:extLst>
                    <a:ext uri="{9D8B030D-6E8A-4147-A177-3AD203B41FA5}">
                      <a16:colId xmlns:a16="http://schemas.microsoft.com/office/drawing/2014/main" val="1528476208"/>
                    </a:ext>
                  </a:extLst>
                </a:gridCol>
                <a:gridCol w="5679313">
                  <a:extLst>
                    <a:ext uri="{9D8B030D-6E8A-4147-A177-3AD203B41FA5}">
                      <a16:colId xmlns:a16="http://schemas.microsoft.com/office/drawing/2014/main" val="2670913608"/>
                    </a:ext>
                  </a:extLst>
                </a:gridCol>
                <a:gridCol w="2530998">
                  <a:extLst>
                    <a:ext uri="{9D8B030D-6E8A-4147-A177-3AD203B41FA5}">
                      <a16:colId xmlns:a16="http://schemas.microsoft.com/office/drawing/2014/main" val="356555961"/>
                    </a:ext>
                  </a:extLst>
                </a:gridCol>
                <a:gridCol w="1666755">
                  <a:extLst>
                    <a:ext uri="{9D8B030D-6E8A-4147-A177-3AD203B41FA5}">
                      <a16:colId xmlns:a16="http://schemas.microsoft.com/office/drawing/2014/main" val="1344324088"/>
                    </a:ext>
                  </a:extLst>
                </a:gridCol>
                <a:gridCol w="1666755">
                  <a:extLst>
                    <a:ext uri="{9D8B030D-6E8A-4147-A177-3AD203B41FA5}">
                      <a16:colId xmlns:a16="http://schemas.microsoft.com/office/drawing/2014/main" val="2084330591"/>
                    </a:ext>
                  </a:extLst>
                </a:gridCol>
              </a:tblGrid>
              <a:tr h="5568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 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858523"/>
                  </a:ext>
                </a:extLst>
              </a:tr>
              <a:tr h="5852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Monte del Apalaches, Manzana 19, Lote 9, Fraccionamiento Rincón del Bosque, Tapachula, Chiapas.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Habitación para Titular de 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685659"/>
                  </a:ext>
                </a:extLst>
              </a:tr>
              <a:tr h="56311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Belisario Domínguez No. 2510, C.P. 29030, Tuxtla Gutiérrez, Chiapas.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 Auxiliar Administrativa de la JSA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$2,088,000.00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74372"/>
                  </a:ext>
                </a:extLst>
              </a:tr>
              <a:tr h="211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$4,176,000.00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430625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  <a:endParaRPr lang="es-MX" sz="1300" b="0" i="0" u="none" strike="sngStrike" dirty="0">
                        <a:solidFill>
                          <a:srgbClr val="FF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Sub-Almacen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$6,960,000.00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000196"/>
                  </a:ext>
                </a:extLst>
              </a:tr>
              <a:tr h="211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$1,809,600.00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535204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Almacen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$1,480,000.00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$20,601,600.00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569827"/>
                  </a:ext>
                </a:extLst>
              </a:tr>
              <a:tr h="4944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alternas a la Jefatura de Servicios de Desarrollo Personal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483764"/>
                  </a:ext>
                </a:extLst>
              </a:tr>
              <a:tr h="4944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Norte No. 106, Zona Industrial Desarrollo Industrial en Condominio San Ignacio Park, C.P. 36276, Silao, Guanajuato.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$974,400.00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055094"/>
                  </a:ext>
                </a:extLst>
              </a:tr>
              <a:tr h="626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Carretera a Acayuca No. 287, colonia Pequeña Propiedad, C.P. 42191, Zapotlán de Juárez, Hidalgo.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 y Bodega de Bienes Adjudicados y Embargados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$720,000.00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$10,022,400.00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182235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$13,224,000.00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336903"/>
                  </a:ext>
                </a:extLst>
              </a:tr>
              <a:tr h="211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Tres Marías, Morelia, Michoacán.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Casa-Habitación TOOAD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$348,000.00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072602"/>
                  </a:ext>
                </a:extLst>
              </a:tr>
              <a:tr h="52468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Martínez de Navarrete Oriente, No. 7, Fraccionamiento la Luneta, C.P. 59680, Zamora, Michoacán.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$95,000.00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$1,322,400.00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150992"/>
                  </a:ext>
                </a:extLst>
              </a:tr>
              <a:tr h="52468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Corregidora No. 863, esquina con  Prolongación Granaditas, colonia Centro, C.P. 58000, Morelia, Michoacán.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$835,200.00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765501"/>
                  </a:ext>
                </a:extLst>
              </a:tr>
              <a:tr h="52468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just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Dante No. 14 Colonia Anzures C.P. 11590 Alcaldía Miguel Hidalgo,  Ciudad de México, Nivel Central.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$2,069,315.32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$28,80</a:t>
                      </a:r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4,869.25</a:t>
                      </a:r>
                      <a:endParaRPr lang="es-MX" sz="1300" b="0" i="0" u="none" strike="sng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788341"/>
                  </a:ext>
                </a:extLst>
              </a:tr>
            </a:tbl>
          </a:graphicData>
        </a:graphic>
      </p:graphicFrame>
      <p:pic>
        <p:nvPicPr>
          <p:cNvPr id="7" name="Google Shape;1097;p11" descr="Portapapeles parcialmente comprobado contorno">
            <a:extLst>
              <a:ext uri="{FF2B5EF4-FFF2-40B4-BE49-F238E27FC236}">
                <a16:creationId xmlns:a16="http://schemas.microsoft.com/office/drawing/2014/main" id="{507BD67E-E10D-2ECA-19B3-4432B8A538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0085" y="643189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6;p3">
            <a:extLst>
              <a:ext uri="{FF2B5EF4-FFF2-40B4-BE49-F238E27FC236}">
                <a16:creationId xmlns:a16="http://schemas.microsoft.com/office/drawing/2014/main" id="{9F8DE11C-A6C9-B624-59C9-B64CD8024EA5}"/>
              </a:ext>
            </a:extLst>
          </p:cNvPr>
          <p:cNvSpPr txBox="1">
            <a:spLocks/>
          </p:cNvSpPr>
          <p:nvPr/>
        </p:nvSpPr>
        <p:spPr>
          <a:xfrm>
            <a:off x="837147" y="796060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12" name="CuadroTexto 10">
            <a:extLst>
              <a:ext uri="{FF2B5EF4-FFF2-40B4-BE49-F238E27FC236}">
                <a16:creationId xmlns:a16="http://schemas.microsoft.com/office/drawing/2014/main" id="{A7E51FEC-7EE6-1C19-2F46-86D67FE99E1B}"/>
              </a:ext>
            </a:extLst>
          </p:cNvPr>
          <p:cNvSpPr txBox="1"/>
          <p:nvPr/>
        </p:nvSpPr>
        <p:spPr>
          <a:xfrm>
            <a:off x="422356" y="1334643"/>
            <a:ext cx="14777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Nuevos Arrendamientos (1/3).</a:t>
            </a:r>
          </a:p>
        </p:txBody>
      </p:sp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659D069D-9D4C-76DA-E944-EBC18BD38C73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8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02F26AB-3DFD-7390-7BEF-35E403FE8D9D}"/>
              </a:ext>
            </a:extLst>
          </p:cNvPr>
          <p:cNvSpPr txBox="1"/>
          <p:nvPr/>
        </p:nvSpPr>
        <p:spPr>
          <a:xfrm>
            <a:off x="3157131" y="8804429"/>
            <a:ext cx="10596969" cy="24622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MX" sz="1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Nota: Los arrendamiento para CASA-HABITACIÓN están exceptuadas del pago del Impuesto al Valor Agregado.</a:t>
            </a:r>
            <a:endParaRPr lang="es-MX" sz="10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70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5084-E895-F1F3-3DB5-429913367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0">
            <a:extLst>
              <a:ext uri="{FF2B5EF4-FFF2-40B4-BE49-F238E27FC236}">
                <a16:creationId xmlns:a16="http://schemas.microsoft.com/office/drawing/2014/main" id="{493F1521-E573-5B1E-9B0E-84D2DA17EC19}"/>
              </a:ext>
            </a:extLst>
          </p:cNvPr>
          <p:cNvSpPr txBox="1"/>
          <p:nvPr/>
        </p:nvSpPr>
        <p:spPr>
          <a:xfrm>
            <a:off x="422356" y="1269554"/>
            <a:ext cx="14777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CC99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Nuevos Arrendamientos (2/3).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DD1AE3A3-A21E-2CDE-FB91-676030815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588356"/>
              </p:ext>
            </p:extLst>
          </p:nvPr>
        </p:nvGraphicFramePr>
        <p:xfrm>
          <a:off x="408501" y="1787233"/>
          <a:ext cx="14609827" cy="6353643"/>
        </p:xfrm>
        <a:graphic>
          <a:graphicData uri="http://schemas.openxmlformats.org/drawingml/2006/table">
            <a:tbl>
              <a:tblPr/>
              <a:tblGrid>
                <a:gridCol w="1234633">
                  <a:extLst>
                    <a:ext uri="{9D8B030D-6E8A-4147-A177-3AD203B41FA5}">
                      <a16:colId xmlns:a16="http://schemas.microsoft.com/office/drawing/2014/main" val="131337581"/>
                    </a:ext>
                  </a:extLst>
                </a:gridCol>
                <a:gridCol w="1831373">
                  <a:extLst>
                    <a:ext uri="{9D8B030D-6E8A-4147-A177-3AD203B41FA5}">
                      <a16:colId xmlns:a16="http://schemas.microsoft.com/office/drawing/2014/main" val="1528476208"/>
                    </a:ext>
                  </a:extLst>
                </a:gridCol>
                <a:gridCol w="5679313">
                  <a:extLst>
                    <a:ext uri="{9D8B030D-6E8A-4147-A177-3AD203B41FA5}">
                      <a16:colId xmlns:a16="http://schemas.microsoft.com/office/drawing/2014/main" val="2670913608"/>
                    </a:ext>
                  </a:extLst>
                </a:gridCol>
                <a:gridCol w="2530998">
                  <a:extLst>
                    <a:ext uri="{9D8B030D-6E8A-4147-A177-3AD203B41FA5}">
                      <a16:colId xmlns:a16="http://schemas.microsoft.com/office/drawing/2014/main" val="356555961"/>
                    </a:ext>
                  </a:extLst>
                </a:gridCol>
                <a:gridCol w="1666755">
                  <a:extLst>
                    <a:ext uri="{9D8B030D-6E8A-4147-A177-3AD203B41FA5}">
                      <a16:colId xmlns:a16="http://schemas.microsoft.com/office/drawing/2014/main" val="1344324088"/>
                    </a:ext>
                  </a:extLst>
                </a:gridCol>
                <a:gridCol w="1666755">
                  <a:extLst>
                    <a:ext uri="{9D8B030D-6E8A-4147-A177-3AD203B41FA5}">
                      <a16:colId xmlns:a16="http://schemas.microsoft.com/office/drawing/2014/main" val="2084330591"/>
                    </a:ext>
                  </a:extLst>
                </a:gridCol>
              </a:tblGrid>
              <a:tr h="5568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 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858523"/>
                  </a:ext>
                </a:extLst>
              </a:tr>
              <a:tr h="5852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$1,685,725.60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$23,465,300.00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685659"/>
                  </a:ext>
                </a:extLst>
              </a:tr>
              <a:tr h="70630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Nardo s/n, colonia Cementos. C.P 64520, Municipio Monterrey, Nuevo Leon.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Apoyo al Almacen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$305,397.70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$4,251,136.00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74372"/>
                  </a:ext>
                </a:extLst>
              </a:tr>
              <a:tr h="32228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para Archivo de Trámite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$2,227,200.00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430625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$155,000.00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$2,157,600.00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000196"/>
                  </a:ext>
                </a:extLst>
              </a:tr>
              <a:tr h="28829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$1,224,960.00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535204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$1,224,960.00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569827"/>
                  </a:ext>
                </a:extLst>
              </a:tr>
              <a:tr h="3019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UMF 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$2,784,000.00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483764"/>
                  </a:ext>
                </a:extLst>
              </a:tr>
              <a:tr h="34119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UMF 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$200,000.00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$2,784,000.00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7055094"/>
                  </a:ext>
                </a:extLst>
              </a:tr>
              <a:tr h="30511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6182235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Resguardo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336903"/>
                  </a:ext>
                </a:extLst>
              </a:tr>
              <a:tr h="211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Extensión de Conocimientos en Esquema Modificado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072602"/>
                  </a:ext>
                </a:extLst>
              </a:tr>
              <a:tr h="42138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Archivo de Pensiones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150992"/>
                  </a:ext>
                </a:extLst>
              </a:tr>
              <a:tr h="40943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$417,600.00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765501"/>
                  </a:ext>
                </a:extLst>
              </a:tr>
              <a:tr h="45232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Coordinación de Abastecimiento y Equipamiento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$600,000.00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$8,352,000.00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788341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5C1E1AA-AFD8-ACBD-FC82-DEC9D7489CE8}"/>
              </a:ext>
            </a:extLst>
          </p:cNvPr>
          <p:cNvSpPr txBox="1"/>
          <p:nvPr/>
        </p:nvSpPr>
        <p:spPr>
          <a:xfrm>
            <a:off x="3079835" y="9138212"/>
            <a:ext cx="7772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200" b="1" dirty="0">
                <a:latin typeface="Noto Son Regular"/>
              </a:rPr>
              <a:t>U.M.F.:</a:t>
            </a:r>
            <a:r>
              <a:rPr lang="es-MX" sz="1200" dirty="0">
                <a:latin typeface="Noto Son Regular"/>
              </a:rPr>
              <a:t> Unidad de Medicina Familiar.</a:t>
            </a:r>
          </a:p>
        </p:txBody>
      </p:sp>
      <p:pic>
        <p:nvPicPr>
          <p:cNvPr id="10" name="Google Shape;1097;p11" descr="Portapapeles parcialmente comprobado contorno">
            <a:extLst>
              <a:ext uri="{FF2B5EF4-FFF2-40B4-BE49-F238E27FC236}">
                <a16:creationId xmlns:a16="http://schemas.microsoft.com/office/drawing/2014/main" id="{48071B4D-A548-8C73-546B-0743D7C524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0085" y="643189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06;p3">
            <a:extLst>
              <a:ext uri="{FF2B5EF4-FFF2-40B4-BE49-F238E27FC236}">
                <a16:creationId xmlns:a16="http://schemas.microsoft.com/office/drawing/2014/main" id="{748ABF7A-C374-186D-0E2B-945928C76E77}"/>
              </a:ext>
            </a:extLst>
          </p:cNvPr>
          <p:cNvSpPr txBox="1">
            <a:spLocks/>
          </p:cNvSpPr>
          <p:nvPr/>
        </p:nvSpPr>
        <p:spPr>
          <a:xfrm>
            <a:off x="837147" y="796060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3" name="Marcador de número de diapositiva 3">
            <a:extLst>
              <a:ext uri="{FF2B5EF4-FFF2-40B4-BE49-F238E27FC236}">
                <a16:creationId xmlns:a16="http://schemas.microsoft.com/office/drawing/2014/main" id="{4DDBC289-7797-1654-421E-67BA28435A3A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9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87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B9586-C0AB-C99C-F360-75905A9F3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95FAC41C-2CF5-F911-200F-76F266F12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837712"/>
              </p:ext>
            </p:extLst>
          </p:nvPr>
        </p:nvGraphicFramePr>
        <p:xfrm>
          <a:off x="408501" y="2005601"/>
          <a:ext cx="14609827" cy="4553126"/>
        </p:xfrm>
        <a:graphic>
          <a:graphicData uri="http://schemas.openxmlformats.org/drawingml/2006/table">
            <a:tbl>
              <a:tblPr/>
              <a:tblGrid>
                <a:gridCol w="1234633">
                  <a:extLst>
                    <a:ext uri="{9D8B030D-6E8A-4147-A177-3AD203B41FA5}">
                      <a16:colId xmlns:a16="http://schemas.microsoft.com/office/drawing/2014/main" val="131337581"/>
                    </a:ext>
                  </a:extLst>
                </a:gridCol>
                <a:gridCol w="1728716">
                  <a:extLst>
                    <a:ext uri="{9D8B030D-6E8A-4147-A177-3AD203B41FA5}">
                      <a16:colId xmlns:a16="http://schemas.microsoft.com/office/drawing/2014/main" val="1528476208"/>
                    </a:ext>
                  </a:extLst>
                </a:gridCol>
                <a:gridCol w="5781970">
                  <a:extLst>
                    <a:ext uri="{9D8B030D-6E8A-4147-A177-3AD203B41FA5}">
                      <a16:colId xmlns:a16="http://schemas.microsoft.com/office/drawing/2014/main" val="2670913608"/>
                    </a:ext>
                  </a:extLst>
                </a:gridCol>
                <a:gridCol w="2530998">
                  <a:extLst>
                    <a:ext uri="{9D8B030D-6E8A-4147-A177-3AD203B41FA5}">
                      <a16:colId xmlns:a16="http://schemas.microsoft.com/office/drawing/2014/main" val="356555961"/>
                    </a:ext>
                  </a:extLst>
                </a:gridCol>
                <a:gridCol w="1666755">
                  <a:extLst>
                    <a:ext uri="{9D8B030D-6E8A-4147-A177-3AD203B41FA5}">
                      <a16:colId xmlns:a16="http://schemas.microsoft.com/office/drawing/2014/main" val="1344324088"/>
                    </a:ext>
                  </a:extLst>
                </a:gridCol>
                <a:gridCol w="1666755">
                  <a:extLst>
                    <a:ext uri="{9D8B030D-6E8A-4147-A177-3AD203B41FA5}">
                      <a16:colId xmlns:a16="http://schemas.microsoft.com/office/drawing/2014/main" val="2084330591"/>
                    </a:ext>
                  </a:extLst>
                </a:gridCol>
              </a:tblGrid>
              <a:tr h="5568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RENTA MENSUAL 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ANUAL CON IVA 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858523"/>
                  </a:ext>
                </a:extLst>
              </a:tr>
              <a:tr h="58522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Reynosa en búsqueda.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Departamento de Prestaciones Económicas y Subsidios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$35,000.00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$487,200.00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685659"/>
                  </a:ext>
                </a:extLst>
              </a:tr>
              <a:tr h="70630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Nueva Ciudad Guerrero.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UMF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$125,280.00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74372"/>
                  </a:ext>
                </a:extLst>
              </a:tr>
              <a:tr h="211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(Departamento de Construcción y Planeación Inmobiliaria)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$2,088,000.00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430625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$3,480,000.00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000196"/>
                  </a:ext>
                </a:extLst>
              </a:tr>
              <a:tr h="21189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Yucatán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 definir.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Habitación para Titular de 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$25,500.00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$306,000.00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535204"/>
                  </a:ext>
                </a:extLst>
              </a:tr>
              <a:tr h="35315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Fresnillo, Zacatecas.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$556,800.00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569827"/>
                  </a:ext>
                </a:extLst>
              </a:tr>
              <a:tr h="4944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Independencia No. 10 Zona Centro, Concepción del Oro, C.P. 98200.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IMSS-SNTSS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$167,040.00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483764"/>
                  </a:ext>
                </a:extLst>
              </a:tr>
              <a:tr h="49441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MX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$150,421,746.00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306346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C505D63-FD83-F704-6691-B494C77586A0}"/>
              </a:ext>
            </a:extLst>
          </p:cNvPr>
          <p:cNvSpPr txBox="1"/>
          <p:nvPr/>
        </p:nvSpPr>
        <p:spPr>
          <a:xfrm>
            <a:off x="6668712" y="6888237"/>
            <a:ext cx="8685813" cy="1200329"/>
          </a:xfrm>
          <a:prstGeom prst="rect">
            <a:avLst/>
          </a:prstGeom>
          <a:noFill/>
          <a:ln w="28575">
            <a:solidFill>
              <a:srgbClr val="8C103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importe definitivo a pagar para cada uno de los 35 nuevos arrendamientos  será el que determine el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INDAABIN 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través del dictamen de justipreciación de renta que efectúe sobre la propuesta inmobiliaria que en su momento presente el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OOAD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como la más viable.</a:t>
            </a:r>
            <a:endParaRPr lang="es-MX" sz="16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1" name="Picture 2" descr="Ícono de alerta | Canva">
            <a:extLst>
              <a:ext uri="{FF2B5EF4-FFF2-40B4-BE49-F238E27FC236}">
                <a16:creationId xmlns:a16="http://schemas.microsoft.com/office/drawing/2014/main" id="{CC912DF2-293C-5F26-D1A9-5EB528785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40" y="6790217"/>
            <a:ext cx="1380236" cy="12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C680F98-0465-8BB0-6AFC-A275412F67DA}"/>
              </a:ext>
            </a:extLst>
          </p:cNvPr>
          <p:cNvSpPr txBox="1"/>
          <p:nvPr/>
        </p:nvSpPr>
        <p:spPr>
          <a:xfrm>
            <a:off x="3115652" y="8904484"/>
            <a:ext cx="8685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tx1"/>
                </a:solidFill>
                <a:latin typeface="Noto Son Regular"/>
              </a:rPr>
              <a:t>*INDAABIN:</a:t>
            </a:r>
            <a:r>
              <a:rPr lang="es-ES" sz="1200" dirty="0">
                <a:solidFill>
                  <a:schemeClr val="tx1"/>
                </a:solidFill>
                <a:latin typeface="Noto Son Regular"/>
              </a:rPr>
              <a:t> Instituto de Administración y Avalúos de Bienes Nacionales.</a:t>
            </a:r>
          </a:p>
          <a:p>
            <a:r>
              <a:rPr lang="es-MX" sz="1200" b="1" dirty="0">
                <a:latin typeface="Noto Son Regular"/>
                <a:ea typeface="Noto Sans Regular" panose="020B0604020202020204" charset="0"/>
                <a:cs typeface="Noto Sans Regular" panose="020B0604020202020204" charset="0"/>
              </a:rPr>
              <a:t>SNTSS: </a:t>
            </a:r>
            <a:r>
              <a:rPr lang="es-MX" sz="1200" dirty="0">
                <a:latin typeface="Noto Son Regular"/>
              </a:rPr>
              <a:t>Sindicato Nacional de Trabajadores del Seguro Social</a:t>
            </a:r>
            <a:r>
              <a:rPr lang="es-MX" sz="1200" dirty="0">
                <a:solidFill>
                  <a:srgbClr val="00B050"/>
                </a:solidFill>
                <a:latin typeface="Noto Son Regular"/>
              </a:rPr>
              <a:t>.</a:t>
            </a:r>
          </a:p>
          <a:p>
            <a:endParaRPr lang="es-ES" sz="1200" dirty="0">
              <a:solidFill>
                <a:schemeClr val="tx1"/>
              </a:solidFill>
              <a:latin typeface="Noto Son Regular"/>
            </a:endParaRPr>
          </a:p>
        </p:txBody>
      </p:sp>
      <p:pic>
        <p:nvPicPr>
          <p:cNvPr id="14" name="Google Shape;1097;p11" descr="Portapapeles parcialmente comprobado contorno">
            <a:extLst>
              <a:ext uri="{FF2B5EF4-FFF2-40B4-BE49-F238E27FC236}">
                <a16:creationId xmlns:a16="http://schemas.microsoft.com/office/drawing/2014/main" id="{06A68B0C-AA88-9DCD-CE23-D6D38C96DF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0085" y="643189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06;p3">
            <a:extLst>
              <a:ext uri="{FF2B5EF4-FFF2-40B4-BE49-F238E27FC236}">
                <a16:creationId xmlns:a16="http://schemas.microsoft.com/office/drawing/2014/main" id="{F8C6E42A-4535-B0B6-2AEA-F1ED54CB0262}"/>
              </a:ext>
            </a:extLst>
          </p:cNvPr>
          <p:cNvSpPr txBox="1">
            <a:spLocks/>
          </p:cNvSpPr>
          <p:nvPr/>
        </p:nvSpPr>
        <p:spPr>
          <a:xfrm>
            <a:off x="837147" y="796060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18" name="CuadroTexto 10">
            <a:extLst>
              <a:ext uri="{FF2B5EF4-FFF2-40B4-BE49-F238E27FC236}">
                <a16:creationId xmlns:a16="http://schemas.microsoft.com/office/drawing/2014/main" id="{1E21672F-6095-65DD-BA6B-35F31B881A6E}"/>
              </a:ext>
            </a:extLst>
          </p:cNvPr>
          <p:cNvSpPr txBox="1"/>
          <p:nvPr/>
        </p:nvSpPr>
        <p:spPr>
          <a:xfrm>
            <a:off x="422356" y="1269554"/>
            <a:ext cx="14777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Nuevos Arrendamientos (3/3).</a:t>
            </a:r>
          </a:p>
        </p:txBody>
      </p:sp>
      <p:sp>
        <p:nvSpPr>
          <p:cNvPr id="3" name="Marcador de número de diapositiva 3">
            <a:extLst>
              <a:ext uri="{FF2B5EF4-FFF2-40B4-BE49-F238E27FC236}">
                <a16:creationId xmlns:a16="http://schemas.microsoft.com/office/drawing/2014/main" id="{80D2EA6E-BAC0-7D08-D3FD-534554EDD1D0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10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560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2CAC8-001C-D14F-9B73-340B7EC2E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0">
            <a:extLst>
              <a:ext uri="{FF2B5EF4-FFF2-40B4-BE49-F238E27FC236}">
                <a16:creationId xmlns:a16="http://schemas.microsoft.com/office/drawing/2014/main" id="{A2CAA6FD-ADCF-6A43-DE3A-DB72D882BFA4}"/>
              </a:ext>
            </a:extLst>
          </p:cNvPr>
          <p:cNvSpPr txBox="1"/>
          <p:nvPr/>
        </p:nvSpPr>
        <p:spPr>
          <a:xfrm>
            <a:off x="767793" y="1836047"/>
            <a:ext cx="147770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Nuevos Arrendamientos.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7C00DDE-D4B7-A289-566F-D0A10E09FAFF}"/>
              </a:ext>
            </a:extLst>
          </p:cNvPr>
          <p:cNvSpPr txBox="1"/>
          <p:nvPr/>
        </p:nvSpPr>
        <p:spPr>
          <a:xfrm>
            <a:off x="767793" y="2734155"/>
            <a:ext cx="140222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 importante mencionar que las anteriores proyecciones, se concretarán</a:t>
            </a:r>
            <a:r>
              <a:rPr lang="es-ES_tradnl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</a:t>
            </a:r>
            <a:r>
              <a:rPr lang="es-ES_tradnl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previo cumplimiento a lo dispuesto por el numeral 15 de los</a:t>
            </a:r>
            <a:r>
              <a:rPr lang="es-ES_tradnl" sz="1800" i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ES_tradnl" sz="1800" i="1" strike="sng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‘</a:t>
            </a:r>
            <a:r>
              <a:rPr lang="es-ES_tradnl" sz="1800" i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”</a:t>
            </a:r>
            <a:r>
              <a:rPr lang="es-ES" sz="1800" i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LINEAMIENTOS en materia de Austeridad Republicana de la Administración Pública Federal’”</a:t>
            </a:r>
            <a:r>
              <a:rPr lang="es-ES" sz="1800" strike="sng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</a:t>
            </a:r>
            <a:r>
              <a:rPr lang="es-ES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publicados en el </a:t>
            </a:r>
            <a:r>
              <a:rPr lang="es-ES" sz="1800" b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DOF </a:t>
            </a:r>
            <a:r>
              <a:rPr lang="es-ES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18 de septiembre de 2020, que establece como una de las condicionantes para efectuar nuevos arrendamientos, que se cuente con disponibilidad presupuestaria:</a:t>
            </a:r>
            <a:endParaRPr lang="es-MX" sz="18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l"/>
            <a:r>
              <a:rPr lang="es-ES_tradnl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  <a:endParaRPr lang="es-MX" sz="18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723900" algn="just"/>
            <a:r>
              <a:rPr lang="es-ES" sz="1800" i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“</a:t>
            </a:r>
            <a:r>
              <a:rPr lang="es-ES" sz="1800" b="1" i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15.</a:t>
            </a:r>
            <a:r>
              <a:rPr lang="es-ES" sz="1800" i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No podrán efectuarse nuevos arrendamientos de bienes inmuebles para oficinas, salvo los casos estrictamente indispensables para la operación institucional, </a:t>
            </a:r>
            <a:r>
              <a:rPr lang="es-ES" sz="1800" i="1" u="sng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siempre y cuando se cuente con la disponibilidad presupuestaria</a:t>
            </a:r>
            <a:r>
              <a:rPr lang="es-ES" sz="1800" i="1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y con la autorización de la Secretaría de Hacienda, por conducto del Instituto de Administración y Avalúos de Bienes Nacionales, conforme a las disposiciones aplicables, buscando la máxima economía, eficiencia y funcionalidad.” </a:t>
            </a:r>
            <a:r>
              <a:rPr lang="es-ES" sz="180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(lo subrayado es propio).</a:t>
            </a:r>
            <a:endParaRPr lang="es-ES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723900" algn="just"/>
            <a:endParaRPr lang="es-ES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E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Sin omitir la observancia de integrar el expediente administrativo de los arrendamientos en apego al numeral 4 del Apartado B de las Políticas para la Administración Inmobiliaria del </a:t>
            </a:r>
            <a:r>
              <a:rPr lang="es-E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</a:t>
            </a:r>
            <a:r>
              <a:rPr lang="es-E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  <p:pic>
        <p:nvPicPr>
          <p:cNvPr id="11" name="Google Shape;1097;p11" descr="Portapapeles parcialmente comprobado contorno">
            <a:extLst>
              <a:ext uri="{FF2B5EF4-FFF2-40B4-BE49-F238E27FC236}">
                <a16:creationId xmlns:a16="http://schemas.microsoft.com/office/drawing/2014/main" id="{D49BDF7B-7AF4-6443-565B-400B7507EB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0085" y="643189"/>
            <a:ext cx="756415" cy="75641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06;p3">
            <a:extLst>
              <a:ext uri="{FF2B5EF4-FFF2-40B4-BE49-F238E27FC236}">
                <a16:creationId xmlns:a16="http://schemas.microsoft.com/office/drawing/2014/main" id="{9FFE098D-1075-4EB1-9151-A2FA632A1C62}"/>
              </a:ext>
            </a:extLst>
          </p:cNvPr>
          <p:cNvSpPr txBox="1">
            <a:spLocks/>
          </p:cNvSpPr>
          <p:nvPr/>
        </p:nvSpPr>
        <p:spPr>
          <a:xfrm>
            <a:off x="837147" y="796060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II. Desarrollo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F3D8BC-1D75-04A2-D47F-C6322CB114D9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11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44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01523-9F0E-C598-51F8-1603E748B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EC9FAC22-C7E1-6D77-FB4E-997C7932EDFB}"/>
              </a:ext>
            </a:extLst>
          </p:cNvPr>
          <p:cNvSpPr txBox="1"/>
          <p:nvPr/>
        </p:nvSpPr>
        <p:spPr>
          <a:xfrm>
            <a:off x="597298" y="2015100"/>
            <a:ext cx="1447644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Clr>
                <a:schemeClr val="dk1"/>
              </a:buClr>
              <a:buSzPts val="2100"/>
              <a:defRPr sz="1800">
                <a:solidFill>
                  <a:srgbClr val="235C4F"/>
                </a:solidFill>
                <a:latin typeface="Noto Sans Medium"/>
                <a:ea typeface="Montserrat SemiBold"/>
                <a:cs typeface="Noto Sans Medium"/>
              </a:defRPr>
            </a:lvl1pPr>
          </a:lstStyle>
          <a:p>
            <a:pPr algn="just"/>
            <a:r>
              <a:rPr lang="es-MX" dirty="0">
                <a:solidFill>
                  <a:schemeClr val="tx1"/>
                </a:solidFill>
                <a:latin typeface="Noto Sans Regular" panose="020B0604020202020204" charset="0"/>
                <a:ea typeface="Times New Roman" panose="02020603050405020304" pitchFamily="18" charset="0"/>
                <a:cs typeface="Noto Sans Regular" panose="020B0604020202020204" charset="0"/>
              </a:rPr>
              <a:t>Este Consejo Técnico, con fundamento en los artículos 251 fracciones IV y XXXVIII, 263 y 264 fracciones III, XIV y XVII de la Ley del Seguro Social; 5 primer y segundo párrafos, 57 y 58 fracción XIV de la Ley Federal de las Entidades Paraestatales, 31 fracciones XVI y XX del Reglamento Interior del Instituto Mexicano del Seguro Social; de conformidad con el planteamiento presentado por el Director General, por conducto de la persona Titular de la Dirección de Administración, en términos del oficio número ___, de ___ de ________ de 2026, así como del dictamen del Comité de Administración del propio Órgano de Gobierno, emitido en reunión celebrada el ____ del mismo mes y año; </a:t>
            </a:r>
            <a:r>
              <a:rPr lang="es-MX" b="1" dirty="0">
                <a:solidFill>
                  <a:schemeClr val="tx1"/>
                </a:solidFill>
                <a:latin typeface="Noto Sans Regular" panose="020B0604020202020204" charset="0"/>
                <a:ea typeface="Times New Roman" panose="02020603050405020304" pitchFamily="18" charset="0"/>
                <a:cs typeface="Noto Sans Regular" panose="020B0604020202020204" charset="0"/>
              </a:rPr>
              <a:t>Acuerda:</a:t>
            </a:r>
            <a:endParaRPr lang="es-MX" sz="1800" dirty="0">
              <a:solidFill>
                <a:schemeClr val="tx1"/>
              </a:solidFill>
              <a:effectLst/>
              <a:latin typeface="Noto Sans" panose="020B0502040504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130F8D7-C533-D257-56DF-26B3D0D40AE0}"/>
              </a:ext>
            </a:extLst>
          </p:cNvPr>
          <p:cNvSpPr txBox="1"/>
          <p:nvPr/>
        </p:nvSpPr>
        <p:spPr>
          <a:xfrm>
            <a:off x="653105" y="3851755"/>
            <a:ext cx="14476447" cy="1477328"/>
          </a:xfrm>
          <a:prstGeom prst="rect">
            <a:avLst/>
          </a:prstGeom>
          <a:solidFill>
            <a:srgbClr val="235C4F"/>
          </a:solidFill>
        </p:spPr>
        <p:txBody>
          <a:bodyPr wrap="square">
            <a:spAutoFit/>
          </a:bodyPr>
          <a:lstStyle/>
          <a:p>
            <a:pPr algn="just">
              <a:spcAft>
                <a:spcPts val="880"/>
              </a:spcAft>
            </a:pPr>
            <a:r>
              <a:rPr lang="es-MX" sz="1800" b="1" dirty="0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Primero. </a:t>
            </a:r>
            <a:r>
              <a:rPr lang="es-MX" sz="1800" dirty="0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Autorizar el ‘Programa de Arrendamiento Inmobiliario para el ejercicio fiscal 2027, IMSS-Arrendatario’, que contiene las estrategias de planeación y operación respecto de un total de 295 contratos de arrendamiento, objeto de las siguientes operaciones: (i) cancelar 7 contratos de arrendamiento, (</a:t>
            </a:r>
            <a:r>
              <a:rPr lang="es-MX" sz="1800" dirty="0" err="1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ii</a:t>
            </a:r>
            <a:r>
              <a:rPr lang="es-MX" sz="1800" dirty="0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) renovar 204 contratos de arrendamiento, (</a:t>
            </a:r>
            <a:r>
              <a:rPr lang="es-MX" sz="1800" dirty="0" err="1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iii</a:t>
            </a:r>
            <a:r>
              <a:rPr lang="es-MX" sz="1800" dirty="0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) evaluar la sustitución de 49 inmuebles arrendados y (</a:t>
            </a:r>
            <a:r>
              <a:rPr lang="es-MX" sz="1800" dirty="0" err="1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iv</a:t>
            </a:r>
            <a:r>
              <a:rPr lang="es-MX" sz="1800" dirty="0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) considerar la celebración de 35 nuevos contratos de arrendamiento; estimando ejercer un presupuesto de $712,738,768.00 (setecientos doce millones, setecientos treinta y ocho mil, setecientos sesenta y ocho pesos 00/100 M.N.). </a:t>
            </a:r>
          </a:p>
        </p:txBody>
      </p:sp>
      <p:sp>
        <p:nvSpPr>
          <p:cNvPr id="3" name="CuadroTexto 8">
            <a:extLst>
              <a:ext uri="{FF2B5EF4-FFF2-40B4-BE49-F238E27FC236}">
                <a16:creationId xmlns:a16="http://schemas.microsoft.com/office/drawing/2014/main" id="{BA302AC0-A5A9-D243-E028-04494E3D9B98}"/>
              </a:ext>
            </a:extLst>
          </p:cNvPr>
          <p:cNvSpPr txBox="1"/>
          <p:nvPr/>
        </p:nvSpPr>
        <p:spPr>
          <a:xfrm>
            <a:off x="654012" y="5533507"/>
            <a:ext cx="14475540" cy="923330"/>
          </a:xfrm>
          <a:prstGeom prst="rect">
            <a:avLst/>
          </a:prstGeom>
          <a:solidFill>
            <a:srgbClr val="235C4F"/>
          </a:solidFill>
        </p:spPr>
        <p:txBody>
          <a:bodyPr wrap="square">
            <a:spAutoFit/>
          </a:bodyPr>
          <a:lstStyle/>
          <a:p>
            <a:pPr algn="just">
              <a:spcAft>
                <a:spcPts val="880"/>
              </a:spcAft>
            </a:pPr>
            <a:r>
              <a:rPr lang="es-MX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Segundo. </a:t>
            </a:r>
            <a:r>
              <a:rPr lang="es-MX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Instruir a la Dirección de Administración para que rinda el informe de resultados del </a:t>
            </a:r>
            <a:r>
              <a:rPr lang="es-ES_tradnl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‘</a:t>
            </a:r>
            <a:r>
              <a:rPr lang="es-MX" sz="1800" i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Programa de Arrendamiento Inmobiliario para el </a:t>
            </a:r>
            <a:r>
              <a:rPr lang="es-MX" sz="1800" dirty="0">
                <a:solidFill>
                  <a:schemeClr val="bg1"/>
                </a:solidFill>
                <a:latin typeface="Noto Sans Regular" panose="020B0604020202020204" charset="0"/>
                <a:ea typeface="Noto Sans" panose="020B0502040504020204" pitchFamily="34" charset="0"/>
                <a:cs typeface="Noto Sans Regular" panose="020B0604020202020204" charset="0"/>
              </a:rPr>
              <a:t>ejercicio fiscal </a:t>
            </a:r>
            <a:r>
              <a:rPr lang="es-MX" sz="1800" i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2027, IMSS-Arrendatario</a:t>
            </a:r>
            <a:r>
              <a:rPr lang="es-ES_tradnl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’</a:t>
            </a:r>
            <a:r>
              <a:rPr lang="es-MX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en cumplimiento a lo establecido en el presente Acuerdo, durante el primer trimestre del ejercicio fiscal 2028.”</a:t>
            </a:r>
          </a:p>
        </p:txBody>
      </p:sp>
      <p:pic>
        <p:nvPicPr>
          <p:cNvPr id="4" name="Google Shape;1098;p11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5F89A969-3CEB-D6D7-B64C-88368081AD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9178" y="682934"/>
            <a:ext cx="756415" cy="71968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FF"/>
            </a:outerShdw>
          </a:effectLst>
        </p:spPr>
      </p:pic>
      <p:sp>
        <p:nvSpPr>
          <p:cNvPr id="6" name="Google Shape;106;p3">
            <a:extLst>
              <a:ext uri="{FF2B5EF4-FFF2-40B4-BE49-F238E27FC236}">
                <a16:creationId xmlns:a16="http://schemas.microsoft.com/office/drawing/2014/main" id="{16A66683-2074-5556-DF9E-DD5EA7DB7D0F}"/>
              </a:ext>
            </a:extLst>
          </p:cNvPr>
          <p:cNvSpPr txBox="1">
            <a:spLocks/>
          </p:cNvSpPr>
          <p:nvPr/>
        </p:nvSpPr>
        <p:spPr>
          <a:xfrm>
            <a:off x="834910" y="797109"/>
            <a:ext cx="14967546" cy="450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latinLnBrk="0" hangingPunct="1">
              <a:lnSpc>
                <a:spcPct val="90000"/>
              </a:lnSpc>
              <a:buClr>
                <a:srgbClr val="BC945A"/>
              </a:buClr>
              <a:buSzPts val="2400"/>
              <a:buFont typeface="Arial" panose="020B0604020202020204" pitchFamily="34" charset="0"/>
              <a:buNone/>
              <a:defRPr sz="2600" b="1" kern="1200">
                <a:solidFill>
                  <a:srgbClr val="235C4F"/>
                </a:solidFill>
                <a:latin typeface="Noto Son Bold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Noto Sans" panose="020B0502040504020204" pitchFamily="34" charset="0"/>
                <a:sym typeface="Montserrat SemiBold"/>
              </a:rPr>
              <a:t>III. Proyecto de Acuerdo</a:t>
            </a:r>
            <a:endParaRPr lang="en-US" dirty="0">
              <a:latin typeface="Noto Sans" panose="020B0502040504020204" pitchFamily="34" charset="0"/>
            </a:endParaRP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03185EA2-45B7-DAD1-6C51-961BDBE566A6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12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060034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Diseño personalizado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schemas.microsoft.com/sharepoint/v3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2319</Words>
  <Application>Microsoft Office PowerPoint</Application>
  <PresentationFormat>Personalizado</PresentationFormat>
  <Paragraphs>728</Paragraphs>
  <Slides>12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Noto Sans</vt:lpstr>
      <vt:lpstr>Noto Sans </vt:lpstr>
      <vt:lpstr>Noto Sans Medium</vt:lpstr>
      <vt:lpstr>Noto Sans Regular</vt:lpstr>
      <vt:lpstr>Noto Sans SemiBold</vt:lpstr>
      <vt:lpstr>Noto Son Regular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164</cp:revision>
  <cp:lastPrinted>2026-10-01T18:49:56Z</cp:lastPrinted>
  <dcterms:created xsi:type="dcterms:W3CDTF">2025-12-30T21:08:16Z</dcterms:created>
  <dcterms:modified xsi:type="dcterms:W3CDTF">2026-10-12T15:56:12Z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