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6" r:id="rId5"/>
  </p:sldMasterIdLst>
  <p:notesMasterIdLst>
    <p:notesMasterId r:id="rId15"/>
  </p:notesMasterIdLst>
  <p:handoutMasterIdLst>
    <p:handoutMasterId r:id="rId16"/>
  </p:handoutMasterIdLst>
  <p:sldIdLst>
    <p:sldId id="305" r:id="rId6"/>
    <p:sldId id="306" r:id="rId7"/>
    <p:sldId id="277" r:id="rId8"/>
    <p:sldId id="291" r:id="rId9"/>
    <p:sldId id="292" r:id="rId10"/>
    <p:sldId id="293" r:id="rId11"/>
    <p:sldId id="307" r:id="rId12"/>
    <p:sldId id="300" r:id="rId13"/>
    <p:sldId id="296" r:id="rId14"/>
  </p:sldIdLst>
  <p:sldSz cx="15544800" cy="10058400"/>
  <p:notesSz cx="7010400" cy="9296400"/>
  <p:defaultTextStyle>
    <a:defPPr>
      <a:defRPr lang="es-MX"/>
    </a:defPPr>
    <a:lvl1pPr marL="0" algn="l" defTabSz="122895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1pPr>
    <a:lvl2pPr marL="614477" algn="l" defTabSz="122895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2pPr>
    <a:lvl3pPr marL="1228954" algn="l" defTabSz="122895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3pPr>
    <a:lvl4pPr marL="1843430" algn="l" defTabSz="122895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4pPr>
    <a:lvl5pPr marL="2457907" algn="l" defTabSz="122895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5pPr>
    <a:lvl6pPr marL="3072384" algn="l" defTabSz="122895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6pPr>
    <a:lvl7pPr marL="3686861" algn="l" defTabSz="122895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7pPr>
    <a:lvl8pPr marL="4301338" algn="l" defTabSz="122895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8pPr>
    <a:lvl9pPr marL="4915814" algn="l" defTabSz="122895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88" userDrawn="1">
          <p15:clr>
            <a:srgbClr val="A4A3A4"/>
          </p15:clr>
        </p15:guide>
        <p15:guide id="2" pos="9512" userDrawn="1">
          <p15:clr>
            <a:srgbClr val="A4A3A4"/>
          </p15:clr>
        </p15:guide>
        <p15:guide id="3" orient="horz" pos="978" userDrawn="1">
          <p15:clr>
            <a:srgbClr val="A4A3A4"/>
          </p15:clr>
        </p15:guide>
        <p15:guide id="4" pos="27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EEB000"/>
    <a:srgbClr val="996600"/>
    <a:srgbClr val="996633"/>
    <a:srgbClr val="FF9900"/>
    <a:srgbClr val="FFCC66"/>
    <a:srgbClr val="691831"/>
    <a:srgbClr val="8810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4673" autoAdjust="0"/>
  </p:normalViewPr>
  <p:slideViewPr>
    <p:cSldViewPr snapToGrid="0">
      <p:cViewPr varScale="1">
        <p:scale>
          <a:sx n="69" d="100"/>
          <a:sy n="69" d="100"/>
        </p:scale>
        <p:origin x="1542" y="90"/>
      </p:cViewPr>
      <p:guideLst>
        <p:guide orient="horz" pos="3788"/>
        <p:guide pos="9512"/>
        <p:guide orient="horz" pos="978"/>
        <p:guide pos="2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12/10/2026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96913"/>
            <a:ext cx="53879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14477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1pPr>
    <a:lvl2pPr marL="614477" algn="l" defTabSz="614477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2pPr>
    <a:lvl3pPr marL="1228954" algn="l" defTabSz="614477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3pPr>
    <a:lvl4pPr marL="1843430" algn="l" defTabSz="614477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4pPr>
    <a:lvl5pPr marL="2457907" algn="l" defTabSz="614477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5pPr>
    <a:lvl6pPr marL="3072384" algn="l" defTabSz="614477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6pPr>
    <a:lvl7pPr marL="3686861" algn="l" defTabSz="614477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7pPr>
    <a:lvl8pPr marL="4301338" algn="l" defTabSz="614477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8pPr>
    <a:lvl9pPr marL="4915814" algn="l" defTabSz="614477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1213" y="696913"/>
            <a:ext cx="5387975" cy="348615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98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2D761-3A1D-8399-DE38-47FBCC13A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B586F3E-A11B-2EE7-19B9-FEFA1452F2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11213" y="696913"/>
            <a:ext cx="5387975" cy="348615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FE0FB29-3401-9688-E4CD-47C416F43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7D362C-D07A-6C5A-3DF0-1C42378F90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346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14FEB-3FE1-085E-C53E-B85139C33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8ADB399-C8AF-4112-3131-0CEBAF4C4C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11213" y="696913"/>
            <a:ext cx="5387975" cy="348615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10DFD1F-1FDE-C3D1-3DC6-CE09F75068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1B654BE-BA35-48D8-D977-D7B7CBCC83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727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6746B-906B-4F36-ADD9-313020E76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F63FE6C-37DB-D1BB-94D4-A7015FB205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11213" y="696913"/>
            <a:ext cx="5387975" cy="348615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B42E1EE-3C50-68FB-D164-13E28CB7E8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8933BC0-F083-089D-AA6D-272D3CEC36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61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61DB0-FCE6-8919-5038-E8A90C462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69AEFE1-451B-28C6-BC47-2FE05B3835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11213" y="696913"/>
            <a:ext cx="5387975" cy="348615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F439D18-7DF2-22E3-97DC-21862F5C0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28D99AD-16A5-5F4E-D192-2C7CCA1BA0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968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C7BFF-A2C9-D5B5-0A56-53E94B8D3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DDAF889-FFC1-9DCC-E511-BE079402E7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11213" y="696913"/>
            <a:ext cx="5387975" cy="348615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5F59E40-0F67-086A-F0FA-A7631D918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B8E025-FDAF-B08C-5FBE-BCD625C6AA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119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C7BFF-A2C9-D5B5-0A56-53E94B8D3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DDAF889-FFC1-9DCC-E511-BE079402E7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11213" y="696913"/>
            <a:ext cx="5387975" cy="348615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5F59E40-0F67-086A-F0FA-A7631D918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B8E025-FDAF-B08C-5FBE-BCD625C6AA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11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847" y="1"/>
            <a:ext cx="15568493" cy="100583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2964" y="2868610"/>
            <a:ext cx="11248730" cy="1944159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06" y="5075867"/>
            <a:ext cx="14618589" cy="5355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55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01" y="184651"/>
            <a:ext cx="6526263" cy="100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72220" y="-6753"/>
            <a:ext cx="15692682" cy="10071908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2964" y="2868610"/>
            <a:ext cx="11248730" cy="1944159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06" y="5075867"/>
            <a:ext cx="14618589" cy="5355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55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01" y="184651"/>
            <a:ext cx="6526271" cy="100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832" y="1"/>
            <a:ext cx="15532968" cy="1006606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8035" y="2868610"/>
            <a:ext cx="11248730" cy="1944159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06" y="5075867"/>
            <a:ext cx="14618589" cy="5355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55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01" y="184651"/>
            <a:ext cx="6526263" cy="100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6061" y="0"/>
            <a:ext cx="15636925" cy="100584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48035" y="2868610"/>
            <a:ext cx="11248730" cy="1944159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06" y="5075867"/>
            <a:ext cx="14618589" cy="5355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55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01" y="184651"/>
            <a:ext cx="6526271" cy="100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831" y="-5844"/>
            <a:ext cx="15620461" cy="1007008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6197" y="160767"/>
            <a:ext cx="3402279" cy="1046695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23AF1444-FD6A-9388-9B72-9D974A25B61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3981" y="2167838"/>
            <a:ext cx="10793731" cy="6891710"/>
          </a:xfrm>
          <a:prstGeom prst="rect">
            <a:avLst/>
          </a:prstGeom>
        </p:spPr>
        <p:txBody>
          <a:bodyPr>
            <a:normAutofit/>
          </a:bodyPr>
          <a:lstStyle>
            <a:lvl1pPr marL="437198" indent="-437198" algn="l">
              <a:buFont typeface="Arial" panose="020B0604020202020204" pitchFamily="34" charset="0"/>
              <a:buChar char="•"/>
              <a:defRPr sz="306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437198" marR="0" lvl="0" indent="-437198" algn="l" defTabSz="1165831" rtl="0" eaLnBrk="1" fontAlgn="auto" latinLnBrk="0" hangingPunct="1">
              <a:lnSpc>
                <a:spcPct val="9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  <a:p>
            <a:pPr marL="437198" marR="0" lvl="0" indent="-437198" algn="l" defTabSz="1165831" rtl="0" eaLnBrk="1" fontAlgn="auto" latinLnBrk="0" hangingPunct="1">
              <a:lnSpc>
                <a:spcPct val="9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437198" marR="0" lvl="0" indent="-437198" algn="l" defTabSz="1165831" rtl="0" eaLnBrk="1" fontAlgn="auto" latinLnBrk="0" hangingPunct="1">
              <a:lnSpc>
                <a:spcPct val="9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FE0BF52C-2FEA-C483-E753-792BC2CF2C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981" y="369456"/>
            <a:ext cx="10793731" cy="1297585"/>
          </a:xfrm>
          <a:prstGeom prst="rect">
            <a:avLst/>
          </a:prstGeom>
          <a:noFill/>
        </p:spPr>
        <p:txBody>
          <a:bodyPr/>
          <a:lstStyle>
            <a:lvl1pPr algn="l">
              <a:defRPr sz="51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805" y="0"/>
            <a:ext cx="15618412" cy="100584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6197" y="160767"/>
            <a:ext cx="3402279" cy="1046695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3981" y="2167838"/>
            <a:ext cx="10793731" cy="6891710"/>
          </a:xfrm>
          <a:prstGeom prst="rect">
            <a:avLst/>
          </a:prstGeom>
        </p:spPr>
        <p:txBody>
          <a:bodyPr>
            <a:normAutofit/>
          </a:bodyPr>
          <a:lstStyle>
            <a:lvl1pPr marL="437198" indent="-437198" algn="l">
              <a:buFont typeface="Arial" panose="020B0604020202020204" pitchFamily="34" charset="0"/>
              <a:buChar char="•"/>
              <a:defRPr sz="306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437198" marR="0" lvl="0" indent="-437198" algn="l" defTabSz="1165831" rtl="0" eaLnBrk="1" fontAlgn="auto" latinLnBrk="0" hangingPunct="1">
              <a:lnSpc>
                <a:spcPct val="9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  <a:p>
            <a:pPr marL="437198" marR="0" lvl="0" indent="-437198" algn="l" defTabSz="1165831" rtl="0" eaLnBrk="1" fontAlgn="auto" latinLnBrk="0" hangingPunct="1">
              <a:lnSpc>
                <a:spcPct val="9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437198" marR="0" lvl="0" indent="-437198" algn="l" defTabSz="1165831" rtl="0" eaLnBrk="1" fontAlgn="auto" latinLnBrk="0" hangingPunct="1">
              <a:lnSpc>
                <a:spcPct val="9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981" y="369456"/>
            <a:ext cx="10793731" cy="1297585"/>
          </a:xfrm>
          <a:prstGeom prst="rect">
            <a:avLst/>
          </a:prstGeom>
          <a:noFill/>
        </p:spPr>
        <p:txBody>
          <a:bodyPr/>
          <a:lstStyle>
            <a:lvl1pPr algn="l">
              <a:defRPr sz="51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575" y="1"/>
            <a:ext cx="15555949" cy="100583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77212" y="3946558"/>
            <a:ext cx="8422064" cy="8241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51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dirty="0" err="1"/>
              <a:t>Inicio</a:t>
            </a:r>
            <a:r>
              <a:rPr lang="en-US" dirty="0"/>
              <a:t> de </a:t>
            </a:r>
            <a:r>
              <a:rPr lang="en-US" dirty="0" err="1"/>
              <a:t>capítulo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6197" y="160769"/>
            <a:ext cx="3402279" cy="104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605"/>
            <a:ext cx="15544800" cy="10065610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77212" y="3946558"/>
            <a:ext cx="8422064" cy="8241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51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dirty="0" err="1"/>
              <a:t>Inicio</a:t>
            </a:r>
            <a:r>
              <a:rPr lang="en-US" dirty="0"/>
              <a:t> de </a:t>
            </a:r>
            <a:r>
              <a:rPr lang="en-US" dirty="0" err="1"/>
              <a:t>capítulo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6197" y="160767"/>
            <a:ext cx="3402279" cy="104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860" y="1646133"/>
            <a:ext cx="13213080" cy="3501813"/>
          </a:xfrm>
        </p:spPr>
        <p:txBody>
          <a:bodyPr anchor="b"/>
          <a:lstStyle>
            <a:lvl1pPr algn="ctr">
              <a:defRPr sz="8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100" y="5282989"/>
            <a:ext cx="11658600" cy="2428451"/>
          </a:xfrm>
        </p:spPr>
        <p:txBody>
          <a:bodyPr/>
          <a:lstStyle>
            <a:lvl1pPr marL="0" indent="0" algn="ctr">
              <a:buNone/>
              <a:defRPr sz="3520"/>
            </a:lvl1pPr>
            <a:lvl2pPr marL="670575" indent="0" algn="ctr">
              <a:buNone/>
              <a:defRPr sz="2933"/>
            </a:lvl2pPr>
            <a:lvl3pPr marL="1341150" indent="0" algn="ctr">
              <a:buNone/>
              <a:defRPr sz="2640"/>
            </a:lvl3pPr>
            <a:lvl4pPr marL="2011726" indent="0" algn="ctr">
              <a:buNone/>
              <a:defRPr sz="2347"/>
            </a:lvl4pPr>
            <a:lvl5pPr marL="2682301" indent="0" algn="ctr">
              <a:buNone/>
              <a:defRPr sz="2347"/>
            </a:lvl5pPr>
            <a:lvl6pPr marL="3352876" indent="0" algn="ctr">
              <a:buNone/>
              <a:defRPr sz="2347"/>
            </a:lvl6pPr>
            <a:lvl7pPr marL="4023451" indent="0" algn="ctr">
              <a:buNone/>
              <a:defRPr sz="2347"/>
            </a:lvl7pPr>
            <a:lvl8pPr marL="4694027" indent="0" algn="ctr">
              <a:buNone/>
              <a:defRPr sz="2347"/>
            </a:lvl8pPr>
            <a:lvl9pPr marL="5364602" indent="0" algn="ctr">
              <a:buNone/>
              <a:defRPr sz="2347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1054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5278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610" y="2507618"/>
            <a:ext cx="13407390" cy="4184014"/>
          </a:xfrm>
        </p:spPr>
        <p:txBody>
          <a:bodyPr anchor="b"/>
          <a:lstStyle>
            <a:lvl1pPr>
              <a:defRPr sz="8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610" y="6731215"/>
            <a:ext cx="13407390" cy="2200274"/>
          </a:xfrm>
        </p:spPr>
        <p:txBody>
          <a:bodyPr/>
          <a:lstStyle>
            <a:lvl1pPr marL="0" indent="0">
              <a:buNone/>
              <a:defRPr sz="3520">
                <a:solidFill>
                  <a:schemeClr val="tx1">
                    <a:tint val="82000"/>
                  </a:schemeClr>
                </a:solidFill>
              </a:defRPr>
            </a:lvl1pPr>
            <a:lvl2pPr marL="670575" indent="0">
              <a:buNone/>
              <a:defRPr sz="2933">
                <a:solidFill>
                  <a:schemeClr val="tx1">
                    <a:tint val="82000"/>
                  </a:schemeClr>
                </a:solidFill>
              </a:defRPr>
            </a:lvl2pPr>
            <a:lvl3pPr marL="1341150" indent="0">
              <a:buNone/>
              <a:defRPr sz="2640">
                <a:solidFill>
                  <a:schemeClr val="tx1">
                    <a:tint val="82000"/>
                  </a:schemeClr>
                </a:solidFill>
              </a:defRPr>
            </a:lvl3pPr>
            <a:lvl4pPr marL="2011726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4pPr>
            <a:lvl5pPr marL="2682301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5pPr>
            <a:lvl6pPr marL="3352876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6pPr>
            <a:lvl7pPr marL="4023451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7pPr>
            <a:lvl8pPr marL="4694027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8pPr>
            <a:lvl9pPr marL="5364602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4407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705" y="2677584"/>
            <a:ext cx="6606540" cy="63819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69555" y="2677584"/>
            <a:ext cx="6606540" cy="63819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7395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535519"/>
            <a:ext cx="13407390" cy="194415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731" y="2465706"/>
            <a:ext cx="6576178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731" y="3674110"/>
            <a:ext cx="6576178" cy="54040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69556" y="2465706"/>
            <a:ext cx="6608565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69556" y="3674110"/>
            <a:ext cx="6608565" cy="54040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0352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8033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9127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8565" y="1448226"/>
            <a:ext cx="7869555" cy="7147983"/>
          </a:xfrm>
        </p:spPr>
        <p:txBody>
          <a:bodyPr/>
          <a:lstStyle>
            <a:lvl1pPr>
              <a:defRPr sz="4693"/>
            </a:lvl1pPr>
            <a:lvl2pPr>
              <a:defRPr sz="4107"/>
            </a:lvl2pPr>
            <a:lvl3pPr>
              <a:defRPr sz="3520"/>
            </a:lvl3pPr>
            <a:lvl4pPr>
              <a:defRPr sz="2933"/>
            </a:lvl4pPr>
            <a:lvl5pPr>
              <a:defRPr sz="2933"/>
            </a:lvl5pPr>
            <a:lvl6pPr>
              <a:defRPr sz="2933"/>
            </a:lvl6pPr>
            <a:lvl7pPr>
              <a:defRPr sz="2933"/>
            </a:lvl7pPr>
            <a:lvl8pPr>
              <a:defRPr sz="2933"/>
            </a:lvl8pPr>
            <a:lvl9pPr>
              <a:defRPr sz="293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2992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8565" y="1448226"/>
            <a:ext cx="7869555" cy="7147983"/>
          </a:xfrm>
        </p:spPr>
        <p:txBody>
          <a:bodyPr anchor="t"/>
          <a:lstStyle>
            <a:lvl1pPr marL="0" indent="0">
              <a:buNone/>
              <a:defRPr sz="4693"/>
            </a:lvl1pPr>
            <a:lvl2pPr marL="670575" indent="0">
              <a:buNone/>
              <a:defRPr sz="4107"/>
            </a:lvl2pPr>
            <a:lvl3pPr marL="1341150" indent="0">
              <a:buNone/>
              <a:defRPr sz="3520"/>
            </a:lvl3pPr>
            <a:lvl4pPr marL="2011726" indent="0">
              <a:buNone/>
              <a:defRPr sz="2933"/>
            </a:lvl4pPr>
            <a:lvl5pPr marL="2682301" indent="0">
              <a:buNone/>
              <a:defRPr sz="2933"/>
            </a:lvl5pPr>
            <a:lvl6pPr marL="3352876" indent="0">
              <a:buNone/>
              <a:defRPr sz="2933"/>
            </a:lvl6pPr>
            <a:lvl7pPr marL="4023451" indent="0">
              <a:buNone/>
              <a:defRPr sz="2933"/>
            </a:lvl7pPr>
            <a:lvl8pPr marL="4694027" indent="0">
              <a:buNone/>
              <a:defRPr sz="2933"/>
            </a:lvl8pPr>
            <a:lvl9pPr marL="5364602" indent="0">
              <a:buNone/>
              <a:defRPr sz="2933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5538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3709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4248" y="535517"/>
            <a:ext cx="3351848" cy="852402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706" y="535517"/>
            <a:ext cx="9861233" cy="852402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3100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72220" y="-6753"/>
            <a:ext cx="15692682" cy="10071908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2964" y="2868610"/>
            <a:ext cx="11248730" cy="1944159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06" y="5075867"/>
            <a:ext cx="14618589" cy="5355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55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601" y="184651"/>
            <a:ext cx="6526271" cy="100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6668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831" y="-5844"/>
            <a:ext cx="15620461" cy="1007008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6197" y="160767"/>
            <a:ext cx="3402279" cy="1046695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23AF1444-FD6A-9388-9B72-9D974A25B61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3981" y="2167838"/>
            <a:ext cx="10793731" cy="6891710"/>
          </a:xfrm>
          <a:prstGeom prst="rect">
            <a:avLst/>
          </a:prstGeom>
        </p:spPr>
        <p:txBody>
          <a:bodyPr>
            <a:normAutofit/>
          </a:bodyPr>
          <a:lstStyle>
            <a:lvl1pPr marL="437198" indent="-437198" algn="l">
              <a:buFont typeface="Arial" panose="020B0604020202020204" pitchFamily="34" charset="0"/>
              <a:buChar char="•"/>
              <a:defRPr sz="306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437198" marR="0" lvl="0" indent="-437198" algn="l" defTabSz="1165831" rtl="0" eaLnBrk="1" fontAlgn="auto" latinLnBrk="0" hangingPunct="1">
              <a:lnSpc>
                <a:spcPct val="9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  <a:p>
            <a:pPr marL="437198" marR="0" lvl="0" indent="-437198" algn="l" defTabSz="1165831" rtl="0" eaLnBrk="1" fontAlgn="auto" latinLnBrk="0" hangingPunct="1">
              <a:lnSpc>
                <a:spcPct val="9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437198" marR="0" lvl="0" indent="-437198" algn="l" defTabSz="1165831" rtl="0" eaLnBrk="1" fontAlgn="auto" latinLnBrk="0" hangingPunct="1">
              <a:lnSpc>
                <a:spcPct val="9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FE0BF52C-2FEA-C483-E753-792BC2CF2C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981" y="369456"/>
            <a:ext cx="10793731" cy="1297585"/>
          </a:xfrm>
          <a:prstGeom prst="rect">
            <a:avLst/>
          </a:prstGeom>
          <a:noFill/>
        </p:spPr>
        <p:txBody>
          <a:bodyPr/>
          <a:lstStyle>
            <a:lvl1pPr algn="l">
              <a:defRPr sz="51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00397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1165860" rtl="0" eaLnBrk="1" latinLnBrk="0" hangingPunct="1">
        <a:lnSpc>
          <a:spcPct val="90000"/>
        </a:lnSpc>
        <a:spcBef>
          <a:spcPct val="0"/>
        </a:spcBef>
        <a:buNone/>
        <a:defRPr sz="56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1465" indent="-291465" algn="l" defTabSz="1165860" rtl="0" eaLnBrk="1" latinLnBrk="0" hangingPunct="1">
        <a:lnSpc>
          <a:spcPct val="90000"/>
        </a:lnSpc>
        <a:spcBef>
          <a:spcPts val="1275"/>
        </a:spcBef>
        <a:buFont typeface="Arial" panose="020B0604020202020204" pitchFamily="34" charset="0"/>
        <a:buChar char="•"/>
        <a:defRPr sz="3570" kern="1200">
          <a:solidFill>
            <a:schemeClr val="tx1"/>
          </a:solidFill>
          <a:latin typeface="+mn-lt"/>
          <a:ea typeface="+mn-ea"/>
          <a:cs typeface="+mn-cs"/>
        </a:defRPr>
      </a:lvl1pPr>
      <a:lvl2pPr marL="87439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3060" kern="1200">
          <a:solidFill>
            <a:schemeClr val="tx1"/>
          </a:solidFill>
          <a:latin typeface="+mn-lt"/>
          <a:ea typeface="+mn-ea"/>
          <a:cs typeface="+mn-cs"/>
        </a:defRPr>
      </a:lvl2pPr>
      <a:lvl3pPr marL="145732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550" kern="1200">
          <a:solidFill>
            <a:schemeClr val="tx1"/>
          </a:solidFill>
          <a:latin typeface="+mn-lt"/>
          <a:ea typeface="+mn-ea"/>
          <a:cs typeface="+mn-cs"/>
        </a:defRPr>
      </a:lvl3pPr>
      <a:lvl4pPr marL="204025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295" kern="1200">
          <a:solidFill>
            <a:schemeClr val="tx1"/>
          </a:solidFill>
          <a:latin typeface="+mn-lt"/>
          <a:ea typeface="+mn-ea"/>
          <a:cs typeface="+mn-cs"/>
        </a:defRPr>
      </a:lvl4pPr>
      <a:lvl5pPr marL="262318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295" kern="1200">
          <a:solidFill>
            <a:schemeClr val="tx1"/>
          </a:solidFill>
          <a:latin typeface="+mn-lt"/>
          <a:ea typeface="+mn-ea"/>
          <a:cs typeface="+mn-cs"/>
        </a:defRPr>
      </a:lvl5pPr>
      <a:lvl6pPr marL="320611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295" kern="1200">
          <a:solidFill>
            <a:schemeClr val="tx1"/>
          </a:solidFill>
          <a:latin typeface="+mn-lt"/>
          <a:ea typeface="+mn-ea"/>
          <a:cs typeface="+mn-cs"/>
        </a:defRPr>
      </a:lvl6pPr>
      <a:lvl7pPr marL="378904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295" kern="1200">
          <a:solidFill>
            <a:schemeClr val="tx1"/>
          </a:solidFill>
          <a:latin typeface="+mn-lt"/>
          <a:ea typeface="+mn-ea"/>
          <a:cs typeface="+mn-cs"/>
        </a:defRPr>
      </a:lvl7pPr>
      <a:lvl8pPr marL="437197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295" kern="1200">
          <a:solidFill>
            <a:schemeClr val="tx1"/>
          </a:solidFill>
          <a:latin typeface="+mn-lt"/>
          <a:ea typeface="+mn-ea"/>
          <a:cs typeface="+mn-cs"/>
        </a:defRPr>
      </a:lvl8pPr>
      <a:lvl9pPr marL="4954905" indent="-291465" algn="l" defTabSz="116586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22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2pPr>
      <a:lvl3pPr marL="116586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3pPr>
      <a:lvl4pPr marL="174879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4pPr>
      <a:lvl5pPr marL="233172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5pPr>
      <a:lvl6pPr marL="291465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6pPr>
      <a:lvl7pPr marL="349758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algn="l" defTabSz="1165860" rtl="0" eaLnBrk="1" latinLnBrk="0" hangingPunct="1">
        <a:defRPr sz="22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705" y="535519"/>
            <a:ext cx="1340739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705" y="2677584"/>
            <a:ext cx="1340739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70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215" y="9322649"/>
            <a:ext cx="524637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851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701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kern="1200">
          <a:solidFill>
            <a:schemeClr val="tx1"/>
          </a:solidFill>
          <a:latin typeface="+mn-lt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0;p2">
            <a:extLst>
              <a:ext uri="{FF2B5EF4-FFF2-40B4-BE49-F238E27FC236}">
                <a16:creationId xmlns:a16="http://schemas.microsoft.com/office/drawing/2014/main" id="{89DA55E5-0D2D-E70F-4AEA-FD0A68FE1FAA}"/>
              </a:ext>
            </a:extLst>
          </p:cNvPr>
          <p:cNvSpPr txBox="1"/>
          <p:nvPr/>
        </p:nvSpPr>
        <p:spPr>
          <a:xfrm>
            <a:off x="9411286" y="8531090"/>
            <a:ext cx="4599050" cy="40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477" tIns="39728" rIns="79477" bIns="39728" anchor="t" anchorCtr="0">
            <a:noAutofit/>
          </a:bodyPr>
          <a:lstStyle/>
          <a:p>
            <a:pPr algn="r"/>
            <a:r>
              <a:rPr lang="es-MX" sz="2000" b="1" dirty="0">
                <a:solidFill>
                  <a:srgbClr val="691831"/>
                </a:solidFill>
                <a:latin typeface="Noto Sans"/>
                <a:ea typeface="Noto Sans"/>
                <a:cs typeface="Noto Sans"/>
              </a:rPr>
              <a:t>Ciudad de México, octubre de 2026.</a:t>
            </a:r>
          </a:p>
          <a:p>
            <a:pPr marL="198720" indent="-44160" algn="r">
              <a:lnSpc>
                <a:spcPct val="90000"/>
              </a:lnSpc>
              <a:spcBef>
                <a:spcPts val="870"/>
              </a:spcBef>
              <a:buClr>
                <a:schemeClr val="dk1"/>
              </a:buClr>
              <a:buSzPts val="2800"/>
            </a:pPr>
            <a:endParaRPr sz="2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50;p2">
            <a:extLst>
              <a:ext uri="{FF2B5EF4-FFF2-40B4-BE49-F238E27FC236}">
                <a16:creationId xmlns:a16="http://schemas.microsoft.com/office/drawing/2014/main" id="{2B506256-40E3-6D37-372F-C8427994DCB3}"/>
              </a:ext>
            </a:extLst>
          </p:cNvPr>
          <p:cNvSpPr txBox="1"/>
          <p:nvPr/>
        </p:nvSpPr>
        <p:spPr>
          <a:xfrm>
            <a:off x="327546" y="5211914"/>
            <a:ext cx="14884745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MX"/>
            </a:defPPr>
            <a:lvl1pPr algn="just" defTabSz="1341333">
              <a:lnSpc>
                <a:spcPct val="90000"/>
              </a:lnSpc>
              <a:buClr>
                <a:schemeClr val="lt1"/>
              </a:buClr>
              <a:buSzPts val="2800"/>
              <a:defRPr sz="2800" b="1">
                <a:solidFill>
                  <a:schemeClr val="l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614934" defTabSz="1229868">
              <a:defRPr sz="2421"/>
            </a:lvl2pPr>
            <a:lvl3pPr marL="1229868" defTabSz="1229868">
              <a:defRPr sz="2421"/>
            </a:lvl3pPr>
            <a:lvl4pPr marL="1844802" defTabSz="1229868">
              <a:defRPr sz="2421"/>
            </a:lvl4pPr>
            <a:lvl5pPr marL="2459736" defTabSz="1229868">
              <a:defRPr sz="2421"/>
            </a:lvl5pPr>
            <a:lvl6pPr marL="3074670" defTabSz="1229868">
              <a:defRPr sz="2421"/>
            </a:lvl6pPr>
            <a:lvl7pPr marL="3689604" defTabSz="1229868">
              <a:defRPr sz="2421"/>
            </a:lvl7pPr>
            <a:lvl8pPr marL="4304538" defTabSz="1229868">
              <a:defRPr sz="2421"/>
            </a:lvl8pPr>
            <a:lvl9pPr marL="4919472" defTabSz="1229868">
              <a:defRPr sz="2421"/>
            </a:lvl9pPr>
          </a:lstStyle>
          <a:p>
            <a:pPr algn="ctr"/>
            <a:r>
              <a:rPr lang="es-MX" dirty="0">
                <a:solidFill>
                  <a:srgbClr val="691831"/>
                </a:solidFill>
                <a:sym typeface="Noto Sans"/>
              </a:rPr>
              <a:t>Solicitud de autorización del Programa de Otorgamiento de Permisos de Uso Temporal Revocable y Contratos de Subarrendamiento 2027.</a:t>
            </a:r>
          </a:p>
        </p:txBody>
      </p:sp>
      <p:sp>
        <p:nvSpPr>
          <p:cNvPr id="4" name="Google Shape;92;p2">
            <a:extLst>
              <a:ext uri="{FF2B5EF4-FFF2-40B4-BE49-F238E27FC236}">
                <a16:creationId xmlns:a16="http://schemas.microsoft.com/office/drawing/2014/main" id="{EBC37915-5158-31AD-016A-0C1DC01707D0}"/>
              </a:ext>
            </a:extLst>
          </p:cNvPr>
          <p:cNvSpPr txBox="1"/>
          <p:nvPr/>
        </p:nvSpPr>
        <p:spPr>
          <a:xfrm>
            <a:off x="3267417" y="2988945"/>
            <a:ext cx="11658600" cy="1117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567" tIns="58267" rIns="116567" bIns="58267" anchor="ctr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EDD899"/>
              </a:buClr>
              <a:buSzPts val="4400"/>
            </a:pPr>
            <a:endParaRPr lang="es-MX" sz="4400" b="1" dirty="0">
              <a:solidFill>
                <a:srgbClr val="EDD899"/>
              </a:solidFill>
              <a:latin typeface="Noto Sans Regular" pitchFamily="34" charset="0"/>
              <a:ea typeface="Noto Sans Regular" pitchFamily="34" charset="0"/>
              <a:cs typeface="Noto Sans Regular" pitchFamily="34" charset="0"/>
              <a:sym typeface="Noto Sans"/>
            </a:endParaRPr>
          </a:p>
          <a:p>
            <a:pPr algn="ctr">
              <a:lnSpc>
                <a:spcPct val="90000"/>
              </a:lnSpc>
              <a:buClr>
                <a:srgbClr val="EDD899"/>
              </a:buClr>
              <a:buSzPts val="4400"/>
            </a:pPr>
            <a:r>
              <a:rPr lang="es-MX" sz="4400" b="1" dirty="0">
                <a:solidFill>
                  <a:srgbClr val="691831"/>
                </a:solidFill>
                <a:latin typeface="Noto Sans "/>
              </a:rPr>
              <a:t>Comité de Administración </a:t>
            </a:r>
            <a:br>
              <a:rPr lang="es-MX" sz="4400" b="1" dirty="0">
                <a:solidFill>
                  <a:srgbClr val="9C2148"/>
                </a:solidFill>
                <a:latin typeface="Noto Sans "/>
              </a:rPr>
            </a:br>
            <a:r>
              <a:rPr lang="es-MX" sz="4400" b="1" dirty="0">
                <a:solidFill>
                  <a:srgbClr val="691831"/>
                </a:solidFill>
                <a:latin typeface="Noto Sans "/>
              </a:rPr>
              <a:t>del Honorable Consejo Técnico</a:t>
            </a:r>
            <a:endParaRPr lang="es-MX" sz="4400" dirty="0">
              <a:latin typeface="Noto Sans Regular" pitchFamily="34" charset="0"/>
              <a:ea typeface="Noto Sans Regular" pitchFamily="34" charset="0"/>
              <a:cs typeface="Noto Sans Regular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062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94;p11">
            <a:extLst>
              <a:ext uri="{FF2B5EF4-FFF2-40B4-BE49-F238E27FC236}">
                <a16:creationId xmlns:a16="http://schemas.microsoft.com/office/drawing/2014/main" id="{E799C39A-1A75-1481-BCA3-F6E3E54289A3}"/>
              </a:ext>
            </a:extLst>
          </p:cNvPr>
          <p:cNvSpPr txBox="1"/>
          <p:nvPr/>
        </p:nvSpPr>
        <p:spPr>
          <a:xfrm>
            <a:off x="700916" y="1185920"/>
            <a:ext cx="4813249" cy="574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549" tIns="58259" rIns="116549" bIns="58259" anchor="t" anchorCtr="0">
            <a:noAutofit/>
          </a:bodyPr>
          <a:lstStyle/>
          <a:p>
            <a:pPr defTabSz="1165627">
              <a:lnSpc>
                <a:spcPct val="90000"/>
              </a:lnSpc>
              <a:buClr>
                <a:srgbClr val="BC945A"/>
              </a:buClr>
              <a:buSzPts val="2400"/>
              <a:defRPr/>
            </a:pPr>
            <a:r>
              <a:rPr lang="es-MX" sz="2600" b="1" dirty="0">
                <a:solidFill>
                  <a:srgbClr val="235C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t>Contenido</a:t>
            </a:r>
            <a:endParaRPr sz="2600" b="1" dirty="0">
              <a:solidFill>
                <a:srgbClr val="235C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defTabSz="1165627">
              <a:lnSpc>
                <a:spcPct val="90000"/>
              </a:lnSpc>
              <a:buClr>
                <a:srgbClr val="BC945A"/>
              </a:buClr>
              <a:buSzPts val="2400"/>
              <a:defRPr/>
            </a:pPr>
            <a:endParaRPr sz="2600" b="1" kern="0" dirty="0">
              <a:solidFill>
                <a:srgbClr val="235C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9" name="Google Shape;1095;p11">
            <a:extLst>
              <a:ext uri="{FF2B5EF4-FFF2-40B4-BE49-F238E27FC236}">
                <a16:creationId xmlns:a16="http://schemas.microsoft.com/office/drawing/2014/main" id="{3E9A6668-CA59-7863-3EB2-8D4B397E92D8}"/>
              </a:ext>
            </a:extLst>
          </p:cNvPr>
          <p:cNvSpPr txBox="1"/>
          <p:nvPr/>
        </p:nvSpPr>
        <p:spPr>
          <a:xfrm>
            <a:off x="2033723" y="2662507"/>
            <a:ext cx="7504172" cy="451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549" tIns="58259" rIns="116549" bIns="58259" anchor="t" anchorCtr="0">
            <a:spAutoFit/>
          </a:bodyPr>
          <a:lstStyle/>
          <a:p>
            <a:pPr defTabSz="1165627">
              <a:buClr>
                <a:srgbClr val="000000"/>
              </a:buClr>
              <a:defRPr/>
            </a:pPr>
            <a:endParaRPr sz="2600" kern="0" dirty="0">
              <a:solidFill>
                <a:srgbClr val="0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r>
              <a:rPr lang="es-MX" sz="2600" b="1" dirty="0">
                <a:solidFill>
                  <a:srgbClr val="235C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t>I. Antecedentes</a:t>
            </a:r>
            <a:endParaRPr sz="2600" b="1" dirty="0">
              <a:solidFill>
                <a:srgbClr val="235C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endParaRPr sz="2600" b="1" kern="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endParaRPr sz="2600" b="1" kern="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endParaRPr sz="2600" b="1" kern="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r>
              <a:rPr lang="es-MX" sz="2600" b="1" dirty="0">
                <a:solidFill>
                  <a:srgbClr val="235C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t>II. Desarrollo</a:t>
            </a:r>
            <a:endParaRPr sz="2600" b="1" dirty="0">
              <a:solidFill>
                <a:srgbClr val="235C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endParaRPr sz="2600" b="1" kern="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endParaRPr sz="2600" b="1" kern="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endParaRPr sz="2600" b="1" dirty="0">
              <a:solidFill>
                <a:srgbClr val="235C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r>
              <a:rPr lang="es-MX" sz="2600" b="1" dirty="0">
                <a:solidFill>
                  <a:srgbClr val="235C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t>III. Proyecto de Acuerdo</a:t>
            </a:r>
            <a:endParaRPr sz="2600" b="1" dirty="0">
              <a:solidFill>
                <a:srgbClr val="235C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  <a:p>
            <a:pPr marL="0" lvl="1" defTabSz="1165627">
              <a:buClr>
                <a:srgbClr val="000000"/>
              </a:buClr>
              <a:defRPr/>
            </a:pPr>
            <a:endParaRPr sz="2600" b="1" kern="0" dirty="0">
              <a:solidFill>
                <a:srgbClr val="A7802D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pic>
        <p:nvPicPr>
          <p:cNvPr id="10" name="Google Shape;1096;p11" descr="Blog contorno">
            <a:extLst>
              <a:ext uri="{FF2B5EF4-FFF2-40B4-BE49-F238E27FC236}">
                <a16:creationId xmlns:a16="http://schemas.microsoft.com/office/drawing/2014/main" id="{B3BBA669-65BC-44C0-60B6-E0C44BBA0C1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25743" y="3064083"/>
            <a:ext cx="763706" cy="80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097;p11" descr="Portapapeles parcialmente comprobado contorno">
            <a:extLst>
              <a:ext uri="{FF2B5EF4-FFF2-40B4-BE49-F238E27FC236}">
                <a16:creationId xmlns:a16="http://schemas.microsoft.com/office/drawing/2014/main" id="{33A93997-384B-D4B6-7334-836A370FC48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65254" y="4521258"/>
            <a:ext cx="1084683" cy="80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098;p11" descr="Apretón De Manos Reunión Acuerdo - Gráficos vectoriales gratis en Pixabay">
            <a:extLst>
              <a:ext uri="{FF2B5EF4-FFF2-40B4-BE49-F238E27FC236}">
                <a16:creationId xmlns:a16="http://schemas.microsoft.com/office/drawing/2014/main" id="{6957790F-DA69-D132-9008-E040A2B5445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27519" y="6192959"/>
            <a:ext cx="761930" cy="76244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FFFFFF"/>
            </a:outerShdw>
          </a:effectLst>
        </p:spPr>
      </p:pic>
      <p:sp>
        <p:nvSpPr>
          <p:cNvPr id="3" name="Marcador de número de diapositiva 3">
            <a:extLst>
              <a:ext uri="{FF2B5EF4-FFF2-40B4-BE49-F238E27FC236}">
                <a16:creationId xmlns:a16="http://schemas.microsoft.com/office/drawing/2014/main" id="{EB8EA6C1-9047-99D4-45E8-9DAB062B3337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2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224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B936D-9D11-5793-8AE6-B93A9179E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8;p8"/>
          <p:cNvSpPr txBox="1"/>
          <p:nvPr/>
        </p:nvSpPr>
        <p:spPr>
          <a:xfrm>
            <a:off x="787709" y="910290"/>
            <a:ext cx="15605229" cy="517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567" tIns="58267" rIns="116567" bIns="58267" anchor="t" anchorCtr="0">
            <a:spAutoFit/>
          </a:bodyPr>
          <a:lstStyle/>
          <a:p>
            <a:r>
              <a:rPr lang="es-MX" sz="2600" b="1" dirty="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Noto Sans"/>
              </a:rPr>
              <a:t>I. Antecedentes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1F20423-C57E-B4BC-5CF5-69201F9B6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7884" y="821774"/>
            <a:ext cx="764619" cy="764619"/>
          </a:xfrm>
          <a:prstGeom prst="rect">
            <a:avLst/>
          </a:prstGeom>
        </p:spPr>
      </p:pic>
      <p:sp>
        <p:nvSpPr>
          <p:cNvPr id="10" name="CuadroTexto 3">
            <a:extLst>
              <a:ext uri="{FF2B5EF4-FFF2-40B4-BE49-F238E27FC236}">
                <a16:creationId xmlns:a16="http://schemas.microsoft.com/office/drawing/2014/main" id="{995632EF-9A0E-563F-8F57-9DEE1FBD3008}"/>
              </a:ext>
            </a:extLst>
          </p:cNvPr>
          <p:cNvSpPr txBox="1"/>
          <p:nvPr/>
        </p:nvSpPr>
        <p:spPr>
          <a:xfrm>
            <a:off x="787709" y="2612876"/>
            <a:ext cx="1390895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dk1"/>
              </a:buClr>
              <a:buSzPts val="2100"/>
            </a:pP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 artículo 116 de la Ley General de Bienes Nacionales señala que: </a:t>
            </a:r>
            <a:r>
              <a:rPr lang="es-MX" sz="18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“Los inmuebles propiedad de las entidades no se encuentran sujetos al régimen de dominio público de la Federación que establece esta Ley, salvo aquellos inmuebles propiedad de los organismos descentralizados. </a:t>
            </a:r>
          </a:p>
          <a:p>
            <a:pPr algn="just">
              <a:buClr>
                <a:schemeClr val="dk1"/>
              </a:buClr>
              <a:buSzPts val="2100"/>
            </a:pPr>
            <a:endParaRPr lang="es-MX" sz="1800" i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>
              <a:buClr>
                <a:schemeClr val="dk1"/>
              </a:buClr>
              <a:buSzPts val="2100"/>
            </a:pPr>
            <a:r>
              <a:rPr lang="es-MX" sz="18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Las entidades podrán adquirir por sí mismas el dominio o el uso de los inmuebles necesarios para la realización de su objeto o fines, así como realizar cualquier acto jurídico sobre inmuebles de su propiedad, sujetándose a las normas y bases que establezcan sus órganos de gobierno, en los términos de la Ley Federal de las Entidades Paraestatales, sin requerir autorización de la Secretaría…”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algn="just">
              <a:buClr>
                <a:schemeClr val="dk1"/>
              </a:buClr>
              <a:buSzPts val="2100"/>
            </a:pPr>
            <a:endParaRPr lang="es-MX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>
              <a:buClr>
                <a:schemeClr val="dk1"/>
              </a:buClr>
              <a:buSzPts val="2100"/>
            </a:pP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 numeral 7.1 del Manual de Organización de la Dirección de Administración, en su Párrafo 7, expresa que dicha Normativa, entre otras, tiene la función de: </a:t>
            </a:r>
            <a:r>
              <a:rPr lang="es-MX" sz="18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“Dirigir la elaboración de los programas de comercialización de espacios y arrendamiento inmobiliario, de acuerdo a lo señalado por los Órganos Superiores del Instituto”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algn="just">
              <a:buClr>
                <a:schemeClr val="dk1"/>
              </a:buClr>
              <a:buSzPts val="2100"/>
            </a:pPr>
            <a:endParaRPr lang="es-MX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>
              <a:buClr>
                <a:schemeClr val="dk1"/>
              </a:buClr>
              <a:buSzPts val="2100"/>
            </a:pP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 artículo 144 del Reglamento Interior del Instituto Mexicano del Seguro Social (</a:t>
            </a:r>
            <a:r>
              <a:rPr lang="es-MX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IMSS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 </a:t>
            </a:r>
            <a:r>
              <a:rPr lang="es-MX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Instituto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), dispone que: </a:t>
            </a:r>
          </a:p>
          <a:p>
            <a:pPr algn="just">
              <a:buClr>
                <a:schemeClr val="dk1"/>
              </a:buClr>
              <a:buSzPts val="2100"/>
            </a:pPr>
            <a:endParaRPr lang="es-MX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273050" lvl="7" algn="just">
              <a:buClr>
                <a:schemeClr val="dk1"/>
              </a:buClr>
              <a:buSzPts val="2100"/>
            </a:pPr>
            <a:r>
              <a:rPr lang="es-MX" sz="18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“Son atribuciones del Delegado dentro de su circunscripción territorial, las siguientes:</a:t>
            </a:r>
          </a:p>
          <a:p>
            <a:pPr marL="273050" lvl="4" algn="just">
              <a:buClr>
                <a:schemeClr val="dk1"/>
              </a:buClr>
              <a:buSzPts val="2100"/>
            </a:pPr>
            <a:r>
              <a:rPr lang="es-MX" sz="18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…</a:t>
            </a:r>
          </a:p>
          <a:p>
            <a:pPr marL="273050" lvl="4" algn="just">
              <a:buClr>
                <a:schemeClr val="dk1"/>
              </a:buClr>
              <a:buSzPts val="2100"/>
            </a:pPr>
            <a:r>
              <a:rPr lang="es-MX" sz="18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XXXII. Autorizar a terceros el uso de los bienes inmuebles del Instituto, en los términos de las disposiciones legales, reglamentarias y administrativas aplicables.”</a:t>
            </a:r>
          </a:p>
          <a:p>
            <a:pPr marL="340043" indent="-340043" algn="just">
              <a:buClr>
                <a:srgbClr val="911034"/>
              </a:buClr>
              <a:buFont typeface="+mj-lt"/>
              <a:buAutoNum type="arabicPeriod"/>
            </a:pPr>
            <a:endParaRPr lang="es-MX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91B25F1-322B-F5F6-3E58-DF9D43F82697}"/>
              </a:ext>
            </a:extLst>
          </p:cNvPr>
          <p:cNvSpPr txBox="1"/>
          <p:nvPr/>
        </p:nvSpPr>
        <p:spPr>
          <a:xfrm>
            <a:off x="787710" y="1713553"/>
            <a:ext cx="139089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Marco Jurídico:</a:t>
            </a:r>
          </a:p>
        </p:txBody>
      </p:sp>
      <p:sp>
        <p:nvSpPr>
          <p:cNvPr id="3" name="Marcador de número de diapositiva 3">
            <a:extLst>
              <a:ext uri="{FF2B5EF4-FFF2-40B4-BE49-F238E27FC236}">
                <a16:creationId xmlns:a16="http://schemas.microsoft.com/office/drawing/2014/main" id="{699B0F62-B717-42EF-8055-6B15C89072FF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3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304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2301B-7479-D21C-6D9B-E00D23D33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10">
            <a:extLst>
              <a:ext uri="{FF2B5EF4-FFF2-40B4-BE49-F238E27FC236}">
                <a16:creationId xmlns:a16="http://schemas.microsoft.com/office/drawing/2014/main" id="{048DE67C-9C8C-FEE1-19AB-C51FCDA85B31}"/>
              </a:ext>
            </a:extLst>
          </p:cNvPr>
          <p:cNvSpPr txBox="1"/>
          <p:nvPr/>
        </p:nvSpPr>
        <p:spPr>
          <a:xfrm>
            <a:off x="780164" y="1991899"/>
            <a:ext cx="122355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Objetivo: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153B0C92-67A3-8F22-333D-93470512DD21}"/>
              </a:ext>
            </a:extLst>
          </p:cNvPr>
          <p:cNvGrpSpPr/>
          <p:nvPr/>
        </p:nvGrpSpPr>
        <p:grpSpPr>
          <a:xfrm>
            <a:off x="780164" y="692054"/>
            <a:ext cx="11624552" cy="801357"/>
            <a:chOff x="780164" y="692054"/>
            <a:chExt cx="11624552" cy="801357"/>
          </a:xfrm>
        </p:grpSpPr>
        <p:pic>
          <p:nvPicPr>
            <p:cNvPr id="2" name="Google Shape;1097;p11" descr="Portapapeles parcialmente comprobado contorno">
              <a:extLst>
                <a:ext uri="{FF2B5EF4-FFF2-40B4-BE49-F238E27FC236}">
                  <a16:creationId xmlns:a16="http://schemas.microsoft.com/office/drawing/2014/main" id="{73A84A50-424F-1CA1-E65B-EF8A03BEC28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241408" y="692054"/>
              <a:ext cx="1084683" cy="8013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Google Shape;78;p8">
              <a:extLst>
                <a:ext uri="{FF2B5EF4-FFF2-40B4-BE49-F238E27FC236}">
                  <a16:creationId xmlns:a16="http://schemas.microsoft.com/office/drawing/2014/main" id="{BC1092F0-6C07-D1CF-67BA-932086E77A1E}"/>
                </a:ext>
              </a:extLst>
            </p:cNvPr>
            <p:cNvSpPr txBox="1"/>
            <p:nvPr/>
          </p:nvSpPr>
          <p:spPr>
            <a:xfrm>
              <a:off x="780164" y="907441"/>
              <a:ext cx="11624552" cy="5177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6567" tIns="58267" rIns="116567" bIns="58267" anchor="t" anchorCtr="0">
              <a:spAutoFit/>
            </a:bodyPr>
            <a:lstStyle/>
            <a:p>
              <a:r>
                <a:rPr lang="es-MX" sz="2600" b="1" dirty="0">
                  <a:solidFill>
                    <a:srgbClr val="1E5B4F"/>
                  </a:solidFill>
                  <a:latin typeface="Noto Sans Bold" panose="020B0802040504020204" pitchFamily="34" charset="0"/>
                  <a:ea typeface="Noto Sans Bold" panose="020B0802040504020204" pitchFamily="34" charset="0"/>
                  <a:cs typeface="Noto Sans Bold" panose="020B0802040504020204" pitchFamily="34" charset="0"/>
                  <a:sym typeface="Noto Sans"/>
                </a:rPr>
                <a:t>II. Desarrollo</a:t>
              </a:r>
            </a:p>
          </p:txBody>
        </p:sp>
      </p:grpSp>
      <p:sp>
        <p:nvSpPr>
          <p:cNvPr id="10" name="9 Rectángulo">
            <a:extLst>
              <a:ext uri="{FF2B5EF4-FFF2-40B4-BE49-F238E27FC236}">
                <a16:creationId xmlns:a16="http://schemas.microsoft.com/office/drawing/2014/main" id="{CE6C136A-48F3-0421-1A55-CA0FE8E725C9}"/>
              </a:ext>
            </a:extLst>
          </p:cNvPr>
          <p:cNvSpPr/>
          <p:nvPr/>
        </p:nvSpPr>
        <p:spPr>
          <a:xfrm>
            <a:off x="780164" y="2590153"/>
            <a:ext cx="139164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chemeClr val="dk1"/>
              </a:buClr>
              <a:buSzPts val="2100"/>
            </a:pP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Satisfacer necesidades complementarias de los derechohabientes mediante el otorgamiento de Permisos de Uso Temporal Revocable (</a:t>
            </a:r>
            <a:r>
              <a:rPr lang="es-MX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PUTR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) y Contratos de Subarrendamiento, para la ocupación de espacios institucionales a terceros (personas físicas y morales), para la venta de bienes y servicios de diferentes giros comerciales, obteniendo ingresos adicionales para su operación por el aprovechamiento de su infraestructura inmobiliaria.</a:t>
            </a:r>
          </a:p>
        </p:txBody>
      </p:sp>
      <p:sp>
        <p:nvSpPr>
          <p:cNvPr id="12" name="4 Rectángulo">
            <a:extLst>
              <a:ext uri="{FF2B5EF4-FFF2-40B4-BE49-F238E27FC236}">
                <a16:creationId xmlns:a16="http://schemas.microsoft.com/office/drawing/2014/main" id="{2EFC62DB-7501-8A85-AB1D-47563C71E9CC}"/>
              </a:ext>
            </a:extLst>
          </p:cNvPr>
          <p:cNvSpPr/>
          <p:nvPr/>
        </p:nvSpPr>
        <p:spPr>
          <a:xfrm>
            <a:off x="727094" y="5212800"/>
            <a:ext cx="962755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691C32"/>
              </a:buClr>
              <a:buSzPct val="130000"/>
              <a:buFont typeface="+mj-lt"/>
              <a:buAutoNum type="alphaLcParenR"/>
            </a:pP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Actualizar la Tabla de Cuotas 2027, por uso de espacios institucionales de hasta 30 m², aplicando el factor de inflación de 4.45% considerado por la Secretaría de Hacienda y Crédito Público (</a:t>
            </a:r>
            <a:r>
              <a:rPr lang="es-MX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SHCP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) para la elaboración del Presupuesto de Egresos de la Federación 2027 informado en las Premisas Macroeconómicas e institucionales 2026 y 2027.</a:t>
            </a:r>
          </a:p>
          <a:p>
            <a:pPr marL="342900" indent="-342900" algn="just">
              <a:buClr>
                <a:srgbClr val="691C32"/>
              </a:buClr>
              <a:buSzPct val="130000"/>
              <a:buFont typeface="+mj-lt"/>
              <a:buAutoNum type="alphaLcParenR"/>
            </a:pPr>
            <a:endParaRPr lang="es-MX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algn="just">
              <a:buClr>
                <a:srgbClr val="691C32"/>
              </a:buClr>
              <a:buSzPct val="130000"/>
              <a:buFont typeface="+mj-lt"/>
              <a:buAutoNum type="alphaLcParenR"/>
            </a:pP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Para el presente ejercicio fiscal se incorporó un tipo de cuota de costos para centros vacacionales (</a:t>
            </a:r>
            <a:r>
              <a:rPr lang="es-MX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“D”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), la cual se mantendrá sin incremento respecto de lo autorizado en 2026. </a:t>
            </a:r>
            <a:endParaRPr lang="es-MX" sz="1800" strike="sngStrike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>
              <a:buClr>
                <a:srgbClr val="691C32"/>
              </a:buClr>
              <a:buSzPct val="130000"/>
            </a:pPr>
            <a:endParaRPr lang="es-MX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5" name="Imagen 6">
            <a:extLst>
              <a:ext uri="{FF2B5EF4-FFF2-40B4-BE49-F238E27FC236}">
                <a16:creationId xmlns:a16="http://schemas.microsoft.com/office/drawing/2014/main" id="{8EE5E92C-3F90-D913-3128-AE3789A7E0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Texturizer/>
                    </a14:imgEffect>
                  </a14:imgLayer>
                </a14:imgProps>
              </a:ext>
            </a:extLst>
          </a:blip>
          <a:srcRect l="65942" t="19976" r="7383" b="37564"/>
          <a:stretch/>
        </p:blipFill>
        <p:spPr>
          <a:xfrm>
            <a:off x="11222894" y="5212800"/>
            <a:ext cx="3585692" cy="32104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0">
            <a:extLst>
              <a:ext uri="{FF2B5EF4-FFF2-40B4-BE49-F238E27FC236}">
                <a16:creationId xmlns:a16="http://schemas.microsoft.com/office/drawing/2014/main" id="{D91B25F1-322B-F5F6-3E58-DF9D43F82697}"/>
              </a:ext>
            </a:extLst>
          </p:cNvPr>
          <p:cNvSpPr txBox="1"/>
          <p:nvPr/>
        </p:nvSpPr>
        <p:spPr>
          <a:xfrm>
            <a:off x="782538" y="4437155"/>
            <a:ext cx="14008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 programa que se presenta cuenta con las siguientes estrategias:</a:t>
            </a:r>
          </a:p>
        </p:txBody>
      </p:sp>
      <p:sp>
        <p:nvSpPr>
          <p:cNvPr id="7" name="Marcador de número de diapositiva 3">
            <a:extLst>
              <a:ext uri="{FF2B5EF4-FFF2-40B4-BE49-F238E27FC236}">
                <a16:creationId xmlns:a16="http://schemas.microsoft.com/office/drawing/2014/main" id="{933977A8-1F40-26BD-FCF9-C64300CEC7CE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4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921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F0470-020F-20B5-9423-1E601EF89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97;p11" descr="Portapapeles parcialmente comprobado contorno">
            <a:extLst>
              <a:ext uri="{FF2B5EF4-FFF2-40B4-BE49-F238E27FC236}">
                <a16:creationId xmlns:a16="http://schemas.microsoft.com/office/drawing/2014/main" id="{D6CCA1C4-63CC-6A3D-77BB-CA408EE9D97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8397" y="692054"/>
            <a:ext cx="1084683" cy="8013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78;p8">
            <a:extLst>
              <a:ext uri="{FF2B5EF4-FFF2-40B4-BE49-F238E27FC236}">
                <a16:creationId xmlns:a16="http://schemas.microsoft.com/office/drawing/2014/main" id="{FC933462-19CC-8650-AEBE-4FD21CEFC92C}"/>
              </a:ext>
            </a:extLst>
          </p:cNvPr>
          <p:cNvSpPr txBox="1"/>
          <p:nvPr/>
        </p:nvSpPr>
        <p:spPr>
          <a:xfrm>
            <a:off x="793413" y="907441"/>
            <a:ext cx="11624552" cy="517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567" tIns="58267" rIns="116567" bIns="58267" anchor="t" anchorCtr="0">
            <a:spAutoFit/>
          </a:bodyPr>
          <a:lstStyle/>
          <a:p>
            <a:r>
              <a:rPr lang="es-MX" sz="2600" b="1" dirty="0">
                <a:solidFill>
                  <a:srgbClr val="1E5B4F"/>
                </a:solidFill>
                <a:latin typeface="Noto Sans Bold" panose="020B0802040504020204" pitchFamily="34" charset="0"/>
                <a:ea typeface="Noto Sans Bold" panose="020B0802040504020204" pitchFamily="34" charset="0"/>
                <a:cs typeface="Noto Sans Bold" panose="020B0802040504020204" pitchFamily="34" charset="0"/>
                <a:sym typeface="Noto Sans"/>
              </a:rPr>
              <a:t>II. Desarrollo</a:t>
            </a:r>
          </a:p>
        </p:txBody>
      </p:sp>
      <p:sp>
        <p:nvSpPr>
          <p:cNvPr id="7" name="6 Rectángulo">
            <a:extLst>
              <a:ext uri="{FF2B5EF4-FFF2-40B4-BE49-F238E27FC236}">
                <a16:creationId xmlns:a16="http://schemas.microsoft.com/office/drawing/2014/main" id="{E9DC7B5E-ABDA-E9D8-B407-DF9930D11769}"/>
              </a:ext>
            </a:extLst>
          </p:cNvPr>
          <p:cNvSpPr/>
          <p:nvPr/>
        </p:nvSpPr>
        <p:spPr>
          <a:xfrm>
            <a:off x="5971931" y="2125514"/>
            <a:ext cx="880134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691C32"/>
              </a:buClr>
              <a:buSzPct val="130000"/>
              <a:buFont typeface="+mj-lt"/>
              <a:buAutoNum type="alphaLcParenR" startAt="3"/>
            </a:pP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Continuar con la difusión de espacios susceptibles a comercializar, en el micrositio de comercialización inmobiliaria habilitado en el Portal de Internet del </a:t>
            </a:r>
            <a:r>
              <a:rPr lang="es-MX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IMSS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diseñado para que la ciudadanía interesada pueda solicitar un permiso, con ello, se logra transparentar el proceso de otorgamiento de </a:t>
            </a:r>
            <a:r>
              <a:rPr lang="es-MX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PUTR</a:t>
            </a: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marL="342900" indent="-342900" algn="just">
              <a:buClr>
                <a:srgbClr val="691C32"/>
              </a:buClr>
              <a:buSzPct val="130000"/>
              <a:buFont typeface="+mj-lt"/>
              <a:buAutoNum type="alphaLcParenR" startAt="3"/>
            </a:pPr>
            <a:endParaRPr lang="es-MX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algn="just">
              <a:buClr>
                <a:srgbClr val="691C32"/>
              </a:buClr>
              <a:buSzPct val="130000"/>
              <a:buFont typeface="+mj-lt"/>
              <a:buAutoNum type="alphaLcParenR" startAt="3"/>
            </a:pP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 renovarán todos los permisos que cumplan con los requisitos establecidos en las políticas.</a:t>
            </a:r>
          </a:p>
          <a:p>
            <a:pPr marL="342900" indent="-342900" algn="just">
              <a:buClr>
                <a:srgbClr val="691C32"/>
              </a:buClr>
              <a:buSzPct val="130000"/>
              <a:buFont typeface="+mj-lt"/>
              <a:buAutoNum type="alphaLcParenR" startAt="3"/>
            </a:pPr>
            <a:endParaRPr lang="es-MX" sz="18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algn="just">
              <a:buClr>
                <a:srgbClr val="691C32"/>
              </a:buClr>
              <a:buSzPct val="130000"/>
              <a:buFont typeface="+mj-lt"/>
              <a:buAutoNum type="alphaLcParenR" startAt="3"/>
            </a:pPr>
            <a:r>
              <a:rPr lang="es-MX" sz="1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Identificación de giros cuyo cobro se realice por tiempo o por evento, resultando de mayor beneficio al Instituto que el cobro por superficie.</a:t>
            </a:r>
          </a:p>
        </p:txBody>
      </p:sp>
      <p:sp>
        <p:nvSpPr>
          <p:cNvPr id="8" name="4 Rectángulo">
            <a:extLst>
              <a:ext uri="{FF2B5EF4-FFF2-40B4-BE49-F238E27FC236}">
                <a16:creationId xmlns:a16="http://schemas.microsoft.com/office/drawing/2014/main" id="{27CBF70B-84D7-05CE-49B2-963573D7D32F}"/>
              </a:ext>
            </a:extLst>
          </p:cNvPr>
          <p:cNvSpPr/>
          <p:nvPr/>
        </p:nvSpPr>
        <p:spPr>
          <a:xfrm>
            <a:off x="809802" y="6513930"/>
            <a:ext cx="139634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chemeClr val="dk1"/>
              </a:buClr>
              <a:buSzPts val="2100"/>
            </a:pPr>
            <a:r>
              <a:rPr lang="es-MX" sz="1800" dirty="0">
                <a:latin typeface="Noto Sans Regular"/>
                <a:cs typeface="Noto Sans Regular"/>
              </a:rPr>
              <a:t>Para el 2027, se estima alcanzar un ingreso de 186.23 millones de pesos, por el otorgamiento de </a:t>
            </a:r>
            <a:r>
              <a:rPr lang="es-MX" sz="1800" b="1" dirty="0">
                <a:latin typeface="Noto Sans Regular"/>
                <a:cs typeface="Noto Sans Regular"/>
              </a:rPr>
              <a:t>PUTR</a:t>
            </a:r>
            <a:r>
              <a:rPr lang="es-MX" sz="1800" dirty="0">
                <a:latin typeface="Noto Sans Regular"/>
                <a:cs typeface="Noto Sans Regular"/>
              </a:rPr>
              <a:t> y Contratos de Subarrendamiento.</a:t>
            </a:r>
          </a:p>
        </p:txBody>
      </p:sp>
      <p:sp>
        <p:nvSpPr>
          <p:cNvPr id="11" name="Rectángulo 5">
            <a:extLst>
              <a:ext uri="{FF2B5EF4-FFF2-40B4-BE49-F238E27FC236}">
                <a16:creationId xmlns:a16="http://schemas.microsoft.com/office/drawing/2014/main" id="{C6D8AD27-D398-D8F9-7283-A50B0B632203}"/>
              </a:ext>
            </a:extLst>
          </p:cNvPr>
          <p:cNvSpPr/>
          <p:nvPr/>
        </p:nvSpPr>
        <p:spPr>
          <a:xfrm>
            <a:off x="809803" y="1362983"/>
            <a:ext cx="1378223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BC945A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Estrategias:</a:t>
            </a:r>
          </a:p>
          <a:p>
            <a:pPr algn="just"/>
            <a:endParaRPr lang="es-MX" sz="2400" b="1" kern="1200" dirty="0">
              <a:solidFill>
                <a:srgbClr val="235C4F"/>
              </a:solidFill>
              <a:latin typeface="Noto Son Bold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3" name="Rectángulo 7">
            <a:extLst>
              <a:ext uri="{FF2B5EF4-FFF2-40B4-BE49-F238E27FC236}">
                <a16:creationId xmlns:a16="http://schemas.microsoft.com/office/drawing/2014/main" id="{98ACBF45-AD04-228E-B89F-1A9CCDAF076D}"/>
              </a:ext>
            </a:extLst>
          </p:cNvPr>
          <p:cNvSpPr/>
          <p:nvPr/>
        </p:nvSpPr>
        <p:spPr>
          <a:xfrm>
            <a:off x="809802" y="5989185"/>
            <a:ext cx="137257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BC945A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Ingresos estimados para el 2027:</a:t>
            </a:r>
            <a:endParaRPr lang="es-MX" sz="2400" b="1" kern="1200" dirty="0">
              <a:solidFill>
                <a:srgbClr val="CC9900"/>
              </a:solidFill>
              <a:latin typeface="Noto Sans 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pSp>
        <p:nvGrpSpPr>
          <p:cNvPr id="14" name="Grupo 8">
            <a:extLst>
              <a:ext uri="{FF2B5EF4-FFF2-40B4-BE49-F238E27FC236}">
                <a16:creationId xmlns:a16="http://schemas.microsoft.com/office/drawing/2014/main" id="{5747F932-6B28-A21F-3097-950536B72C63}"/>
              </a:ext>
            </a:extLst>
          </p:cNvPr>
          <p:cNvGrpSpPr/>
          <p:nvPr/>
        </p:nvGrpSpPr>
        <p:grpSpPr>
          <a:xfrm>
            <a:off x="834884" y="2079165"/>
            <a:ext cx="5128591" cy="3218644"/>
            <a:chOff x="10058400" y="2322876"/>
            <a:chExt cx="5032377" cy="3057080"/>
          </a:xfrm>
        </p:grpSpPr>
        <p:pic>
          <p:nvPicPr>
            <p:cNvPr id="15" name="Imagen 9">
              <a:extLst>
                <a:ext uri="{FF2B5EF4-FFF2-40B4-BE49-F238E27FC236}">
                  <a16:creationId xmlns:a16="http://schemas.microsoft.com/office/drawing/2014/main" id="{CA0C8EAB-0A97-48F6-E3D3-8836CAA85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58400" y="2322876"/>
              <a:ext cx="4056003" cy="3057080"/>
            </a:xfrm>
            <a:prstGeom prst="rect">
              <a:avLst/>
            </a:prstGeom>
          </p:spPr>
        </p:pic>
        <p:grpSp>
          <p:nvGrpSpPr>
            <p:cNvPr id="16" name="Grupo 12">
              <a:extLst>
                <a:ext uri="{FF2B5EF4-FFF2-40B4-BE49-F238E27FC236}">
                  <a16:creationId xmlns:a16="http://schemas.microsoft.com/office/drawing/2014/main" id="{E8DDBE40-4F2A-1170-1519-66671179B76F}"/>
                </a:ext>
              </a:extLst>
            </p:cNvPr>
            <p:cNvGrpSpPr/>
            <p:nvPr/>
          </p:nvGrpSpPr>
          <p:grpSpPr>
            <a:xfrm>
              <a:off x="12611819" y="2760861"/>
              <a:ext cx="2478958" cy="1618634"/>
              <a:chOff x="12611819" y="2760861"/>
              <a:chExt cx="2478958" cy="1618634"/>
            </a:xfrm>
          </p:grpSpPr>
          <p:pic>
            <p:nvPicPr>
              <p:cNvPr id="17" name="Imagen 13">
                <a:extLst>
                  <a:ext uri="{FF2B5EF4-FFF2-40B4-BE49-F238E27FC236}">
                    <a16:creationId xmlns:a16="http://schemas.microsoft.com/office/drawing/2014/main" id="{3DB2F857-5DF2-82E9-CAC5-FC64F5258B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960477" y="2760861"/>
                <a:ext cx="1130300" cy="1181100"/>
              </a:xfrm>
              <a:prstGeom prst="rect">
                <a:avLst/>
              </a:prstGeom>
            </p:spPr>
          </p:pic>
          <p:cxnSp>
            <p:nvCxnSpPr>
              <p:cNvPr id="18" name="Conector angular 17">
                <a:extLst>
                  <a:ext uri="{FF2B5EF4-FFF2-40B4-BE49-F238E27FC236}">
                    <a16:creationId xmlns:a16="http://schemas.microsoft.com/office/drawing/2014/main" id="{B772D54A-9495-3E4E-F308-9F79B09438F1}"/>
                  </a:ext>
                </a:extLst>
              </p:cNvPr>
              <p:cNvCxnSpPr>
                <a:cxnSpLocks/>
                <a:stCxn id="17" idx="2"/>
              </p:cNvCxnSpPr>
              <p:nvPr/>
            </p:nvCxnSpPr>
            <p:spPr>
              <a:xfrm rot="5400000">
                <a:off x="13419959" y="3133821"/>
                <a:ext cx="297528" cy="1913808"/>
              </a:xfrm>
              <a:prstGeom prst="bentConnector2">
                <a:avLst/>
              </a:prstGeom>
              <a:ln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cto 15">
                <a:extLst>
                  <a:ext uri="{FF2B5EF4-FFF2-40B4-BE49-F238E27FC236}">
                    <a16:creationId xmlns:a16="http://schemas.microsoft.com/office/drawing/2014/main" id="{6D9691F6-72CA-3742-2A6C-F0DC68BC2B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11819" y="4239489"/>
                <a:ext cx="0" cy="140006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20" name="Tabla 16">
            <a:extLst>
              <a:ext uri="{FF2B5EF4-FFF2-40B4-BE49-F238E27FC236}">
                <a16:creationId xmlns:a16="http://schemas.microsoft.com/office/drawing/2014/main" id="{0B0FC089-7B6F-929B-D386-6BE3906D7C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312227"/>
              </p:ext>
            </p:extLst>
          </p:nvPr>
        </p:nvGraphicFramePr>
        <p:xfrm>
          <a:off x="4973098" y="6926901"/>
          <a:ext cx="9800178" cy="2057018"/>
        </p:xfrm>
        <a:graphic>
          <a:graphicData uri="http://schemas.openxmlformats.org/drawingml/2006/table">
            <a:tbl>
              <a:tblPr/>
              <a:tblGrid>
                <a:gridCol w="7030302">
                  <a:extLst>
                    <a:ext uri="{9D8B030D-6E8A-4147-A177-3AD203B41FA5}">
                      <a16:colId xmlns:a16="http://schemas.microsoft.com/office/drawing/2014/main" val="3363219970"/>
                    </a:ext>
                  </a:extLst>
                </a:gridCol>
                <a:gridCol w="2769876">
                  <a:extLst>
                    <a:ext uri="{9D8B030D-6E8A-4147-A177-3AD203B41FA5}">
                      <a16:colId xmlns:a16="http://schemas.microsoft.com/office/drawing/2014/main" val="3185611063"/>
                    </a:ext>
                  </a:extLst>
                </a:gridCol>
              </a:tblGrid>
              <a:tr h="373681">
                <a:tc gridSpan="2">
                  <a:txBody>
                    <a:bodyPr/>
                    <a:lstStyle/>
                    <a:p>
                      <a:pPr algn="ctr" fontAlgn="b"/>
                      <a:endParaRPr lang="es-MX" sz="1600" b="1" i="0" u="none" strike="noStrike" dirty="0">
                        <a:solidFill>
                          <a:schemeClr val="tx1"/>
                        </a:solidFill>
                        <a:effectLst/>
                        <a:latin typeface="Noto Sans Regular" panose="020B0502040504020204" pitchFamily="34" charset="0"/>
                        <a:ea typeface="Noto Sans Regular" panose="020B0502040504020204" pitchFamily="34" charset="0"/>
                        <a:cs typeface="Noto Sans Regular" panose="020B0502040504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478100"/>
                  </a:ext>
                </a:extLst>
              </a:tr>
              <a:tr h="33097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Concepto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C4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5C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638276"/>
                  </a:ext>
                </a:extLst>
              </a:tr>
              <a:tr h="338091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Presupuesto Estimado de Ingresos 2027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es-MX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                           186.23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4646980"/>
                  </a:ext>
                </a:extLst>
              </a:tr>
              <a:tr h="338091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Ingresos por Renovación de </a:t>
                      </a:r>
                      <a:r>
                        <a:rPr lang="es-MX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PUTR</a:t>
                      </a:r>
                    </a:p>
                  </a:txBody>
                  <a:tcPr marL="171450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     178.30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2290171"/>
                  </a:ext>
                </a:extLst>
              </a:tr>
              <a:tr h="338091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Actualización de cuotas (inflación anual 2027, 4.45%)</a:t>
                      </a:r>
                    </a:p>
                  </a:txBody>
                  <a:tcPr marL="171450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$                                7.93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3840747"/>
                  </a:ext>
                </a:extLst>
              </a:tr>
              <a:tr h="338091">
                <a:tc>
                  <a:txBody>
                    <a:bodyPr/>
                    <a:lstStyle/>
                    <a:p>
                      <a:pPr algn="l" fontAlgn="b"/>
                      <a:r>
                        <a:rPr lang="es-MX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Fuente Inflación: Premisas Macroeconómicas e institucionales 2026</a:t>
                      </a:r>
                      <a:r>
                        <a:rPr lang="es-MX" sz="1200" b="0" i="1" u="none" strike="noStrike" baseline="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</a:t>
                      </a:r>
                      <a:r>
                        <a:rPr lang="es-MX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 2027. SHCP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600" b="0" i="1" u="none" strike="noStrike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0655616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231C2A0A-9931-9612-976D-D50E328E76D3}"/>
              </a:ext>
            </a:extLst>
          </p:cNvPr>
          <p:cNvSpPr txBox="1"/>
          <p:nvPr/>
        </p:nvSpPr>
        <p:spPr>
          <a:xfrm>
            <a:off x="12627669" y="7011823"/>
            <a:ext cx="2249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latin typeface="Noto Sans Regular" panose="020B0604020202020204" charset="0"/>
                <a:ea typeface="Noto Sans Regular" panose="020B0604020202020204" charset="0"/>
                <a:cs typeface="Noto Sans Regular" panose="020B0604020202020204" charset="0"/>
              </a:rPr>
              <a:t>Monto en millones de pesos</a:t>
            </a:r>
          </a:p>
        </p:txBody>
      </p:sp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84B07281-47C0-E025-2B37-620FB246AFDE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5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37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AB0EE-34E0-940A-03AA-F89D45646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4 Grupo"/>
          <p:cNvGrpSpPr/>
          <p:nvPr/>
        </p:nvGrpSpPr>
        <p:grpSpPr>
          <a:xfrm>
            <a:off x="780166" y="692054"/>
            <a:ext cx="11624552" cy="801357"/>
            <a:chOff x="780166" y="692054"/>
            <a:chExt cx="11624552" cy="801357"/>
          </a:xfrm>
        </p:grpSpPr>
        <p:pic>
          <p:nvPicPr>
            <p:cNvPr id="2" name="Google Shape;1097;p11" descr="Portapapeles parcialmente comprobado contorno">
              <a:extLst>
                <a:ext uri="{FF2B5EF4-FFF2-40B4-BE49-F238E27FC236}">
                  <a16:creationId xmlns:a16="http://schemas.microsoft.com/office/drawing/2014/main" id="{CA47D6A2-B17F-58C2-D804-1A2772B0CE7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175150" y="692054"/>
              <a:ext cx="1084683" cy="8013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Google Shape;78;p8">
              <a:extLst>
                <a:ext uri="{FF2B5EF4-FFF2-40B4-BE49-F238E27FC236}">
                  <a16:creationId xmlns:a16="http://schemas.microsoft.com/office/drawing/2014/main" id="{F50B5E3A-1514-5527-6FEF-0E9A66C10584}"/>
                </a:ext>
              </a:extLst>
            </p:cNvPr>
            <p:cNvSpPr txBox="1"/>
            <p:nvPr/>
          </p:nvSpPr>
          <p:spPr>
            <a:xfrm>
              <a:off x="780166" y="907441"/>
              <a:ext cx="11624552" cy="5177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6567" tIns="58267" rIns="116567" bIns="58267" anchor="t" anchorCtr="0">
              <a:spAutoFit/>
            </a:bodyPr>
            <a:lstStyle/>
            <a:p>
              <a:r>
                <a:rPr lang="es-MX" sz="2600" b="1" dirty="0">
                  <a:solidFill>
                    <a:srgbClr val="1E5B4F"/>
                  </a:solidFill>
                  <a:latin typeface="Noto Sans Bold" panose="020B0802040504020204" pitchFamily="34" charset="0"/>
                  <a:ea typeface="Noto Sans Bold" panose="020B0802040504020204" pitchFamily="34" charset="0"/>
                  <a:cs typeface="Noto Sans Bold" panose="020B0802040504020204" pitchFamily="34" charset="0"/>
                  <a:sym typeface="Noto Sans"/>
                </a:rPr>
                <a:t>II. Desarrollo</a:t>
              </a:r>
            </a:p>
          </p:txBody>
        </p:sp>
      </p:grpSp>
      <p:sp>
        <p:nvSpPr>
          <p:cNvPr id="12" name="Rectángulo 5">
            <a:extLst>
              <a:ext uri="{FF2B5EF4-FFF2-40B4-BE49-F238E27FC236}">
                <a16:creationId xmlns:a16="http://schemas.microsoft.com/office/drawing/2014/main" id="{81660AE9-7339-03D2-A028-C0C06FF7C9DE}"/>
              </a:ext>
            </a:extLst>
          </p:cNvPr>
          <p:cNvSpPr/>
          <p:nvPr/>
        </p:nvSpPr>
        <p:spPr>
          <a:xfrm>
            <a:off x="6234632" y="1206100"/>
            <a:ext cx="44016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800" b="1" dirty="0">
                <a:solidFill>
                  <a:srgbClr val="BC945A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Tabla de Cuotas 2027</a:t>
            </a:r>
          </a:p>
        </p:txBody>
      </p:sp>
      <p:sp>
        <p:nvSpPr>
          <p:cNvPr id="18" name="CuadroTexto 23">
            <a:extLst>
              <a:ext uri="{FF2B5EF4-FFF2-40B4-BE49-F238E27FC236}">
                <a16:creationId xmlns:a16="http://schemas.microsoft.com/office/drawing/2014/main" id="{CCFB539E-65B2-A719-E4DC-3D97334E7066}"/>
              </a:ext>
            </a:extLst>
          </p:cNvPr>
          <p:cNvSpPr txBox="1"/>
          <p:nvPr/>
        </p:nvSpPr>
        <p:spPr>
          <a:xfrm>
            <a:off x="3177398" y="9550569"/>
            <a:ext cx="61144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b="1" dirty="0">
                <a:latin typeface="Noto Sans Regular" panose="020B0604020202020204" charset="0"/>
                <a:ea typeface="Noto Sans Regular" panose="020B0604020202020204" charset="0"/>
                <a:cs typeface="Noto Sans Regular" panose="020B0604020202020204" charset="0"/>
              </a:rPr>
              <a:t>CMN </a:t>
            </a:r>
            <a:r>
              <a:rPr lang="es-MX" sz="900" dirty="0">
                <a:latin typeface="Noto Sans Regular" panose="020B0604020202020204" charset="0"/>
                <a:ea typeface="Noto Sans Regular" panose="020B0604020202020204" charset="0"/>
                <a:cs typeface="Noto Sans Regular" panose="020B0604020202020204" charset="0"/>
              </a:rPr>
              <a:t>– Centro Médico Nacional</a:t>
            </a:r>
          </a:p>
          <a:p>
            <a:r>
              <a:rPr lang="es-MX" sz="900" b="1" dirty="0">
                <a:latin typeface="Noto Sans Regular" panose="020B0604020202020204" charset="0"/>
                <a:ea typeface="Noto Sans Regular" panose="020B0604020202020204" charset="0"/>
                <a:cs typeface="Noto Sans Regular" panose="020B0604020202020204" charset="0"/>
              </a:rPr>
              <a:t>UMAE </a:t>
            </a:r>
            <a:r>
              <a:rPr lang="es-MX" sz="900" dirty="0">
                <a:latin typeface="Noto Sans Regular" panose="020B0604020202020204" charset="0"/>
                <a:ea typeface="Noto Sans Regular" panose="020B0604020202020204" charset="0"/>
                <a:cs typeface="Noto Sans Regular" panose="020B0604020202020204" charset="0"/>
              </a:rPr>
              <a:t>– Unidad Médica de Alta Especialidad</a:t>
            </a:r>
          </a:p>
          <a:p>
            <a:r>
              <a:rPr lang="es-MX" sz="900" b="1" dirty="0">
                <a:latin typeface="Noto Sans Regular" panose="020B0604020202020204" charset="0"/>
                <a:ea typeface="Noto Sans Regular" panose="020B0604020202020204" charset="0"/>
                <a:cs typeface="Noto Sans Regular" panose="020B0604020202020204" charset="0"/>
              </a:rPr>
              <a:t>UMF </a:t>
            </a:r>
            <a:r>
              <a:rPr lang="es-MX" sz="900" dirty="0">
                <a:latin typeface="Noto Sans Regular" panose="020B0604020202020204" charset="0"/>
                <a:ea typeface="Noto Sans Regular" panose="020B0604020202020204" charset="0"/>
                <a:cs typeface="Noto Sans Regular" panose="020B0604020202020204" charset="0"/>
              </a:rPr>
              <a:t>– Unidad de Medicina Familiar</a:t>
            </a:r>
          </a:p>
        </p:txBody>
      </p:sp>
      <p:sp>
        <p:nvSpPr>
          <p:cNvPr id="19" name="Rectángulo 5">
            <a:extLst>
              <a:ext uri="{FF2B5EF4-FFF2-40B4-BE49-F238E27FC236}">
                <a16:creationId xmlns:a16="http://schemas.microsoft.com/office/drawing/2014/main" id="{E16C7948-CBC7-6607-0DFA-B6D4A73149B5}"/>
              </a:ext>
            </a:extLst>
          </p:cNvPr>
          <p:cNvSpPr/>
          <p:nvPr/>
        </p:nvSpPr>
        <p:spPr>
          <a:xfrm rot="16200000">
            <a:off x="-30145" y="6128173"/>
            <a:ext cx="46385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800" b="1" dirty="0">
                <a:solidFill>
                  <a:srgbClr val="BC945A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Giros con atención al público</a:t>
            </a:r>
            <a:endParaRPr lang="es-ES_tradnl" sz="1800" b="1" dirty="0">
              <a:solidFill>
                <a:srgbClr val="235C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B161D070-601A-E9D3-C896-F223229597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308650"/>
              </p:ext>
            </p:extLst>
          </p:nvPr>
        </p:nvGraphicFramePr>
        <p:xfrm>
          <a:off x="2681621" y="1493411"/>
          <a:ext cx="12018053" cy="7576994"/>
        </p:xfrm>
        <a:graphic>
          <a:graphicData uri="http://schemas.openxmlformats.org/drawingml/2006/table">
            <a:tbl>
              <a:tblPr/>
              <a:tblGrid>
                <a:gridCol w="662128">
                  <a:extLst>
                    <a:ext uri="{9D8B030D-6E8A-4147-A177-3AD203B41FA5}">
                      <a16:colId xmlns:a16="http://schemas.microsoft.com/office/drawing/2014/main" val="302294744"/>
                    </a:ext>
                  </a:extLst>
                </a:gridCol>
                <a:gridCol w="165532">
                  <a:extLst>
                    <a:ext uri="{9D8B030D-6E8A-4147-A177-3AD203B41FA5}">
                      <a16:colId xmlns:a16="http://schemas.microsoft.com/office/drawing/2014/main" val="3296140537"/>
                    </a:ext>
                  </a:extLst>
                </a:gridCol>
                <a:gridCol w="1265136">
                  <a:extLst>
                    <a:ext uri="{9D8B030D-6E8A-4147-A177-3AD203B41FA5}">
                      <a16:colId xmlns:a16="http://schemas.microsoft.com/office/drawing/2014/main" val="4199453322"/>
                    </a:ext>
                  </a:extLst>
                </a:gridCol>
                <a:gridCol w="1265136">
                  <a:extLst>
                    <a:ext uri="{9D8B030D-6E8A-4147-A177-3AD203B41FA5}">
                      <a16:colId xmlns:a16="http://schemas.microsoft.com/office/drawing/2014/main" val="1847365740"/>
                    </a:ext>
                  </a:extLst>
                </a:gridCol>
                <a:gridCol w="165532">
                  <a:extLst>
                    <a:ext uri="{9D8B030D-6E8A-4147-A177-3AD203B41FA5}">
                      <a16:colId xmlns:a16="http://schemas.microsoft.com/office/drawing/2014/main" val="1099549051"/>
                    </a:ext>
                  </a:extLst>
                </a:gridCol>
                <a:gridCol w="1303563">
                  <a:extLst>
                    <a:ext uri="{9D8B030D-6E8A-4147-A177-3AD203B41FA5}">
                      <a16:colId xmlns:a16="http://schemas.microsoft.com/office/drawing/2014/main" val="1431149938"/>
                    </a:ext>
                  </a:extLst>
                </a:gridCol>
                <a:gridCol w="1339033">
                  <a:extLst>
                    <a:ext uri="{9D8B030D-6E8A-4147-A177-3AD203B41FA5}">
                      <a16:colId xmlns:a16="http://schemas.microsoft.com/office/drawing/2014/main" val="2854016951"/>
                    </a:ext>
                  </a:extLst>
                </a:gridCol>
                <a:gridCol w="258273">
                  <a:extLst>
                    <a:ext uri="{9D8B030D-6E8A-4147-A177-3AD203B41FA5}">
                      <a16:colId xmlns:a16="http://schemas.microsoft.com/office/drawing/2014/main" val="4250842248"/>
                    </a:ext>
                  </a:extLst>
                </a:gridCol>
                <a:gridCol w="1551862">
                  <a:extLst>
                    <a:ext uri="{9D8B030D-6E8A-4147-A177-3AD203B41FA5}">
                      <a16:colId xmlns:a16="http://schemas.microsoft.com/office/drawing/2014/main" val="3703018133"/>
                    </a:ext>
                  </a:extLst>
                </a:gridCol>
                <a:gridCol w="1489787">
                  <a:extLst>
                    <a:ext uri="{9D8B030D-6E8A-4147-A177-3AD203B41FA5}">
                      <a16:colId xmlns:a16="http://schemas.microsoft.com/office/drawing/2014/main" val="906921076"/>
                    </a:ext>
                  </a:extLst>
                </a:gridCol>
                <a:gridCol w="258273">
                  <a:extLst>
                    <a:ext uri="{9D8B030D-6E8A-4147-A177-3AD203B41FA5}">
                      <a16:colId xmlns:a16="http://schemas.microsoft.com/office/drawing/2014/main" val="1368884860"/>
                    </a:ext>
                  </a:extLst>
                </a:gridCol>
                <a:gridCol w="1146899">
                  <a:extLst>
                    <a:ext uri="{9D8B030D-6E8A-4147-A177-3AD203B41FA5}">
                      <a16:colId xmlns:a16="http://schemas.microsoft.com/office/drawing/2014/main" val="2627936539"/>
                    </a:ext>
                  </a:extLst>
                </a:gridCol>
                <a:gridCol w="1146899">
                  <a:extLst>
                    <a:ext uri="{9D8B030D-6E8A-4147-A177-3AD203B41FA5}">
                      <a16:colId xmlns:a16="http://schemas.microsoft.com/office/drawing/2014/main" val="2413812321"/>
                    </a:ext>
                  </a:extLst>
                </a:gridCol>
              </a:tblGrid>
              <a:tr h="18158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8964305"/>
                  </a:ext>
                </a:extLst>
              </a:tr>
              <a:tr h="23243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Cuota TIPO 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Cuota TIPO 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Cuota TIPO 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Cuota TIPO 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396017"/>
                  </a:ext>
                </a:extLst>
              </a:tr>
              <a:tr h="25335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1" i="0" u="sng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1" i="0" u="sng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1" i="0" u="sng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Aplicar para permisos ubicados en: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1" i="0" u="sng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Aplicar para permisos ubicados en: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4916"/>
                  </a:ext>
                </a:extLst>
              </a:tr>
              <a:tr h="18158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1" i="0" u="sng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Aplicar para permisos ubicados en: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1" i="0" u="sng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Aplicar para permisos ubicados en: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UMF con menos de 10 consultorios</a:t>
                      </a:r>
                    </a:p>
                  </a:txBody>
                  <a:tcPr marL="125831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125831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364448"/>
                  </a:ext>
                </a:extLst>
              </a:tr>
              <a:tr h="18158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UMAE.</a:t>
                      </a:r>
                    </a:p>
                  </a:txBody>
                  <a:tcPr marL="12583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Hospitales de Subzona,</a:t>
                      </a:r>
                    </a:p>
                  </a:txBody>
                  <a:tcPr marL="125831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Almacenes.</a:t>
                      </a:r>
                    </a:p>
                  </a:txBody>
                  <a:tcPr marL="125831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125831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1212869"/>
                  </a:ext>
                </a:extLst>
              </a:tr>
              <a:tr h="31787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Áreas Comunes de CMN</a:t>
                      </a:r>
                    </a:p>
                  </a:txBody>
                  <a:tcPr marL="12583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Sedes de los OOAD.</a:t>
                      </a:r>
                    </a:p>
                  </a:txBody>
                  <a:tcPr marL="125831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Centros de Seguridad Social.</a:t>
                      </a:r>
                    </a:p>
                  </a:txBody>
                  <a:tcPr marL="125831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Centros Vacacionales.</a:t>
                      </a:r>
                    </a:p>
                  </a:txBody>
                  <a:tcPr marL="125831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671713"/>
                  </a:ext>
                </a:extLst>
              </a:tr>
              <a:tr h="31787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Hospitales Generales Regionales y de Zona.</a:t>
                      </a:r>
                    </a:p>
                  </a:txBody>
                  <a:tcPr marL="12583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Subdelegaciones.</a:t>
                      </a:r>
                    </a:p>
                  </a:txBody>
                  <a:tcPr marL="125831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Tiendas IMSS</a:t>
                      </a:r>
                    </a:p>
                  </a:txBody>
                  <a:tcPr marL="125831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125831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8041816"/>
                  </a:ext>
                </a:extLst>
              </a:tr>
              <a:tr h="18158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Oficinas de Nivel Central.</a:t>
                      </a:r>
                    </a:p>
                  </a:txBody>
                  <a:tcPr marL="125831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UMF con 10 o más consultorios.</a:t>
                      </a:r>
                    </a:p>
                  </a:txBody>
                  <a:tcPr marL="125831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Otros distintos a los anteriores.</a:t>
                      </a:r>
                    </a:p>
                  </a:txBody>
                  <a:tcPr marL="125831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125831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4034062"/>
                  </a:ext>
                </a:extLst>
              </a:tr>
              <a:tr h="15893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125831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125831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125831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2746757"/>
                  </a:ext>
                </a:extLst>
              </a:tr>
              <a:tr h="15893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125831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125831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125831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12583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125831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125831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125831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125831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125831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2246560"/>
                  </a:ext>
                </a:extLst>
              </a:tr>
              <a:tr h="18158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m</a:t>
                      </a:r>
                      <a:r>
                        <a:rPr lang="es-MX" sz="900" b="1" i="0" u="none" strike="noStrike" baseline="30000" dirty="0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1" i="0" u="none" strike="noStrike">
                        <a:solidFill>
                          <a:srgbClr val="FFFFFF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MENSUAL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ANUAL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1" i="0" u="none" strike="noStrike">
                        <a:solidFill>
                          <a:srgbClr val="FFFFFF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MENSUAL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ANUAL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1" i="0" u="none" strike="noStrike">
                        <a:solidFill>
                          <a:srgbClr val="FFFFFF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MENSUAL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ANUAL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MENSUAL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1" i="0" u="none" strike="noStrike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ANUAL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704613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3,271.00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39,252.00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3,197.00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38,364.00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2,785.00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33,420.00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2,666.00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31,992.00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7431632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4,082.00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48,984.00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3,992.00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47,904.00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3,476.00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41,712.00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3,327.00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39,924.00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3502817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5,104.00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61,248.00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4,991.00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59,892.00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4,346.00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52,152.00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4,160.00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49,920.00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557297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6,372.00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76,464.00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6,233.00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74,796.00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5,427.00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65,124.00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5,195.00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62,340.00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593648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7,966.00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95,592.00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7,789.00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93,468.00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6,785.00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81,420.00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6,495.00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77,940.00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9893391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$             8,760.00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105,120.00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8,566.00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102,792.00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7,459.00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89,508.00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7,141.00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85,692.00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0878058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9,634.00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115,608.00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9,424.00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113,088.00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8,202.00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98,424.00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7,852.00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94,224.00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837153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10,596.00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127,152.00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10,364.00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124,368.00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9,023.00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108,276.00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8,638.00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103,656.00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853006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11,652.00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139,824.00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11,396.00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136,752.00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9,918.00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119,016.00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9,495.00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113,940.00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9300178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10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12,820.00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153,840.00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12,534.00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150,408.00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10,912.00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130,944.00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10,447.00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125,364.00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2537673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11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13,589.00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163,068.00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13,289.00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159,468.00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11,566.00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138,792.00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11,073.00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132,876.00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5076639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12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14,403.00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172,836.00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14,086.00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169,032.00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12,256.00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147,072.00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11,733.00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140,796.00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312580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13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15,265.00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183,180.00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14,933.00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179,196.00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12,995.00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155,940.00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12,441.00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149,292.00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61718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14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16,183.00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194,196.00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15,827.00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189,924.00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13,773.00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165,276.00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13,186.00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158,232.00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4885923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15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17,149.00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205,788.00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16,773.00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201,276.00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14,601.00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175,212.00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13,978.00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167,736.00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6060311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16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17,835.00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214,020.00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17,445.00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209,340.00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15,182.00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182,184.00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14,535.00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174,420.00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7433925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17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18,551.00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222,612.00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18,139.00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217,668.00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15,792.00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189,504.00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15,119.00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181,428.00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389108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18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19,292.00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231,504.00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18,863.00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226,356.00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16,417.00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197,004.00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15,717.00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188,604.00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2054548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20,062.00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240,744.00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19,620.00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235,440.00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17,079.00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204,948.00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16,351.00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196,212.00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7203466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20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20,862.00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250,344.00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20,404.00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244,848.00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17,761.00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213,132.00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17,004.00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204,048.00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427700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21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21,491.00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257,892.00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21,015.00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252,180.00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18,290.00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219,480.00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17,510.00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210,120.00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774521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22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22,136.00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265,632.00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21,648.00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259,776.00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18,841.00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226,092.00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18,038.00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216,456.00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0219002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23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22,801.00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273,612.00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22,297.00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267,564.00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19,408.00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232,896.00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18,581.00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222,972.00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2463659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24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23,481.00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281,772.00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22,964.00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275,568.00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19,992.00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239,904.00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19,140.00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$       229,680.00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9708911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25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24,184.00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290,208.00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23,654.00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283,848.00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20,589.00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247,068.00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19,711.00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236,532.00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9543031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26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24,911.00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298,932.00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24,363.00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292,356.00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21,206.00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254,472.00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20,302.00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243,624.00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9297727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27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25,659.00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307,908.00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25,091.00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301,092.00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21,844.00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262,128.00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20,913.00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250,956.00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6541460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28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26,427.00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317,124.00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25,847.00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310,164.00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22,497.00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269,964.00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21,538.00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258,456.00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343871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29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27,218.00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326,616.00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26,621.00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319,452.00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23,171.00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278,052.00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22,183.00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266,196.00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043785"/>
                  </a:ext>
                </a:extLst>
              </a:tr>
              <a:tr h="17432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30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28,034.00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336,408.00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27,417.00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329,004.00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23,864.00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286,368.00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22,847.00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274,164.00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739245"/>
                  </a:ext>
                </a:extLst>
              </a:tr>
            </a:tbl>
          </a:graphicData>
        </a:graphic>
      </p:graphicFrame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7C072791-EB51-0EC8-2815-FB2A3E879883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6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881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BD544-9BD7-A6FF-760A-9625E05EC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3">
            <a:extLst>
              <a:ext uri="{FF2B5EF4-FFF2-40B4-BE49-F238E27FC236}">
                <a16:creationId xmlns:a16="http://schemas.microsoft.com/office/drawing/2014/main" id="{222A1D25-50A5-F87A-8D5B-A35A25EB1E19}"/>
              </a:ext>
            </a:extLst>
          </p:cNvPr>
          <p:cNvSpPr/>
          <p:nvPr/>
        </p:nvSpPr>
        <p:spPr>
          <a:xfrm>
            <a:off x="6654209" y="1509603"/>
            <a:ext cx="26976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800" b="1" dirty="0">
                <a:solidFill>
                  <a:srgbClr val="BC945A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Giros Autoservicio</a:t>
            </a:r>
          </a:p>
        </p:txBody>
      </p:sp>
      <p:sp>
        <p:nvSpPr>
          <p:cNvPr id="18" name="CuadroTexto 23">
            <a:extLst>
              <a:ext uri="{FF2B5EF4-FFF2-40B4-BE49-F238E27FC236}">
                <a16:creationId xmlns:a16="http://schemas.microsoft.com/office/drawing/2014/main" id="{DAC5EE52-FB71-F438-8107-476123EE9588}"/>
              </a:ext>
            </a:extLst>
          </p:cNvPr>
          <p:cNvSpPr txBox="1"/>
          <p:nvPr/>
        </p:nvSpPr>
        <p:spPr>
          <a:xfrm>
            <a:off x="11252581" y="6603673"/>
            <a:ext cx="35163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b="1" dirty="0">
                <a:latin typeface="Noto Sans Regular" panose="020B0604020202020204" charset="0"/>
                <a:ea typeface="Noto Sans Regular" panose="020B0604020202020204" charset="0"/>
                <a:cs typeface="Noto Sans Regular" panose="020B0604020202020204" charset="0"/>
              </a:rPr>
              <a:t>CMN </a:t>
            </a:r>
            <a:r>
              <a:rPr lang="es-MX" sz="1000" dirty="0">
                <a:latin typeface="Noto Sans Regular" panose="020B0604020202020204" charset="0"/>
                <a:ea typeface="Noto Sans Regular" panose="020B0604020202020204" charset="0"/>
                <a:cs typeface="Noto Sans Regular" panose="020B0604020202020204" charset="0"/>
              </a:rPr>
              <a:t>– Centro Médico Nacional</a:t>
            </a:r>
          </a:p>
          <a:p>
            <a:r>
              <a:rPr lang="es-MX" sz="1000" b="1" dirty="0">
                <a:latin typeface="Noto Sans Regular" panose="020B0604020202020204" charset="0"/>
                <a:ea typeface="Noto Sans Regular" panose="020B0604020202020204" charset="0"/>
                <a:cs typeface="Noto Sans Regular" panose="020B0604020202020204" charset="0"/>
              </a:rPr>
              <a:t>UMAE </a:t>
            </a:r>
            <a:r>
              <a:rPr lang="es-MX" sz="1000" dirty="0">
                <a:latin typeface="Noto Sans Regular" panose="020B0604020202020204" charset="0"/>
                <a:ea typeface="Noto Sans Regular" panose="020B0604020202020204" charset="0"/>
                <a:cs typeface="Noto Sans Regular" panose="020B0604020202020204" charset="0"/>
              </a:rPr>
              <a:t>– Unidad Médica de Alta Especialidad</a:t>
            </a:r>
          </a:p>
          <a:p>
            <a:r>
              <a:rPr lang="es-MX" sz="1000" b="1" dirty="0">
                <a:latin typeface="Noto Sans Regular" panose="020B0604020202020204" charset="0"/>
                <a:ea typeface="Noto Sans Regular" panose="020B0604020202020204" charset="0"/>
                <a:cs typeface="Noto Sans Regular" panose="020B0604020202020204" charset="0"/>
              </a:rPr>
              <a:t>UMF </a:t>
            </a:r>
            <a:r>
              <a:rPr lang="es-MX" sz="1000" dirty="0">
                <a:latin typeface="Noto Sans Regular" panose="020B0604020202020204" charset="0"/>
                <a:ea typeface="Noto Sans Regular" panose="020B0604020202020204" charset="0"/>
                <a:cs typeface="Noto Sans Regular" panose="020B0604020202020204" charset="0"/>
              </a:rPr>
              <a:t>– Unidad de Medicina Familiar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2116FAB-BA79-E274-5602-42DC0975A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930" y="8363017"/>
            <a:ext cx="7820025" cy="971550"/>
          </a:xfrm>
          <a:prstGeom prst="rect">
            <a:avLst/>
          </a:prstGeom>
        </p:spPr>
      </p:pic>
      <p:pic>
        <p:nvPicPr>
          <p:cNvPr id="11" name="Google Shape;1097;p11" descr="Portapapeles parcialmente comprobado contorno">
            <a:extLst>
              <a:ext uri="{FF2B5EF4-FFF2-40B4-BE49-F238E27FC236}">
                <a16:creationId xmlns:a16="http://schemas.microsoft.com/office/drawing/2014/main" id="{989DD729-50BE-C42B-84F7-E19BC81C31B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88397" y="692054"/>
            <a:ext cx="1084683" cy="80135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78;p8">
            <a:extLst>
              <a:ext uri="{FF2B5EF4-FFF2-40B4-BE49-F238E27FC236}">
                <a16:creationId xmlns:a16="http://schemas.microsoft.com/office/drawing/2014/main" id="{A8CD79F4-C0D9-ED99-75FB-E510DB993472}"/>
              </a:ext>
            </a:extLst>
          </p:cNvPr>
          <p:cNvSpPr txBox="1"/>
          <p:nvPr/>
        </p:nvSpPr>
        <p:spPr>
          <a:xfrm>
            <a:off x="793413" y="907441"/>
            <a:ext cx="11624552" cy="517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567" tIns="58267" rIns="116567" bIns="58267" anchor="t" anchorCtr="0">
            <a:spAutoFit/>
          </a:bodyPr>
          <a:lstStyle/>
          <a:p>
            <a:r>
              <a:rPr lang="es-MX" sz="2600" b="1" dirty="0">
                <a:solidFill>
                  <a:srgbClr val="1E5B4F"/>
                </a:solidFill>
                <a:latin typeface="Noto Sans Bold" panose="020B0802040504020204" pitchFamily="34" charset="0"/>
                <a:ea typeface="Noto Sans Bold" panose="020B0802040504020204" pitchFamily="34" charset="0"/>
                <a:cs typeface="Noto Sans Bold" panose="020B0802040504020204" pitchFamily="34" charset="0"/>
                <a:sym typeface="Noto Sans"/>
              </a:rPr>
              <a:t>II. Desarrollo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7135D66-5ABF-BA55-A861-369A9F67F5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101920"/>
              </p:ext>
            </p:extLst>
          </p:nvPr>
        </p:nvGraphicFramePr>
        <p:xfrm>
          <a:off x="1255517" y="2049455"/>
          <a:ext cx="12488192" cy="6110871"/>
        </p:xfrm>
        <a:graphic>
          <a:graphicData uri="http://schemas.openxmlformats.org/drawingml/2006/table">
            <a:tbl>
              <a:tblPr/>
              <a:tblGrid>
                <a:gridCol w="697768">
                  <a:extLst>
                    <a:ext uri="{9D8B030D-6E8A-4147-A177-3AD203B41FA5}">
                      <a16:colId xmlns:a16="http://schemas.microsoft.com/office/drawing/2014/main" val="3384014529"/>
                    </a:ext>
                  </a:extLst>
                </a:gridCol>
                <a:gridCol w="174442">
                  <a:extLst>
                    <a:ext uri="{9D8B030D-6E8A-4147-A177-3AD203B41FA5}">
                      <a16:colId xmlns:a16="http://schemas.microsoft.com/office/drawing/2014/main" val="2427066682"/>
                    </a:ext>
                  </a:extLst>
                </a:gridCol>
                <a:gridCol w="1327007">
                  <a:extLst>
                    <a:ext uri="{9D8B030D-6E8A-4147-A177-3AD203B41FA5}">
                      <a16:colId xmlns:a16="http://schemas.microsoft.com/office/drawing/2014/main" val="3375149779"/>
                    </a:ext>
                  </a:extLst>
                </a:gridCol>
                <a:gridCol w="1327007">
                  <a:extLst>
                    <a:ext uri="{9D8B030D-6E8A-4147-A177-3AD203B41FA5}">
                      <a16:colId xmlns:a16="http://schemas.microsoft.com/office/drawing/2014/main" val="2658021096"/>
                    </a:ext>
                  </a:extLst>
                </a:gridCol>
                <a:gridCol w="174442">
                  <a:extLst>
                    <a:ext uri="{9D8B030D-6E8A-4147-A177-3AD203B41FA5}">
                      <a16:colId xmlns:a16="http://schemas.microsoft.com/office/drawing/2014/main" val="3904492585"/>
                    </a:ext>
                  </a:extLst>
                </a:gridCol>
                <a:gridCol w="1373733">
                  <a:extLst>
                    <a:ext uri="{9D8B030D-6E8A-4147-A177-3AD203B41FA5}">
                      <a16:colId xmlns:a16="http://schemas.microsoft.com/office/drawing/2014/main" val="3718214682"/>
                    </a:ext>
                  </a:extLst>
                </a:gridCol>
                <a:gridCol w="1411113">
                  <a:extLst>
                    <a:ext uri="{9D8B030D-6E8A-4147-A177-3AD203B41FA5}">
                      <a16:colId xmlns:a16="http://schemas.microsoft.com/office/drawing/2014/main" val="2478760908"/>
                    </a:ext>
                  </a:extLst>
                </a:gridCol>
                <a:gridCol w="174442">
                  <a:extLst>
                    <a:ext uri="{9D8B030D-6E8A-4147-A177-3AD203B41FA5}">
                      <a16:colId xmlns:a16="http://schemas.microsoft.com/office/drawing/2014/main" val="761736905"/>
                    </a:ext>
                  </a:extLst>
                </a:gridCol>
                <a:gridCol w="1635395">
                  <a:extLst>
                    <a:ext uri="{9D8B030D-6E8A-4147-A177-3AD203B41FA5}">
                      <a16:colId xmlns:a16="http://schemas.microsoft.com/office/drawing/2014/main" val="1623344081"/>
                    </a:ext>
                  </a:extLst>
                </a:gridCol>
                <a:gridCol w="1569980">
                  <a:extLst>
                    <a:ext uri="{9D8B030D-6E8A-4147-A177-3AD203B41FA5}">
                      <a16:colId xmlns:a16="http://schemas.microsoft.com/office/drawing/2014/main" val="2583158326"/>
                    </a:ext>
                  </a:extLst>
                </a:gridCol>
                <a:gridCol w="211823">
                  <a:extLst>
                    <a:ext uri="{9D8B030D-6E8A-4147-A177-3AD203B41FA5}">
                      <a16:colId xmlns:a16="http://schemas.microsoft.com/office/drawing/2014/main" val="1741683816"/>
                    </a:ext>
                  </a:extLst>
                </a:gridCol>
                <a:gridCol w="1205520">
                  <a:extLst>
                    <a:ext uri="{9D8B030D-6E8A-4147-A177-3AD203B41FA5}">
                      <a16:colId xmlns:a16="http://schemas.microsoft.com/office/drawing/2014/main" val="2559531459"/>
                    </a:ext>
                  </a:extLst>
                </a:gridCol>
                <a:gridCol w="1205520">
                  <a:extLst>
                    <a:ext uri="{9D8B030D-6E8A-4147-A177-3AD203B41FA5}">
                      <a16:colId xmlns:a16="http://schemas.microsoft.com/office/drawing/2014/main" val="3572582065"/>
                    </a:ext>
                  </a:extLst>
                </a:gridCol>
              </a:tblGrid>
              <a:tr h="3486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Cuota TIPO A</a:t>
                      </a:r>
                      <a:b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</a:br>
                      <a:b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</a:br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Aplicar para permisos ubicados en:</a:t>
                      </a:r>
                      <a:b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</a:b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UMAE, Áreas Comunes de CMN, Hospitales Generales Regionales y de Zona y Oficinas de Nivel Cemtral</a:t>
                      </a:r>
                      <a:endParaRPr lang="es-MX" sz="1000" b="1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000" b="1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Cuota TIPO B</a:t>
                      </a:r>
                      <a:b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</a:br>
                      <a:b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</a:br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Aplicar para permisos ubicados en:</a:t>
                      </a:r>
                      <a:b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</a:b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Hospitales de Subzona, Sedes de los OOAD, Subdelegaciones y UMF con 10 o más Consultorios</a:t>
                      </a:r>
                      <a:endParaRPr lang="es-MX" sz="1000" b="1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000" b="1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Cuota TIPO C</a:t>
                      </a:r>
                      <a:b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</a:br>
                      <a:b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</a:br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Aplicar para permisos ubicados en:</a:t>
                      </a:r>
                      <a:b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</a:b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UMF con menos de 10 Consultorios, Almacenes, Centros Vacacionales, Centros de Seguridad Social, Tiendas IMSS y otros distintos a los anteriores</a:t>
                      </a:r>
                      <a:endParaRPr lang="es-MX" sz="1000" b="1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000" b="1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2"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Cuota TIPO D</a:t>
                      </a:r>
                      <a:b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</a:br>
                      <a:b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</a:br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Aplicar para permisos ubicados en:</a:t>
                      </a:r>
                      <a:b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</a:b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Centros Vacacionales</a:t>
                      </a:r>
                      <a:endParaRPr lang="es-MX" sz="1000" b="1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904553"/>
                  </a:ext>
                </a:extLst>
              </a:tr>
              <a:tr h="11506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10679"/>
                  </a:ext>
                </a:extLst>
              </a:tr>
              <a:tr h="4794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1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Giro Autoservicio</a:t>
                      </a:r>
                      <a:b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</a:b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(</a:t>
                      </a:r>
                      <a:r>
                        <a:rPr lang="es-MX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Máquninas</a:t>
                      </a: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Auto expendedoras, recargas de batería etc.) </a:t>
                      </a:r>
                    </a:p>
                  </a:txBody>
                  <a:tcPr marL="9104" marR="9104" marT="91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327040"/>
                  </a:ext>
                </a:extLst>
              </a:tr>
              <a:tr h="2702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m</a:t>
                      </a:r>
                      <a:r>
                        <a:rPr lang="es-MX" sz="1000" b="1" i="0" u="none" strike="noStrike" baseline="30000" dirty="0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2</a:t>
                      </a: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MENSUAL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ANUAL 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MENSUAL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ANUAL 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MENSUAL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ANUAL 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MENSUAL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 ANUAL 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521851"/>
                  </a:ext>
                </a:extLst>
              </a:tr>
              <a:tr h="209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1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3,223.00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38,676.00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2,852.00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34,224.00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   2,484.00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29,808.00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2,378.00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28,536.00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83064"/>
                  </a:ext>
                </a:extLst>
              </a:tr>
              <a:tr h="209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2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4,026.00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48,312.00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3,564.00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42,768.00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     3,106.00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37,272.00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2,973.00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35,676.00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525873"/>
                  </a:ext>
                </a:extLst>
              </a:tr>
              <a:tr h="209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3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5,028.00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60,336.00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4,451.00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53,412.00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    3,876.00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 46,512.00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3,710.00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44,520.00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138294"/>
                  </a:ext>
                </a:extLst>
              </a:tr>
              <a:tr h="209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4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6,285.00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75,420.00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5,558.00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66,696.00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   4,838.00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58,056.00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4,631.00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55,572.00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164135"/>
                  </a:ext>
                </a:extLst>
              </a:tr>
              <a:tr h="209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5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7,850.00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94,200.00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6,951.00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83,412.00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   6,046.00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72,552.00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5,788.00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69,456.00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2172136"/>
                  </a:ext>
                </a:extLst>
              </a:tr>
              <a:tr h="209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6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8,633.00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103,596.00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7,642.00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91,704.00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    6,650.00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79,800.00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6,366.00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76,392.00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0451796"/>
                  </a:ext>
                </a:extLst>
              </a:tr>
              <a:tr h="209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7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9,499.00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113,988.00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8,405.00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100,860.00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     7,318.00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87,816.00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7,006.00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84,072.00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9220256"/>
                  </a:ext>
                </a:extLst>
              </a:tr>
              <a:tr h="209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8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10,254.00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123,048.00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9,076.00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108,912.00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    7,902.00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94,824.00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7,565.00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90,780.00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2451924"/>
                  </a:ext>
                </a:extLst>
              </a:tr>
              <a:tr h="209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9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11,071.00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132,852.00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9,803.00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117,636.00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    8,530.00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102,360.00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8,166.00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97,992.00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4638662"/>
                  </a:ext>
                </a:extLst>
              </a:tr>
              <a:tr h="209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10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11,959.00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143,508.00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10,585.00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127,020.00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      9,211.00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   110,532.00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8,818.00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105,816.00 </a:t>
                      </a:r>
                    </a:p>
                  </a:txBody>
                  <a:tcPr marL="9104" marR="9104" marT="91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972557"/>
                  </a:ext>
                </a:extLst>
              </a:tr>
              <a:tr h="209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1797687"/>
                  </a:ext>
                </a:extLst>
              </a:tr>
              <a:tr h="21793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Gastos Administrativos:</a:t>
                      </a: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45C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 </a:t>
                      </a: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1" i="0" u="none" strike="noStrike">
                          <a:solidFill>
                            <a:srgbClr val="FFFFFF"/>
                          </a:solidFill>
                          <a:effectLst/>
                          <a:latin typeface="Noto Sans "/>
                        </a:rPr>
                        <a:t>Cuota 2027</a:t>
                      </a: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0273654"/>
                  </a:ext>
                </a:extLst>
              </a:tr>
              <a:tr h="23536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1. Permisos fijos y transitorios menores de 30 m</a:t>
                      </a:r>
                      <a:r>
                        <a:rPr lang="es-MX" sz="1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2</a:t>
                      </a: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:</a:t>
                      </a:r>
                    </a:p>
                  </a:txBody>
                  <a:tcPr marL="109245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6,314.00 </a:t>
                      </a: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097458"/>
                  </a:ext>
                </a:extLst>
              </a:tr>
              <a:tr h="23536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2. Permisos fijos y transitorios mayores de 30 m</a:t>
                      </a:r>
                      <a:r>
                        <a:rPr lang="es-MX" sz="10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2</a:t>
                      </a: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:</a:t>
                      </a:r>
                    </a:p>
                  </a:txBody>
                  <a:tcPr marL="109245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10,521.00 </a:t>
                      </a: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026324"/>
                  </a:ext>
                </a:extLst>
              </a:tr>
              <a:tr h="21793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3. Permisos Itinerantes en Centros Vacacionales</a:t>
                      </a:r>
                    </a:p>
                  </a:txBody>
                  <a:tcPr marL="109245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 6,314.00 </a:t>
                      </a: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86869"/>
                  </a:ext>
                </a:extLst>
              </a:tr>
              <a:tr h="21793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4. Permisos Itinerantes a Nivel Nacional</a:t>
                      </a:r>
                    </a:p>
                  </a:txBody>
                  <a:tcPr marL="109245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14,281.00 </a:t>
                      </a: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647167"/>
                  </a:ext>
                </a:extLst>
              </a:tr>
              <a:tr h="21793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5. Permisos Marco</a:t>
                      </a:r>
                    </a:p>
                  </a:txBody>
                  <a:tcPr marL="109245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14,281.00 </a:t>
                      </a: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5693531"/>
                  </a:ext>
                </a:extLst>
              </a:tr>
              <a:tr h="21793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6. Permisos Administrativo Temporal</a:t>
                      </a:r>
                    </a:p>
                  </a:txBody>
                  <a:tcPr marL="109245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 "/>
                        </a:rPr>
                        <a:t> $              14,281.00 </a:t>
                      </a: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Noto Sans "/>
                      </a:endParaRPr>
                    </a:p>
                  </a:txBody>
                  <a:tcPr marL="9104" marR="9104" marT="91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92079"/>
                  </a:ext>
                </a:extLst>
              </a:tr>
            </a:tbl>
          </a:graphicData>
        </a:graphic>
      </p:graphicFrame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F33B551-21F1-AEC7-B3CE-84495A0F0636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7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544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01523-9F0E-C598-51F8-1603E748B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0">
            <a:extLst>
              <a:ext uri="{FF2B5EF4-FFF2-40B4-BE49-F238E27FC236}">
                <a16:creationId xmlns:a16="http://schemas.microsoft.com/office/drawing/2014/main" id="{3F9AB31C-B46E-F704-18B0-FBC03C850023}"/>
              </a:ext>
            </a:extLst>
          </p:cNvPr>
          <p:cNvSpPr txBox="1"/>
          <p:nvPr/>
        </p:nvSpPr>
        <p:spPr>
          <a:xfrm>
            <a:off x="793413" y="1583762"/>
            <a:ext cx="115420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Estrategias:</a:t>
            </a:r>
          </a:p>
        </p:txBody>
      </p:sp>
      <p:sp>
        <p:nvSpPr>
          <p:cNvPr id="7" name="Rectángulo 5">
            <a:extLst>
              <a:ext uri="{FF2B5EF4-FFF2-40B4-BE49-F238E27FC236}">
                <a16:creationId xmlns:a16="http://schemas.microsoft.com/office/drawing/2014/main" id="{7DB8D926-EA55-D824-763C-62F3D5F6DF71}"/>
              </a:ext>
            </a:extLst>
          </p:cNvPr>
          <p:cNvSpPr/>
          <p:nvPr/>
        </p:nvSpPr>
        <p:spPr>
          <a:xfrm>
            <a:off x="883952" y="2086188"/>
            <a:ext cx="137536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800" kern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Continuar con el apoyo a Programas impulsados por el Ejecutivo Federal u otras instancias de la Administración Pública Federal, como son:</a:t>
            </a:r>
          </a:p>
        </p:txBody>
      </p:sp>
      <p:sp>
        <p:nvSpPr>
          <p:cNvPr id="12" name="CuadroTexto 4">
            <a:extLst>
              <a:ext uri="{FF2B5EF4-FFF2-40B4-BE49-F238E27FC236}">
                <a16:creationId xmlns:a16="http://schemas.microsoft.com/office/drawing/2014/main" id="{180023B4-9801-6BAA-D643-A29C5CC81E70}"/>
              </a:ext>
            </a:extLst>
          </p:cNvPr>
          <p:cNvSpPr txBox="1"/>
          <p:nvPr/>
        </p:nvSpPr>
        <p:spPr>
          <a:xfrm>
            <a:off x="3059180" y="9047925"/>
            <a:ext cx="54262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INDAABIN.- </a:t>
            </a:r>
            <a:r>
              <a:rPr lang="es-MX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Instituto de Administración y Avalúos de Bienes Nacionales.</a:t>
            </a:r>
          </a:p>
          <a:p>
            <a:r>
              <a:rPr lang="es-MX" sz="11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CFE.-</a:t>
            </a:r>
            <a:r>
              <a:rPr lang="es-MX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Comisión Federal de Electricidad.</a:t>
            </a:r>
          </a:p>
        </p:txBody>
      </p:sp>
      <p:sp>
        <p:nvSpPr>
          <p:cNvPr id="22" name="CuadroTexto 4">
            <a:extLst>
              <a:ext uri="{FF2B5EF4-FFF2-40B4-BE49-F238E27FC236}">
                <a16:creationId xmlns:a16="http://schemas.microsoft.com/office/drawing/2014/main" id="{E128B3C3-8210-CCB0-F9F4-BA2EB6CDA0FA}"/>
              </a:ext>
            </a:extLst>
          </p:cNvPr>
          <p:cNvSpPr txBox="1"/>
          <p:nvPr/>
        </p:nvSpPr>
        <p:spPr>
          <a:xfrm>
            <a:off x="5019402" y="8474198"/>
            <a:ext cx="532905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1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* Con autorización del Honorable Consejo Técnico, previa solicitud expresa.</a:t>
            </a:r>
            <a:endParaRPr lang="es-MX" sz="11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3" name="37 Forma libre">
            <a:extLst>
              <a:ext uri="{FF2B5EF4-FFF2-40B4-BE49-F238E27FC236}">
                <a16:creationId xmlns:a16="http://schemas.microsoft.com/office/drawing/2014/main" id="{992046AC-56B0-A83B-F64D-DEE928968231}"/>
              </a:ext>
            </a:extLst>
          </p:cNvPr>
          <p:cNvSpPr/>
          <p:nvPr/>
        </p:nvSpPr>
        <p:spPr>
          <a:xfrm>
            <a:off x="9556932" y="6409617"/>
            <a:ext cx="4986785" cy="1950939"/>
          </a:xfrm>
          <a:custGeom>
            <a:avLst/>
            <a:gdLst>
              <a:gd name="connsiteX0" fmla="*/ 0 w 3413295"/>
              <a:gd name="connsiteY0" fmla="*/ 221104 h 2211041"/>
              <a:gd name="connsiteX1" fmla="*/ 221104 w 3413295"/>
              <a:gd name="connsiteY1" fmla="*/ 0 h 2211041"/>
              <a:gd name="connsiteX2" fmla="*/ 3192191 w 3413295"/>
              <a:gd name="connsiteY2" fmla="*/ 0 h 2211041"/>
              <a:gd name="connsiteX3" fmla="*/ 3413295 w 3413295"/>
              <a:gd name="connsiteY3" fmla="*/ 221104 h 2211041"/>
              <a:gd name="connsiteX4" fmla="*/ 3413295 w 3413295"/>
              <a:gd name="connsiteY4" fmla="*/ 1989937 h 2211041"/>
              <a:gd name="connsiteX5" fmla="*/ 3192191 w 3413295"/>
              <a:gd name="connsiteY5" fmla="*/ 2211041 h 2211041"/>
              <a:gd name="connsiteX6" fmla="*/ 221104 w 3413295"/>
              <a:gd name="connsiteY6" fmla="*/ 2211041 h 2211041"/>
              <a:gd name="connsiteX7" fmla="*/ 0 w 3413295"/>
              <a:gd name="connsiteY7" fmla="*/ 1989937 h 2211041"/>
              <a:gd name="connsiteX8" fmla="*/ 0 w 3413295"/>
              <a:gd name="connsiteY8" fmla="*/ 221104 h 2211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3295" h="2211041">
                <a:moveTo>
                  <a:pt x="0" y="221104"/>
                </a:moveTo>
                <a:cubicBezTo>
                  <a:pt x="0" y="98992"/>
                  <a:pt x="98992" y="0"/>
                  <a:pt x="221104" y="0"/>
                </a:cubicBezTo>
                <a:lnTo>
                  <a:pt x="3192191" y="0"/>
                </a:lnTo>
                <a:cubicBezTo>
                  <a:pt x="3314303" y="0"/>
                  <a:pt x="3413295" y="98992"/>
                  <a:pt x="3413295" y="221104"/>
                </a:cubicBezTo>
                <a:lnTo>
                  <a:pt x="3413295" y="1989937"/>
                </a:lnTo>
                <a:cubicBezTo>
                  <a:pt x="3413295" y="2112049"/>
                  <a:pt x="3314303" y="2211041"/>
                  <a:pt x="3192191" y="2211041"/>
                </a:cubicBezTo>
                <a:lnTo>
                  <a:pt x="221104" y="2211041"/>
                </a:lnTo>
                <a:cubicBezTo>
                  <a:pt x="98992" y="2211041"/>
                  <a:pt x="0" y="2112049"/>
                  <a:pt x="0" y="1989937"/>
                </a:cubicBezTo>
                <a:lnTo>
                  <a:pt x="0" y="221104"/>
                </a:lnTo>
                <a:close/>
              </a:path>
            </a:pathLst>
          </a:custGeom>
          <a:solidFill>
            <a:srgbClr val="AF5200">
              <a:alpha val="80000"/>
            </a:srgbClr>
          </a:solidFill>
        </p:spPr>
        <p:style>
          <a:lnRef idx="2">
            <a:schemeClr val="accent3">
              <a:hueOff val="1807066"/>
              <a:satOff val="66667"/>
              <a:lumOff val="-9804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216000" rIns="216000" bIns="216000" numCol="1" spcCol="1270" anchor="ctr" anchorCtr="0">
            <a:noAutofit/>
          </a:bodyPr>
          <a:lstStyle/>
          <a:p>
            <a:pPr marL="0" lvl="1" algn="just" defTabSz="1955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s-MX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4" name="36 Forma libre">
            <a:extLst>
              <a:ext uri="{FF2B5EF4-FFF2-40B4-BE49-F238E27FC236}">
                <a16:creationId xmlns:a16="http://schemas.microsoft.com/office/drawing/2014/main" id="{D01CB5DC-2D9A-2311-D6E5-09345625EEEB}"/>
              </a:ext>
            </a:extLst>
          </p:cNvPr>
          <p:cNvSpPr/>
          <p:nvPr/>
        </p:nvSpPr>
        <p:spPr>
          <a:xfrm>
            <a:off x="9650824" y="3051655"/>
            <a:ext cx="4986785" cy="1950939"/>
          </a:xfrm>
          <a:custGeom>
            <a:avLst/>
            <a:gdLst>
              <a:gd name="connsiteX0" fmla="*/ 0 w 3413295"/>
              <a:gd name="connsiteY0" fmla="*/ 221104 h 2211041"/>
              <a:gd name="connsiteX1" fmla="*/ 221104 w 3413295"/>
              <a:gd name="connsiteY1" fmla="*/ 0 h 2211041"/>
              <a:gd name="connsiteX2" fmla="*/ 3192191 w 3413295"/>
              <a:gd name="connsiteY2" fmla="*/ 0 h 2211041"/>
              <a:gd name="connsiteX3" fmla="*/ 3413295 w 3413295"/>
              <a:gd name="connsiteY3" fmla="*/ 221104 h 2211041"/>
              <a:gd name="connsiteX4" fmla="*/ 3413295 w 3413295"/>
              <a:gd name="connsiteY4" fmla="*/ 1989937 h 2211041"/>
              <a:gd name="connsiteX5" fmla="*/ 3192191 w 3413295"/>
              <a:gd name="connsiteY5" fmla="*/ 2211041 h 2211041"/>
              <a:gd name="connsiteX6" fmla="*/ 221104 w 3413295"/>
              <a:gd name="connsiteY6" fmla="*/ 2211041 h 2211041"/>
              <a:gd name="connsiteX7" fmla="*/ 0 w 3413295"/>
              <a:gd name="connsiteY7" fmla="*/ 1989937 h 2211041"/>
              <a:gd name="connsiteX8" fmla="*/ 0 w 3413295"/>
              <a:gd name="connsiteY8" fmla="*/ 221104 h 2211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3295" h="2211041">
                <a:moveTo>
                  <a:pt x="0" y="221104"/>
                </a:moveTo>
                <a:cubicBezTo>
                  <a:pt x="0" y="98992"/>
                  <a:pt x="98992" y="0"/>
                  <a:pt x="221104" y="0"/>
                </a:cubicBezTo>
                <a:lnTo>
                  <a:pt x="3192191" y="0"/>
                </a:lnTo>
                <a:cubicBezTo>
                  <a:pt x="3314303" y="0"/>
                  <a:pt x="3413295" y="98992"/>
                  <a:pt x="3413295" y="221104"/>
                </a:cubicBezTo>
                <a:lnTo>
                  <a:pt x="3413295" y="1989937"/>
                </a:lnTo>
                <a:cubicBezTo>
                  <a:pt x="3413295" y="2112049"/>
                  <a:pt x="3314303" y="2211041"/>
                  <a:pt x="3192191" y="2211041"/>
                </a:cubicBezTo>
                <a:lnTo>
                  <a:pt x="221104" y="2211041"/>
                </a:lnTo>
                <a:cubicBezTo>
                  <a:pt x="98992" y="2211041"/>
                  <a:pt x="0" y="2112049"/>
                  <a:pt x="0" y="1989937"/>
                </a:cubicBezTo>
                <a:lnTo>
                  <a:pt x="0" y="221104"/>
                </a:lnTo>
                <a:close/>
              </a:path>
            </a:pathLst>
          </a:custGeom>
          <a:solidFill>
            <a:schemeClr val="accent4">
              <a:lumMod val="75000"/>
              <a:alpha val="85000"/>
            </a:schemeClr>
          </a:solidFill>
        </p:spPr>
        <p:style>
          <a:lnRef idx="2">
            <a:schemeClr val="accent3">
              <a:hueOff val="903533"/>
              <a:satOff val="33333"/>
              <a:lumOff val="-4902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216000" rIns="216000" bIns="216000" numCol="1" spcCol="1270" anchor="t" anchorCtr="0">
            <a:noAutofit/>
          </a:bodyPr>
          <a:lstStyle/>
          <a:p>
            <a:pPr marL="0" lvl="1" defTabSz="1955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s-MX" sz="1600" dirty="0">
              <a:solidFill>
                <a:srgbClr val="BC945A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5" name="35 Forma libre">
            <a:extLst>
              <a:ext uri="{FF2B5EF4-FFF2-40B4-BE49-F238E27FC236}">
                <a16:creationId xmlns:a16="http://schemas.microsoft.com/office/drawing/2014/main" id="{E508DA42-D333-7FF6-8159-E900B602E9BA}"/>
              </a:ext>
            </a:extLst>
          </p:cNvPr>
          <p:cNvSpPr/>
          <p:nvPr/>
        </p:nvSpPr>
        <p:spPr>
          <a:xfrm>
            <a:off x="2470572" y="6343286"/>
            <a:ext cx="4986786" cy="1950939"/>
          </a:xfrm>
          <a:custGeom>
            <a:avLst/>
            <a:gdLst>
              <a:gd name="connsiteX0" fmla="*/ 0 w 3413295"/>
              <a:gd name="connsiteY0" fmla="*/ 221104 h 2211041"/>
              <a:gd name="connsiteX1" fmla="*/ 221104 w 3413295"/>
              <a:gd name="connsiteY1" fmla="*/ 0 h 2211041"/>
              <a:gd name="connsiteX2" fmla="*/ 3192191 w 3413295"/>
              <a:gd name="connsiteY2" fmla="*/ 0 h 2211041"/>
              <a:gd name="connsiteX3" fmla="*/ 3413295 w 3413295"/>
              <a:gd name="connsiteY3" fmla="*/ 221104 h 2211041"/>
              <a:gd name="connsiteX4" fmla="*/ 3413295 w 3413295"/>
              <a:gd name="connsiteY4" fmla="*/ 1989937 h 2211041"/>
              <a:gd name="connsiteX5" fmla="*/ 3192191 w 3413295"/>
              <a:gd name="connsiteY5" fmla="*/ 2211041 h 2211041"/>
              <a:gd name="connsiteX6" fmla="*/ 221104 w 3413295"/>
              <a:gd name="connsiteY6" fmla="*/ 2211041 h 2211041"/>
              <a:gd name="connsiteX7" fmla="*/ 0 w 3413295"/>
              <a:gd name="connsiteY7" fmla="*/ 1989937 h 2211041"/>
              <a:gd name="connsiteX8" fmla="*/ 0 w 3413295"/>
              <a:gd name="connsiteY8" fmla="*/ 221104 h 2211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3295" h="2211041">
                <a:moveTo>
                  <a:pt x="0" y="221104"/>
                </a:moveTo>
                <a:cubicBezTo>
                  <a:pt x="0" y="98992"/>
                  <a:pt x="98992" y="0"/>
                  <a:pt x="221104" y="0"/>
                </a:cubicBezTo>
                <a:lnTo>
                  <a:pt x="3192191" y="0"/>
                </a:lnTo>
                <a:cubicBezTo>
                  <a:pt x="3314303" y="0"/>
                  <a:pt x="3413295" y="98992"/>
                  <a:pt x="3413295" y="221104"/>
                </a:cubicBezTo>
                <a:lnTo>
                  <a:pt x="3413295" y="1989937"/>
                </a:lnTo>
                <a:cubicBezTo>
                  <a:pt x="3413295" y="2112049"/>
                  <a:pt x="3314303" y="2211041"/>
                  <a:pt x="3192191" y="2211041"/>
                </a:cubicBezTo>
                <a:lnTo>
                  <a:pt x="221104" y="2211041"/>
                </a:lnTo>
                <a:cubicBezTo>
                  <a:pt x="98992" y="2211041"/>
                  <a:pt x="0" y="2112049"/>
                  <a:pt x="0" y="1989937"/>
                </a:cubicBezTo>
                <a:lnTo>
                  <a:pt x="0" y="221104"/>
                </a:lnTo>
                <a:close/>
              </a:path>
            </a:pathLst>
          </a:custGeom>
          <a:solidFill>
            <a:srgbClr val="B43500">
              <a:alpha val="67843"/>
            </a:srgbClr>
          </a:solidFill>
        </p:spPr>
        <p:style>
          <a:lnRef idx="2">
            <a:schemeClr val="accent3">
              <a:hueOff val="2710599"/>
              <a:satOff val="100000"/>
              <a:lumOff val="-14706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216000" rIns="216000" bIns="216000" numCol="1" spcCol="1270" anchor="ctr" anchorCtr="0">
            <a:noAutofit/>
          </a:bodyPr>
          <a:lstStyle/>
          <a:p>
            <a:pPr marL="0" lvl="1" algn="just" defTabSz="1955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s-MX" sz="1600" dirty="0">
              <a:solidFill>
                <a:srgbClr val="B435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6" name="34 Forma libre">
            <a:extLst>
              <a:ext uri="{FF2B5EF4-FFF2-40B4-BE49-F238E27FC236}">
                <a16:creationId xmlns:a16="http://schemas.microsoft.com/office/drawing/2014/main" id="{0514AF5F-39C6-2189-5C6B-1C84B4788CFD}"/>
              </a:ext>
            </a:extLst>
          </p:cNvPr>
          <p:cNvSpPr/>
          <p:nvPr/>
        </p:nvSpPr>
        <p:spPr>
          <a:xfrm>
            <a:off x="2470572" y="3114861"/>
            <a:ext cx="4986786" cy="1950939"/>
          </a:xfrm>
          <a:custGeom>
            <a:avLst/>
            <a:gdLst>
              <a:gd name="connsiteX0" fmla="*/ 0 w 3413295"/>
              <a:gd name="connsiteY0" fmla="*/ 221104 h 2211041"/>
              <a:gd name="connsiteX1" fmla="*/ 221104 w 3413295"/>
              <a:gd name="connsiteY1" fmla="*/ 0 h 2211041"/>
              <a:gd name="connsiteX2" fmla="*/ 3192191 w 3413295"/>
              <a:gd name="connsiteY2" fmla="*/ 0 h 2211041"/>
              <a:gd name="connsiteX3" fmla="*/ 3413295 w 3413295"/>
              <a:gd name="connsiteY3" fmla="*/ 221104 h 2211041"/>
              <a:gd name="connsiteX4" fmla="*/ 3413295 w 3413295"/>
              <a:gd name="connsiteY4" fmla="*/ 1989937 h 2211041"/>
              <a:gd name="connsiteX5" fmla="*/ 3192191 w 3413295"/>
              <a:gd name="connsiteY5" fmla="*/ 2211041 h 2211041"/>
              <a:gd name="connsiteX6" fmla="*/ 221104 w 3413295"/>
              <a:gd name="connsiteY6" fmla="*/ 2211041 h 2211041"/>
              <a:gd name="connsiteX7" fmla="*/ 0 w 3413295"/>
              <a:gd name="connsiteY7" fmla="*/ 1989937 h 2211041"/>
              <a:gd name="connsiteX8" fmla="*/ 0 w 3413295"/>
              <a:gd name="connsiteY8" fmla="*/ 221104 h 2211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3295" h="2211041">
                <a:moveTo>
                  <a:pt x="0" y="221104"/>
                </a:moveTo>
                <a:cubicBezTo>
                  <a:pt x="0" y="98992"/>
                  <a:pt x="98992" y="0"/>
                  <a:pt x="221104" y="0"/>
                </a:cubicBezTo>
                <a:lnTo>
                  <a:pt x="3192191" y="0"/>
                </a:lnTo>
                <a:cubicBezTo>
                  <a:pt x="3314303" y="0"/>
                  <a:pt x="3413295" y="98992"/>
                  <a:pt x="3413295" y="221104"/>
                </a:cubicBezTo>
                <a:lnTo>
                  <a:pt x="3413295" y="1989937"/>
                </a:lnTo>
                <a:cubicBezTo>
                  <a:pt x="3413295" y="2112049"/>
                  <a:pt x="3314303" y="2211041"/>
                  <a:pt x="3192191" y="2211041"/>
                </a:cubicBezTo>
                <a:lnTo>
                  <a:pt x="221104" y="2211041"/>
                </a:lnTo>
                <a:cubicBezTo>
                  <a:pt x="98992" y="2211041"/>
                  <a:pt x="0" y="2112049"/>
                  <a:pt x="0" y="1989937"/>
                </a:cubicBezTo>
                <a:lnTo>
                  <a:pt x="0" y="221104"/>
                </a:lnTo>
                <a:close/>
              </a:path>
            </a:pathLst>
          </a:custGeom>
          <a:solidFill>
            <a:schemeClr val="bg1">
              <a:lumMod val="75000"/>
              <a:alpha val="90000"/>
            </a:schemeClr>
          </a:solidFill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6000" tIns="216000" rIns="216000" bIns="216000" numCol="1" spcCol="1270" anchor="t" anchorCtr="0">
            <a:noAutofit/>
          </a:bodyPr>
          <a:lstStyle/>
          <a:p>
            <a:pPr marL="0" lvl="1" algn="l" defTabSz="1955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s-MX" sz="16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pSp>
        <p:nvGrpSpPr>
          <p:cNvPr id="27" name="22 Grupo">
            <a:extLst>
              <a:ext uri="{FF2B5EF4-FFF2-40B4-BE49-F238E27FC236}">
                <a16:creationId xmlns:a16="http://schemas.microsoft.com/office/drawing/2014/main" id="{E9DB4FEF-E7A2-63A2-5801-C623E3B677D1}"/>
              </a:ext>
            </a:extLst>
          </p:cNvPr>
          <p:cNvGrpSpPr/>
          <p:nvPr/>
        </p:nvGrpSpPr>
        <p:grpSpPr>
          <a:xfrm>
            <a:off x="1359602" y="2783779"/>
            <a:ext cx="12789554" cy="5708399"/>
            <a:chOff x="2742343" y="1834693"/>
            <a:chExt cx="10012844" cy="6469450"/>
          </a:xfrm>
        </p:grpSpPr>
        <p:sp>
          <p:nvSpPr>
            <p:cNvPr id="28" name="23 Forma libre">
              <a:extLst>
                <a:ext uri="{FF2B5EF4-FFF2-40B4-BE49-F238E27FC236}">
                  <a16:creationId xmlns:a16="http://schemas.microsoft.com/office/drawing/2014/main" id="{AB7522CA-C086-E2C6-D713-270E0B582C40}"/>
                </a:ext>
              </a:extLst>
            </p:cNvPr>
            <p:cNvSpPr/>
            <p:nvPr/>
          </p:nvSpPr>
          <p:spPr>
            <a:xfrm>
              <a:off x="8851071" y="6476836"/>
              <a:ext cx="3904116" cy="1827307"/>
            </a:xfrm>
            <a:custGeom>
              <a:avLst/>
              <a:gdLst>
                <a:gd name="connsiteX0" fmla="*/ 0 w 3413295"/>
                <a:gd name="connsiteY0" fmla="*/ 221104 h 2211041"/>
                <a:gd name="connsiteX1" fmla="*/ 221104 w 3413295"/>
                <a:gd name="connsiteY1" fmla="*/ 0 h 2211041"/>
                <a:gd name="connsiteX2" fmla="*/ 3192191 w 3413295"/>
                <a:gd name="connsiteY2" fmla="*/ 0 h 2211041"/>
                <a:gd name="connsiteX3" fmla="*/ 3413295 w 3413295"/>
                <a:gd name="connsiteY3" fmla="*/ 221104 h 2211041"/>
                <a:gd name="connsiteX4" fmla="*/ 3413295 w 3413295"/>
                <a:gd name="connsiteY4" fmla="*/ 1989937 h 2211041"/>
                <a:gd name="connsiteX5" fmla="*/ 3192191 w 3413295"/>
                <a:gd name="connsiteY5" fmla="*/ 2211041 h 2211041"/>
                <a:gd name="connsiteX6" fmla="*/ 221104 w 3413295"/>
                <a:gd name="connsiteY6" fmla="*/ 2211041 h 2211041"/>
                <a:gd name="connsiteX7" fmla="*/ 0 w 3413295"/>
                <a:gd name="connsiteY7" fmla="*/ 1989937 h 2211041"/>
                <a:gd name="connsiteX8" fmla="*/ 0 w 3413295"/>
                <a:gd name="connsiteY8" fmla="*/ 221104 h 2211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13295" h="2211041">
                  <a:moveTo>
                    <a:pt x="0" y="221104"/>
                  </a:moveTo>
                  <a:cubicBezTo>
                    <a:pt x="0" y="98992"/>
                    <a:pt x="98992" y="0"/>
                    <a:pt x="221104" y="0"/>
                  </a:cubicBezTo>
                  <a:lnTo>
                    <a:pt x="3192191" y="0"/>
                  </a:lnTo>
                  <a:cubicBezTo>
                    <a:pt x="3314303" y="0"/>
                    <a:pt x="3413295" y="98992"/>
                    <a:pt x="3413295" y="221104"/>
                  </a:cubicBezTo>
                  <a:lnTo>
                    <a:pt x="3413295" y="1989937"/>
                  </a:lnTo>
                  <a:cubicBezTo>
                    <a:pt x="3413295" y="2112049"/>
                    <a:pt x="3314303" y="2211041"/>
                    <a:pt x="3192191" y="2211041"/>
                  </a:cubicBezTo>
                  <a:lnTo>
                    <a:pt x="221104" y="2211041"/>
                  </a:lnTo>
                  <a:cubicBezTo>
                    <a:pt x="98992" y="2211041"/>
                    <a:pt x="0" y="2112049"/>
                    <a:pt x="0" y="1989937"/>
                  </a:cubicBezTo>
                  <a:lnTo>
                    <a:pt x="0" y="221104"/>
                  </a:lnTo>
                  <a:close/>
                </a:path>
              </a:pathLst>
            </a:custGeom>
            <a:solidFill>
              <a:schemeClr val="lt1">
                <a:hueOff val="0"/>
                <a:satOff val="0"/>
                <a:lumOff val="0"/>
              </a:schemeClr>
            </a:solidFill>
          </p:spPr>
          <p:style>
            <a:lnRef idx="2">
              <a:schemeClr val="accent3">
                <a:hueOff val="1807066"/>
                <a:satOff val="66667"/>
                <a:lumOff val="-9804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6000" tIns="216000" rIns="216000" bIns="216000" numCol="1" spcCol="1270" anchor="ctr" anchorCtr="0">
              <a:noAutofit/>
            </a:bodyPr>
            <a:lstStyle/>
            <a:p>
              <a:pPr marL="0" lvl="1" algn="just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MX" sz="1600" b="1" dirty="0">
                  <a:solidFill>
                    <a:srgbClr val="AF52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Telecomunicaciones e Internet para Todos.</a:t>
              </a:r>
              <a:r>
                <a:rPr lang="es-MX" sz="1600" dirty="0">
                  <a:solidFill>
                    <a:srgbClr val="AF52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Apoyo al Proyecto Presidencial, para instalación de torres (antenas) para proveer de servicios de internet gratuito (</a:t>
              </a:r>
              <a:r>
                <a:rPr lang="es-MX" sz="1600" dirty="0" err="1">
                  <a:solidFill>
                    <a:srgbClr val="AF52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wifi</a:t>
              </a:r>
              <a:r>
                <a:rPr lang="es-MX" sz="1600" dirty="0">
                  <a:solidFill>
                    <a:srgbClr val="AF52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) a poblaciones marginadas, cediendo de manera temporal a la </a:t>
              </a:r>
              <a:r>
                <a:rPr lang="es-MX" sz="1600" b="1" dirty="0">
                  <a:solidFill>
                    <a:srgbClr val="AF52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CFE </a:t>
              </a:r>
              <a:r>
                <a:rPr lang="es-MX" sz="1600" dirty="0">
                  <a:solidFill>
                    <a:srgbClr val="AF52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superficies en Unidades Médicas del </a:t>
              </a:r>
              <a:r>
                <a:rPr lang="es-MX" sz="1600" b="1" dirty="0">
                  <a:solidFill>
                    <a:srgbClr val="AF52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IMSS</a:t>
              </a:r>
              <a:r>
                <a:rPr lang="es-MX" sz="1600" dirty="0">
                  <a:solidFill>
                    <a:srgbClr val="AF52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.</a:t>
              </a:r>
            </a:p>
          </p:txBody>
        </p:sp>
        <p:sp>
          <p:nvSpPr>
            <p:cNvPr id="29" name="24 Forma libre">
              <a:extLst>
                <a:ext uri="{FF2B5EF4-FFF2-40B4-BE49-F238E27FC236}">
                  <a16:creationId xmlns:a16="http://schemas.microsoft.com/office/drawing/2014/main" id="{E625D6DF-DC03-CABD-D386-E841AACBD307}"/>
                </a:ext>
              </a:extLst>
            </p:cNvPr>
            <p:cNvSpPr/>
            <p:nvPr/>
          </p:nvSpPr>
          <p:spPr>
            <a:xfrm>
              <a:off x="2764831" y="6426188"/>
              <a:ext cx="3904117" cy="1661187"/>
            </a:xfrm>
            <a:custGeom>
              <a:avLst/>
              <a:gdLst>
                <a:gd name="connsiteX0" fmla="*/ 0 w 3413295"/>
                <a:gd name="connsiteY0" fmla="*/ 221104 h 2211041"/>
                <a:gd name="connsiteX1" fmla="*/ 221104 w 3413295"/>
                <a:gd name="connsiteY1" fmla="*/ 0 h 2211041"/>
                <a:gd name="connsiteX2" fmla="*/ 3192191 w 3413295"/>
                <a:gd name="connsiteY2" fmla="*/ 0 h 2211041"/>
                <a:gd name="connsiteX3" fmla="*/ 3413295 w 3413295"/>
                <a:gd name="connsiteY3" fmla="*/ 221104 h 2211041"/>
                <a:gd name="connsiteX4" fmla="*/ 3413295 w 3413295"/>
                <a:gd name="connsiteY4" fmla="*/ 1989937 h 2211041"/>
                <a:gd name="connsiteX5" fmla="*/ 3192191 w 3413295"/>
                <a:gd name="connsiteY5" fmla="*/ 2211041 h 2211041"/>
                <a:gd name="connsiteX6" fmla="*/ 221104 w 3413295"/>
                <a:gd name="connsiteY6" fmla="*/ 2211041 h 2211041"/>
                <a:gd name="connsiteX7" fmla="*/ 0 w 3413295"/>
                <a:gd name="connsiteY7" fmla="*/ 1989937 h 2211041"/>
                <a:gd name="connsiteX8" fmla="*/ 0 w 3413295"/>
                <a:gd name="connsiteY8" fmla="*/ 221104 h 2211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13295" h="2211041">
                  <a:moveTo>
                    <a:pt x="0" y="221104"/>
                  </a:moveTo>
                  <a:cubicBezTo>
                    <a:pt x="0" y="98992"/>
                    <a:pt x="98992" y="0"/>
                    <a:pt x="221104" y="0"/>
                  </a:cubicBezTo>
                  <a:lnTo>
                    <a:pt x="3192191" y="0"/>
                  </a:lnTo>
                  <a:cubicBezTo>
                    <a:pt x="3314303" y="0"/>
                    <a:pt x="3413295" y="98992"/>
                    <a:pt x="3413295" y="221104"/>
                  </a:cubicBezTo>
                  <a:lnTo>
                    <a:pt x="3413295" y="1989937"/>
                  </a:lnTo>
                  <a:cubicBezTo>
                    <a:pt x="3413295" y="2112049"/>
                    <a:pt x="3314303" y="2211041"/>
                    <a:pt x="3192191" y="2211041"/>
                  </a:cubicBezTo>
                  <a:lnTo>
                    <a:pt x="221104" y="2211041"/>
                  </a:lnTo>
                  <a:cubicBezTo>
                    <a:pt x="98992" y="2211041"/>
                    <a:pt x="0" y="2112049"/>
                    <a:pt x="0" y="1989937"/>
                  </a:cubicBezTo>
                  <a:lnTo>
                    <a:pt x="0" y="221104"/>
                  </a:lnTo>
                  <a:close/>
                </a:path>
              </a:pathLst>
            </a:custGeom>
            <a:solidFill>
              <a:schemeClr val="lt1">
                <a:hueOff val="0"/>
                <a:satOff val="0"/>
                <a:lumOff val="0"/>
              </a:schemeClr>
            </a:solidFill>
          </p:spPr>
          <p:style>
            <a:lnRef idx="2">
              <a:schemeClr val="accent3">
                <a:hueOff val="2710599"/>
                <a:satOff val="100000"/>
                <a:lumOff val="-14706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6000" tIns="216000" rIns="216000" bIns="216000" numCol="1" spcCol="1270" anchor="ctr" anchorCtr="0">
              <a:noAutofit/>
            </a:bodyPr>
            <a:lstStyle/>
            <a:p>
              <a:pPr marL="0" lvl="1" algn="just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MX" sz="1600" b="1" dirty="0">
                  <a:solidFill>
                    <a:srgbClr val="B435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Sucursales del Banco del Bienestar</a:t>
              </a:r>
              <a:r>
                <a:rPr lang="es-MX" sz="1600" dirty="0">
                  <a:solidFill>
                    <a:srgbClr val="B435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. Instrucción Presidencial, para la instalación de Sucursales de dicha institución de banca de desarrollo en inmuebles propiedad del </a:t>
              </a:r>
              <a:r>
                <a:rPr lang="es-MX" sz="1600" b="1" dirty="0">
                  <a:solidFill>
                    <a:srgbClr val="B435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Instituto</a:t>
              </a:r>
              <a:r>
                <a:rPr lang="es-MX" sz="1600" dirty="0">
                  <a:solidFill>
                    <a:srgbClr val="B435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.</a:t>
              </a:r>
            </a:p>
          </p:txBody>
        </p:sp>
        <p:sp>
          <p:nvSpPr>
            <p:cNvPr id="30" name="25 Forma libre">
              <a:extLst>
                <a:ext uri="{FF2B5EF4-FFF2-40B4-BE49-F238E27FC236}">
                  <a16:creationId xmlns:a16="http://schemas.microsoft.com/office/drawing/2014/main" id="{1FDCCDFF-80FD-9F2D-08BE-77B2FCC85230}"/>
                </a:ext>
              </a:extLst>
            </p:cNvPr>
            <p:cNvSpPr/>
            <p:nvPr/>
          </p:nvSpPr>
          <p:spPr>
            <a:xfrm>
              <a:off x="8851067" y="1834693"/>
              <a:ext cx="3904116" cy="1827306"/>
            </a:xfrm>
            <a:custGeom>
              <a:avLst/>
              <a:gdLst>
                <a:gd name="connsiteX0" fmla="*/ 0 w 3413295"/>
                <a:gd name="connsiteY0" fmla="*/ 221104 h 2211041"/>
                <a:gd name="connsiteX1" fmla="*/ 221104 w 3413295"/>
                <a:gd name="connsiteY1" fmla="*/ 0 h 2211041"/>
                <a:gd name="connsiteX2" fmla="*/ 3192191 w 3413295"/>
                <a:gd name="connsiteY2" fmla="*/ 0 h 2211041"/>
                <a:gd name="connsiteX3" fmla="*/ 3413295 w 3413295"/>
                <a:gd name="connsiteY3" fmla="*/ 221104 h 2211041"/>
                <a:gd name="connsiteX4" fmla="*/ 3413295 w 3413295"/>
                <a:gd name="connsiteY4" fmla="*/ 1989937 h 2211041"/>
                <a:gd name="connsiteX5" fmla="*/ 3192191 w 3413295"/>
                <a:gd name="connsiteY5" fmla="*/ 2211041 h 2211041"/>
                <a:gd name="connsiteX6" fmla="*/ 221104 w 3413295"/>
                <a:gd name="connsiteY6" fmla="*/ 2211041 h 2211041"/>
                <a:gd name="connsiteX7" fmla="*/ 0 w 3413295"/>
                <a:gd name="connsiteY7" fmla="*/ 1989937 h 2211041"/>
                <a:gd name="connsiteX8" fmla="*/ 0 w 3413295"/>
                <a:gd name="connsiteY8" fmla="*/ 221104 h 2211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13295" h="2211041">
                  <a:moveTo>
                    <a:pt x="0" y="221104"/>
                  </a:moveTo>
                  <a:cubicBezTo>
                    <a:pt x="0" y="98992"/>
                    <a:pt x="98992" y="0"/>
                    <a:pt x="221104" y="0"/>
                  </a:cubicBezTo>
                  <a:lnTo>
                    <a:pt x="3192191" y="0"/>
                  </a:lnTo>
                  <a:cubicBezTo>
                    <a:pt x="3314303" y="0"/>
                    <a:pt x="3413295" y="98992"/>
                    <a:pt x="3413295" y="221104"/>
                  </a:cubicBezTo>
                  <a:lnTo>
                    <a:pt x="3413295" y="1989937"/>
                  </a:lnTo>
                  <a:cubicBezTo>
                    <a:pt x="3413295" y="2112049"/>
                    <a:pt x="3314303" y="2211041"/>
                    <a:pt x="3192191" y="2211041"/>
                  </a:cubicBezTo>
                  <a:lnTo>
                    <a:pt x="221104" y="2211041"/>
                  </a:lnTo>
                  <a:cubicBezTo>
                    <a:pt x="98992" y="2211041"/>
                    <a:pt x="0" y="2112049"/>
                    <a:pt x="0" y="1989937"/>
                  </a:cubicBezTo>
                  <a:lnTo>
                    <a:pt x="0" y="221104"/>
                  </a:lnTo>
                  <a:close/>
                </a:path>
              </a:pathLst>
            </a:custGeom>
            <a:solidFill>
              <a:schemeClr val="lt1">
                <a:hueOff val="0"/>
                <a:satOff val="0"/>
                <a:lumOff val="0"/>
              </a:schemeClr>
            </a:solidFill>
          </p:spPr>
          <p:style>
            <a:lnRef idx="2">
              <a:schemeClr val="accent3">
                <a:hueOff val="903533"/>
                <a:satOff val="33333"/>
                <a:lumOff val="-4902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6000" tIns="216000" rIns="216000" bIns="216000" numCol="1" spcCol="1270" anchor="t" anchorCtr="0">
              <a:noAutofit/>
            </a:bodyPr>
            <a:lstStyle/>
            <a:p>
              <a:pPr marL="0" lvl="1" algn="just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MX" sz="1600" b="1" dirty="0">
                  <a:solidFill>
                    <a:srgbClr val="BC945A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Financiera para el Bienestar (antes Telecomm). </a:t>
              </a:r>
              <a:r>
                <a:rPr lang="es-MX" sz="1600" dirty="0">
                  <a:solidFill>
                    <a:srgbClr val="BC945A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Convenio de Colaboración y el Permiso Marco celebrados entre dicho Organismo y el </a:t>
              </a:r>
              <a:r>
                <a:rPr lang="es-MX" sz="1600" b="1" dirty="0">
                  <a:solidFill>
                    <a:srgbClr val="BC945A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IMSS</a:t>
              </a:r>
              <a:r>
                <a:rPr lang="es-MX" sz="1600" dirty="0">
                  <a:solidFill>
                    <a:srgbClr val="BC945A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para la instalación de sucursales telegráficas.</a:t>
              </a:r>
            </a:p>
          </p:txBody>
        </p:sp>
        <p:sp>
          <p:nvSpPr>
            <p:cNvPr id="31" name="26 Forma libre">
              <a:extLst>
                <a:ext uri="{FF2B5EF4-FFF2-40B4-BE49-F238E27FC236}">
                  <a16:creationId xmlns:a16="http://schemas.microsoft.com/office/drawing/2014/main" id="{169D8E69-5FA9-D29A-6B7B-0BF2B6581F0B}"/>
                </a:ext>
              </a:extLst>
            </p:cNvPr>
            <p:cNvSpPr/>
            <p:nvPr/>
          </p:nvSpPr>
          <p:spPr>
            <a:xfrm>
              <a:off x="2742343" y="1879971"/>
              <a:ext cx="3904117" cy="1827306"/>
            </a:xfrm>
            <a:custGeom>
              <a:avLst/>
              <a:gdLst>
                <a:gd name="connsiteX0" fmla="*/ 0 w 3413295"/>
                <a:gd name="connsiteY0" fmla="*/ 221104 h 2211041"/>
                <a:gd name="connsiteX1" fmla="*/ 221104 w 3413295"/>
                <a:gd name="connsiteY1" fmla="*/ 0 h 2211041"/>
                <a:gd name="connsiteX2" fmla="*/ 3192191 w 3413295"/>
                <a:gd name="connsiteY2" fmla="*/ 0 h 2211041"/>
                <a:gd name="connsiteX3" fmla="*/ 3413295 w 3413295"/>
                <a:gd name="connsiteY3" fmla="*/ 221104 h 2211041"/>
                <a:gd name="connsiteX4" fmla="*/ 3413295 w 3413295"/>
                <a:gd name="connsiteY4" fmla="*/ 1989937 h 2211041"/>
                <a:gd name="connsiteX5" fmla="*/ 3192191 w 3413295"/>
                <a:gd name="connsiteY5" fmla="*/ 2211041 h 2211041"/>
                <a:gd name="connsiteX6" fmla="*/ 221104 w 3413295"/>
                <a:gd name="connsiteY6" fmla="*/ 2211041 h 2211041"/>
                <a:gd name="connsiteX7" fmla="*/ 0 w 3413295"/>
                <a:gd name="connsiteY7" fmla="*/ 1989937 h 2211041"/>
                <a:gd name="connsiteX8" fmla="*/ 0 w 3413295"/>
                <a:gd name="connsiteY8" fmla="*/ 221104 h 2211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13295" h="2211041">
                  <a:moveTo>
                    <a:pt x="0" y="221104"/>
                  </a:moveTo>
                  <a:cubicBezTo>
                    <a:pt x="0" y="98992"/>
                    <a:pt x="98992" y="0"/>
                    <a:pt x="221104" y="0"/>
                  </a:cubicBezTo>
                  <a:lnTo>
                    <a:pt x="3192191" y="0"/>
                  </a:lnTo>
                  <a:cubicBezTo>
                    <a:pt x="3314303" y="0"/>
                    <a:pt x="3413295" y="98992"/>
                    <a:pt x="3413295" y="221104"/>
                  </a:cubicBezTo>
                  <a:lnTo>
                    <a:pt x="3413295" y="1989937"/>
                  </a:lnTo>
                  <a:cubicBezTo>
                    <a:pt x="3413295" y="2112049"/>
                    <a:pt x="3314303" y="2211041"/>
                    <a:pt x="3192191" y="2211041"/>
                  </a:cubicBezTo>
                  <a:lnTo>
                    <a:pt x="221104" y="2211041"/>
                  </a:lnTo>
                  <a:cubicBezTo>
                    <a:pt x="98992" y="2211041"/>
                    <a:pt x="0" y="2112049"/>
                    <a:pt x="0" y="1989937"/>
                  </a:cubicBezTo>
                  <a:lnTo>
                    <a:pt x="0" y="221104"/>
                  </a:lnTo>
                  <a:close/>
                </a:path>
              </a:pathLst>
            </a:custGeom>
            <a:solidFill>
              <a:schemeClr val="lt1">
                <a:hueOff val="0"/>
                <a:satOff val="0"/>
                <a:lumOff val="0"/>
              </a:schemeClr>
            </a:solidFill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6000" tIns="216000" rIns="216000" bIns="216000" numCol="1" spcCol="1270" anchor="t" anchorCtr="0">
              <a:noAutofit/>
            </a:bodyPr>
            <a:lstStyle/>
            <a:p>
              <a:pPr marL="0" lvl="1" algn="just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MX" sz="1600" b="1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Sistema Ares. </a:t>
              </a:r>
              <a:r>
                <a:rPr lang="es-MX" sz="16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Convenio de Adhesión suscrito con el </a:t>
              </a:r>
              <a:r>
                <a:rPr lang="es-MX" sz="1600" b="1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INDAABIN</a:t>
              </a:r>
              <a:r>
                <a:rPr lang="es-MX" sz="1600" dirty="0">
                  <a:solidFill>
                    <a:schemeClr val="tx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para el otorgamiento de espacios institucionales a fin de permitir la instalación de infraestructura en telecomunicaciones y radiodifusión (Programa del Gobierno Federal).</a:t>
              </a:r>
            </a:p>
            <a:p>
              <a:pPr marL="0" lvl="1" algn="l" defTabSz="1955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s-MX" sz="1600" kern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32" name="27 Pentágono regular">
              <a:extLst>
                <a:ext uri="{FF2B5EF4-FFF2-40B4-BE49-F238E27FC236}">
                  <a16:creationId xmlns:a16="http://schemas.microsoft.com/office/drawing/2014/main" id="{349AF5BB-E7F9-055E-7B02-FF6FE0EF07B4}"/>
                </a:ext>
              </a:extLst>
            </p:cNvPr>
            <p:cNvSpPr/>
            <p:nvPr/>
          </p:nvSpPr>
          <p:spPr>
            <a:xfrm rot="20560711">
              <a:off x="6193869" y="2843842"/>
              <a:ext cx="1640599" cy="2170225"/>
            </a:xfrm>
            <a:prstGeom prst="pentag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0188" tIns="573274" rIns="580188" bIns="573274" numCol="1" spcCol="1270" anchor="ctr" anchorCtr="0">
              <a:noAutofit/>
            </a:bodyPr>
            <a:lstStyle/>
            <a:p>
              <a:pPr lvl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1600" kern="1200" dirty="0">
                <a:latin typeface="Noto Sans Regular" panose="020B0604020202020204" charset="0"/>
                <a:ea typeface="Noto Sans Regular" panose="020B0604020202020204" charset="0"/>
                <a:cs typeface="Noto Sans Regular" panose="020B0604020202020204" charset="0"/>
              </a:endParaRPr>
            </a:p>
          </p:txBody>
        </p:sp>
        <p:sp>
          <p:nvSpPr>
            <p:cNvPr id="33" name="28 Pentágono regular">
              <a:extLst>
                <a:ext uri="{FF2B5EF4-FFF2-40B4-BE49-F238E27FC236}">
                  <a16:creationId xmlns:a16="http://schemas.microsoft.com/office/drawing/2014/main" id="{46A71323-0DC5-D1DE-63F6-E0963D9346A1}"/>
                </a:ext>
              </a:extLst>
            </p:cNvPr>
            <p:cNvSpPr/>
            <p:nvPr/>
          </p:nvSpPr>
          <p:spPr>
            <a:xfrm rot="18038917">
              <a:off x="7362717" y="3112333"/>
              <a:ext cx="2244905" cy="1513837"/>
            </a:xfrm>
            <a:prstGeom prst="pentag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903533"/>
                <a:satOff val="33333"/>
                <a:lumOff val="-4902"/>
                <a:alphaOff val="0"/>
              </a:schemeClr>
            </a:fillRef>
            <a:effectRef idx="0">
              <a:schemeClr val="accent3">
                <a:hueOff val="903533"/>
                <a:satOff val="33333"/>
                <a:lumOff val="-490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7561" tIns="566163" rIns="557562" bIns="566162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1600" kern="1200" dirty="0">
                <a:latin typeface="Noto Sans Regular" panose="020B0604020202020204" charset="0"/>
                <a:ea typeface="Noto Sans Regular" panose="020B0604020202020204" charset="0"/>
                <a:cs typeface="Noto Sans Regular" panose="020B0604020202020204" charset="0"/>
              </a:endParaRPr>
            </a:p>
          </p:txBody>
        </p:sp>
        <p:sp>
          <p:nvSpPr>
            <p:cNvPr id="34" name="29 Pentágono regular">
              <a:extLst>
                <a:ext uri="{FF2B5EF4-FFF2-40B4-BE49-F238E27FC236}">
                  <a16:creationId xmlns:a16="http://schemas.microsoft.com/office/drawing/2014/main" id="{11F25775-DAB4-F51B-96D8-06EB0687EB9D}"/>
                </a:ext>
              </a:extLst>
            </p:cNvPr>
            <p:cNvSpPr/>
            <p:nvPr/>
          </p:nvSpPr>
          <p:spPr>
            <a:xfrm rot="20109426">
              <a:off x="7856908" y="4751234"/>
              <a:ext cx="1460290" cy="2086662"/>
            </a:xfrm>
            <a:prstGeom prst="pentag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807066"/>
                <a:satOff val="66667"/>
                <a:lumOff val="-9804"/>
                <a:alphaOff val="0"/>
              </a:schemeClr>
            </a:fillRef>
            <a:effectRef idx="0">
              <a:schemeClr val="accent3">
                <a:hueOff val="1807066"/>
                <a:satOff val="66667"/>
                <a:lumOff val="-980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86600" tIns="467402" rIns="486601" bIns="467401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1600" kern="1200" dirty="0">
                <a:latin typeface="Noto Sans Regular" panose="020B0604020202020204" charset="0"/>
                <a:ea typeface="Noto Sans Regular" panose="020B0604020202020204" charset="0"/>
                <a:cs typeface="Noto Sans Regular" panose="020B0604020202020204" charset="0"/>
              </a:endParaRPr>
            </a:p>
          </p:txBody>
        </p:sp>
        <p:sp>
          <p:nvSpPr>
            <p:cNvPr id="35" name="30 Pentágono regular">
              <a:extLst>
                <a:ext uri="{FF2B5EF4-FFF2-40B4-BE49-F238E27FC236}">
                  <a16:creationId xmlns:a16="http://schemas.microsoft.com/office/drawing/2014/main" id="{87E2FF56-5364-FB33-7FA0-EDD130DB1A8B}"/>
                </a:ext>
              </a:extLst>
            </p:cNvPr>
            <p:cNvSpPr/>
            <p:nvPr/>
          </p:nvSpPr>
          <p:spPr>
            <a:xfrm rot="18488607">
              <a:off x="5845202" y="5273891"/>
              <a:ext cx="2284749" cy="1425073"/>
            </a:xfrm>
            <a:prstGeom prst="pentag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2710599"/>
                <a:satOff val="100000"/>
                <a:lumOff val="-14706"/>
                <a:alphaOff val="0"/>
              </a:schemeClr>
            </a:fillRef>
            <a:effectRef idx="0">
              <a:schemeClr val="accent3">
                <a:hueOff val="2710599"/>
                <a:satOff val="100000"/>
                <a:lumOff val="-1470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4978" tIns="474513" rIns="504977" bIns="474514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MX" sz="1600" kern="1200" dirty="0">
                <a:latin typeface="Noto Sans Regular" panose="020B0604020202020204" charset="0"/>
                <a:ea typeface="Noto Sans Regular" panose="020B0604020202020204" charset="0"/>
                <a:cs typeface="Noto Sans Regular" panose="020B0604020202020204" charset="0"/>
              </a:endParaRPr>
            </a:p>
          </p:txBody>
        </p:sp>
      </p:grpSp>
      <p:sp>
        <p:nvSpPr>
          <p:cNvPr id="36" name="38 Elipse">
            <a:extLst>
              <a:ext uri="{FF2B5EF4-FFF2-40B4-BE49-F238E27FC236}">
                <a16:creationId xmlns:a16="http://schemas.microsoft.com/office/drawing/2014/main" id="{8B02490E-8651-2349-EFBC-1FEE591ED9C6}"/>
              </a:ext>
            </a:extLst>
          </p:cNvPr>
          <p:cNvSpPr/>
          <p:nvPr/>
        </p:nvSpPr>
        <p:spPr>
          <a:xfrm>
            <a:off x="5984391" y="3926879"/>
            <a:ext cx="1694831" cy="1631588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/>
          </a:p>
        </p:txBody>
      </p:sp>
      <p:sp>
        <p:nvSpPr>
          <p:cNvPr id="37" name="40 Elipse">
            <a:extLst>
              <a:ext uri="{FF2B5EF4-FFF2-40B4-BE49-F238E27FC236}">
                <a16:creationId xmlns:a16="http://schemas.microsoft.com/office/drawing/2014/main" id="{864CEF72-6184-5AC1-D216-328816CCA24C}"/>
              </a:ext>
            </a:extLst>
          </p:cNvPr>
          <p:cNvSpPr/>
          <p:nvPr/>
        </p:nvSpPr>
        <p:spPr>
          <a:xfrm rot="18556300">
            <a:off x="8126525" y="5653165"/>
            <a:ext cx="1543848" cy="1487024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/>
          </a:p>
        </p:txBody>
      </p:sp>
      <p:sp>
        <p:nvSpPr>
          <p:cNvPr id="38" name="41 Elipse">
            <a:extLst>
              <a:ext uri="{FF2B5EF4-FFF2-40B4-BE49-F238E27FC236}">
                <a16:creationId xmlns:a16="http://schemas.microsoft.com/office/drawing/2014/main" id="{BC26DAD7-E0B7-6A93-B34D-1326566E35F4}"/>
              </a:ext>
            </a:extLst>
          </p:cNvPr>
          <p:cNvSpPr/>
          <p:nvPr/>
        </p:nvSpPr>
        <p:spPr>
          <a:xfrm rot="1941137">
            <a:off x="6055391" y="5767178"/>
            <a:ext cx="1542677" cy="1560802"/>
          </a:xfrm>
          <a:prstGeom prst="ellipse">
            <a:avLst/>
          </a:prstGeom>
          <a:blipFill rotWithShape="0">
            <a:blip r:embed="rId5"/>
            <a:stretch>
              <a:fillRect/>
            </a:stretch>
          </a:blip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MX"/>
          </a:p>
        </p:txBody>
      </p:sp>
      <p:pic>
        <p:nvPicPr>
          <p:cNvPr id="39" name="Imagen 37">
            <a:extLst>
              <a:ext uri="{FF2B5EF4-FFF2-40B4-BE49-F238E27FC236}">
                <a16:creationId xmlns:a16="http://schemas.microsoft.com/office/drawing/2014/main" id="{083F18DB-C50B-9E16-E7F1-F27BD7874C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6477" y="3975032"/>
            <a:ext cx="1604503" cy="140709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0" name="Rectángulo 19">
            <a:extLst>
              <a:ext uri="{FF2B5EF4-FFF2-40B4-BE49-F238E27FC236}">
                <a16:creationId xmlns:a16="http://schemas.microsoft.com/office/drawing/2014/main" id="{6ED2153A-233E-5B86-A5C7-F0BF59575964}"/>
              </a:ext>
            </a:extLst>
          </p:cNvPr>
          <p:cNvSpPr/>
          <p:nvPr/>
        </p:nvSpPr>
        <p:spPr>
          <a:xfrm>
            <a:off x="2848205" y="4254082"/>
            <a:ext cx="2682531" cy="977182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30" b="1" dirty="0">
                <a:solidFill>
                  <a:schemeClr val="bg1"/>
                </a:solidFill>
                <a:latin typeface="Montserrat" panose="00000500000000000000" pitchFamily="2" charset="0"/>
              </a:rPr>
              <a:t>1 antena instalada</a:t>
            </a:r>
            <a:r>
              <a:rPr lang="es-MX" sz="1530" b="1" dirty="0">
                <a:solidFill>
                  <a:srgbClr val="00B050"/>
                </a:solidFill>
                <a:latin typeface="Montserrat" panose="00000500000000000000" pitchFamily="2" charset="0"/>
              </a:rPr>
              <a:t> </a:t>
            </a:r>
            <a:r>
              <a:rPr lang="es-MX" sz="1530" b="1" dirty="0">
                <a:solidFill>
                  <a:schemeClr val="bg1"/>
                </a:solidFill>
                <a:latin typeface="Montserrat" panose="00000500000000000000" pitchFamily="2" charset="0"/>
              </a:rPr>
              <a:t>*</a:t>
            </a:r>
          </a:p>
        </p:txBody>
      </p:sp>
      <p:sp>
        <p:nvSpPr>
          <p:cNvPr id="41" name="Rectángulo 20">
            <a:extLst>
              <a:ext uri="{FF2B5EF4-FFF2-40B4-BE49-F238E27FC236}">
                <a16:creationId xmlns:a16="http://schemas.microsoft.com/office/drawing/2014/main" id="{6FF3B34E-C88D-86F5-A8A5-19094D6F7C95}"/>
              </a:ext>
            </a:extLst>
          </p:cNvPr>
          <p:cNvSpPr/>
          <p:nvPr/>
        </p:nvSpPr>
        <p:spPr>
          <a:xfrm>
            <a:off x="10489330" y="4143085"/>
            <a:ext cx="2682531" cy="977182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30" b="1" dirty="0">
                <a:solidFill>
                  <a:schemeClr val="bg1"/>
                </a:solidFill>
                <a:latin typeface="Montserrat" panose="00000500000000000000" pitchFamily="2" charset="0"/>
              </a:rPr>
              <a:t>5 sucursales instaladas *</a:t>
            </a:r>
          </a:p>
        </p:txBody>
      </p:sp>
      <p:sp>
        <p:nvSpPr>
          <p:cNvPr id="42" name="Rectángulo 23">
            <a:extLst>
              <a:ext uri="{FF2B5EF4-FFF2-40B4-BE49-F238E27FC236}">
                <a16:creationId xmlns:a16="http://schemas.microsoft.com/office/drawing/2014/main" id="{7C3474BC-68DA-C3BA-B5DF-ED0CBE5324FE}"/>
              </a:ext>
            </a:extLst>
          </p:cNvPr>
          <p:cNvSpPr/>
          <p:nvPr/>
        </p:nvSpPr>
        <p:spPr>
          <a:xfrm>
            <a:off x="2821517" y="6058988"/>
            <a:ext cx="2950784" cy="977182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30" b="1" dirty="0">
                <a:solidFill>
                  <a:schemeClr val="bg1"/>
                </a:solidFill>
                <a:latin typeface="Montserrat" panose="00000500000000000000" pitchFamily="2" charset="0"/>
              </a:rPr>
              <a:t>47 espacios autorizados *</a:t>
            </a:r>
          </a:p>
        </p:txBody>
      </p:sp>
      <p:sp>
        <p:nvSpPr>
          <p:cNvPr id="43" name="Rectángulo 23">
            <a:extLst>
              <a:ext uri="{FF2B5EF4-FFF2-40B4-BE49-F238E27FC236}">
                <a16:creationId xmlns:a16="http://schemas.microsoft.com/office/drawing/2014/main" id="{0D218F4E-0DB2-A45B-A3B2-4861D19A6D78}"/>
              </a:ext>
            </a:extLst>
          </p:cNvPr>
          <p:cNvSpPr/>
          <p:nvPr/>
        </p:nvSpPr>
        <p:spPr>
          <a:xfrm>
            <a:off x="10180371" y="6106083"/>
            <a:ext cx="2950784" cy="977182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30" b="1" dirty="0">
                <a:solidFill>
                  <a:schemeClr val="bg1"/>
                </a:solidFill>
                <a:latin typeface="Montserrat" panose="00000500000000000000" pitchFamily="2" charset="0"/>
              </a:rPr>
              <a:t>25 espacios autorizados</a:t>
            </a:r>
            <a:r>
              <a:rPr lang="es-MX" sz="1530" b="1" dirty="0">
                <a:solidFill>
                  <a:srgbClr val="00B050"/>
                </a:solidFill>
                <a:latin typeface="Montserrat" panose="00000500000000000000" pitchFamily="2" charset="0"/>
              </a:rPr>
              <a:t> </a:t>
            </a:r>
            <a:r>
              <a:rPr lang="es-MX" sz="1530" b="1" dirty="0">
                <a:solidFill>
                  <a:schemeClr val="bg1"/>
                </a:solidFill>
                <a:latin typeface="Montserrat" panose="00000500000000000000" pitchFamily="2" charset="0"/>
              </a:rPr>
              <a:t>*</a:t>
            </a:r>
          </a:p>
        </p:txBody>
      </p:sp>
      <p:pic>
        <p:nvPicPr>
          <p:cNvPr id="8" name="Google Shape;1097;p11" descr="Portapapeles parcialmente comprobado contorno">
            <a:extLst>
              <a:ext uri="{FF2B5EF4-FFF2-40B4-BE49-F238E27FC236}">
                <a16:creationId xmlns:a16="http://schemas.microsoft.com/office/drawing/2014/main" id="{DF72EA1B-C133-C905-0ECD-87F0A2B5DCE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88397" y="692054"/>
            <a:ext cx="1084683" cy="8013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78;p8">
            <a:extLst>
              <a:ext uri="{FF2B5EF4-FFF2-40B4-BE49-F238E27FC236}">
                <a16:creationId xmlns:a16="http://schemas.microsoft.com/office/drawing/2014/main" id="{712B4D0E-8316-8E2E-CFBF-438A0F2E8A91}"/>
              </a:ext>
            </a:extLst>
          </p:cNvPr>
          <p:cNvSpPr txBox="1"/>
          <p:nvPr/>
        </p:nvSpPr>
        <p:spPr>
          <a:xfrm>
            <a:off x="793413" y="907441"/>
            <a:ext cx="11624552" cy="517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567" tIns="58267" rIns="116567" bIns="58267" anchor="t" anchorCtr="0">
            <a:spAutoFit/>
          </a:bodyPr>
          <a:lstStyle/>
          <a:p>
            <a:r>
              <a:rPr lang="es-MX" sz="2600" b="1" dirty="0">
                <a:solidFill>
                  <a:srgbClr val="1E5B4F"/>
                </a:solidFill>
                <a:latin typeface="Noto Sans Bold" panose="020B0802040504020204" pitchFamily="34" charset="0"/>
                <a:ea typeface="Noto Sans Bold" panose="020B0802040504020204" pitchFamily="34" charset="0"/>
                <a:cs typeface="Noto Sans Bold" panose="020B0802040504020204" pitchFamily="34" charset="0"/>
                <a:sym typeface="Noto Sans"/>
              </a:rPr>
              <a:t>II. Desarrollo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889212-C867-27B9-EA8D-5DFA97F42200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8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317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01523-9F0E-C598-51F8-1603E748B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10 Grupo"/>
          <p:cNvGrpSpPr/>
          <p:nvPr/>
        </p:nvGrpSpPr>
        <p:grpSpPr>
          <a:xfrm>
            <a:off x="853737" y="767331"/>
            <a:ext cx="11624552" cy="783573"/>
            <a:chOff x="853737" y="767331"/>
            <a:chExt cx="11624552" cy="783573"/>
          </a:xfrm>
        </p:grpSpPr>
        <p:sp>
          <p:nvSpPr>
            <p:cNvPr id="12" name="Google Shape;78;p8">
              <a:extLst>
                <a:ext uri="{FF2B5EF4-FFF2-40B4-BE49-F238E27FC236}">
                  <a16:creationId xmlns:a16="http://schemas.microsoft.com/office/drawing/2014/main" id="{1E35FBC0-A1F7-1B4F-C25F-C1631D19C135}"/>
                </a:ext>
              </a:extLst>
            </p:cNvPr>
            <p:cNvSpPr txBox="1"/>
            <p:nvPr/>
          </p:nvSpPr>
          <p:spPr>
            <a:xfrm>
              <a:off x="853737" y="900227"/>
              <a:ext cx="11624552" cy="5177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6567" tIns="58267" rIns="116567" bIns="58267" anchor="t" anchorCtr="0">
              <a:spAutoFit/>
            </a:bodyPr>
            <a:lstStyle/>
            <a:p>
              <a:r>
                <a:rPr lang="es-MX" sz="2600" b="1" dirty="0">
                  <a:solidFill>
                    <a:srgbClr val="1E5B4F"/>
                  </a:solidFill>
                  <a:latin typeface="Noto Sans Bold" panose="020B0802040504020204" pitchFamily="34" charset="0"/>
                  <a:ea typeface="Noto Sans Bold" panose="020B0802040504020204" pitchFamily="34" charset="0"/>
                  <a:cs typeface="Noto Sans Bold" panose="020B0802040504020204" pitchFamily="34" charset="0"/>
                  <a:sym typeface="Noto Sans"/>
                </a:rPr>
                <a:t>III. Proyecto de Acuerdo </a:t>
              </a:r>
            </a:p>
          </p:txBody>
        </p:sp>
        <p:pic>
          <p:nvPicPr>
            <p:cNvPr id="13" name="Imagen 20">
              <a:extLst>
                <a:ext uri="{FF2B5EF4-FFF2-40B4-BE49-F238E27FC236}">
                  <a16:creationId xmlns:a16="http://schemas.microsoft.com/office/drawing/2014/main" id="{872323D5-DEC4-DB62-AAD5-56EB95D14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51221" y="767331"/>
              <a:ext cx="824202" cy="783573"/>
            </a:xfrm>
            <a:prstGeom prst="rect">
              <a:avLst/>
            </a:prstGeom>
          </p:spPr>
        </p:pic>
      </p:grpSp>
      <p:sp>
        <p:nvSpPr>
          <p:cNvPr id="14" name="CuadroTexto 4">
            <a:extLst>
              <a:ext uri="{FF2B5EF4-FFF2-40B4-BE49-F238E27FC236}">
                <a16:creationId xmlns:a16="http://schemas.microsoft.com/office/drawing/2014/main" id="{08D8C1AC-60E3-F5C0-F67F-D4262F0CBD85}"/>
              </a:ext>
            </a:extLst>
          </p:cNvPr>
          <p:cNvSpPr txBox="1"/>
          <p:nvPr/>
        </p:nvSpPr>
        <p:spPr>
          <a:xfrm>
            <a:off x="853738" y="2248184"/>
            <a:ext cx="13922436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buClr>
                <a:schemeClr val="dk1"/>
              </a:buClr>
              <a:buSzPts val="2100"/>
              <a:defRPr sz="1800">
                <a:solidFill>
                  <a:srgbClr val="235C4F"/>
                </a:solidFill>
                <a:latin typeface="Noto Sans Medium"/>
                <a:ea typeface="Montserrat SemiBold"/>
                <a:cs typeface="Noto Sans Medium"/>
              </a:defRPr>
            </a:lvl1pPr>
          </a:lstStyle>
          <a:p>
            <a:pPr algn="just"/>
            <a:r>
              <a:rPr lang="es-MX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“Este Consejo Técnico, con fundamento en lo dispuesto por los artículos 251 fracciones IV y XXXVIII, 253 fracciones II, III, V y último párrafo, 263 y 264 fracción XVII de la Ley del Seguro Social</a:t>
            </a:r>
            <a:r>
              <a:rPr lang="es-MX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; </a:t>
            </a:r>
            <a:r>
              <a:rPr lang="es-MX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116 de la Ley General de Bienes Nacionales; 5 primer y segundo párrafos, 57 de la Ley Federal de las Entidades Paraestatales; y 31 fracciones XVI y XX del Reglamento Interior del Instituto Mexicano del Seguro Social; de conformidad con el planteamiento presentado por el Director General, por conducto de la persona Titular de la Dirección de </a:t>
            </a:r>
            <a:r>
              <a:rPr lang="es-MX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Administración, en términos del oficio ______ del ___ de _______ de 2026,</a:t>
            </a:r>
            <a:r>
              <a:rPr lang="es-MX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así como del </a:t>
            </a:r>
            <a:r>
              <a:rPr lang="es-MX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dictamen del Comité de Administración del propio Órgano de Gobierno, emitido en reunión ordinaria realizada el ____ del mismo mes y año, </a:t>
            </a:r>
            <a:r>
              <a:rPr lang="es-MX" b="1" dirty="0">
                <a:solidFill>
                  <a:schemeClr val="tx1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Acuerda:</a:t>
            </a:r>
          </a:p>
        </p:txBody>
      </p:sp>
      <p:sp>
        <p:nvSpPr>
          <p:cNvPr id="15" name="CuadroTexto 5">
            <a:extLst>
              <a:ext uri="{FF2B5EF4-FFF2-40B4-BE49-F238E27FC236}">
                <a16:creationId xmlns:a16="http://schemas.microsoft.com/office/drawing/2014/main" id="{887645E5-60DC-B1FB-4661-83610C3451FE}"/>
              </a:ext>
            </a:extLst>
          </p:cNvPr>
          <p:cNvSpPr txBox="1"/>
          <p:nvPr/>
        </p:nvSpPr>
        <p:spPr>
          <a:xfrm>
            <a:off x="853738" y="4418464"/>
            <a:ext cx="13922436" cy="1754326"/>
          </a:xfrm>
          <a:prstGeom prst="rect">
            <a:avLst/>
          </a:prstGeom>
          <a:solidFill>
            <a:srgbClr val="235C4F"/>
          </a:solidFill>
        </p:spPr>
        <p:txBody>
          <a:bodyPr wrap="square">
            <a:spAutoFit/>
          </a:bodyPr>
          <a:lstStyle/>
          <a:p>
            <a:pPr algn="just">
              <a:spcAft>
                <a:spcPts val="880"/>
              </a:spcAft>
            </a:pPr>
            <a:r>
              <a:rPr lang="es-MX" sz="18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Primero. </a:t>
            </a:r>
            <a:r>
              <a:rPr lang="es-MX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Aprobar el Programa de Otorgamiento de Permisos de Uso Temporal Revocable y Contratos de Subarrendamiento 2027, y autoriza: a) Que los Órganos de Operación Administrativa Desconcentrada, dentro del ámbito de su competencia, renueven y otorguen Permisos de Uso Temporal Revocable y celebren los Contratos de Subarrendamiento que cumplan con los requisitos establecidos en las Políticas que para el caso se encuentren vigentes, y b) Actualizar las cuotas de recuperación por el Uso de Superficie Institucional, de acuerdo con la propuesta de incremento realizada por la Dirección de Administración, aplicándose cuotas diferenciadas conforme a lo señalado en la Tabla de Cuotas 2027.</a:t>
            </a:r>
          </a:p>
        </p:txBody>
      </p:sp>
      <p:sp>
        <p:nvSpPr>
          <p:cNvPr id="16" name="CuadroTexto 8">
            <a:extLst>
              <a:ext uri="{FF2B5EF4-FFF2-40B4-BE49-F238E27FC236}">
                <a16:creationId xmlns:a16="http://schemas.microsoft.com/office/drawing/2014/main" id="{86CA39B1-B66F-7AF7-603F-8F019AA659F2}"/>
              </a:ext>
            </a:extLst>
          </p:cNvPr>
          <p:cNvSpPr txBox="1"/>
          <p:nvPr/>
        </p:nvSpPr>
        <p:spPr>
          <a:xfrm>
            <a:off x="853738" y="6407831"/>
            <a:ext cx="13922436" cy="923330"/>
          </a:xfrm>
          <a:prstGeom prst="rect">
            <a:avLst/>
          </a:prstGeom>
          <a:solidFill>
            <a:srgbClr val="235C4F"/>
          </a:solidFill>
        </p:spPr>
        <p:txBody>
          <a:bodyPr wrap="square">
            <a:spAutoFit/>
          </a:bodyPr>
          <a:lstStyle/>
          <a:p>
            <a:pPr algn="just">
              <a:spcAft>
                <a:spcPts val="880"/>
              </a:spcAft>
            </a:pPr>
            <a:r>
              <a:rPr lang="es-MX" sz="18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Segundo. </a:t>
            </a:r>
            <a:r>
              <a:rPr lang="es-MX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Instruir a la Dirección de Administración para que rinda el informe de resultados del </a:t>
            </a:r>
            <a:r>
              <a:rPr lang="es-ES_tradnl" sz="1800" b="1" i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‘</a:t>
            </a:r>
            <a:r>
              <a:rPr lang="es-MX" sz="1800" i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Programa de Otorgamiento de Permisos de Uso Temporal Revocable y Contratos de Subarrendamiento 2027</a:t>
            </a:r>
            <a:r>
              <a:rPr lang="es-MX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en cumplimiento a lo establecido en el presente Acuerdo, durante el primer trimestre del ejercicio fiscal 2028.”</a:t>
            </a:r>
          </a:p>
        </p:txBody>
      </p:sp>
      <p:sp>
        <p:nvSpPr>
          <p:cNvPr id="3" name="Marcador de número de diapositiva 3">
            <a:extLst>
              <a:ext uri="{FF2B5EF4-FFF2-40B4-BE49-F238E27FC236}">
                <a16:creationId xmlns:a16="http://schemas.microsoft.com/office/drawing/2014/main" id="{901A05C7-676F-C936-4B05-580F3B3E85E1}"/>
              </a:ext>
            </a:extLst>
          </p:cNvPr>
          <p:cNvSpPr txBox="1">
            <a:spLocks/>
          </p:cNvSpPr>
          <p:nvPr/>
        </p:nvSpPr>
        <p:spPr>
          <a:xfrm>
            <a:off x="14790062" y="9320732"/>
            <a:ext cx="756326" cy="446038"/>
          </a:xfrm>
          <a:prstGeom prst="rect">
            <a:avLst/>
          </a:prstGeom>
          <a:ln>
            <a:noFill/>
          </a:ln>
        </p:spPr>
        <p:txBody>
          <a:bodyPr vert="horz" lIns="185970" tIns="92953" rIns="185970" bIns="92953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2000">
                <a:solidFill>
                  <a:srgbClr val="1E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pPr algn="ctr"/>
              <a:t>9</a:t>
            </a:fld>
            <a:endParaRPr lang="es-MX" sz="2000" dirty="0">
              <a:solidFill>
                <a:srgbClr val="1E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060034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Diseño personalizado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8D0F52-0AA8-4726-AEF1-14A38C2C08CC}">
  <ds:schemaRefs>
    <ds:schemaRef ds:uri="http://schemas.microsoft.com/office/2006/documentManagement/types"/>
    <ds:schemaRef ds:uri="http://purl.org/dc/terms/"/>
    <ds:schemaRef ds:uri="http://schemas.microsoft.com/sharepoint/v3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FEF777AF-8B6C-4EE6-9887-7B5A952A5E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2802</TotalTime>
  <Words>2614</Words>
  <Application>Microsoft Office PowerPoint</Application>
  <PresentationFormat>Personalizado</PresentationFormat>
  <Paragraphs>544</Paragraphs>
  <Slides>9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Montserrat</vt:lpstr>
      <vt:lpstr>Noto Sans</vt:lpstr>
      <vt:lpstr>Noto Sans </vt:lpstr>
      <vt:lpstr>Noto Sans Bold</vt:lpstr>
      <vt:lpstr>Noto Sans Medium</vt:lpstr>
      <vt:lpstr>Noto Sans Regular</vt:lpstr>
      <vt:lpstr>Noto Sans SemiBold</vt:lpstr>
      <vt:lpstr>Noto Son Bold</vt:lpstr>
      <vt:lpstr>Diseño personalizado</vt:lpstr>
      <vt:lpstr>1_Diseño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125</cp:revision>
  <cp:lastPrinted>2026-02-10T23:11:35Z</cp:lastPrinted>
  <dcterms:created xsi:type="dcterms:W3CDTF">2025-12-30T21:08:16Z</dcterms:created>
  <dcterms:modified xsi:type="dcterms:W3CDTF">2026-10-12T15:58:36Z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