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27"/>
  </p:notesMasterIdLst>
  <p:handoutMasterIdLst>
    <p:handoutMasterId r:id="rId28"/>
  </p:handoutMasterIdLst>
  <p:sldIdLst>
    <p:sldId id="305" r:id="rId6"/>
    <p:sldId id="306" r:id="rId7"/>
    <p:sldId id="277" r:id="rId8"/>
    <p:sldId id="321" r:id="rId9"/>
    <p:sldId id="322" r:id="rId10"/>
    <p:sldId id="291" r:id="rId11"/>
    <p:sldId id="308" r:id="rId12"/>
    <p:sldId id="307" r:id="rId13"/>
    <p:sldId id="309" r:id="rId14"/>
    <p:sldId id="310" r:id="rId15"/>
    <p:sldId id="312" r:id="rId16"/>
    <p:sldId id="313" r:id="rId17"/>
    <p:sldId id="314" r:id="rId18"/>
    <p:sldId id="315" r:id="rId19"/>
    <p:sldId id="316" r:id="rId20"/>
    <p:sldId id="317" r:id="rId21"/>
    <p:sldId id="318" r:id="rId22"/>
    <p:sldId id="319" r:id="rId23"/>
    <p:sldId id="320" r:id="rId24"/>
    <p:sldId id="296" r:id="rId25"/>
    <p:sldId id="272" r:id="rId26"/>
  </p:sldIdLst>
  <p:sldSz cx="15544800" cy="10058400"/>
  <p:notesSz cx="7010400" cy="9296400"/>
  <p:defaultTextStyle>
    <a:defPPr>
      <a:defRPr lang="es-MX"/>
    </a:defPPr>
    <a:lvl1pPr marL="0" algn="l" defTabSz="1228954" rtl="0" eaLnBrk="1" latinLnBrk="0" hangingPunct="1">
      <a:defRPr sz="2419" kern="1200">
        <a:solidFill>
          <a:schemeClr val="tx1"/>
        </a:solidFill>
        <a:latin typeface="+mn-lt"/>
        <a:ea typeface="+mn-ea"/>
        <a:cs typeface="+mn-cs"/>
      </a:defRPr>
    </a:lvl1pPr>
    <a:lvl2pPr marL="614477" algn="l" defTabSz="1228954" rtl="0" eaLnBrk="1" latinLnBrk="0" hangingPunct="1">
      <a:defRPr sz="2419" kern="1200">
        <a:solidFill>
          <a:schemeClr val="tx1"/>
        </a:solidFill>
        <a:latin typeface="+mn-lt"/>
        <a:ea typeface="+mn-ea"/>
        <a:cs typeface="+mn-cs"/>
      </a:defRPr>
    </a:lvl2pPr>
    <a:lvl3pPr marL="1228954" algn="l" defTabSz="1228954" rtl="0" eaLnBrk="1" latinLnBrk="0" hangingPunct="1">
      <a:defRPr sz="2419" kern="1200">
        <a:solidFill>
          <a:schemeClr val="tx1"/>
        </a:solidFill>
        <a:latin typeface="+mn-lt"/>
        <a:ea typeface="+mn-ea"/>
        <a:cs typeface="+mn-cs"/>
      </a:defRPr>
    </a:lvl3pPr>
    <a:lvl4pPr marL="1843430" algn="l" defTabSz="1228954" rtl="0" eaLnBrk="1" latinLnBrk="0" hangingPunct="1">
      <a:defRPr sz="2419" kern="1200">
        <a:solidFill>
          <a:schemeClr val="tx1"/>
        </a:solidFill>
        <a:latin typeface="+mn-lt"/>
        <a:ea typeface="+mn-ea"/>
        <a:cs typeface="+mn-cs"/>
      </a:defRPr>
    </a:lvl4pPr>
    <a:lvl5pPr marL="2457907" algn="l" defTabSz="1228954" rtl="0" eaLnBrk="1" latinLnBrk="0" hangingPunct="1">
      <a:defRPr sz="2419" kern="1200">
        <a:solidFill>
          <a:schemeClr val="tx1"/>
        </a:solidFill>
        <a:latin typeface="+mn-lt"/>
        <a:ea typeface="+mn-ea"/>
        <a:cs typeface="+mn-cs"/>
      </a:defRPr>
    </a:lvl5pPr>
    <a:lvl6pPr marL="3072384" algn="l" defTabSz="1228954" rtl="0" eaLnBrk="1" latinLnBrk="0" hangingPunct="1">
      <a:defRPr sz="2419" kern="1200">
        <a:solidFill>
          <a:schemeClr val="tx1"/>
        </a:solidFill>
        <a:latin typeface="+mn-lt"/>
        <a:ea typeface="+mn-ea"/>
        <a:cs typeface="+mn-cs"/>
      </a:defRPr>
    </a:lvl6pPr>
    <a:lvl7pPr marL="3686861" algn="l" defTabSz="1228954" rtl="0" eaLnBrk="1" latinLnBrk="0" hangingPunct="1">
      <a:defRPr sz="2419" kern="1200">
        <a:solidFill>
          <a:schemeClr val="tx1"/>
        </a:solidFill>
        <a:latin typeface="+mn-lt"/>
        <a:ea typeface="+mn-ea"/>
        <a:cs typeface="+mn-cs"/>
      </a:defRPr>
    </a:lvl7pPr>
    <a:lvl8pPr marL="4301338" algn="l" defTabSz="1228954" rtl="0" eaLnBrk="1" latinLnBrk="0" hangingPunct="1">
      <a:defRPr sz="2419" kern="1200">
        <a:solidFill>
          <a:schemeClr val="tx1"/>
        </a:solidFill>
        <a:latin typeface="+mn-lt"/>
        <a:ea typeface="+mn-ea"/>
        <a:cs typeface="+mn-cs"/>
      </a:defRPr>
    </a:lvl8pPr>
    <a:lvl9pPr marL="4915814" algn="l" defTabSz="122895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8" userDrawn="1">
          <p15:clr>
            <a:srgbClr val="A4A3A4"/>
          </p15:clr>
        </p15:guide>
        <p15:guide id="2" pos="9512" userDrawn="1">
          <p15:clr>
            <a:srgbClr val="A4A3A4"/>
          </p15:clr>
        </p15:guide>
        <p15:guide id="3" orient="horz" pos="978" userDrawn="1">
          <p15:clr>
            <a:srgbClr val="A4A3A4"/>
          </p15:clr>
        </p15:guide>
        <p15:guide id="4" pos="2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EEB000"/>
    <a:srgbClr val="996600"/>
    <a:srgbClr val="996633"/>
    <a:srgbClr val="FF9900"/>
    <a:srgbClr val="FFCC66"/>
    <a:srgbClr val="691831"/>
    <a:srgbClr val="881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8" autoAdjust="0"/>
    <p:restoredTop sz="94673" autoAdjust="0"/>
  </p:normalViewPr>
  <p:slideViewPr>
    <p:cSldViewPr snapToGrid="0">
      <p:cViewPr varScale="1">
        <p:scale>
          <a:sx n="69" d="100"/>
          <a:sy n="69" d="100"/>
        </p:scale>
        <p:origin x="618" y="90"/>
      </p:cViewPr>
      <p:guideLst>
        <p:guide orient="horz" pos="3788"/>
        <p:guide pos="9512"/>
        <p:guide orient="horz" pos="978"/>
        <p:guide pos="27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22DDEC6-90E2-4E7D-BCA8-DC33E4AC11D6}" type="datetimeFigureOut">
              <a:rPr lang="es-MX" smtClean="0"/>
              <a:t>14/09/2026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FCEE7B-1A11-E64B-87B8-FF304E00D3FD}" type="datetimeFigureOut">
              <a:rPr lang="en-US" smtClean="0"/>
              <a:t>9/14/2026</a:t>
            </a:fld>
            <a:endParaRPr lang="en-US"/>
          </a:p>
        </p:txBody>
      </p:sp>
      <p:sp>
        <p:nvSpPr>
          <p:cNvPr id="4" name="Slide Image Placeholder 3"/>
          <p:cNvSpPr>
            <a:spLocks noGrp="1" noRot="1" noChangeAspect="1"/>
          </p:cNvSpPr>
          <p:nvPr>
            <p:ph type="sldImg" idx="2"/>
          </p:nvPr>
        </p:nvSpPr>
        <p:spPr>
          <a:xfrm>
            <a:off x="811213" y="696913"/>
            <a:ext cx="538797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614477" rtl="0" eaLnBrk="1" latinLnBrk="0" hangingPunct="1">
      <a:defRPr sz="1613" kern="1200">
        <a:solidFill>
          <a:schemeClr val="tx1"/>
        </a:solidFill>
        <a:latin typeface="+mn-lt"/>
        <a:ea typeface="+mn-ea"/>
        <a:cs typeface="+mn-cs"/>
      </a:defRPr>
    </a:lvl1pPr>
    <a:lvl2pPr marL="614477" algn="l" defTabSz="614477" rtl="0" eaLnBrk="1" latinLnBrk="0" hangingPunct="1">
      <a:defRPr sz="1613" kern="1200">
        <a:solidFill>
          <a:schemeClr val="tx1"/>
        </a:solidFill>
        <a:latin typeface="+mn-lt"/>
        <a:ea typeface="+mn-ea"/>
        <a:cs typeface="+mn-cs"/>
      </a:defRPr>
    </a:lvl2pPr>
    <a:lvl3pPr marL="1228954" algn="l" defTabSz="614477" rtl="0" eaLnBrk="1" latinLnBrk="0" hangingPunct="1">
      <a:defRPr sz="1613" kern="1200">
        <a:solidFill>
          <a:schemeClr val="tx1"/>
        </a:solidFill>
        <a:latin typeface="+mn-lt"/>
        <a:ea typeface="+mn-ea"/>
        <a:cs typeface="+mn-cs"/>
      </a:defRPr>
    </a:lvl3pPr>
    <a:lvl4pPr marL="1843430" algn="l" defTabSz="614477" rtl="0" eaLnBrk="1" latinLnBrk="0" hangingPunct="1">
      <a:defRPr sz="1613" kern="1200">
        <a:solidFill>
          <a:schemeClr val="tx1"/>
        </a:solidFill>
        <a:latin typeface="+mn-lt"/>
        <a:ea typeface="+mn-ea"/>
        <a:cs typeface="+mn-cs"/>
      </a:defRPr>
    </a:lvl4pPr>
    <a:lvl5pPr marL="2457907" algn="l" defTabSz="614477" rtl="0" eaLnBrk="1" latinLnBrk="0" hangingPunct="1">
      <a:defRPr sz="1613" kern="1200">
        <a:solidFill>
          <a:schemeClr val="tx1"/>
        </a:solidFill>
        <a:latin typeface="+mn-lt"/>
        <a:ea typeface="+mn-ea"/>
        <a:cs typeface="+mn-cs"/>
      </a:defRPr>
    </a:lvl5pPr>
    <a:lvl6pPr marL="3072384" algn="l" defTabSz="614477" rtl="0" eaLnBrk="1" latinLnBrk="0" hangingPunct="1">
      <a:defRPr sz="1613" kern="1200">
        <a:solidFill>
          <a:schemeClr val="tx1"/>
        </a:solidFill>
        <a:latin typeface="+mn-lt"/>
        <a:ea typeface="+mn-ea"/>
        <a:cs typeface="+mn-cs"/>
      </a:defRPr>
    </a:lvl6pPr>
    <a:lvl7pPr marL="3686861" algn="l" defTabSz="614477" rtl="0" eaLnBrk="1" latinLnBrk="0" hangingPunct="1">
      <a:defRPr sz="1613" kern="1200">
        <a:solidFill>
          <a:schemeClr val="tx1"/>
        </a:solidFill>
        <a:latin typeface="+mn-lt"/>
        <a:ea typeface="+mn-ea"/>
        <a:cs typeface="+mn-cs"/>
      </a:defRPr>
    </a:lvl7pPr>
    <a:lvl8pPr marL="4301338" algn="l" defTabSz="614477" rtl="0" eaLnBrk="1" latinLnBrk="0" hangingPunct="1">
      <a:defRPr sz="1613" kern="1200">
        <a:solidFill>
          <a:schemeClr val="tx1"/>
        </a:solidFill>
        <a:latin typeface="+mn-lt"/>
        <a:ea typeface="+mn-ea"/>
        <a:cs typeface="+mn-cs"/>
      </a:defRPr>
    </a:lvl8pPr>
    <a:lvl9pPr marL="4915814" algn="l" defTabSz="614477"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1213" y="696913"/>
            <a:ext cx="5387975" cy="3486150"/>
          </a:xfrm>
        </p:spPr>
        <p:txBody>
          <a:bodyPr/>
          <a:lstStyle/>
          <a:p>
            <a:endParaRPr lang="es-MX"/>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3</a:t>
            </a:fld>
            <a:endParaRPr lang="en-US"/>
          </a:p>
        </p:txBody>
      </p:sp>
    </p:spTree>
    <p:extLst>
      <p:ext uri="{BB962C8B-B14F-4D97-AF65-F5344CB8AC3E}">
        <p14:creationId xmlns:p14="http://schemas.microsoft.com/office/powerpoint/2010/main" val="10479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6BE9B-066D-4083-8D38-E57E4A51A13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C4BB49C-D71A-BBB5-E395-DFE10866A5D6}"/>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FA9AA1E7-3872-4E12-D9E9-380473BD4C5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6D8467E-F339-085B-8E4B-AF2C8A67BE81}"/>
              </a:ext>
            </a:extLst>
          </p:cNvPr>
          <p:cNvSpPr>
            <a:spLocks noGrp="1"/>
          </p:cNvSpPr>
          <p:nvPr>
            <p:ph type="sldNum" sz="quarter" idx="5"/>
          </p:nvPr>
        </p:nvSpPr>
        <p:spPr/>
        <p:txBody>
          <a:bodyPr/>
          <a:lstStyle/>
          <a:p>
            <a:fld id="{91043BD8-6F4D-6C48-83C7-0C46088375E3}" type="slidenum">
              <a:rPr lang="en-US" smtClean="0"/>
              <a:t>4</a:t>
            </a:fld>
            <a:endParaRPr lang="en-US"/>
          </a:p>
        </p:txBody>
      </p:sp>
    </p:spTree>
    <p:extLst>
      <p:ext uri="{BB962C8B-B14F-4D97-AF65-F5344CB8AC3E}">
        <p14:creationId xmlns:p14="http://schemas.microsoft.com/office/powerpoint/2010/main" val="1909956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58A3E-71A2-AE36-6034-A868F452755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79654BA-CFFC-6CEE-B228-DD10AF803D95}"/>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83467442-E52E-7E2B-8604-0BA4376C40A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D2B69A3A-7C18-9345-11D8-57730EBF38AF}"/>
              </a:ext>
            </a:extLst>
          </p:cNvPr>
          <p:cNvSpPr>
            <a:spLocks noGrp="1"/>
          </p:cNvSpPr>
          <p:nvPr>
            <p:ph type="sldNum" sz="quarter" idx="5"/>
          </p:nvPr>
        </p:nvSpPr>
        <p:spPr/>
        <p:txBody>
          <a:bodyPr/>
          <a:lstStyle/>
          <a:p>
            <a:fld id="{91043BD8-6F4D-6C48-83C7-0C46088375E3}" type="slidenum">
              <a:rPr lang="en-US" smtClean="0"/>
              <a:t>5</a:t>
            </a:fld>
            <a:endParaRPr lang="en-US"/>
          </a:p>
        </p:txBody>
      </p:sp>
    </p:spTree>
    <p:extLst>
      <p:ext uri="{BB962C8B-B14F-4D97-AF65-F5344CB8AC3E}">
        <p14:creationId xmlns:p14="http://schemas.microsoft.com/office/powerpoint/2010/main" val="3065154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2D761-3A1D-8399-DE38-47FBCC13AAE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B586F3E-A11B-2EE7-19B9-FEFA1452F2A1}"/>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FFE0FB29-3401-9688-E4CD-47C416F43BC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97D362C-D07A-6C5A-3DF0-1C42378F90AE}"/>
              </a:ext>
            </a:extLst>
          </p:cNvPr>
          <p:cNvSpPr>
            <a:spLocks noGrp="1"/>
          </p:cNvSpPr>
          <p:nvPr>
            <p:ph type="sldNum" sz="quarter" idx="5"/>
          </p:nvPr>
        </p:nvSpPr>
        <p:spPr/>
        <p:txBody>
          <a:bodyPr/>
          <a:lstStyle/>
          <a:p>
            <a:fld id="{91043BD8-6F4D-6C48-83C7-0C46088375E3}" type="slidenum">
              <a:rPr lang="en-US" smtClean="0"/>
              <a:t>6</a:t>
            </a:fld>
            <a:endParaRPr lang="en-US"/>
          </a:p>
        </p:txBody>
      </p:sp>
    </p:spTree>
    <p:extLst>
      <p:ext uri="{BB962C8B-B14F-4D97-AF65-F5344CB8AC3E}">
        <p14:creationId xmlns:p14="http://schemas.microsoft.com/office/powerpoint/2010/main" val="3831346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7</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61DB0-FCE6-8919-5038-E8A90C46206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69AEFE1-451B-28C6-BC47-2FE05B3835FE}"/>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DF439D18-7DF2-22E3-97DC-21862F5C0D0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28D99AD-16A5-5F4E-D192-2C7CCA1BA0FF}"/>
              </a:ext>
            </a:extLst>
          </p:cNvPr>
          <p:cNvSpPr>
            <a:spLocks noGrp="1"/>
          </p:cNvSpPr>
          <p:nvPr>
            <p:ph type="sldNum" sz="quarter" idx="5"/>
          </p:nvPr>
        </p:nvSpPr>
        <p:spPr/>
        <p:txBody>
          <a:bodyPr/>
          <a:lstStyle/>
          <a:p>
            <a:fld id="{91043BD8-6F4D-6C48-83C7-0C46088375E3}" type="slidenum">
              <a:rPr lang="en-US" smtClean="0"/>
              <a:t>8</a:t>
            </a:fld>
            <a:endParaRPr lang="en-US"/>
          </a:p>
        </p:txBody>
      </p:sp>
    </p:spTree>
    <p:extLst>
      <p:ext uri="{BB962C8B-B14F-4D97-AF65-F5344CB8AC3E}">
        <p14:creationId xmlns:p14="http://schemas.microsoft.com/office/powerpoint/2010/main" val="3778968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9</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10</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11</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12</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13</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14</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15</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16</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17</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18</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19</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20</a:t>
            </a:fld>
            <a:endParaRPr lang="en-US"/>
          </a:p>
        </p:txBody>
      </p:sp>
    </p:spTree>
    <p:extLst>
      <p:ext uri="{BB962C8B-B14F-4D97-AF65-F5344CB8AC3E}">
        <p14:creationId xmlns:p14="http://schemas.microsoft.com/office/powerpoint/2010/main" val="34217119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1"/>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11832" y="1"/>
            <a:ext cx="15532968" cy="10066066"/>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46061" y="0"/>
            <a:ext cx="15636925" cy="100584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36805" y="0"/>
            <a:ext cx="15618412" cy="100584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3605"/>
            <a:ext cx="15544800" cy="10065610"/>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564105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99527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tint val="82000"/>
                  </a:schemeClr>
                </a:solidFill>
              </a:defRPr>
            </a:lvl1pPr>
            <a:lvl2pPr marL="670575" indent="0">
              <a:buNone/>
              <a:defRPr sz="2933">
                <a:solidFill>
                  <a:schemeClr val="tx1">
                    <a:tint val="82000"/>
                  </a:schemeClr>
                </a:solidFill>
              </a:defRPr>
            </a:lvl2pPr>
            <a:lvl3pPr marL="1341150" indent="0">
              <a:buNone/>
              <a:defRPr sz="2640">
                <a:solidFill>
                  <a:schemeClr val="tx1">
                    <a:tint val="82000"/>
                  </a:schemeClr>
                </a:solidFill>
              </a:defRPr>
            </a:lvl3pPr>
            <a:lvl4pPr marL="2011726" indent="0">
              <a:buNone/>
              <a:defRPr sz="2347">
                <a:solidFill>
                  <a:schemeClr val="tx1">
                    <a:tint val="82000"/>
                  </a:schemeClr>
                </a:solidFill>
              </a:defRPr>
            </a:lvl4pPr>
            <a:lvl5pPr marL="2682301" indent="0">
              <a:buNone/>
              <a:defRPr sz="2347">
                <a:solidFill>
                  <a:schemeClr val="tx1">
                    <a:tint val="82000"/>
                  </a:schemeClr>
                </a:solidFill>
              </a:defRPr>
            </a:lvl5pPr>
            <a:lvl6pPr marL="3352876" indent="0">
              <a:buNone/>
              <a:defRPr sz="2347">
                <a:solidFill>
                  <a:schemeClr val="tx1">
                    <a:tint val="82000"/>
                  </a:schemeClr>
                </a:solidFill>
              </a:defRPr>
            </a:lvl6pPr>
            <a:lvl7pPr marL="4023451" indent="0">
              <a:buNone/>
              <a:defRPr sz="2347">
                <a:solidFill>
                  <a:schemeClr val="tx1">
                    <a:tint val="82000"/>
                  </a:schemeClr>
                </a:solidFill>
              </a:defRPr>
            </a:lvl7pPr>
            <a:lvl8pPr marL="4694027" indent="0">
              <a:buNone/>
              <a:defRPr sz="2347">
                <a:solidFill>
                  <a:schemeClr val="tx1">
                    <a:tint val="82000"/>
                  </a:schemeClr>
                </a:solidFill>
              </a:defRPr>
            </a:lvl8pPr>
            <a:lvl9pPr marL="5364602" indent="0">
              <a:buNone/>
              <a:defRPr sz="2347">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382440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487395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731" y="3674110"/>
            <a:ext cx="6576178"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69556" y="3674110"/>
            <a:ext cx="6608565"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64035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2068033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5109127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088299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4015538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7773709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353100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4006668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12003971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3461300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1165860" rtl="0" eaLnBrk="1" latinLnBrk="0" hangingPunct="1">
        <a:lnSpc>
          <a:spcPct val="90000"/>
        </a:lnSpc>
        <a:spcBef>
          <a:spcPct val="0"/>
        </a:spcBef>
        <a:buNone/>
        <a:defRPr sz="5610" kern="1200">
          <a:solidFill>
            <a:schemeClr val="tx1"/>
          </a:solidFill>
          <a:latin typeface="+mj-lt"/>
          <a:ea typeface="+mj-ea"/>
          <a:cs typeface="+mj-cs"/>
        </a:defRPr>
      </a:lvl1pPr>
    </p:titleStyle>
    <p:bodyStyle>
      <a:lvl1pPr marL="291465" indent="-291465" algn="l" defTabSz="1165860" rtl="0" eaLnBrk="1" latinLnBrk="0" hangingPunct="1">
        <a:lnSpc>
          <a:spcPct val="90000"/>
        </a:lnSpc>
        <a:spcBef>
          <a:spcPts val="1275"/>
        </a:spcBef>
        <a:buFont typeface="Arial" panose="020B0604020202020204" pitchFamily="34" charset="0"/>
        <a:buChar char="•"/>
        <a:defRPr sz="3570" kern="1200">
          <a:solidFill>
            <a:schemeClr val="tx1"/>
          </a:solidFill>
          <a:latin typeface="+mn-lt"/>
          <a:ea typeface="+mn-ea"/>
          <a:cs typeface="+mn-cs"/>
        </a:defRPr>
      </a:lvl1pPr>
      <a:lvl2pPr marL="874395" indent="-291465" algn="l" defTabSz="1165860" rtl="0" eaLnBrk="1" latinLnBrk="0" hangingPunct="1">
        <a:lnSpc>
          <a:spcPct val="90000"/>
        </a:lnSpc>
        <a:spcBef>
          <a:spcPts val="638"/>
        </a:spcBef>
        <a:buFont typeface="Arial" panose="020B0604020202020204" pitchFamily="34" charset="0"/>
        <a:buChar char="•"/>
        <a:defRPr sz="3060" kern="1200">
          <a:solidFill>
            <a:schemeClr val="tx1"/>
          </a:solidFill>
          <a:latin typeface="+mn-lt"/>
          <a:ea typeface="+mn-ea"/>
          <a:cs typeface="+mn-cs"/>
        </a:defRPr>
      </a:lvl2pPr>
      <a:lvl3pPr marL="1457325" indent="-291465" algn="l" defTabSz="1165860" rtl="0" eaLnBrk="1" latinLnBrk="0" hangingPunct="1">
        <a:lnSpc>
          <a:spcPct val="90000"/>
        </a:lnSpc>
        <a:spcBef>
          <a:spcPts val="638"/>
        </a:spcBef>
        <a:buFont typeface="Arial" panose="020B0604020202020204" pitchFamily="34" charset="0"/>
        <a:buChar char="•"/>
        <a:defRPr sz="2550" kern="1200">
          <a:solidFill>
            <a:schemeClr val="tx1"/>
          </a:solidFill>
          <a:latin typeface="+mn-lt"/>
          <a:ea typeface="+mn-ea"/>
          <a:cs typeface="+mn-cs"/>
        </a:defRPr>
      </a:lvl3pPr>
      <a:lvl4pPr marL="204025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4pPr>
      <a:lvl5pPr marL="262318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5pPr>
      <a:lvl6pPr marL="320611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6pPr>
      <a:lvl7pPr marL="378904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7pPr>
      <a:lvl8pPr marL="437197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8pPr>
      <a:lvl9pPr marL="495490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9pPr>
    </p:bodyStyle>
    <p:otherStyle>
      <a:defPPr>
        <a:defRPr lang="es-MX"/>
      </a:defPPr>
      <a:lvl1pPr marL="0" algn="l" defTabSz="1165860" rtl="0" eaLnBrk="1" latinLnBrk="0" hangingPunct="1">
        <a:defRPr sz="2295" kern="1200">
          <a:solidFill>
            <a:schemeClr val="tx1"/>
          </a:solidFill>
          <a:latin typeface="+mn-lt"/>
          <a:ea typeface="+mn-ea"/>
          <a:cs typeface="+mn-cs"/>
        </a:defRPr>
      </a:lvl1pPr>
      <a:lvl2pPr marL="582930" algn="l" defTabSz="1165860" rtl="0" eaLnBrk="1" latinLnBrk="0" hangingPunct="1">
        <a:defRPr sz="2295" kern="1200">
          <a:solidFill>
            <a:schemeClr val="tx1"/>
          </a:solidFill>
          <a:latin typeface="+mn-lt"/>
          <a:ea typeface="+mn-ea"/>
          <a:cs typeface="+mn-cs"/>
        </a:defRPr>
      </a:lvl2pPr>
      <a:lvl3pPr marL="1165860" algn="l" defTabSz="1165860" rtl="0" eaLnBrk="1" latinLnBrk="0" hangingPunct="1">
        <a:defRPr sz="2295" kern="1200">
          <a:solidFill>
            <a:schemeClr val="tx1"/>
          </a:solidFill>
          <a:latin typeface="+mn-lt"/>
          <a:ea typeface="+mn-ea"/>
          <a:cs typeface="+mn-cs"/>
        </a:defRPr>
      </a:lvl3pPr>
      <a:lvl4pPr marL="1748790" algn="l" defTabSz="1165860" rtl="0" eaLnBrk="1" latinLnBrk="0" hangingPunct="1">
        <a:defRPr sz="2295" kern="1200">
          <a:solidFill>
            <a:schemeClr val="tx1"/>
          </a:solidFill>
          <a:latin typeface="+mn-lt"/>
          <a:ea typeface="+mn-ea"/>
          <a:cs typeface="+mn-cs"/>
        </a:defRPr>
      </a:lvl4pPr>
      <a:lvl5pPr marL="2331720" algn="l" defTabSz="1165860" rtl="0" eaLnBrk="1" latinLnBrk="0" hangingPunct="1">
        <a:defRPr sz="2295" kern="1200">
          <a:solidFill>
            <a:schemeClr val="tx1"/>
          </a:solidFill>
          <a:latin typeface="+mn-lt"/>
          <a:ea typeface="+mn-ea"/>
          <a:cs typeface="+mn-cs"/>
        </a:defRPr>
      </a:lvl5pPr>
      <a:lvl6pPr marL="2914650" algn="l" defTabSz="1165860" rtl="0" eaLnBrk="1" latinLnBrk="0" hangingPunct="1">
        <a:defRPr sz="2295" kern="1200">
          <a:solidFill>
            <a:schemeClr val="tx1"/>
          </a:solidFill>
          <a:latin typeface="+mn-lt"/>
          <a:ea typeface="+mn-ea"/>
          <a:cs typeface="+mn-cs"/>
        </a:defRPr>
      </a:lvl6pPr>
      <a:lvl7pPr marL="3497580" algn="l" defTabSz="1165860" rtl="0" eaLnBrk="1" latinLnBrk="0" hangingPunct="1">
        <a:defRPr sz="2295" kern="1200">
          <a:solidFill>
            <a:schemeClr val="tx1"/>
          </a:solidFill>
          <a:latin typeface="+mn-lt"/>
          <a:ea typeface="+mn-ea"/>
          <a:cs typeface="+mn-cs"/>
        </a:defRPr>
      </a:lvl7pPr>
      <a:lvl8pPr marL="4080510" algn="l" defTabSz="1165860" rtl="0" eaLnBrk="1" latinLnBrk="0" hangingPunct="1">
        <a:defRPr sz="2295" kern="1200">
          <a:solidFill>
            <a:schemeClr val="tx1"/>
          </a:solidFill>
          <a:latin typeface="+mn-lt"/>
          <a:ea typeface="+mn-ea"/>
          <a:cs typeface="+mn-cs"/>
        </a:defRPr>
      </a:lvl8pPr>
      <a:lvl9pPr marL="4663440" algn="l" defTabSz="1165860" rtl="0" eaLnBrk="1" latinLnBrk="0" hangingPunct="1">
        <a:defRPr sz="229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82000"/>
                  </a:schemeClr>
                </a:solidFill>
              </a:defRPr>
            </a:lvl1pPr>
          </a:lstStyle>
          <a:p>
            <a:fld id="{C764DE79-268F-4C1A-8933-263129D2AF90}" type="datetimeFigureOut">
              <a:rPr lang="en-US" dirty="0"/>
              <a:t>9/14/2026</a:t>
            </a:fld>
            <a:endParaRPr lang="en-US" dirty="0"/>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82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190270159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28.png"/><Relationship Id="rId5" Type="http://schemas.openxmlformats.org/officeDocument/2006/relationships/image" Target="../media/image27.emf"/><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29.emf"/></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30.emf"/></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31.emf"/></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32.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openxmlformats.org/officeDocument/2006/relationships/image" Target="../media/image33.emf"/></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image" Target="../media/image34.emf"/></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9.xml"/><Relationship Id="rId4" Type="http://schemas.openxmlformats.org/officeDocument/2006/relationships/image" Target="../media/image35.emf"/></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9.xml"/><Relationship Id="rId4" Type="http://schemas.openxmlformats.org/officeDocument/2006/relationships/image" Target="../media/image36.emf"/></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openxmlformats.org/officeDocument/2006/relationships/image" Target="../media/image37.emf"/></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38.emf"/></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0;p2">
            <a:extLst>
              <a:ext uri="{FF2B5EF4-FFF2-40B4-BE49-F238E27FC236}">
                <a16:creationId xmlns:a16="http://schemas.microsoft.com/office/drawing/2014/main" id="{89DA55E5-0D2D-E70F-4AEA-FD0A68FE1FAA}"/>
              </a:ext>
            </a:extLst>
          </p:cNvPr>
          <p:cNvSpPr txBox="1"/>
          <p:nvPr/>
        </p:nvSpPr>
        <p:spPr>
          <a:xfrm>
            <a:off x="9754881" y="8776306"/>
            <a:ext cx="5171136" cy="403880"/>
          </a:xfrm>
          <a:prstGeom prst="rect">
            <a:avLst/>
          </a:prstGeom>
          <a:noFill/>
          <a:ln>
            <a:noFill/>
          </a:ln>
        </p:spPr>
        <p:txBody>
          <a:bodyPr spcFirstLastPara="1" wrap="square" lIns="79477" tIns="39728" rIns="79477" bIns="39728" anchor="t" anchorCtr="0">
            <a:noAutofit/>
          </a:bodyPr>
          <a:lstStyle/>
          <a:p>
            <a:pPr algn="r"/>
            <a:r>
              <a:rPr lang="es-MX" sz="2000" b="1" dirty="0">
                <a:solidFill>
                  <a:srgbClr val="691831"/>
                </a:solidFill>
                <a:latin typeface="Noto Sans"/>
                <a:ea typeface="Noto Sans"/>
                <a:cs typeface="Noto Sans"/>
              </a:rPr>
              <a:t>Ciudad de México, septiembre de 2026.</a:t>
            </a:r>
          </a:p>
          <a:p>
            <a:pPr marL="198720" indent="-44160" algn="r">
              <a:lnSpc>
                <a:spcPct val="90000"/>
              </a:lnSpc>
              <a:spcBef>
                <a:spcPts val="870"/>
              </a:spcBef>
              <a:buClr>
                <a:schemeClr val="dk1"/>
              </a:buClr>
              <a:buSzPts val="2800"/>
            </a:pPr>
            <a:endParaRPr sz="2000" dirty="0">
              <a:solidFill>
                <a:schemeClr val="lt1"/>
              </a:solidFill>
              <a:latin typeface="Calibri"/>
              <a:ea typeface="Calibri"/>
              <a:cs typeface="Calibri"/>
              <a:sym typeface="Calibri"/>
            </a:endParaRPr>
          </a:p>
        </p:txBody>
      </p:sp>
      <p:sp>
        <p:nvSpPr>
          <p:cNvPr id="4" name="Google Shape;92;p2">
            <a:extLst>
              <a:ext uri="{FF2B5EF4-FFF2-40B4-BE49-F238E27FC236}">
                <a16:creationId xmlns:a16="http://schemas.microsoft.com/office/drawing/2014/main" id="{EBC37915-5158-31AD-016A-0C1DC01707D0}"/>
              </a:ext>
            </a:extLst>
          </p:cNvPr>
          <p:cNvSpPr txBox="1"/>
          <p:nvPr/>
        </p:nvSpPr>
        <p:spPr>
          <a:xfrm>
            <a:off x="3267417" y="2988945"/>
            <a:ext cx="11658600" cy="1117019"/>
          </a:xfrm>
          <a:prstGeom prst="rect">
            <a:avLst/>
          </a:prstGeom>
          <a:noFill/>
          <a:ln>
            <a:noFill/>
          </a:ln>
        </p:spPr>
        <p:txBody>
          <a:bodyPr spcFirstLastPara="1" wrap="square" lIns="116567" tIns="58267" rIns="116567" bIns="58267" anchor="ctr" anchorCtr="0">
            <a:noAutofit/>
          </a:bodyPr>
          <a:lstStyle/>
          <a:p>
            <a:pPr algn="ctr">
              <a:lnSpc>
                <a:spcPct val="90000"/>
              </a:lnSpc>
              <a:buClr>
                <a:srgbClr val="EDD899"/>
              </a:buClr>
              <a:buSzPts val="4400"/>
            </a:pPr>
            <a:endParaRPr lang="es-MX" sz="4400" b="1" dirty="0">
              <a:solidFill>
                <a:srgbClr val="EDD899"/>
              </a:solidFill>
              <a:latin typeface="Noto Sans Regular" pitchFamily="34" charset="0"/>
              <a:ea typeface="Noto Sans Regular" pitchFamily="34" charset="0"/>
              <a:cs typeface="Noto Sans Regular" pitchFamily="34" charset="0"/>
              <a:sym typeface="Noto Sans"/>
            </a:endParaRPr>
          </a:p>
          <a:p>
            <a:pPr algn="ctr">
              <a:lnSpc>
                <a:spcPct val="90000"/>
              </a:lnSpc>
              <a:buClr>
                <a:srgbClr val="EDD899"/>
              </a:buClr>
              <a:buSzPts val="4400"/>
            </a:pPr>
            <a:r>
              <a:rPr lang="es-MX" sz="4400" b="1" dirty="0">
                <a:solidFill>
                  <a:srgbClr val="691831"/>
                </a:solidFill>
                <a:latin typeface="Noto Sans "/>
              </a:rPr>
              <a:t>Comité de Administración </a:t>
            </a:r>
            <a:br>
              <a:rPr lang="es-MX" sz="4400" b="1" dirty="0">
                <a:solidFill>
                  <a:srgbClr val="9C2148"/>
                </a:solidFill>
                <a:latin typeface="Noto Sans "/>
              </a:rPr>
            </a:br>
            <a:r>
              <a:rPr lang="es-MX" sz="4400" b="1" dirty="0">
                <a:solidFill>
                  <a:srgbClr val="691831"/>
                </a:solidFill>
                <a:latin typeface="Noto Sans "/>
              </a:rPr>
              <a:t>del Honorable Consejo Técnico</a:t>
            </a:r>
            <a:endParaRPr lang="es-MX" sz="4400" dirty="0">
              <a:latin typeface="Noto Sans Regular" pitchFamily="34" charset="0"/>
              <a:ea typeface="Noto Sans Regular" pitchFamily="34" charset="0"/>
              <a:cs typeface="Noto Sans Regular" pitchFamily="34" charset="0"/>
            </a:endParaRPr>
          </a:p>
        </p:txBody>
      </p:sp>
      <p:sp>
        <p:nvSpPr>
          <p:cNvPr id="7" name="CuadroTexto 6">
            <a:extLst>
              <a:ext uri="{FF2B5EF4-FFF2-40B4-BE49-F238E27FC236}">
                <a16:creationId xmlns:a16="http://schemas.microsoft.com/office/drawing/2014/main" id="{B2E8E8C5-899F-A365-433B-40DC07E0C63A}"/>
              </a:ext>
            </a:extLst>
          </p:cNvPr>
          <p:cNvSpPr txBox="1"/>
          <p:nvPr/>
        </p:nvSpPr>
        <p:spPr>
          <a:xfrm>
            <a:off x="429492" y="5208520"/>
            <a:ext cx="14699672" cy="1631216"/>
          </a:xfrm>
          <a:prstGeom prst="rect">
            <a:avLst/>
          </a:prstGeom>
          <a:noFill/>
        </p:spPr>
        <p:txBody>
          <a:bodyPr wrap="square">
            <a:spAutoFit/>
          </a:bodyPr>
          <a:lstStyle/>
          <a:p>
            <a:pPr lvl="0" algn="just" defTabSz="914377">
              <a:defRPr/>
            </a:pP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Solicitud  de autorización para ceder a título gratuito el uso de 328 espacios de hasta 2 m2 ubicados en inmuebles propiedad del Instituto Mexicano del Seguro Social, a favor de </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del Proyecto del Suministro, Almacenamiento, Abastecimiento, Distribución y Entrega de Medicamentos en las Farmacias del Bienestar a las Personas Beneficiarias del Programa “Salud Casa Por Casa”.</a:t>
            </a:r>
            <a:endPar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9110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4;p11">
            <a:extLst>
              <a:ext uri="{FF2B5EF4-FFF2-40B4-BE49-F238E27FC236}">
                <a16:creationId xmlns:a16="http://schemas.microsoft.com/office/drawing/2014/main" id="{E799C39A-1A75-1481-BCA3-F6E3E54289A3}"/>
              </a:ext>
            </a:extLst>
          </p:cNvPr>
          <p:cNvSpPr txBox="1"/>
          <p:nvPr/>
        </p:nvSpPr>
        <p:spPr>
          <a:xfrm>
            <a:off x="510416" y="1198620"/>
            <a:ext cx="4813249" cy="574424"/>
          </a:xfrm>
          <a:prstGeom prst="rect">
            <a:avLst/>
          </a:prstGeom>
          <a:noFill/>
          <a:ln>
            <a:noFill/>
          </a:ln>
        </p:spPr>
        <p:txBody>
          <a:bodyPr spcFirstLastPara="1" wrap="square" lIns="116549" tIns="58259" rIns="116549" bIns="58259" anchor="t" anchorCtr="0">
            <a:noAutofit/>
          </a:bodyPr>
          <a:lstStyle/>
          <a:p>
            <a:pPr defTabSz="1165627">
              <a:lnSpc>
                <a:spcPct val="90000"/>
              </a:lnSpc>
              <a:buClr>
                <a:srgbClr val="BC945A"/>
              </a:buClr>
              <a:buSzPts val="2400"/>
              <a:defRPr/>
            </a:pPr>
            <a:r>
              <a:rPr lang="es-MX" sz="2600" b="1" dirty="0">
                <a:solidFill>
                  <a:srgbClr val="235C4F"/>
                </a:solidFill>
                <a:latin typeface="Noto Sans Bold" panose="020B0802040504020204" pitchFamily="34" charset="0"/>
                <a:cs typeface="Noto Sans Bold" panose="020B0802040504020204" pitchFamily="34" charset="0"/>
                <a:sym typeface="Arial"/>
              </a:rPr>
              <a:t>Contenido</a:t>
            </a:r>
            <a:endParaRPr sz="2600" b="1" dirty="0">
              <a:solidFill>
                <a:srgbClr val="235C4F"/>
              </a:solidFill>
              <a:latin typeface="Noto Sans Bold" panose="020B0802040504020204" pitchFamily="34" charset="0"/>
              <a:cs typeface="Noto Sans Bold" panose="020B0802040504020204" pitchFamily="34" charset="0"/>
              <a:sym typeface="Arial"/>
            </a:endParaRPr>
          </a:p>
          <a:p>
            <a:pPr defTabSz="1165627">
              <a:lnSpc>
                <a:spcPct val="90000"/>
              </a:lnSpc>
              <a:buClr>
                <a:srgbClr val="BC945A"/>
              </a:buClr>
              <a:buSzPts val="2400"/>
              <a:defRPr/>
            </a:pPr>
            <a:endParaRPr sz="2600" b="1" kern="0" dirty="0">
              <a:solidFill>
                <a:srgbClr val="235C4F"/>
              </a:solidFill>
              <a:latin typeface="Noto Son Bold "/>
              <a:cs typeface="Arial"/>
              <a:sym typeface="Arial"/>
            </a:endParaRPr>
          </a:p>
        </p:txBody>
      </p:sp>
      <p:sp>
        <p:nvSpPr>
          <p:cNvPr id="9" name="Google Shape;1095;p11">
            <a:extLst>
              <a:ext uri="{FF2B5EF4-FFF2-40B4-BE49-F238E27FC236}">
                <a16:creationId xmlns:a16="http://schemas.microsoft.com/office/drawing/2014/main" id="{3E9A6668-CA59-7863-3EB2-8D4B397E92D8}"/>
              </a:ext>
            </a:extLst>
          </p:cNvPr>
          <p:cNvSpPr txBox="1"/>
          <p:nvPr/>
        </p:nvSpPr>
        <p:spPr>
          <a:xfrm>
            <a:off x="2033723" y="2662507"/>
            <a:ext cx="7504172" cy="4518861"/>
          </a:xfrm>
          <a:prstGeom prst="rect">
            <a:avLst/>
          </a:prstGeom>
          <a:noFill/>
          <a:ln>
            <a:noFill/>
          </a:ln>
        </p:spPr>
        <p:txBody>
          <a:bodyPr spcFirstLastPara="1" wrap="square" lIns="116549" tIns="58259" rIns="116549" bIns="58259" anchor="t" anchorCtr="0">
            <a:spAutoFit/>
          </a:bodyPr>
          <a:lstStyle/>
          <a:p>
            <a:pPr defTabSz="1165627">
              <a:buClr>
                <a:srgbClr val="000000"/>
              </a:buClr>
              <a:defRPr/>
            </a:pPr>
            <a:endParaRPr sz="2600" kern="0" dirty="0">
              <a:solidFill>
                <a:srgbClr val="000000"/>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 Antecedentes</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 Desarrollo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III. Proyecto de Acuerdo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solidFill>
                <a:srgbClr val="A7802D"/>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10" name="Google Shape;1096;p11" descr="Blog contorno">
            <a:extLst>
              <a:ext uri="{FF2B5EF4-FFF2-40B4-BE49-F238E27FC236}">
                <a16:creationId xmlns:a16="http://schemas.microsoft.com/office/drawing/2014/main" id="{B3BBA669-65BC-44C0-60B6-E0C44BBA0C1F}"/>
              </a:ext>
            </a:extLst>
          </p:cNvPr>
          <p:cNvPicPr preferRelativeResize="0"/>
          <p:nvPr/>
        </p:nvPicPr>
        <p:blipFill rotWithShape="1">
          <a:blip r:embed="rId2">
            <a:alphaModFix/>
          </a:blip>
          <a:srcRect/>
          <a:stretch/>
        </p:blipFill>
        <p:spPr>
          <a:xfrm>
            <a:off x="10025743" y="3064083"/>
            <a:ext cx="763706" cy="801357"/>
          </a:xfrm>
          <a:prstGeom prst="rect">
            <a:avLst/>
          </a:prstGeom>
          <a:noFill/>
          <a:ln>
            <a:noFill/>
          </a:ln>
        </p:spPr>
      </p:pic>
      <p:pic>
        <p:nvPicPr>
          <p:cNvPr id="11" name="Google Shape;1097;p11" descr="Portapapeles parcialmente comprobado contorno">
            <a:extLst>
              <a:ext uri="{FF2B5EF4-FFF2-40B4-BE49-F238E27FC236}">
                <a16:creationId xmlns:a16="http://schemas.microsoft.com/office/drawing/2014/main" id="{33A93997-384B-D4B6-7334-836A370FC48C}"/>
              </a:ext>
            </a:extLst>
          </p:cNvPr>
          <p:cNvPicPr preferRelativeResize="0"/>
          <p:nvPr/>
        </p:nvPicPr>
        <p:blipFill rotWithShape="1">
          <a:blip r:embed="rId3">
            <a:alphaModFix/>
          </a:blip>
          <a:srcRect/>
          <a:stretch/>
        </p:blipFill>
        <p:spPr>
          <a:xfrm>
            <a:off x="9865254" y="4521258"/>
            <a:ext cx="1084683" cy="801357"/>
          </a:xfrm>
          <a:prstGeom prst="rect">
            <a:avLst/>
          </a:prstGeom>
          <a:noFill/>
          <a:ln>
            <a:noFill/>
          </a:ln>
        </p:spPr>
      </p:pic>
      <p:pic>
        <p:nvPicPr>
          <p:cNvPr id="12" name="Google Shape;1098;p11" descr="Apretón De Manos Reunión Acuerdo - Gráficos vectoriales gratis en Pixabay">
            <a:extLst>
              <a:ext uri="{FF2B5EF4-FFF2-40B4-BE49-F238E27FC236}">
                <a16:creationId xmlns:a16="http://schemas.microsoft.com/office/drawing/2014/main" id="{6957790F-DA69-D132-9008-E040A2B5445F}"/>
              </a:ext>
            </a:extLst>
          </p:cNvPr>
          <p:cNvPicPr preferRelativeResize="0"/>
          <p:nvPr/>
        </p:nvPicPr>
        <p:blipFill rotWithShape="1">
          <a:blip r:embed="rId4">
            <a:alphaModFix/>
          </a:blip>
          <a:srcRect/>
          <a:stretch/>
        </p:blipFill>
        <p:spPr>
          <a:xfrm>
            <a:off x="10027519" y="6192959"/>
            <a:ext cx="761930" cy="762441"/>
          </a:xfrm>
          <a:prstGeom prst="rect">
            <a:avLst/>
          </a:prstGeom>
          <a:noFill/>
          <a:ln>
            <a:noFill/>
          </a:ln>
          <a:effectLst>
            <a:outerShdw blurRad="50800" dist="50800" dir="5400000" algn="ctr" rotWithShape="0">
              <a:srgbClr val="FFFFFF"/>
            </a:outerShdw>
          </a:effectLst>
        </p:spPr>
      </p:pic>
    </p:spTree>
    <p:extLst>
      <p:ext uri="{BB962C8B-B14F-4D97-AF65-F5344CB8AC3E}">
        <p14:creationId xmlns:p14="http://schemas.microsoft.com/office/powerpoint/2010/main" val="200222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36D-9D11-5793-8AE6-B93A9179EF4C}"/>
            </a:ext>
          </a:extLst>
        </p:cNvPr>
        <p:cNvGrpSpPr/>
        <p:nvPr/>
      </p:nvGrpSpPr>
      <p:grpSpPr>
        <a:xfrm>
          <a:off x="0" y="0"/>
          <a:ext cx="0" cy="0"/>
          <a:chOff x="0" y="0"/>
          <a:chExt cx="0" cy="0"/>
        </a:xfrm>
      </p:grpSpPr>
      <p:sp>
        <p:nvSpPr>
          <p:cNvPr id="7" name="Google Shape;78;p8"/>
          <p:cNvSpPr txBox="1"/>
          <p:nvPr/>
        </p:nvSpPr>
        <p:spPr>
          <a:xfrm>
            <a:off x="323882" y="910290"/>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 Antecedentes</a:t>
            </a:r>
          </a:p>
        </p:txBody>
      </p:sp>
      <p:pic>
        <p:nvPicPr>
          <p:cNvPr id="5" name="Imagen 4">
            <a:extLst>
              <a:ext uri="{FF2B5EF4-FFF2-40B4-BE49-F238E27FC236}">
                <a16:creationId xmlns:a16="http://schemas.microsoft.com/office/drawing/2014/main" id="{B1F20423-C57E-B4BC-5CF5-69201F9B6E58}"/>
              </a:ext>
            </a:extLst>
          </p:cNvPr>
          <p:cNvPicPr>
            <a:picLocks noChangeAspect="1"/>
          </p:cNvPicPr>
          <p:nvPr/>
        </p:nvPicPr>
        <p:blipFill>
          <a:blip r:embed="rId3"/>
          <a:stretch>
            <a:fillRect/>
          </a:stretch>
        </p:blipFill>
        <p:spPr>
          <a:xfrm>
            <a:off x="3214056" y="821774"/>
            <a:ext cx="764619" cy="764619"/>
          </a:xfrm>
          <a:prstGeom prst="rect">
            <a:avLst/>
          </a:prstGeom>
        </p:spPr>
      </p:pic>
      <p:sp>
        <p:nvSpPr>
          <p:cNvPr id="10" name="CuadroTexto 3">
            <a:extLst>
              <a:ext uri="{FF2B5EF4-FFF2-40B4-BE49-F238E27FC236}">
                <a16:creationId xmlns:a16="http://schemas.microsoft.com/office/drawing/2014/main" id="{995632EF-9A0E-563F-8F57-9DEE1FBD3008}"/>
              </a:ext>
            </a:extLst>
          </p:cNvPr>
          <p:cNvSpPr txBox="1"/>
          <p:nvPr/>
        </p:nvSpPr>
        <p:spPr>
          <a:xfrm>
            <a:off x="757686" y="2585167"/>
            <a:ext cx="13678060" cy="6186309"/>
          </a:xfrm>
          <a:prstGeom prst="rect">
            <a:avLst/>
          </a:prstGeom>
          <a:noFill/>
        </p:spPr>
        <p:txBody>
          <a:bodyPr wrap="square" rtlCol="0">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artículo 116 de la Ley General de Bienes Nacionales señala que: </a:t>
            </a:r>
          </a:p>
          <a:p>
            <a:pPr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“Los inmuebles propiedad de las entidades no se encuentran sujetos al régimen de dominio público de la Federación que establece esta Ley, salvo aquellos inmuebles propiedad de los organismos descentralizados. </a:t>
            </a:r>
          </a:p>
          <a:p>
            <a:pPr lvl="1"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Las entidades podrán adquirir por sí mismas el dominio o el uso de los inmuebles necesarios para la realización de su objeto o fines, así como realizar cualquier acto jurídico sobre inmuebles de su propiedad, sujetándose a las normas y bases que establezcan sus órganos de gobierno, en los términos de la Ley Federal de las Entidades Paraestatales, sin requerir autorización de la Secretaría…”</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7.1 del Manual de Organización de la Dirección de Administración, en su Párrafo 7, expresa que dicha Normativa, entre otras, tiene la función de: </a:t>
            </a:r>
            <a:r>
              <a:rPr lang="es-MX" sz="1800" i="1" dirty="0">
                <a:latin typeface="Noto Sans" panose="020B0502040504020204" pitchFamily="34" charset="0"/>
                <a:ea typeface="Noto Sans" panose="020B0502040504020204" pitchFamily="34" charset="0"/>
                <a:cs typeface="Noto Sans" panose="020B0502040504020204" pitchFamily="34" charset="0"/>
              </a:rPr>
              <a:t>“Dirigir la elaboración de los programas de comercialización de espacios y arrendamiento inmobiliario, de acuerdo a lo señalado por los Órganos Superiores del Instituto”</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1.2 del Apartado C “Comercialización Inmobiliaria” de las Políticas para la Administración Inmobiliaria del Instituto Mexicano del Seguro Social (Políticas), señala que no se podrán otorgar el uso gratuito de espacios institucionales a terceros con fines de comercialización salvo aquellos que autorice el Consejo Técnico.</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“1.2  No deberá otorgarse el uso gratuito de superficies de Inmuebles Institucionales para fines de comercialización a ninguna PF o PM, con excepción de aquellos casos que mediante el acuerdo respectivo autorice el HCT, debiendo suscribirse el Permiso o contrato de arrendamiento o contrato de subarrendamiento correspondiente.”</a:t>
            </a:r>
          </a:p>
          <a:p>
            <a:pPr marL="340043" indent="-340043" algn="just">
              <a:buClr>
                <a:srgbClr val="911034"/>
              </a:buClr>
              <a:buFont typeface="+mj-lt"/>
              <a:buAutoNum type="arabicPeriod"/>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CuadroTexto 10">
            <a:extLst>
              <a:ext uri="{FF2B5EF4-FFF2-40B4-BE49-F238E27FC236}">
                <a16:creationId xmlns:a16="http://schemas.microsoft.com/office/drawing/2014/main" id="{D91B25F1-322B-F5F6-3E58-DF9D43F82697}"/>
              </a:ext>
            </a:extLst>
          </p:cNvPr>
          <p:cNvSpPr txBox="1"/>
          <p:nvPr/>
        </p:nvSpPr>
        <p:spPr>
          <a:xfrm>
            <a:off x="757686" y="185494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Marco Jurídico:</a:t>
            </a:r>
          </a:p>
        </p:txBody>
      </p:sp>
    </p:spTree>
    <p:extLst>
      <p:ext uri="{BB962C8B-B14F-4D97-AF65-F5344CB8AC3E}">
        <p14:creationId xmlns:p14="http://schemas.microsoft.com/office/powerpoint/2010/main" val="2104304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F708A-1EFC-62D9-055B-5ADCBD010C9B}"/>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F1A540BA-827B-45C4-2B40-102307841186}"/>
              </a:ext>
            </a:extLst>
          </p:cNvPr>
          <p:cNvGrpSpPr/>
          <p:nvPr/>
        </p:nvGrpSpPr>
        <p:grpSpPr>
          <a:xfrm>
            <a:off x="422356" y="57759"/>
            <a:ext cx="11624552" cy="801357"/>
            <a:chOff x="422356" y="57759"/>
            <a:chExt cx="11624552" cy="801357"/>
          </a:xfrm>
        </p:grpSpPr>
        <p:pic>
          <p:nvPicPr>
            <p:cNvPr id="2" name="Google Shape;1097;p11" descr="Portapapeles parcialmente comprobado contorno">
              <a:extLst>
                <a:ext uri="{FF2B5EF4-FFF2-40B4-BE49-F238E27FC236}">
                  <a16:creationId xmlns:a16="http://schemas.microsoft.com/office/drawing/2014/main" id="{57315244-0974-004F-92B6-3DDBE0272CEC}"/>
                </a:ext>
              </a:extLst>
            </p:cNvPr>
            <p:cNvPicPr preferRelativeResize="0"/>
            <p:nvPr/>
          </p:nvPicPr>
          <p:blipFill rotWithShape="1">
            <a:blip r:embed="rId3">
              <a:alphaModFix/>
            </a:blip>
            <a:srcRect/>
            <a:stretch/>
          </p:blipFill>
          <p:spPr>
            <a:xfrm>
              <a:off x="2817340" y="57759"/>
              <a:ext cx="1084683" cy="801357"/>
            </a:xfrm>
            <a:prstGeom prst="rect">
              <a:avLst/>
            </a:prstGeom>
            <a:noFill/>
            <a:ln>
              <a:noFill/>
            </a:ln>
          </p:spPr>
        </p:pic>
        <p:sp>
          <p:nvSpPr>
            <p:cNvPr id="3" name="Google Shape;78;p8">
              <a:extLst>
                <a:ext uri="{FF2B5EF4-FFF2-40B4-BE49-F238E27FC236}">
                  <a16:creationId xmlns:a16="http://schemas.microsoft.com/office/drawing/2014/main" id="{E4B34315-6CAF-A477-7927-E1B30462CD97}"/>
                </a:ext>
              </a:extLst>
            </p:cNvPr>
            <p:cNvSpPr txBox="1"/>
            <p:nvPr/>
          </p:nvSpPr>
          <p:spPr>
            <a:xfrm>
              <a:off x="422356" y="273146"/>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9 Rectángulo">
            <a:extLst>
              <a:ext uri="{FF2B5EF4-FFF2-40B4-BE49-F238E27FC236}">
                <a16:creationId xmlns:a16="http://schemas.microsoft.com/office/drawing/2014/main" id="{E3DC3AC3-714B-F22D-6047-1BC2BAE8CA4B}"/>
              </a:ext>
            </a:extLst>
          </p:cNvPr>
          <p:cNvSpPr/>
          <p:nvPr/>
        </p:nvSpPr>
        <p:spPr>
          <a:xfrm>
            <a:off x="350819" y="1622922"/>
            <a:ext cx="11767625" cy="4247317"/>
          </a:xfrm>
          <a:prstGeom prst="rect">
            <a:avLst/>
          </a:prstGeom>
          <a:noFill/>
        </p:spPr>
        <p:txBody>
          <a:bodyPr wrap="square">
            <a:spAutoFit/>
          </a:bodyPr>
          <a:lstStyle/>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El artículo 5o. de la </a:t>
            </a:r>
            <a:r>
              <a:rPr lang="es-ES" sz="1800" b="1" dirty="0">
                <a:latin typeface="Noto Sans" panose="020B0502040504020204" pitchFamily="34" charset="0"/>
                <a:ea typeface="Noto Sans" panose="020B0502040504020204" pitchFamily="34" charset="0"/>
                <a:cs typeface="Noto Sans" panose="020B0502040504020204" pitchFamily="34" charset="0"/>
              </a:rPr>
              <a:t>Ley General de Salud </a:t>
            </a:r>
            <a:r>
              <a:rPr lang="es-ES" sz="1800" dirty="0">
                <a:latin typeface="Noto Sans" panose="020B0502040504020204" pitchFamily="34" charset="0"/>
                <a:ea typeface="Noto Sans" panose="020B0502040504020204" pitchFamily="34" charset="0"/>
                <a:cs typeface="Noto Sans" panose="020B0502040504020204" pitchFamily="34" charset="0"/>
              </a:rPr>
              <a:t>determina que el Sistema Nacional de Salud está constituido, primordialmente, por las dependencias y entidades de la Administración Pública, tanto federal como local, que prestan servicios en la materia, así como por los mecanismos de coordinación de acciones y tiene por objeto dar cumplimiento al derecho humano a la protección de la salud.</a:t>
            </a:r>
          </a:p>
          <a:p>
            <a:pPr lvl="0" algn="just"/>
            <a:endParaRPr lang="es-ES" sz="1800" dirty="0">
              <a:latin typeface="Noto Sans" panose="020B0502040504020204" pitchFamily="34" charset="0"/>
              <a:ea typeface="Noto Sans" panose="020B0502040504020204" pitchFamily="34" charset="0"/>
              <a:cs typeface="Noto Sans" panose="020B0502040504020204" pitchFamily="34" charset="0"/>
            </a:endParaRPr>
          </a:p>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Los artículos 6o. y 7o. de la “LGS”, señalan que la Secretaría de Salud, estará a cargo de la coordinación del Sistema Nacional de Salud, el cual contempla dentro de sus objetivos, proporcionar servicios de salud a toda la población y mejorar la calidad de los mismos, atendiendo a los problemas sanitarios prioritarios y a los factores que condicionen y causen daños a la salud, con especial interés en la promoción, implementación e impulso de acciones de atención integrada de carácter preventivo, acorde con la edad, sexo y factores de riesgo de las personas.</a:t>
            </a:r>
          </a:p>
          <a:p>
            <a:pPr lvl="0" algn="just"/>
            <a:endParaRPr lang="es-ES" sz="1800" dirty="0">
              <a:latin typeface="Noto Sans" panose="020B0502040504020204" pitchFamily="34" charset="0"/>
              <a:ea typeface="Noto Sans" panose="020B0502040504020204" pitchFamily="34" charset="0"/>
              <a:cs typeface="Noto Sans" panose="020B0502040504020204" pitchFamily="34" charset="0"/>
            </a:endParaRPr>
          </a:p>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En los “100 compromisos para el Segundo Piso de la Cuarta Transformación”, la Presidenta de los Estados Unidos Mexicanos, presentó en el apartado de “República Fraterna” el compromiso número 22, denominado “Atención médica domiciliaria para personas adultas mayores”.</a:t>
            </a:r>
          </a:p>
        </p:txBody>
      </p:sp>
      <p:grpSp>
        <p:nvGrpSpPr>
          <p:cNvPr id="19" name="Grupo 18">
            <a:extLst>
              <a:ext uri="{FF2B5EF4-FFF2-40B4-BE49-F238E27FC236}">
                <a16:creationId xmlns:a16="http://schemas.microsoft.com/office/drawing/2014/main" id="{CFE756C1-605D-D9D6-EEE2-4BB51DCA261C}"/>
              </a:ext>
            </a:extLst>
          </p:cNvPr>
          <p:cNvGrpSpPr/>
          <p:nvPr/>
        </p:nvGrpSpPr>
        <p:grpSpPr>
          <a:xfrm>
            <a:off x="12437098" y="1524766"/>
            <a:ext cx="2642107" cy="2887676"/>
            <a:chOff x="12437098" y="1524766"/>
            <a:chExt cx="2642107" cy="2887676"/>
          </a:xfrm>
        </p:grpSpPr>
        <p:pic>
          <p:nvPicPr>
            <p:cNvPr id="9" name="Imagen 8">
              <a:extLst>
                <a:ext uri="{FF2B5EF4-FFF2-40B4-BE49-F238E27FC236}">
                  <a16:creationId xmlns:a16="http://schemas.microsoft.com/office/drawing/2014/main" id="{22F4FFF3-DEFB-F426-BAFD-C1F277EDA5A1}"/>
                </a:ext>
              </a:extLst>
            </p:cNvPr>
            <p:cNvPicPr>
              <a:picLocks noChangeAspect="1"/>
            </p:cNvPicPr>
            <p:nvPr/>
          </p:nvPicPr>
          <p:blipFill>
            <a:blip r:embed="rId4"/>
            <a:stretch>
              <a:fillRect/>
            </a:stretch>
          </p:blipFill>
          <p:spPr>
            <a:xfrm>
              <a:off x="12458689" y="1524766"/>
              <a:ext cx="1209844" cy="12479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A3C3553-7C39-B2E2-07D5-7151AAF6B1E4}"/>
                </a:ext>
              </a:extLst>
            </p:cNvPr>
            <p:cNvPicPr>
              <a:picLocks noChangeAspect="1"/>
            </p:cNvPicPr>
            <p:nvPr/>
          </p:nvPicPr>
          <p:blipFill>
            <a:blip r:embed="rId5"/>
            <a:stretch>
              <a:fillRect/>
            </a:stretch>
          </p:blipFill>
          <p:spPr>
            <a:xfrm>
              <a:off x="13822796" y="1767887"/>
              <a:ext cx="1228896" cy="12860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B0213565-2034-9027-6974-949686A5EAC4}"/>
                </a:ext>
              </a:extLst>
            </p:cNvPr>
            <p:cNvPicPr>
              <a:picLocks noChangeAspect="1"/>
            </p:cNvPicPr>
            <p:nvPr/>
          </p:nvPicPr>
          <p:blipFill>
            <a:blip r:embed="rId6"/>
            <a:stretch>
              <a:fillRect/>
            </a:stretch>
          </p:blipFill>
          <p:spPr>
            <a:xfrm>
              <a:off x="12437098" y="2912770"/>
              <a:ext cx="1267002" cy="1228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0CFFE3E2-DC2D-9DB0-09B9-837C4D411C28}"/>
                </a:ext>
              </a:extLst>
            </p:cNvPr>
            <p:cNvPicPr>
              <a:picLocks noChangeAspect="1"/>
            </p:cNvPicPr>
            <p:nvPr/>
          </p:nvPicPr>
          <p:blipFill>
            <a:blip r:embed="rId7"/>
            <a:stretch>
              <a:fillRect/>
            </a:stretch>
          </p:blipFill>
          <p:spPr>
            <a:xfrm>
              <a:off x="13822796" y="3183546"/>
              <a:ext cx="1256409" cy="1228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1" name="CuadroTexto 20">
            <a:extLst>
              <a:ext uri="{FF2B5EF4-FFF2-40B4-BE49-F238E27FC236}">
                <a16:creationId xmlns:a16="http://schemas.microsoft.com/office/drawing/2014/main" id="{1F6FAFBC-6F5D-4B59-2CB0-1528C6341284}"/>
              </a:ext>
            </a:extLst>
          </p:cNvPr>
          <p:cNvSpPr txBox="1"/>
          <p:nvPr/>
        </p:nvSpPr>
        <p:spPr>
          <a:xfrm>
            <a:off x="422356" y="107889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Justificación</a:t>
            </a:r>
          </a:p>
        </p:txBody>
      </p:sp>
      <p:pic>
        <p:nvPicPr>
          <p:cNvPr id="25" name="Imagen 24">
            <a:extLst>
              <a:ext uri="{FF2B5EF4-FFF2-40B4-BE49-F238E27FC236}">
                <a16:creationId xmlns:a16="http://schemas.microsoft.com/office/drawing/2014/main" id="{B830C133-184A-4197-BA4A-D14B32AB7252}"/>
              </a:ext>
            </a:extLst>
          </p:cNvPr>
          <p:cNvPicPr>
            <a:picLocks noChangeAspect="1"/>
          </p:cNvPicPr>
          <p:nvPr/>
        </p:nvPicPr>
        <p:blipFill>
          <a:blip r:embed="rId8"/>
          <a:stretch>
            <a:fillRect/>
          </a:stretch>
        </p:blipFill>
        <p:spPr>
          <a:xfrm>
            <a:off x="9658295" y="5733971"/>
            <a:ext cx="3625851" cy="83631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8" name="9 Rectángulo">
            <a:extLst>
              <a:ext uri="{FF2B5EF4-FFF2-40B4-BE49-F238E27FC236}">
                <a16:creationId xmlns:a16="http://schemas.microsoft.com/office/drawing/2014/main" id="{48DF6763-A619-CCEB-7826-0464BA14B6AE}"/>
              </a:ext>
            </a:extLst>
          </p:cNvPr>
          <p:cNvSpPr/>
          <p:nvPr/>
        </p:nvSpPr>
        <p:spPr>
          <a:xfrm>
            <a:off x="422356" y="5952599"/>
            <a:ext cx="8973290" cy="2585323"/>
          </a:xfrm>
          <a:prstGeom prst="rect">
            <a:avLst/>
          </a:prstGeom>
          <a:noFill/>
        </p:spPr>
        <p:txBody>
          <a:bodyPr wrap="square">
            <a:spAutoFit/>
          </a:bodyPr>
          <a:lstStyle/>
          <a:p>
            <a:pPr algn="just"/>
            <a:r>
              <a:rPr lang="es-ES" sz="1800" dirty="0">
                <a:latin typeface="Noto Sans" panose="020B0502040504020204" pitchFamily="34" charset="0"/>
                <a:ea typeface="Noto Sans" panose="020B0502040504020204" pitchFamily="34" charset="0"/>
                <a:cs typeface="Noto Sans" panose="020B0502040504020204" pitchFamily="34" charset="0"/>
              </a:rPr>
              <a:t>El Programa Sectorial de Salud 2025-2030, publicado en el DOF el 4 de septiembre de 2025, contempla que el acceso universal a los servicios de salud es un pilar fundamental para garantizar el bienestar de todos los mexicanos; por lo que el gobierno de la República se ha comprometido a mejorar la cobertura de los servicios de salud, eliminando barreras que puedan existir tanto para quienes cuentan como para quienes no cuentan con seguridad social, comprometiéndose a mejorar la cobertura y entrega oportuna de medicamentos e insumos para la salud, lo cual da sustento a la implementación de las </a:t>
            </a:r>
            <a:r>
              <a:rPr lang="es-ES" sz="1800" b="1" dirty="0">
                <a:latin typeface="Noto Sans" panose="020B0502040504020204" pitchFamily="34" charset="0"/>
                <a:ea typeface="Noto Sans" panose="020B0502040504020204" pitchFamily="34" charset="0"/>
                <a:cs typeface="Noto Sans" panose="020B0502040504020204" pitchFamily="34" charset="0"/>
              </a:rPr>
              <a:t>“FARMACIAS DEL BIENESTAR</a:t>
            </a: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pic>
        <p:nvPicPr>
          <p:cNvPr id="30" name="Imagen 29">
            <a:extLst>
              <a:ext uri="{FF2B5EF4-FFF2-40B4-BE49-F238E27FC236}">
                <a16:creationId xmlns:a16="http://schemas.microsoft.com/office/drawing/2014/main" id="{1F2CE3A3-A60B-8765-8E0D-A58BDF187C75}"/>
              </a:ext>
            </a:extLst>
          </p:cNvPr>
          <p:cNvPicPr>
            <a:picLocks noChangeAspect="1"/>
          </p:cNvPicPr>
          <p:nvPr/>
        </p:nvPicPr>
        <p:blipFill>
          <a:blip r:embed="rId9"/>
          <a:stretch>
            <a:fillRect/>
          </a:stretch>
        </p:blipFill>
        <p:spPr>
          <a:xfrm>
            <a:off x="10387578" y="6966124"/>
            <a:ext cx="2167283" cy="1954313"/>
          </a:xfrm>
          <a:prstGeom prst="ellipse">
            <a:avLst/>
          </a:prstGeom>
          <a:ln>
            <a:noFill/>
          </a:ln>
          <a:effectLst>
            <a:softEdge rad="112500"/>
          </a:effectLst>
        </p:spPr>
      </p:pic>
    </p:spTree>
    <p:extLst>
      <p:ext uri="{BB962C8B-B14F-4D97-AF65-F5344CB8AC3E}">
        <p14:creationId xmlns:p14="http://schemas.microsoft.com/office/powerpoint/2010/main" val="2982980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44411-6004-E58E-6F9C-D61E3F186AAA}"/>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555E825A-AC65-901D-C852-67BFF51F1997}"/>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A51A165A-2D0F-EC13-FBDC-B6F9480AE5B3}"/>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709F1C4F-C8EF-8180-CC11-DD57F03458A7}"/>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6" name="CuadroTexto 5">
            <a:extLst>
              <a:ext uri="{FF2B5EF4-FFF2-40B4-BE49-F238E27FC236}">
                <a16:creationId xmlns:a16="http://schemas.microsoft.com/office/drawing/2014/main" id="{F159F3FA-49B7-8A17-5555-C9654CEE4660}"/>
              </a:ext>
            </a:extLst>
          </p:cNvPr>
          <p:cNvSpPr txBox="1"/>
          <p:nvPr/>
        </p:nvSpPr>
        <p:spPr>
          <a:xfrm>
            <a:off x="422356" y="1684106"/>
            <a:ext cx="14194190" cy="2862322"/>
          </a:xfrm>
          <a:prstGeom prst="rect">
            <a:avLst/>
          </a:prstGeom>
          <a:noFill/>
        </p:spPr>
        <p:txBody>
          <a:bodyPr wrap="square">
            <a:spAutoFit/>
          </a:bodyPr>
          <a:lstStyle/>
          <a:p>
            <a:pPr algn="just"/>
            <a:r>
              <a:rPr lang="es-ES" sz="1800" dirty="0">
                <a:effectLst/>
                <a:latin typeface="Noto Sans" panose="020B0502040504020204" pitchFamily="34" charset="0"/>
                <a:ea typeface="Noto Sans" panose="020B0502040504020204" pitchFamily="34" charset="0"/>
                <a:cs typeface="Noto Sans" panose="020B0502040504020204" pitchFamily="34" charset="0"/>
              </a:rPr>
              <a:t>El 29 de mayo de 2026, se publicó en el</a:t>
            </a:r>
            <a:r>
              <a:rPr lang="es-ES" sz="1800" b="1" dirty="0">
                <a:effectLst/>
                <a:latin typeface="Noto Sans" panose="020B0502040504020204" pitchFamily="34" charset="0"/>
                <a:ea typeface="Noto Sans" panose="020B0502040504020204" pitchFamily="34" charset="0"/>
                <a:cs typeface="Noto Sans" panose="020B0502040504020204" pitchFamily="34" charset="0"/>
              </a:rPr>
              <a:t> “DOF”</a:t>
            </a:r>
            <a:r>
              <a:rPr lang="es-ES" sz="1800" dirty="0">
                <a:effectLst/>
                <a:latin typeface="Noto Sans" panose="020B0502040504020204" pitchFamily="34" charset="0"/>
                <a:ea typeface="Noto Sans" panose="020B0502040504020204" pitchFamily="34" charset="0"/>
                <a:cs typeface="Noto Sans" panose="020B0502040504020204" pitchFamily="34" charset="0"/>
              </a:rPr>
              <a:t> el “Acuerdo por el que se modifica el diverso por el que se instruye a la Secretaría de Salud, a Laboratorios de Biológicos y Reactivos de México, S.A. de C.V., al Instituto de Seguridad y Servicios Sociales de los Trabajadores del Estado, al Instituto Mexicano del Seguro Social y a Servicios de Salud del Instituto Mexicano del Seguro Social para el Bienestar llevar a cabo las acciones que se indican”, en el que se instruye a </a:t>
            </a:r>
            <a:r>
              <a:rPr lang="es-ES" sz="1800" b="1" dirty="0">
                <a:effectLst/>
                <a:latin typeface="Noto Sans" panose="020B0502040504020204" pitchFamily="34" charset="0"/>
                <a:ea typeface="Noto Sans" panose="020B0502040504020204" pitchFamily="34" charset="0"/>
                <a:cs typeface="Noto Sans" panose="020B0502040504020204" pitchFamily="34" charset="0"/>
              </a:rPr>
              <a:t>“BIRMEX”</a:t>
            </a:r>
            <a:r>
              <a:rPr lang="es-ES" sz="1800" dirty="0">
                <a:effectLst/>
                <a:latin typeface="Noto Sans" panose="020B0502040504020204" pitchFamily="34" charset="0"/>
                <a:ea typeface="Noto Sans" panose="020B0502040504020204" pitchFamily="34" charset="0"/>
                <a:cs typeface="Noto Sans" panose="020B0502040504020204" pitchFamily="34" charset="0"/>
              </a:rPr>
              <a:t>, como área consolidadora, para que, bajo la coordinación de la Secretaría de Salud, con la intervención que en derecho corresponda a la Secretaría Anticorrupción y Buen Gobierno y, con la participación del </a:t>
            </a:r>
            <a:r>
              <a:rPr lang="es-ES" sz="1800" b="1" dirty="0">
                <a:effectLst/>
                <a:latin typeface="Noto Sans" panose="020B0502040504020204" pitchFamily="34" charset="0"/>
                <a:ea typeface="Noto Sans" panose="020B0502040504020204" pitchFamily="34" charset="0"/>
                <a:cs typeface="Noto Sans" panose="020B0502040504020204" pitchFamily="34" charset="0"/>
              </a:rPr>
              <a:t>“ISSSTE”</a:t>
            </a:r>
            <a:r>
              <a:rPr lang="es-ES" sz="1800" dirty="0">
                <a:effectLst/>
                <a:latin typeface="Noto Sans" panose="020B0502040504020204" pitchFamily="34" charset="0"/>
                <a:ea typeface="Noto Sans" panose="020B0502040504020204" pitchFamily="34" charset="0"/>
                <a:cs typeface="Noto Sans" panose="020B0502040504020204" pitchFamily="34" charset="0"/>
              </a:rPr>
              <a:t>, el </a:t>
            </a:r>
            <a:r>
              <a:rPr lang="es-ES" sz="1800" b="1" dirty="0">
                <a:effectLst/>
                <a:latin typeface="Noto Sans" panose="020B0502040504020204" pitchFamily="34" charset="0"/>
                <a:ea typeface="Noto Sans" panose="020B0502040504020204" pitchFamily="34" charset="0"/>
                <a:cs typeface="Noto Sans" panose="020B0502040504020204" pitchFamily="34" charset="0"/>
              </a:rPr>
              <a:t>“IMSS”</a:t>
            </a:r>
            <a:r>
              <a:rPr lang="es-ES" sz="1800" dirty="0">
                <a:effectLst/>
                <a:latin typeface="Noto Sans" panose="020B0502040504020204" pitchFamily="34" charset="0"/>
                <a:ea typeface="Noto Sans" panose="020B0502040504020204" pitchFamily="34" charset="0"/>
                <a:cs typeface="Noto Sans" panose="020B0502040504020204" pitchFamily="34" charset="0"/>
              </a:rPr>
              <a:t>, </a:t>
            </a:r>
            <a:r>
              <a:rPr lang="es-ES" sz="1800" b="1" dirty="0">
                <a:effectLst/>
                <a:latin typeface="Noto Sans" panose="020B0502040504020204" pitchFamily="34" charset="0"/>
                <a:ea typeface="Noto Sans" panose="020B0502040504020204" pitchFamily="34" charset="0"/>
                <a:cs typeface="Noto Sans" panose="020B0502040504020204" pitchFamily="34" charset="0"/>
              </a:rPr>
              <a:t>“IMSS-BIENESTAR”</a:t>
            </a:r>
            <a:r>
              <a:rPr lang="es-ES" sz="1800" dirty="0">
                <a:effectLst/>
                <a:latin typeface="Noto Sans" panose="020B0502040504020204" pitchFamily="34" charset="0"/>
                <a:ea typeface="Noto Sans" panose="020B0502040504020204" pitchFamily="34" charset="0"/>
                <a:cs typeface="Noto Sans" panose="020B0502040504020204" pitchFamily="34" charset="0"/>
              </a:rPr>
              <a:t>, los Institutos Nacionales de Salud, los Hospitales Federales de Referencia, y las demás instituciones públicas que presten servicios de salud que se integren, previa consideración de la Subsecretaría de Integración Sectorial y Coordinación de Servicios de Atención Médica, realice los procedimientos de contratación consolidada de los medicamentos, material de curación e insumos para la salud solicitados por las instituciones como áreas requirentes</a:t>
            </a:r>
            <a:r>
              <a:rPr lang="es-ES" sz="1800" dirty="0">
                <a:latin typeface="Noto Sans" panose="020B0502040504020204" pitchFamily="34" charset="0"/>
                <a:ea typeface="Noto Sans" panose="020B0502040504020204" pitchFamily="34" charset="0"/>
                <a:cs typeface="Noto Sans" panose="020B0502040504020204" pitchFamily="34" charset="0"/>
              </a:rPr>
              <a:t>.</a:t>
            </a:r>
          </a:p>
        </p:txBody>
      </p:sp>
    </p:spTree>
    <p:extLst>
      <p:ext uri="{BB962C8B-B14F-4D97-AF65-F5344CB8AC3E}">
        <p14:creationId xmlns:p14="http://schemas.microsoft.com/office/powerpoint/2010/main" val="1589968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2301B-7479-D21C-6D9B-E00D23D33C9B}"/>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153B0C92-67A3-8F22-333D-93470512DD21}"/>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73A84A50-424F-1CA1-E65B-EF8A03BEC28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BC1092F0-6C07-D1CF-67BA-932086E77A1E}"/>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9 Rectángulo">
            <a:extLst>
              <a:ext uri="{FF2B5EF4-FFF2-40B4-BE49-F238E27FC236}">
                <a16:creationId xmlns:a16="http://schemas.microsoft.com/office/drawing/2014/main" id="{CE6C136A-48F3-0421-1A55-CA0FE8E725C9}"/>
              </a:ext>
            </a:extLst>
          </p:cNvPr>
          <p:cNvSpPr/>
          <p:nvPr/>
        </p:nvSpPr>
        <p:spPr>
          <a:xfrm>
            <a:off x="422356" y="2112762"/>
            <a:ext cx="14449791" cy="6186309"/>
          </a:xfrm>
          <a:prstGeom prst="rect">
            <a:avLst/>
          </a:prstGeom>
          <a:noFill/>
        </p:spPr>
        <p:txBody>
          <a:bodyPr wrap="square">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A fin de dar cumplimiento a  todo lo anterior, el 17 de agosto del presente, se suscribió el </a:t>
            </a:r>
            <a:r>
              <a:rPr lang="es-ES" sz="1800" b="1" dirty="0"/>
              <a:t>CONVENIO DE COLABORACIÓN PARA EL SUMINISTRO, ALMACENAMIENTO, ABASTECIMIENTO, RESGUARDO,</a:t>
            </a:r>
            <a:r>
              <a:rPr lang="es-ES" sz="1800" dirty="0"/>
              <a:t> </a:t>
            </a:r>
            <a:r>
              <a:rPr lang="es-ES" sz="1800" b="1" dirty="0"/>
              <a:t>DISTRIBUCIÓN Y ENTREGA DE MEDICAMENTOS EN LAS FARMACIAS DEL BIENESTAR A LAS PERSONAS BENEFICIARIAS DEL PROGRAMA DENOMINADO “SALUD CASA POR CASA”, </a:t>
            </a:r>
            <a:r>
              <a:rPr lang="es-ES" sz="1800" dirty="0"/>
              <a:t>cuyo objeto 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539750" algn="just">
              <a:buClr>
                <a:schemeClr val="dk1"/>
              </a:buClr>
              <a:buSzPts val="2100"/>
              <a:tabLst>
                <a:tab pos="539750" algn="l"/>
              </a:tabLst>
            </a:pPr>
            <a:r>
              <a:rPr lang="es-MX" sz="1800" dirty="0">
                <a:latin typeface="Noto Sans" panose="020B0502040504020204" pitchFamily="34" charset="0"/>
                <a:ea typeface="Noto Sans" panose="020B0502040504020204" pitchFamily="34" charset="0"/>
                <a:cs typeface="Noto Sans" panose="020B0502040504020204" pitchFamily="34" charset="0"/>
              </a:rPr>
              <a:t>Establecer las bases y mecanismos mediante los cuales “LAS PARTES” colaborarán, dentro del ámbito de sus respectivas atribuciones, para el suministro, almacenamiento, abastecimiento, distribución, resguardo y entrega de los medicamentos descritos en el “ANEXO 1”, denominado “Modalidades de operación de FARMACIAS DEL BIENESTAR”, que forma parte integrante de este Convenio de Colaboración, y que sean prescritos por las “PERSONAS SERVIDORAS DE LA SALUD” a las personas beneficiarias de “EL PROGRAMA”, y entregados a través de las “FARMACIAS DEL BIENESTAR”, mismas que contarán con “MODALIDADES DE OPERACIÓN” dependiendo de las circunstancias geográficas y poblacionales conforme a lo señalado en el “ANEXO 1”, a fin de permitir la accesibilidad para las personas beneficiarias de “EL PROGRAMA”. La ejecución de las acciones de colaboración se realizará por “LAS PARTES” en dos etapas, la primera etapa, a través de las modalidades en “TIENDAS BIENESTAR” y “MÁQUINAS DESPACHADORAS”; y en una siguiente etapa, en las modalidades de ”UNIDADES DE SALUD” y “FARMACIAS PARTICULARES”, cuya operación se describirá en el “ANEXO 1”, el cual, una vez suscrito, formará parte integrante de este Convenio de Colaboración”.</a:t>
            </a:r>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ES" sz="1800" dirty="0"/>
              <a:t>En la cláusula Tercera denominada “Compromisos”, el IMSS se compromete a determinar, en conjunto con la Secretaría de Salud las </a:t>
            </a:r>
            <a:r>
              <a:rPr lang="es-ES" sz="1800" b="1" dirty="0"/>
              <a:t>“UNIDADES DE SALUD”</a:t>
            </a:r>
            <a:r>
              <a:rPr lang="es-ES" sz="1800" dirty="0"/>
              <a:t> en las que podrán instalarse </a:t>
            </a:r>
            <a:r>
              <a:rPr lang="es-ES" sz="1800" b="1" dirty="0"/>
              <a:t>“FARMACIAS DEL BIENESTAR”, </a:t>
            </a:r>
            <a:r>
              <a:rPr lang="es-ES" sz="1800" dirty="0"/>
              <a:t>en su modalidad de </a:t>
            </a:r>
            <a:r>
              <a:rPr lang="es-ES" sz="1800" b="1" dirty="0"/>
              <a:t>“MÁQUINAS DESPACHADORAS”,</a:t>
            </a:r>
            <a:r>
              <a:rPr lang="es-ES" sz="1800" dirty="0"/>
              <a:t> y generar un listado, el cual podrá ser proporcionado a </a:t>
            </a:r>
            <a:r>
              <a:rPr lang="es-ES" sz="1800" b="1" dirty="0"/>
              <a:t>todos los firmantes. </a:t>
            </a:r>
            <a:r>
              <a:rPr lang="es-ES" sz="1800" dirty="0"/>
              <a:t>Dichas </a:t>
            </a:r>
            <a:r>
              <a:rPr lang="es-ES" sz="1800" b="1" dirty="0"/>
              <a:t>“UNIDADES DE SALUD”</a:t>
            </a:r>
            <a:r>
              <a:rPr lang="es-ES" sz="1800" dirty="0"/>
              <a:t> deberán cumplir con los requerimientos mínimos que a continuación se describen para la instalación de las </a:t>
            </a:r>
            <a:r>
              <a:rPr lang="es-ES" sz="1800" b="1" dirty="0"/>
              <a:t>MÁQUINAS DESPACHADORAS.</a:t>
            </a:r>
            <a:endParaRPr lang="es-MX" sz="1800" dirty="0"/>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5" name="CuadroTexto 10">
            <a:extLst>
              <a:ext uri="{FF2B5EF4-FFF2-40B4-BE49-F238E27FC236}">
                <a16:creationId xmlns:a16="http://schemas.microsoft.com/office/drawing/2014/main" id="{60D535B2-EAD4-AC5E-F08B-A082F4903E85}"/>
              </a:ext>
            </a:extLst>
          </p:cNvPr>
          <p:cNvSpPr txBox="1"/>
          <p:nvPr/>
        </p:nvSpPr>
        <p:spPr>
          <a:xfrm>
            <a:off x="499565" y="1559682"/>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Convenio de Colaboración</a:t>
            </a:r>
          </a:p>
        </p:txBody>
      </p:sp>
    </p:spTree>
    <p:extLst>
      <p:ext uri="{BB962C8B-B14F-4D97-AF65-F5344CB8AC3E}">
        <p14:creationId xmlns:p14="http://schemas.microsoft.com/office/powerpoint/2010/main" val="3457921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6" name="Rectángulo 5">
            <a:extLst>
              <a:ext uri="{FF2B5EF4-FFF2-40B4-BE49-F238E27FC236}">
                <a16:creationId xmlns:a16="http://schemas.microsoft.com/office/drawing/2014/main" id="{B3A5218D-6C70-0FB8-2480-01EB6EDDBCF5}"/>
              </a:ext>
            </a:extLst>
          </p:cNvPr>
          <p:cNvSpPr/>
          <p:nvPr/>
        </p:nvSpPr>
        <p:spPr>
          <a:xfrm>
            <a:off x="551431" y="1302833"/>
            <a:ext cx="14082166" cy="523220"/>
          </a:xfrm>
          <a:prstGeom prst="rect">
            <a:avLst/>
          </a:prstGeom>
        </p:spPr>
        <p:txBody>
          <a:bodyPr wrap="square">
            <a:spAutoFit/>
          </a:bodyPr>
          <a:lstStyle/>
          <a:p>
            <a:pPr algn="just"/>
            <a:r>
              <a:rPr lang="es-MX" sz="28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Características de las superficies a otorgar:</a:t>
            </a:r>
          </a:p>
        </p:txBody>
      </p:sp>
      <p:pic>
        <p:nvPicPr>
          <p:cNvPr id="15" name="Imagen 14">
            <a:extLst>
              <a:ext uri="{FF2B5EF4-FFF2-40B4-BE49-F238E27FC236}">
                <a16:creationId xmlns:a16="http://schemas.microsoft.com/office/drawing/2014/main" id="{20A8EDFC-1A9C-A0FA-D0FD-04F08D393612}"/>
              </a:ext>
            </a:extLst>
          </p:cNvPr>
          <p:cNvPicPr>
            <a:picLocks noChangeAspect="1"/>
          </p:cNvPicPr>
          <p:nvPr/>
        </p:nvPicPr>
        <p:blipFill>
          <a:blip r:embed="rId4"/>
          <a:srcRect l="2181" t="1817" r="4749" b="2027"/>
          <a:stretch>
            <a:fillRect/>
          </a:stretch>
        </p:blipFill>
        <p:spPr>
          <a:xfrm>
            <a:off x="9729671" y="3629742"/>
            <a:ext cx="4091987" cy="44221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Imagen 7">
            <a:extLst>
              <a:ext uri="{FF2B5EF4-FFF2-40B4-BE49-F238E27FC236}">
                <a16:creationId xmlns:a16="http://schemas.microsoft.com/office/drawing/2014/main" id="{A0B55883-EC5E-D622-58C2-FF2523528B2A}"/>
              </a:ext>
            </a:extLst>
          </p:cNvPr>
          <p:cNvPicPr>
            <a:picLocks noChangeAspect="1"/>
          </p:cNvPicPr>
          <p:nvPr/>
        </p:nvPicPr>
        <p:blipFill>
          <a:blip r:embed="rId5"/>
          <a:srcRect l="3935" t="2903" r="9199" b="3845"/>
          <a:stretch>
            <a:fillRect/>
          </a:stretch>
        </p:blipFill>
        <p:spPr>
          <a:xfrm>
            <a:off x="12787215" y="1564443"/>
            <a:ext cx="2206154" cy="41365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CuadroTexto 16">
            <a:extLst>
              <a:ext uri="{FF2B5EF4-FFF2-40B4-BE49-F238E27FC236}">
                <a16:creationId xmlns:a16="http://schemas.microsoft.com/office/drawing/2014/main" id="{146E7976-5985-C7C3-45EC-10AA18A1A697}"/>
              </a:ext>
            </a:extLst>
          </p:cNvPr>
          <p:cNvSpPr txBox="1"/>
          <p:nvPr/>
        </p:nvSpPr>
        <p:spPr>
          <a:xfrm>
            <a:off x="725721" y="2006531"/>
            <a:ext cx="9207987" cy="6605783"/>
          </a:xfrm>
          <a:prstGeom prst="rect">
            <a:avLst/>
          </a:prstGeom>
          <a:noFill/>
        </p:spPr>
        <p:txBody>
          <a:bodyPr wrap="square">
            <a:spAutoFit/>
          </a:bodyPr>
          <a:lstStyle/>
          <a:p>
            <a:pPr marL="342900" lvl="0" indent="-342900">
              <a:buFont typeface="Symbol" panose="05050102010706020507" pitchFamily="18" charset="2"/>
              <a:buChar char=""/>
            </a:pPr>
            <a:r>
              <a:rPr lang="es-MX" sz="2419" dirty="0">
                <a:effectLst/>
                <a:latin typeface="+mn-lt"/>
                <a:ea typeface="Aptos" panose="020B0004020202020204" pitchFamily="34" charset="0"/>
              </a:rPr>
              <a:t>Dimensiones de </a:t>
            </a:r>
            <a:r>
              <a:rPr lang="es-MX" dirty="0">
                <a:ea typeface="Aptos" panose="020B0004020202020204" pitchFamily="34" charset="0"/>
              </a:rPr>
              <a:t>por lo menos 2.0</a:t>
            </a:r>
            <a:r>
              <a:rPr lang="es-MX" sz="2419" dirty="0">
                <a:effectLst/>
                <a:latin typeface="+mn-lt"/>
                <a:ea typeface="Aptos" panose="020B0004020202020204" pitchFamily="34" charset="0"/>
              </a:rPr>
              <a:t> m2.</a:t>
            </a:r>
          </a:p>
          <a:p>
            <a:pPr marL="342900" lvl="0" indent="-342900">
              <a:buFont typeface="Symbol" panose="05050102010706020507" pitchFamily="18" charset="2"/>
              <a:buChar char=""/>
            </a:pPr>
            <a:r>
              <a:rPr lang="es-MX" sz="2419" dirty="0">
                <a:effectLst/>
                <a:latin typeface="+mn-lt"/>
                <a:ea typeface="Aptos" panose="020B0004020202020204" pitchFamily="34" charset="0"/>
              </a:rPr>
              <a:t>El espacio designado será exclusivo y deberá mantenerse en condiciones que permitan un almacenamiento y manejo seguro.</a:t>
            </a:r>
          </a:p>
          <a:p>
            <a:pPr marL="342900" lvl="0" indent="-342900">
              <a:buFont typeface="Symbol" panose="05050102010706020507" pitchFamily="18" charset="2"/>
              <a:buChar char=""/>
            </a:pPr>
            <a:r>
              <a:rPr lang="es-MX" sz="2419" dirty="0">
                <a:effectLst/>
                <a:latin typeface="+mn-lt"/>
                <a:ea typeface="Aptos" panose="020B0004020202020204" pitchFamily="34" charset="0"/>
              </a:rPr>
              <a:t>En condiciones óptimas de higiene de los medicamentos.</a:t>
            </a:r>
          </a:p>
          <a:p>
            <a:pPr marL="342900" lvl="0" indent="-342900">
              <a:buFont typeface="Symbol" panose="05050102010706020507" pitchFamily="18" charset="2"/>
              <a:buChar char=""/>
            </a:pPr>
            <a:r>
              <a:rPr lang="es-MX" sz="2419" dirty="0">
                <a:effectLst/>
                <a:latin typeface="+mn-lt"/>
                <a:ea typeface="Aptos" panose="020B0004020202020204" pitchFamily="34" charset="0"/>
              </a:rPr>
              <a:t>Protegerlos de la contaminación ocasionada por insectos, roedores u otros animales. </a:t>
            </a:r>
          </a:p>
          <a:p>
            <a:pPr marL="342900" lvl="0" indent="-342900">
              <a:buFont typeface="Symbol" panose="05050102010706020507" pitchFamily="18" charset="2"/>
              <a:buChar char=""/>
            </a:pPr>
            <a:r>
              <a:rPr lang="es-MX" sz="2419" dirty="0">
                <a:effectLst/>
                <a:latin typeface="+mn-lt"/>
                <a:ea typeface="Aptos" panose="020B0004020202020204" pitchFamily="34" charset="0"/>
              </a:rPr>
              <a:t>Idealmente el espacio deberá contar con las condiciones óptimas para la atención al público y la entrega de los medicamentos.</a:t>
            </a:r>
          </a:p>
          <a:p>
            <a:pPr marL="342900" lvl="0" indent="-342900">
              <a:buFont typeface="Symbol" panose="05050102010706020507" pitchFamily="18" charset="2"/>
              <a:buChar char=""/>
            </a:pPr>
            <a:r>
              <a:rPr lang="es-MX" sz="2419" dirty="0">
                <a:effectLst/>
                <a:latin typeface="+mn-lt"/>
                <a:ea typeface="Aptos" panose="020B0004020202020204" pitchFamily="34" charset="0"/>
              </a:rPr>
              <a:t>Las instalaciones deben mantenerse limpias y ordenadas, cumpliendo con las normas de higiene establecidas en la normatividad sanitaria vigente. </a:t>
            </a:r>
          </a:p>
          <a:p>
            <a:pPr marL="342900" indent="-342900">
              <a:buFont typeface="Symbol" panose="05050102010706020507" pitchFamily="18" charset="2"/>
              <a:buChar char=""/>
            </a:pPr>
            <a:r>
              <a:rPr lang="es-MX" dirty="0"/>
              <a:t>Los medicamentos no deberán estar directamente en contacto con el suelo (mínimo 20 cm de separación), por lo que se deberá establecer un mueble cerrado tipo escaparate y construido con materiales resistentes a la corrosión, con puertas y cerradura para mayor seguridad.  </a:t>
            </a:r>
          </a:p>
          <a:p>
            <a:pPr marL="342900" lvl="0" indent="-342900">
              <a:buFont typeface="Symbol" panose="05050102010706020507" pitchFamily="18" charset="2"/>
              <a:buChar char=""/>
            </a:pPr>
            <a:endParaRPr lang="es-MX" sz="1200" dirty="0">
              <a:effectLst/>
              <a:latin typeface="Times New Roman" panose="02020603050405020304" pitchFamily="18" charset="0"/>
              <a:ea typeface="Aptos" panose="020B0004020202020204" pitchFamily="34" charset="0"/>
            </a:endParaRPr>
          </a:p>
        </p:txBody>
      </p:sp>
    </p:spTree>
    <p:extLst>
      <p:ext uri="{BB962C8B-B14F-4D97-AF65-F5344CB8AC3E}">
        <p14:creationId xmlns:p14="http://schemas.microsoft.com/office/powerpoint/2010/main" val="744337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BD544-9BD7-A6FF-760A-9625E05ECC73}"/>
            </a:ext>
          </a:extLst>
        </p:cNvPr>
        <p:cNvGrpSpPr/>
        <p:nvPr/>
      </p:nvGrpSpPr>
      <p:grpSpPr>
        <a:xfrm>
          <a:off x="0" y="0"/>
          <a:ext cx="0" cy="0"/>
          <a:chOff x="0" y="0"/>
          <a:chExt cx="0" cy="0"/>
        </a:xfrm>
      </p:grpSpPr>
      <p:grpSp>
        <p:nvGrpSpPr>
          <p:cNvPr id="5" name="4 Grupo">
            <a:extLst>
              <a:ext uri="{FF2B5EF4-FFF2-40B4-BE49-F238E27FC236}">
                <a16:creationId xmlns:a16="http://schemas.microsoft.com/office/drawing/2014/main" id="{935A3037-75B1-A194-0273-839C9BD7108B}"/>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82A4B8D0-A46A-A5E8-E5F8-895B621B6FB9}"/>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BE63DEFB-8CE0-13D9-D962-6001E34FF060}"/>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Rectángulo 5">
            <a:extLst>
              <a:ext uri="{FF2B5EF4-FFF2-40B4-BE49-F238E27FC236}">
                <a16:creationId xmlns:a16="http://schemas.microsoft.com/office/drawing/2014/main" id="{C6D8AD27-D398-D8F9-7283-A50B0B632203}"/>
              </a:ext>
            </a:extLst>
          </p:cNvPr>
          <p:cNvSpPr/>
          <p:nvPr/>
        </p:nvSpPr>
        <p:spPr>
          <a:xfrm>
            <a:off x="509867" y="1362983"/>
            <a:ext cx="14082166" cy="923330"/>
          </a:xfrm>
          <a:prstGeom prst="rect">
            <a:avLst/>
          </a:prstGeom>
        </p:spPr>
        <p:txBody>
          <a:bodyPr wrap="square">
            <a:spAutoFit/>
          </a:bodyPr>
          <a:lstStyle/>
          <a:p>
            <a:pPr algn="just"/>
            <a:r>
              <a:rPr lang="es-MX" sz="28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Medicamentos:</a:t>
            </a:r>
          </a:p>
          <a:p>
            <a:pPr algn="just"/>
            <a:endParaRPr lang="es-MX" sz="2600" b="1" kern="1200" dirty="0">
              <a:solidFill>
                <a:srgbClr val="235C4F"/>
              </a:solidFill>
              <a:latin typeface="Noto Son Bold"/>
              <a:ea typeface="Noto Sans" panose="020B0502040504020204" pitchFamily="34" charset="0"/>
              <a:cs typeface="Noto Sans" panose="020B0502040504020204" pitchFamily="34" charset="0"/>
            </a:endParaRPr>
          </a:p>
        </p:txBody>
      </p:sp>
      <p:sp>
        <p:nvSpPr>
          <p:cNvPr id="11" name="10 Rectángulo">
            <a:extLst>
              <a:ext uri="{FF2B5EF4-FFF2-40B4-BE49-F238E27FC236}">
                <a16:creationId xmlns:a16="http://schemas.microsoft.com/office/drawing/2014/main" id="{CE6C136A-48F3-0421-1A55-CA0FE8E725C9}"/>
              </a:ext>
            </a:extLst>
          </p:cNvPr>
          <p:cNvSpPr/>
          <p:nvPr/>
        </p:nvSpPr>
        <p:spPr>
          <a:xfrm>
            <a:off x="509867" y="2145775"/>
            <a:ext cx="14449791" cy="1200329"/>
          </a:xfrm>
          <a:prstGeom prst="rect">
            <a:avLst/>
          </a:prstGeom>
          <a:noFill/>
        </p:spPr>
        <p:txBody>
          <a:bodyPr wrap="square">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Los medicamentos que serán entregados a las personas beneficiarias, en primera instancia, son aquellos de primera línea utilizados para el control de padecimientos crónicos que comprenden Diabetes Mellitus tipo II, Hipertensión Arterial Sistémica y los trastornos del metabolismo de lípidos, para los cuales, acorde a lo estipulado en los PRONAM, deberá establecerse un esquema farmacológico individual.</a:t>
            </a:r>
          </a:p>
        </p:txBody>
      </p:sp>
      <p:sp>
        <p:nvSpPr>
          <p:cNvPr id="4" name="3 CuadroTexto"/>
          <p:cNvSpPr txBox="1"/>
          <p:nvPr/>
        </p:nvSpPr>
        <p:spPr>
          <a:xfrm>
            <a:off x="509867" y="3679476"/>
            <a:ext cx="7041083" cy="4247317"/>
          </a:xfrm>
          <a:prstGeom prst="rect">
            <a:avLst/>
          </a:prstGeom>
          <a:noFill/>
        </p:spPr>
        <p:txBody>
          <a:bodyPr wrap="square" rtlCol="0">
            <a:spAutoFit/>
          </a:bodyPr>
          <a:lstStyle/>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Antidiabéticos </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Biguanidas</a:t>
            </a:r>
            <a:r>
              <a:rPr lang="es-MX" sz="1800" dirty="0">
                <a:latin typeface="Noto Sans" panose="020B0502040504020204" pitchFamily="34" charset="0"/>
                <a:ea typeface="Noto Sans" panose="020B0502040504020204" pitchFamily="34" charset="0"/>
                <a:cs typeface="Noto Sans" panose="020B0502040504020204" pitchFamily="34" charset="0"/>
              </a:rPr>
              <a:t> </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a:t>
            </a:r>
            <a:r>
              <a:rPr lang="es-MX" sz="1800" dirty="0" err="1">
                <a:latin typeface="Noto Sans" panose="020B0502040504020204" pitchFamily="34" charset="0"/>
                <a:ea typeface="Noto Sans" panose="020B0502040504020204" pitchFamily="34" charset="0"/>
                <a:cs typeface="Noto Sans" panose="020B0502040504020204" pitchFamily="34" charset="0"/>
              </a:rPr>
              <a:t>dipeptidil</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peptidasa</a:t>
            </a:r>
            <a:r>
              <a:rPr lang="es-MX" sz="1800" dirty="0">
                <a:latin typeface="Noto Sans" panose="020B0502040504020204" pitchFamily="34" charset="0"/>
                <a:ea typeface="Noto Sans" panose="020B0502040504020204" pitchFamily="34" charset="0"/>
                <a:cs typeface="Noto Sans" panose="020B0502040504020204" pitchFamily="34" charset="0"/>
              </a:rPr>
              <a:t> 4 (DPP-4)</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del </a:t>
            </a:r>
            <a:r>
              <a:rPr lang="es-MX" sz="1800" dirty="0" err="1">
                <a:latin typeface="Noto Sans" panose="020B0502040504020204" pitchFamily="34" charset="0"/>
                <a:ea typeface="Noto Sans" panose="020B0502040504020204" pitchFamily="34" charset="0"/>
                <a:cs typeface="Noto Sans" panose="020B0502040504020204" pitchFamily="34" charset="0"/>
              </a:rPr>
              <a:t>cotransportador</a:t>
            </a:r>
            <a:r>
              <a:rPr lang="es-MX" sz="1800" dirty="0">
                <a:latin typeface="Noto Sans" panose="020B0502040504020204" pitchFamily="34" charset="0"/>
                <a:ea typeface="Noto Sans" panose="020B0502040504020204" pitchFamily="34" charset="0"/>
                <a:cs typeface="Noto Sans" panose="020B0502040504020204" pitchFamily="34" charset="0"/>
              </a:rPr>
              <a:t> sodio-glucosa tipo 2 (SGLT-2)</a:t>
            </a: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Sulfonilureas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Antihipertensivos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enzima </a:t>
            </a:r>
            <a:r>
              <a:rPr lang="es-MX" sz="1800" dirty="0" err="1">
                <a:latin typeface="Noto Sans" panose="020B0502040504020204" pitchFamily="34" charset="0"/>
                <a:ea typeface="Noto Sans" panose="020B0502040504020204" pitchFamily="34" charset="0"/>
                <a:cs typeface="Noto Sans" panose="020B0502040504020204" pitchFamily="34" charset="0"/>
              </a:rPr>
              <a:t>convertidora</a:t>
            </a:r>
            <a:r>
              <a:rPr lang="es-MX" sz="1800" dirty="0">
                <a:latin typeface="Noto Sans" panose="020B0502040504020204" pitchFamily="34" charset="0"/>
                <a:ea typeface="Noto Sans" panose="020B0502040504020204" pitchFamily="34" charset="0"/>
                <a:cs typeface="Noto Sans" panose="020B0502040504020204" pitchFamily="34" charset="0"/>
              </a:rPr>
              <a:t> de angiotensina (IECA)</a:t>
            </a:r>
          </a:p>
          <a:p>
            <a:pPr lvl="0"/>
            <a:r>
              <a:rPr lang="es-MX" sz="1800" dirty="0">
                <a:latin typeface="Noto Sans" panose="020B0502040504020204" pitchFamily="34" charset="0"/>
                <a:ea typeface="Noto Sans" panose="020B0502040504020204" pitchFamily="34" charset="0"/>
                <a:cs typeface="Noto Sans" panose="020B0502040504020204" pitchFamily="34" charset="0"/>
              </a:rPr>
              <a:t>Antagonistas del receptor de angiotensina II</a:t>
            </a:r>
          </a:p>
          <a:p>
            <a:pPr lvl="0"/>
            <a:r>
              <a:rPr lang="es-MX" sz="1800" dirty="0">
                <a:latin typeface="Noto Sans" panose="020B0502040504020204" pitchFamily="34" charset="0"/>
                <a:ea typeface="Noto Sans" panose="020B0502040504020204" pitchFamily="34" charset="0"/>
                <a:cs typeface="Noto Sans" panose="020B0502040504020204" pitchFamily="34" charset="0"/>
              </a:rPr>
              <a:t>Diuréticos </a:t>
            </a:r>
          </a:p>
          <a:p>
            <a:pPr lvl="0"/>
            <a:r>
              <a:rPr lang="es-MX" sz="1800" dirty="0">
                <a:latin typeface="Noto Sans" panose="020B0502040504020204" pitchFamily="34" charset="0"/>
                <a:ea typeface="Noto Sans" panose="020B0502040504020204" pitchFamily="34" charset="0"/>
                <a:cs typeface="Noto Sans" panose="020B0502040504020204" pitchFamily="34" charset="0"/>
              </a:rPr>
              <a:t>Bloqueadores de los canales de calcio (</a:t>
            </a:r>
            <a:r>
              <a:rPr lang="es-MX" sz="1800" dirty="0" err="1">
                <a:latin typeface="Noto Sans" panose="020B0502040504020204" pitchFamily="34" charset="0"/>
                <a:ea typeface="Noto Sans" panose="020B0502040504020204" pitchFamily="34" charset="0"/>
                <a:cs typeface="Noto Sans" panose="020B0502040504020204" pitchFamily="34" charset="0"/>
              </a:rPr>
              <a:t>calcioantagonistas</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Fibratos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Salicilatos </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5 CuadroTexto"/>
          <p:cNvSpPr txBox="1"/>
          <p:nvPr/>
        </p:nvSpPr>
        <p:spPr>
          <a:xfrm>
            <a:off x="7810037" y="3486642"/>
            <a:ext cx="7224896" cy="5632311"/>
          </a:xfrm>
          <a:prstGeom prst="rect">
            <a:avLst/>
          </a:prstGeom>
          <a:noFill/>
        </p:spPr>
        <p:txBody>
          <a:bodyPr wrap="square" rtlCol="0">
            <a:spAutoFit/>
          </a:bodyPr>
          <a:lstStyle/>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a:t>
            </a:r>
            <a:r>
              <a:rPr lang="es-MX" sz="1800" b="1" dirty="0" err="1">
                <a:latin typeface="Noto Sans" panose="020B0502040504020204" pitchFamily="34" charset="0"/>
                <a:ea typeface="Noto Sans" panose="020B0502040504020204" pitchFamily="34" charset="0"/>
                <a:cs typeface="Noto Sans" panose="020B0502040504020204" pitchFamily="34" charset="0"/>
              </a:rPr>
              <a:t>dislipemientes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 de la HMG-</a:t>
            </a:r>
            <a:r>
              <a:rPr lang="es-MX" sz="1800" dirty="0" err="1">
                <a:latin typeface="Noto Sans" panose="020B0502040504020204" pitchFamily="34" charset="0"/>
                <a:ea typeface="Noto Sans" panose="020B0502040504020204" pitchFamily="34" charset="0"/>
                <a:cs typeface="Noto Sans" panose="020B0502040504020204" pitchFamily="34" charset="0"/>
              </a:rPr>
              <a:t>CoA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reductasa</a:t>
            </a:r>
            <a:r>
              <a:rPr lang="es-MX" sz="1800" dirty="0">
                <a:latin typeface="Noto Sans" panose="020B0502040504020204" pitchFamily="34" charset="0"/>
                <a:ea typeface="Noto Sans" panose="020B0502040504020204" pitchFamily="34" charset="0"/>
                <a:cs typeface="Noto Sans" panose="020B0502040504020204" pitchFamily="34" charset="0"/>
              </a:rPr>
              <a:t> + Inhibidor selectivo de absorción de colesterol</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HMG-</a:t>
            </a:r>
            <a:r>
              <a:rPr lang="es-MX" sz="1800" dirty="0" err="1">
                <a:latin typeface="Noto Sans" panose="020B0502040504020204" pitchFamily="34" charset="0"/>
                <a:ea typeface="Noto Sans" panose="020B0502040504020204" pitchFamily="34" charset="0"/>
                <a:cs typeface="Noto Sans" panose="020B0502040504020204" pitchFamily="34" charset="0"/>
              </a:rPr>
              <a:t>CoA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reductasa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estatina</a:t>
            </a:r>
            <a:r>
              <a:rPr lang="es-MX" sz="1800" dirty="0">
                <a:latin typeface="Noto Sans" panose="020B0502040504020204" pitchFamily="34" charset="0"/>
                <a:ea typeface="Noto Sans" panose="020B0502040504020204" pitchFamily="34" charset="0"/>
                <a:cs typeface="Noto Sans" panose="020B0502040504020204" pitchFamily="34" charset="0"/>
              </a:rPr>
              <a:t>)</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dirty="0">
                <a:latin typeface="Noto Sans" panose="020B0502040504020204" pitchFamily="34" charset="0"/>
                <a:ea typeface="Noto Sans" panose="020B0502040504020204" pitchFamily="34" charset="0"/>
                <a:cs typeface="Noto Sans" panose="020B0502040504020204" pitchFamily="34" charset="0"/>
              </a:rPr>
              <a:t>Considerando la presencia de algunas patologías frecuentes en las personas mayores y en personas con discapacidad, respecto a enfermedades gastrointestinales y enfermedades respiratorias, se podrán prescribir por las personas Servidoras de la Salud, los siguientes medicamentos para una atención inicial y ser derivados a la Unidad de Salud más cercana para su valoración y atención.</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Para el Tratamiento de Enfermedades Gastrointestinales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bomba de protones</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Para el Tratamiento de Enfermedades Respiratorias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Analgésico/Antipirético (</a:t>
            </a:r>
            <a:r>
              <a:rPr lang="es-MX" sz="1800" dirty="0" err="1">
                <a:latin typeface="Noto Sans" panose="020B0502040504020204" pitchFamily="34" charset="0"/>
                <a:ea typeface="Noto Sans" panose="020B0502040504020204" pitchFamily="34" charset="0"/>
                <a:cs typeface="Noto Sans" panose="020B0502040504020204" pitchFamily="34" charset="0"/>
              </a:rPr>
              <a:t>anilidas</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lvl="0"/>
            <a:r>
              <a:rPr lang="es-MX" sz="1800" dirty="0">
                <a:latin typeface="Noto Sans" panose="020B0502040504020204" pitchFamily="34" charset="0"/>
                <a:ea typeface="Noto Sans" panose="020B0502040504020204" pitchFamily="34" charset="0"/>
                <a:cs typeface="Noto Sans" panose="020B0502040504020204" pitchFamily="34" charset="0"/>
              </a:rPr>
              <a:t>Antiinflamatorios no esteroideos (</a:t>
            </a:r>
            <a:r>
              <a:rPr lang="es-MX" sz="1800" dirty="0" err="1">
                <a:latin typeface="Noto Sans" panose="020B0502040504020204" pitchFamily="34" charset="0"/>
                <a:ea typeface="Noto Sans" panose="020B0502040504020204" pitchFamily="34" charset="0"/>
                <a:cs typeface="Noto Sans" panose="020B0502040504020204" pitchFamily="34" charset="0"/>
              </a:rPr>
              <a:t>AINEs</a:t>
            </a:r>
            <a:r>
              <a:rPr lang="es-MX" sz="1800" dirty="0">
                <a:latin typeface="Noto Sans" panose="020B0502040504020204" pitchFamily="34" charset="0"/>
                <a:ea typeface="Noto Sans" panose="020B0502040504020204" pitchFamily="34" charset="0"/>
                <a:cs typeface="Noto Sans" panose="020B0502040504020204" pitchFamily="34" charset="0"/>
              </a:rPr>
              <a:t>)</a:t>
            </a:r>
          </a:p>
          <a:p>
            <a:endParaRPr lang="es-MX" sz="1800" dirty="0"/>
          </a:p>
        </p:txBody>
      </p:sp>
      <p:pic>
        <p:nvPicPr>
          <p:cNvPr id="13" name="image4.png"/>
          <p:cNvPicPr/>
          <p:nvPr/>
        </p:nvPicPr>
        <p:blipFill rotWithShape="1">
          <a:blip r:embed="rId4"/>
          <a:srcRect l="4422" r="6974"/>
          <a:stretch>
            <a:fillRect/>
          </a:stretch>
        </p:blipFill>
        <p:spPr bwMode="auto">
          <a:xfrm>
            <a:off x="2817340" y="7497648"/>
            <a:ext cx="3070113" cy="105279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1544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2" name="CuadroTexto 10">
            <a:extLst>
              <a:ext uri="{FF2B5EF4-FFF2-40B4-BE49-F238E27FC236}">
                <a16:creationId xmlns:a16="http://schemas.microsoft.com/office/drawing/2014/main" id="{3F9AB31C-B46E-F704-18B0-FBC03C850023}"/>
              </a:ext>
            </a:extLst>
          </p:cNvPr>
          <p:cNvSpPr txBox="1"/>
          <p:nvPr/>
        </p:nvSpPr>
        <p:spPr>
          <a:xfrm>
            <a:off x="550693" y="1254135"/>
            <a:ext cx="11913073" cy="830997"/>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Unidades Medicas consideradas para la instalación de MÁQUINA DESPACHADORA por OOAD :</a:t>
            </a:r>
          </a:p>
        </p:txBody>
      </p:sp>
      <p:pic>
        <p:nvPicPr>
          <p:cNvPr id="14" name="image1.png"/>
          <p:cNvPicPr/>
          <p:nvPr/>
        </p:nvPicPr>
        <p:blipFill>
          <a:blip r:embed="rId4"/>
          <a:srcRect/>
          <a:stretch>
            <a:fillRect/>
          </a:stretch>
        </p:blipFill>
        <p:spPr>
          <a:xfrm>
            <a:off x="9426479" y="2768642"/>
            <a:ext cx="1674657" cy="1578767"/>
          </a:xfrm>
          <a:prstGeom prst="rect">
            <a:avLst/>
          </a:prstGeom>
          <a:ln/>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8871" y="2285100"/>
            <a:ext cx="4793673" cy="6735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image3.png" descr="Imagen que contiene Logotipo&#10;&#10;El contenido generado por IA puede ser incorrecto."/>
          <p:cNvPicPr/>
          <p:nvPr/>
        </p:nvPicPr>
        <p:blipFill rotWithShape="1">
          <a:blip r:embed="rId6"/>
          <a:srcRect l="50243"/>
          <a:stretch>
            <a:fillRect/>
          </a:stretch>
        </p:blipFill>
        <p:spPr bwMode="auto">
          <a:xfrm>
            <a:off x="11661897" y="5809352"/>
            <a:ext cx="2727470" cy="147196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6527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9496" y="1936646"/>
            <a:ext cx="10374562" cy="6737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4919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8193"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3811" y="1976438"/>
            <a:ext cx="10259178" cy="6662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8926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9217"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443" y="1976438"/>
            <a:ext cx="10517752" cy="6830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9401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0241"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055" y="1976438"/>
            <a:ext cx="10171933" cy="660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3907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1265"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9853" y="1976437"/>
            <a:ext cx="10243136" cy="6652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2243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2289"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7768" y="1976438"/>
            <a:ext cx="10275220" cy="6673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6862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3313"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7549" y="1976438"/>
            <a:ext cx="10295440" cy="6686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1324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2779" y="1976438"/>
            <a:ext cx="10275220" cy="6673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4458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0484" y="1976438"/>
            <a:ext cx="10130842" cy="6579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3837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6385"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4710" y="2044618"/>
            <a:ext cx="10958986" cy="4452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uadroTexto 10">
            <a:extLst>
              <a:ext uri="{FF2B5EF4-FFF2-40B4-BE49-F238E27FC236}">
                <a16:creationId xmlns:a16="http://schemas.microsoft.com/office/drawing/2014/main" id="{3F9AB31C-B46E-F704-18B0-FBC03C850023}"/>
              </a:ext>
            </a:extLst>
          </p:cNvPr>
          <p:cNvSpPr txBox="1"/>
          <p:nvPr/>
        </p:nvSpPr>
        <p:spPr>
          <a:xfrm>
            <a:off x="2817340" y="7143186"/>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Vigencia del Convenio:</a:t>
            </a:r>
          </a:p>
        </p:txBody>
      </p:sp>
      <p:sp>
        <p:nvSpPr>
          <p:cNvPr id="13" name="12 CuadroTexto"/>
          <p:cNvSpPr txBox="1"/>
          <p:nvPr/>
        </p:nvSpPr>
        <p:spPr>
          <a:xfrm>
            <a:off x="2817340" y="7764379"/>
            <a:ext cx="9505705" cy="1200329"/>
          </a:xfrm>
          <a:prstGeom prst="rect">
            <a:avLst/>
          </a:prstGeom>
          <a:noFill/>
        </p:spPr>
        <p:txBody>
          <a:bodyPr wrap="square" rtlCol="0">
            <a:spAutoFit/>
          </a:bodyPr>
          <a:lstStyle/>
          <a:p>
            <a:pPr algn="just"/>
            <a:r>
              <a:rPr lang="es-MX" sz="1800" dirty="0">
                <a:latin typeface="Noto Sans" panose="020B0502040504020204" pitchFamily="34" charset="0"/>
                <a:ea typeface="Noto Sans" panose="020B0502040504020204" pitchFamily="34" charset="0"/>
                <a:cs typeface="Noto Sans" panose="020B0502040504020204" pitchFamily="34" charset="0"/>
              </a:rPr>
              <a:t>Surtirá efectos a partir de la fecha de su firma y tendrá una vigencia hasta el 30 de septiembre de 2030, la cual podrá someterse a revisión de “LAS PARTES”, de conformidad con la suficiencia presupuestaria establecida para “EL PROGRAMA” y la de “LAS PARTES”.</a:t>
            </a:r>
          </a:p>
        </p:txBody>
      </p:sp>
    </p:spTree>
    <p:extLst>
      <p:ext uri="{BB962C8B-B14F-4D97-AF65-F5344CB8AC3E}">
        <p14:creationId xmlns:p14="http://schemas.microsoft.com/office/powerpoint/2010/main" val="3959277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11" name="10 Grupo"/>
          <p:cNvGrpSpPr/>
          <p:nvPr/>
        </p:nvGrpSpPr>
        <p:grpSpPr>
          <a:xfrm>
            <a:off x="416411" y="767331"/>
            <a:ext cx="11624552" cy="783573"/>
            <a:chOff x="416411" y="767331"/>
            <a:chExt cx="11624552" cy="783573"/>
          </a:xfrm>
        </p:grpSpPr>
        <p:sp>
          <p:nvSpPr>
            <p:cNvPr id="12" name="Google Shape;78;p8">
              <a:extLst>
                <a:ext uri="{FF2B5EF4-FFF2-40B4-BE49-F238E27FC236}">
                  <a16:creationId xmlns:a16="http://schemas.microsoft.com/office/drawing/2014/main" id="{1E35FBC0-A1F7-1B4F-C25F-C1631D19C135}"/>
                </a:ext>
              </a:extLst>
            </p:cNvPr>
            <p:cNvSpPr txBox="1"/>
            <p:nvPr/>
          </p:nvSpPr>
          <p:spPr>
            <a:xfrm>
              <a:off x="416411" y="900227"/>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III. Proyecto de Acuerdo </a:t>
              </a:r>
            </a:p>
          </p:txBody>
        </p:sp>
        <p:pic>
          <p:nvPicPr>
            <p:cNvPr id="13" name="Imagen 20">
              <a:extLst>
                <a:ext uri="{FF2B5EF4-FFF2-40B4-BE49-F238E27FC236}">
                  <a16:creationId xmlns:a16="http://schemas.microsoft.com/office/drawing/2014/main" id="{872323D5-DEC4-DB62-AAD5-56EB95D14A9C}"/>
                </a:ext>
              </a:extLst>
            </p:cNvPr>
            <p:cNvPicPr>
              <a:picLocks noChangeAspect="1"/>
            </p:cNvPicPr>
            <p:nvPr/>
          </p:nvPicPr>
          <p:blipFill>
            <a:blip r:embed="rId3"/>
            <a:stretch>
              <a:fillRect/>
            </a:stretch>
          </p:blipFill>
          <p:spPr>
            <a:xfrm>
              <a:off x="4913895" y="767331"/>
              <a:ext cx="824202" cy="783573"/>
            </a:xfrm>
            <a:prstGeom prst="rect">
              <a:avLst/>
            </a:prstGeom>
          </p:spPr>
        </p:pic>
      </p:grpSp>
      <p:sp>
        <p:nvSpPr>
          <p:cNvPr id="14" name="CuadroTexto 4">
            <a:extLst>
              <a:ext uri="{FF2B5EF4-FFF2-40B4-BE49-F238E27FC236}">
                <a16:creationId xmlns:a16="http://schemas.microsoft.com/office/drawing/2014/main" id="{08D8C1AC-60E3-F5C0-F67F-D4262F0CBD85}"/>
              </a:ext>
            </a:extLst>
          </p:cNvPr>
          <p:cNvSpPr txBox="1"/>
          <p:nvPr/>
        </p:nvSpPr>
        <p:spPr>
          <a:xfrm>
            <a:off x="416412" y="2248184"/>
            <a:ext cx="14439270" cy="2246729"/>
          </a:xfrm>
          <a:prstGeom prst="rect">
            <a:avLst/>
          </a:prstGeom>
          <a:noFill/>
          <a:ln>
            <a:noFill/>
          </a:ln>
        </p:spPr>
        <p:txBody>
          <a:bodyPr spcFirstLastPara="1" wrap="square" lIns="91400" tIns="45700" rIns="91400" bIns="45700" anchor="t" anchorCtr="0">
            <a:spAutoFit/>
          </a:bodyPr>
          <a:lstStyle>
            <a:defPPr marR="0" lvl="0" algn="l" rtl="0">
              <a:lnSpc>
                <a:spcPct val="100000"/>
              </a:lnSpc>
              <a:spcBef>
                <a:spcPts val="0"/>
              </a:spcBef>
              <a:spcAft>
                <a:spcPts val="0"/>
              </a:spcAft>
            </a:defPPr>
            <a:lvl1pPr>
              <a:buClr>
                <a:schemeClr val="dk1"/>
              </a:buClr>
              <a:buSzPts val="2100"/>
              <a:defRPr sz="1800">
                <a:solidFill>
                  <a:srgbClr val="235C4F"/>
                </a:solidFill>
                <a:latin typeface="Noto Sans Medium"/>
                <a:ea typeface="Montserrat SemiBold"/>
                <a:cs typeface="Noto Sans Medium"/>
              </a:defRPr>
            </a:lvl1pPr>
          </a:lstStyle>
          <a:p>
            <a:pPr algn="just"/>
            <a:r>
              <a:rPr lang="es-MX" sz="2000" dirty="0">
                <a:latin typeface="Noto Sans" panose="020B0502040504020204" pitchFamily="34" charset="0"/>
                <a:ea typeface="Noto Sans" panose="020B0502040504020204" pitchFamily="34" charset="0"/>
                <a:cs typeface="Noto Sans" panose="020B0502040504020204" pitchFamily="34" charset="0"/>
              </a:rPr>
              <a:t>“Este Consejo Técnico, con fundamento en lo dispuesto por los artículos 251, fracciones IV y XXXVIII, 253, fracciones II, III, V y</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último párrafo</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263 y 264, fracción XVII, de la Ley del Seguro Social</a:t>
            </a:r>
            <a:r>
              <a:rPr lang="es-MX" sz="2000" dirty="0">
                <a:effectLst/>
                <a:latin typeface="Noto Sans" panose="020B0502040504020204" pitchFamily="34" charset="0"/>
                <a:ea typeface="Noto Sans" panose="020B0502040504020204" pitchFamily="34" charset="0"/>
                <a:cs typeface="Noto Sans" panose="020B0502040504020204" pitchFamily="34" charset="0"/>
              </a:rPr>
              <a:t>;</a:t>
            </a:r>
            <a:r>
              <a:rPr lang="es-MX" sz="2000" dirty="0">
                <a:latin typeface="Noto Sans" panose="020B0502040504020204" pitchFamily="34" charset="0"/>
                <a:ea typeface="Noto Sans" panose="020B0502040504020204" pitchFamily="34" charset="0"/>
                <a:cs typeface="Noto Sans" panose="020B0502040504020204" pitchFamily="34" charset="0"/>
              </a:rPr>
              <a:t>116 de la Ley General de Bienes Nacionales; 5 y 57 de la Ley Federal de las Entidades Paraestatales; y 31, fracciones XVI y XX, del Reglamento Interior del Instituto Mexicano del Seguro Social; de conformidad con el planteamiento presentado por el Director General, por conducto de la persona Titular de la Dirección de </a:t>
            </a:r>
            <a:r>
              <a:rPr lang="es-MX" sz="2000" dirty="0">
                <a:effectLst/>
                <a:latin typeface="Noto Sans" panose="020B0502040504020204" pitchFamily="34" charset="0"/>
                <a:ea typeface="Noto Sans" panose="020B0502040504020204" pitchFamily="34" charset="0"/>
                <a:cs typeface="Noto Sans" panose="020B0502040504020204" pitchFamily="34" charset="0"/>
              </a:rPr>
              <a:t>Administración, en términos del oficio ______ del ___ de _______ de 2026,</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así como del </a:t>
            </a:r>
            <a:r>
              <a:rPr lang="es-MX" sz="2000" dirty="0">
                <a:effectLst/>
                <a:latin typeface="Noto Sans" panose="020B0502040504020204" pitchFamily="34" charset="0"/>
                <a:ea typeface="Noto Sans" panose="020B0502040504020204" pitchFamily="34" charset="0"/>
                <a:cs typeface="Noto Sans" panose="020B0502040504020204" pitchFamily="34" charset="0"/>
              </a:rPr>
              <a:t>dictamen del Comité de Administración del propio Órgano de Gobierno, emitido en reunión ordinaria realizada el ____ del mismo mes y año, </a:t>
            </a:r>
            <a:r>
              <a:rPr lang="es-MX" sz="2000" b="1" dirty="0">
                <a:effectLst/>
                <a:latin typeface="Noto Sans" panose="020B0502040504020204" pitchFamily="34" charset="0"/>
                <a:ea typeface="Noto Sans" panose="020B0502040504020204" pitchFamily="34" charset="0"/>
                <a:cs typeface="Noto Sans" panose="020B0502040504020204" pitchFamily="34" charset="0"/>
              </a:rPr>
              <a:t>Acuerda:</a:t>
            </a:r>
          </a:p>
        </p:txBody>
      </p:sp>
      <p:sp>
        <p:nvSpPr>
          <p:cNvPr id="15" name="CuadroTexto 5">
            <a:extLst>
              <a:ext uri="{FF2B5EF4-FFF2-40B4-BE49-F238E27FC236}">
                <a16:creationId xmlns:a16="http://schemas.microsoft.com/office/drawing/2014/main" id="{887645E5-60DC-B1FB-4661-83610C3451FE}"/>
              </a:ext>
            </a:extLst>
          </p:cNvPr>
          <p:cNvSpPr txBox="1"/>
          <p:nvPr/>
        </p:nvSpPr>
        <p:spPr>
          <a:xfrm>
            <a:off x="568036" y="4699176"/>
            <a:ext cx="14287643" cy="1938992"/>
          </a:xfrm>
          <a:prstGeom prst="rect">
            <a:avLst/>
          </a:prstGeom>
          <a:solidFill>
            <a:srgbClr val="235C4F"/>
          </a:solidFill>
        </p:spPr>
        <p:txBody>
          <a:bodyPr wrap="square">
            <a:spAutoFit/>
          </a:bodyPr>
          <a:lstStyle/>
          <a:p>
            <a:pPr algn="just">
              <a:spcAft>
                <a:spcPts val="880"/>
              </a:spcAft>
            </a:pPr>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Primero.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Autorizar a las Direcciones de Prestaciones Médicas y de Administración para ceder a título gratuito el uso de 328 espacios de hasta 2 m2 ubicados en las Unidades Médicas enlistadas en el Anexo Único del presente, propiedad del Instituto Mexicano del Seguro Social, a favor de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del Proyecto del Suministro, Almacenamiento, Abastecimiento, Distribución y Entrega de Medicamentos en las Farmacias del Bienestar a las Personas Beneficiarias del Programa “Salud Casa Por Casa”.</a:t>
            </a:r>
            <a:endPar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6" name="CuadroTexto 8">
            <a:extLst>
              <a:ext uri="{FF2B5EF4-FFF2-40B4-BE49-F238E27FC236}">
                <a16:creationId xmlns:a16="http://schemas.microsoft.com/office/drawing/2014/main" id="{86CA39B1-B66F-7AF7-603F-8F019AA659F2}"/>
              </a:ext>
            </a:extLst>
          </p:cNvPr>
          <p:cNvSpPr txBox="1"/>
          <p:nvPr/>
        </p:nvSpPr>
        <p:spPr>
          <a:xfrm>
            <a:off x="568036" y="6968606"/>
            <a:ext cx="14287643" cy="1323439"/>
          </a:xfrm>
          <a:prstGeom prst="rect">
            <a:avLst/>
          </a:prstGeom>
          <a:solidFill>
            <a:srgbClr val="235C4F"/>
          </a:solidFill>
        </p:spPr>
        <p:txBody>
          <a:bodyPr wrap="square">
            <a:spAutoFit/>
          </a:bodyPr>
          <a:lstStyle/>
          <a:p>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Segundo.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Instruir a la persona Titular de la Dirección de Administración para que coordine las acciones necesarias a efecto de rendir de manera anual y hasta la conclusión de la vigencia del contrato, un informe de resultados a</a:t>
            </a:r>
          </a:p>
          <a:p>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este Consejo Técnico</a:t>
            </a:r>
          </a:p>
          <a:p>
            <a:pPr algn="just">
              <a:spcAft>
                <a:spcPts val="880"/>
              </a:spcAft>
            </a:pP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3" name="CuadroTexto 2">
            <a:extLst>
              <a:ext uri="{FF2B5EF4-FFF2-40B4-BE49-F238E27FC236}">
                <a16:creationId xmlns:a16="http://schemas.microsoft.com/office/drawing/2014/main" id="{FEAB7C5E-2450-A713-6CFC-AE066A95D3E3}"/>
              </a:ext>
            </a:extLst>
          </p:cNvPr>
          <p:cNvSpPr txBox="1"/>
          <p:nvPr/>
        </p:nvSpPr>
        <p:spPr>
          <a:xfrm>
            <a:off x="4226999" y="8338353"/>
            <a:ext cx="7813964" cy="861774"/>
          </a:xfrm>
          <a:prstGeom prst="rect">
            <a:avLst/>
          </a:prstGeom>
          <a:noFill/>
        </p:spPr>
        <p:txBody>
          <a:bodyPr wrap="square">
            <a:spAutoFit/>
          </a:bodyPr>
          <a:lstStyle/>
          <a:p>
            <a:pPr algn="l"/>
            <a:r>
              <a:rPr lang="es-MX" sz="1000" b="0" i="0" u="none" strike="noStrike" baseline="0" dirty="0">
                <a:solidFill>
                  <a:srgbClr val="39393B"/>
                </a:solidFill>
                <a:latin typeface="Arial" panose="020B0604020202020204" pitchFamily="34" charset="0"/>
              </a:rPr>
              <a:t>In</a:t>
            </a:r>
            <a:r>
              <a:rPr lang="es-MX" sz="1000" b="0" i="0" u="none" strike="noStrike" baseline="0" dirty="0">
                <a:solidFill>
                  <a:srgbClr val="19181B"/>
                </a:solidFill>
                <a:latin typeface="Arial" panose="020B0604020202020204" pitchFamily="34" charset="0"/>
              </a:rPr>
              <a:t>s</a:t>
            </a:r>
            <a:r>
              <a:rPr lang="es-MX" sz="1000" b="0" i="0" u="none" strike="noStrike" baseline="0" dirty="0">
                <a:solidFill>
                  <a:srgbClr val="39393B"/>
                </a:solidFill>
                <a:latin typeface="Arial" panose="020B0604020202020204" pitchFamily="34" charset="0"/>
              </a:rPr>
              <a:t>truir</a:t>
            </a:r>
          </a:p>
          <a:p>
            <a:pPr algn="l"/>
            <a:r>
              <a:rPr lang="es-MX" sz="1000" b="0" i="0" u="none" strike="noStrike" baseline="0" dirty="0">
                <a:solidFill>
                  <a:srgbClr val="19181B"/>
                </a:solidFill>
                <a:latin typeface="Arial" panose="020B0604020202020204" pitchFamily="34" charset="0"/>
              </a:rPr>
              <a:t>a </a:t>
            </a:r>
            <a:r>
              <a:rPr lang="es-MX" sz="1000" b="0" i="0" u="none" strike="noStrike" baseline="0" dirty="0">
                <a:solidFill>
                  <a:srgbClr val="29292B"/>
                </a:solidFill>
                <a:latin typeface="Arial" panose="020B0604020202020204" pitchFamily="34" charset="0"/>
              </a:rPr>
              <a:t>la persona Titular de </a:t>
            </a:r>
            <a:r>
              <a:rPr lang="es-MX" sz="1000" b="0" i="0" u="none" strike="noStrike" baseline="0" dirty="0">
                <a:solidFill>
                  <a:srgbClr val="39393B"/>
                </a:solidFill>
                <a:latin typeface="Arial" panose="020B0604020202020204" pitchFamily="34" charset="0"/>
              </a:rPr>
              <a:t>l</a:t>
            </a:r>
            <a:r>
              <a:rPr lang="es-MX" sz="1000" b="0" i="0" u="none" strike="noStrike" baseline="0" dirty="0">
                <a:solidFill>
                  <a:srgbClr val="19181B"/>
                </a:solidFill>
                <a:latin typeface="Arial" panose="020B0604020202020204" pitchFamily="34" charset="0"/>
              </a:rPr>
              <a:t>a Dirección </a:t>
            </a:r>
            <a:r>
              <a:rPr lang="es-MX" sz="1000" b="0" i="0" u="none" strike="noStrike" baseline="0" dirty="0">
                <a:solidFill>
                  <a:srgbClr val="29292B"/>
                </a:solidFill>
                <a:latin typeface="Arial" panose="020B0604020202020204" pitchFamily="34" charset="0"/>
              </a:rPr>
              <a:t>de </a:t>
            </a:r>
            <a:r>
              <a:rPr lang="es-MX" sz="1000" b="0" i="0" u="none" strike="noStrike" baseline="0" dirty="0">
                <a:solidFill>
                  <a:srgbClr val="19181B"/>
                </a:solidFill>
                <a:latin typeface="Arial" panose="020B0604020202020204" pitchFamily="34" charset="0"/>
              </a:rPr>
              <a:t>Administración </a:t>
            </a:r>
            <a:r>
              <a:rPr lang="es-MX" sz="1000" b="0" i="0" u="none" strike="noStrike" baseline="0" dirty="0">
                <a:solidFill>
                  <a:srgbClr val="29292B"/>
                </a:solidFill>
                <a:latin typeface="Arial" panose="020B0604020202020204" pitchFamily="34" charset="0"/>
              </a:rPr>
              <a:t>para que</a:t>
            </a:r>
          </a:p>
          <a:p>
            <a:pPr algn="l"/>
            <a:r>
              <a:rPr lang="es-MX" sz="1000" b="0" i="0" u="none" strike="noStrike" baseline="0" dirty="0">
                <a:solidFill>
                  <a:srgbClr val="19181B"/>
                </a:solidFill>
                <a:latin typeface="Arial" panose="020B0604020202020204" pitchFamily="34" charset="0"/>
              </a:rPr>
              <a:t>coo</a:t>
            </a:r>
            <a:r>
              <a:rPr lang="es-MX" sz="1000" b="0" i="0" u="none" strike="noStrike" baseline="0" dirty="0">
                <a:solidFill>
                  <a:srgbClr val="39393B"/>
                </a:solidFill>
                <a:latin typeface="Arial" panose="020B0604020202020204" pitchFamily="34" charset="0"/>
              </a:rPr>
              <a:t>rdin</a:t>
            </a:r>
            <a:r>
              <a:rPr lang="es-MX" sz="1000" b="0" i="0" u="none" strike="noStrike" baseline="0" dirty="0">
                <a:solidFill>
                  <a:srgbClr val="19181B"/>
                </a:solidFill>
                <a:latin typeface="Arial" panose="020B0604020202020204" pitchFamily="34" charset="0"/>
              </a:rPr>
              <a:t>e </a:t>
            </a:r>
            <a:r>
              <a:rPr lang="es-MX" sz="1000" b="0" i="0" u="none" strike="noStrike" baseline="0" dirty="0">
                <a:solidFill>
                  <a:srgbClr val="39393B"/>
                </a:solidFill>
                <a:latin typeface="Arial" panose="020B0604020202020204" pitchFamily="34" charset="0"/>
              </a:rPr>
              <a:t>l</a:t>
            </a:r>
            <a:r>
              <a:rPr lang="es-MX" sz="1000" b="0" i="0" u="none" strike="noStrike" baseline="0" dirty="0">
                <a:solidFill>
                  <a:srgbClr val="19181B"/>
                </a:solidFill>
                <a:latin typeface="Arial" panose="020B0604020202020204" pitchFamily="34" charset="0"/>
              </a:rPr>
              <a:t>as acciones </a:t>
            </a:r>
            <a:r>
              <a:rPr lang="es-MX" sz="1000" b="0" i="0" u="none" strike="noStrike" baseline="0" dirty="0">
                <a:solidFill>
                  <a:srgbClr val="29292B"/>
                </a:solidFill>
                <a:latin typeface="Arial" panose="020B0604020202020204" pitchFamily="34" charset="0"/>
              </a:rPr>
              <a:t>necesarias </a:t>
            </a:r>
            <a:r>
              <a:rPr lang="es-MX" sz="1000" b="0" i="0" u="none" strike="noStrike" baseline="0" dirty="0">
                <a:solidFill>
                  <a:srgbClr val="19181B"/>
                </a:solidFill>
                <a:latin typeface="Arial" panose="020B0604020202020204" pitchFamily="34" charset="0"/>
              </a:rPr>
              <a:t>a efec</a:t>
            </a:r>
            <a:r>
              <a:rPr lang="es-MX" sz="1000" b="0" i="0" u="none" strike="noStrike" baseline="0" dirty="0">
                <a:solidFill>
                  <a:srgbClr val="39393B"/>
                </a:solidFill>
                <a:latin typeface="Arial" panose="020B0604020202020204" pitchFamily="34" charset="0"/>
              </a:rPr>
              <a:t>t</a:t>
            </a:r>
            <a:r>
              <a:rPr lang="es-MX" sz="1000" b="0" i="0" u="none" strike="noStrike" baseline="0" dirty="0">
                <a:solidFill>
                  <a:srgbClr val="19181B"/>
                </a:solidFill>
                <a:latin typeface="Arial" panose="020B0604020202020204" pitchFamily="34" charset="0"/>
              </a:rPr>
              <a:t>o </a:t>
            </a:r>
            <a:r>
              <a:rPr lang="es-MX" sz="1000" b="0" i="0" u="none" strike="noStrike" baseline="0" dirty="0">
                <a:solidFill>
                  <a:srgbClr val="29292B"/>
                </a:solidFill>
                <a:latin typeface="Arial" panose="020B0604020202020204" pitchFamily="34" charset="0"/>
              </a:rPr>
              <a:t>de rendir de manera anual y</a:t>
            </a:r>
          </a:p>
          <a:p>
            <a:pPr algn="l"/>
            <a:r>
              <a:rPr lang="es-MX" sz="1000" b="0" i="0" u="none" strike="noStrike" baseline="0" dirty="0">
                <a:solidFill>
                  <a:srgbClr val="29292B"/>
                </a:solidFill>
                <a:latin typeface="Arial" panose="020B0604020202020204" pitchFamily="34" charset="0"/>
              </a:rPr>
              <a:t>hasta </a:t>
            </a:r>
            <a:r>
              <a:rPr lang="es-MX" sz="1000" b="0" i="0" u="none" strike="noStrike" baseline="0" dirty="0">
                <a:solidFill>
                  <a:srgbClr val="39393B"/>
                </a:solidFill>
                <a:latin typeface="Arial" panose="020B0604020202020204" pitchFamily="34" charset="0"/>
              </a:rPr>
              <a:t>l</a:t>
            </a:r>
            <a:r>
              <a:rPr lang="es-MX" sz="1000" b="0" i="0" u="none" strike="noStrike" baseline="0" dirty="0">
                <a:solidFill>
                  <a:srgbClr val="19181B"/>
                </a:solidFill>
                <a:latin typeface="Arial" panose="020B0604020202020204" pitchFamily="34" charset="0"/>
              </a:rPr>
              <a:t>a conclusión </a:t>
            </a:r>
            <a:r>
              <a:rPr lang="es-MX" sz="1000" b="0" i="0" u="none" strike="noStrike" baseline="0" dirty="0">
                <a:solidFill>
                  <a:srgbClr val="29292B"/>
                </a:solidFill>
                <a:latin typeface="Arial" panose="020B0604020202020204" pitchFamily="34" charset="0"/>
              </a:rPr>
              <a:t>de </a:t>
            </a:r>
            <a:r>
              <a:rPr lang="es-MX" sz="1000" b="0" i="0" u="none" strike="noStrike" baseline="0" dirty="0">
                <a:solidFill>
                  <a:srgbClr val="39393B"/>
                </a:solidFill>
                <a:latin typeface="Arial" panose="020B0604020202020204" pitchFamily="34" charset="0"/>
              </a:rPr>
              <a:t>la </a:t>
            </a:r>
            <a:r>
              <a:rPr lang="es-MX" sz="1000" b="0" i="0" u="none" strike="noStrike" baseline="0" dirty="0">
                <a:solidFill>
                  <a:srgbClr val="19181B"/>
                </a:solidFill>
                <a:latin typeface="Arial" panose="020B0604020202020204" pitchFamily="34" charset="0"/>
              </a:rPr>
              <a:t>v</a:t>
            </a:r>
            <a:r>
              <a:rPr lang="es-MX" sz="1000" b="0" i="0" u="none" strike="noStrike" baseline="0" dirty="0">
                <a:solidFill>
                  <a:srgbClr val="39393B"/>
                </a:solidFill>
                <a:latin typeface="Arial" panose="020B0604020202020204" pitchFamily="34" charset="0"/>
              </a:rPr>
              <a:t>i</a:t>
            </a:r>
            <a:r>
              <a:rPr lang="es-MX" sz="1000" b="0" i="0" u="none" strike="noStrike" baseline="0" dirty="0">
                <a:solidFill>
                  <a:srgbClr val="19181B"/>
                </a:solidFill>
                <a:latin typeface="Arial" panose="020B0604020202020204" pitchFamily="34" charset="0"/>
              </a:rPr>
              <a:t>gencia </a:t>
            </a:r>
            <a:r>
              <a:rPr lang="es-MX" sz="1000" b="0" i="0" u="none" strike="noStrike" baseline="0" dirty="0">
                <a:solidFill>
                  <a:srgbClr val="29292B"/>
                </a:solidFill>
                <a:latin typeface="Arial" panose="020B0604020202020204" pitchFamily="34" charset="0"/>
              </a:rPr>
              <a:t>del </a:t>
            </a:r>
            <a:r>
              <a:rPr lang="es-MX" sz="1000" b="0" i="0" u="none" strike="noStrike" baseline="0" dirty="0" err="1">
                <a:solidFill>
                  <a:srgbClr val="19181B"/>
                </a:solidFill>
                <a:latin typeface="Arial" panose="020B0604020202020204" pitchFamily="34" charset="0"/>
              </a:rPr>
              <a:t>contra</a:t>
            </a:r>
            <a:r>
              <a:rPr lang="es-MX" sz="1000" b="0" i="0" u="none" strike="noStrike" baseline="0" dirty="0" err="1">
                <a:solidFill>
                  <a:srgbClr val="39393B"/>
                </a:solidFill>
                <a:latin typeface="Arial" panose="020B0604020202020204" pitchFamily="34" charset="0"/>
              </a:rPr>
              <a:t>t</a:t>
            </a:r>
            <a:r>
              <a:rPr lang="es-MX" sz="1000" b="0" i="0" u="none" strike="noStrike" baseline="0" dirty="0">
                <a:solidFill>
                  <a:srgbClr val="39393B"/>
                </a:solidFill>
                <a:latin typeface="Arial" panose="020B0604020202020204" pitchFamily="34" charset="0"/>
              </a:rPr>
              <a:t> </a:t>
            </a:r>
            <a:r>
              <a:rPr lang="es-MX" sz="1000" b="0" i="0" u="none" strike="noStrike" baseline="0" dirty="0">
                <a:solidFill>
                  <a:srgbClr val="19181B"/>
                </a:solidFill>
                <a:latin typeface="Arial" panose="020B0604020202020204" pitchFamily="34" charset="0"/>
              </a:rPr>
              <a:t>o</a:t>
            </a:r>
            <a:r>
              <a:rPr lang="es-MX" sz="1000" b="0" i="0" u="none" strike="noStrike" baseline="0" dirty="0">
                <a:solidFill>
                  <a:srgbClr val="39393B"/>
                </a:solidFill>
                <a:latin typeface="Arial" panose="020B0604020202020204" pitchFamily="34" charset="0"/>
              </a:rPr>
              <a:t>, </a:t>
            </a:r>
            <a:r>
              <a:rPr lang="es-MX" sz="1000" b="0" i="0" u="none" strike="noStrike" baseline="0" dirty="0">
                <a:solidFill>
                  <a:srgbClr val="29292B"/>
                </a:solidFill>
                <a:latin typeface="Arial" panose="020B0604020202020204" pitchFamily="34" charset="0"/>
              </a:rPr>
              <a:t>un </a:t>
            </a:r>
            <a:r>
              <a:rPr lang="es-MX" sz="1000" b="0" i="0" u="none" strike="noStrike" baseline="0" dirty="0">
                <a:solidFill>
                  <a:srgbClr val="39393B"/>
                </a:solidFill>
                <a:latin typeface="Arial" panose="020B0604020202020204" pitchFamily="34" charset="0"/>
              </a:rPr>
              <a:t>info</a:t>
            </a:r>
            <a:r>
              <a:rPr lang="es-MX" sz="1000" b="0" i="0" u="none" strike="noStrike" baseline="0" dirty="0">
                <a:solidFill>
                  <a:srgbClr val="19181B"/>
                </a:solidFill>
                <a:latin typeface="Arial" panose="020B0604020202020204" pitchFamily="34" charset="0"/>
              </a:rPr>
              <a:t>rme </a:t>
            </a:r>
            <a:r>
              <a:rPr lang="es-MX" sz="1000" b="0" i="0" u="none" strike="noStrike" baseline="0" dirty="0">
                <a:solidFill>
                  <a:srgbClr val="29292B"/>
                </a:solidFill>
                <a:latin typeface="Arial" panose="020B0604020202020204" pitchFamily="34" charset="0"/>
              </a:rPr>
              <a:t>de resultados a</a:t>
            </a:r>
          </a:p>
          <a:p>
            <a:pPr algn="l"/>
            <a:r>
              <a:rPr lang="es-MX" sz="1000" b="0" i="0" u="none" strike="noStrike" baseline="0" dirty="0">
                <a:solidFill>
                  <a:srgbClr val="19181B"/>
                </a:solidFill>
                <a:latin typeface="Arial" panose="020B0604020202020204" pitchFamily="34" charset="0"/>
              </a:rPr>
              <a:t>este Co</a:t>
            </a:r>
            <a:r>
              <a:rPr lang="es-MX" sz="1000" b="0" i="0" u="none" strike="noStrike" baseline="0" dirty="0">
                <a:solidFill>
                  <a:srgbClr val="39393B"/>
                </a:solidFill>
                <a:latin typeface="Arial" panose="020B0604020202020204" pitchFamily="34" charset="0"/>
              </a:rPr>
              <a:t>n</a:t>
            </a:r>
            <a:r>
              <a:rPr lang="es-MX" sz="1000" b="0" i="0" u="none" strike="noStrike" baseline="0" dirty="0">
                <a:solidFill>
                  <a:srgbClr val="19181B"/>
                </a:solidFill>
                <a:latin typeface="Arial" panose="020B0604020202020204" pitchFamily="34" charset="0"/>
              </a:rPr>
              <a:t>se</a:t>
            </a:r>
            <a:r>
              <a:rPr lang="es-MX" sz="1000" b="0" i="0" u="none" strike="noStrike" baseline="0" dirty="0">
                <a:solidFill>
                  <a:srgbClr val="39393B"/>
                </a:solidFill>
                <a:latin typeface="Arial" panose="020B0604020202020204" pitchFamily="34" charset="0"/>
              </a:rPr>
              <a:t>j</a:t>
            </a:r>
            <a:r>
              <a:rPr lang="es-MX" sz="1000" b="0" i="0" u="none" strike="noStrike" baseline="0" dirty="0">
                <a:solidFill>
                  <a:srgbClr val="19181B"/>
                </a:solidFill>
                <a:latin typeface="Arial" panose="020B0604020202020204" pitchFamily="34" charset="0"/>
              </a:rPr>
              <a:t>o </a:t>
            </a:r>
            <a:r>
              <a:rPr lang="es-MX" sz="1000" b="0" i="0" u="none" strike="noStrike" baseline="0" dirty="0">
                <a:solidFill>
                  <a:srgbClr val="39393B"/>
                </a:solidFill>
                <a:latin typeface="Arial" panose="020B0604020202020204" pitchFamily="34" charset="0"/>
              </a:rPr>
              <a:t>T</a:t>
            </a:r>
            <a:r>
              <a:rPr lang="es-MX" sz="1000" b="0" i="0" u="none" strike="noStrike" baseline="0" dirty="0">
                <a:solidFill>
                  <a:srgbClr val="19181B"/>
                </a:solidFill>
                <a:latin typeface="Arial" panose="020B0604020202020204" pitchFamily="34" charset="0"/>
              </a:rPr>
              <a:t>écn</a:t>
            </a:r>
            <a:r>
              <a:rPr lang="es-MX" sz="1000" b="0" i="0" u="none" strike="noStrike" baseline="0" dirty="0">
                <a:solidFill>
                  <a:srgbClr val="39393B"/>
                </a:solidFill>
                <a:latin typeface="Arial" panose="020B0604020202020204" pitchFamily="34" charset="0"/>
              </a:rPr>
              <a:t>i</a:t>
            </a:r>
            <a:r>
              <a:rPr lang="es-MX" sz="1000" b="0" i="0" u="none" strike="noStrike" baseline="0" dirty="0">
                <a:solidFill>
                  <a:srgbClr val="19181B"/>
                </a:solidFill>
                <a:latin typeface="Arial" panose="020B0604020202020204" pitchFamily="34" charset="0"/>
              </a:rPr>
              <a:t>co</a:t>
            </a:r>
            <a:endParaRPr lang="es-MX" dirty="0"/>
          </a:p>
        </p:txBody>
      </p:sp>
    </p:spTree>
    <p:extLst>
      <p:ext uri="{BB962C8B-B14F-4D97-AF65-F5344CB8AC3E}">
        <p14:creationId xmlns:p14="http://schemas.microsoft.com/office/powerpoint/2010/main" val="4013060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9;p5"/>
          <p:cNvSpPr txBox="1"/>
          <p:nvPr/>
        </p:nvSpPr>
        <p:spPr>
          <a:xfrm>
            <a:off x="5681754" y="3760655"/>
            <a:ext cx="9417753" cy="1438567"/>
          </a:xfrm>
          <a:prstGeom prst="rect">
            <a:avLst/>
          </a:prstGeom>
          <a:noFill/>
          <a:ln>
            <a:noFill/>
          </a:ln>
        </p:spPr>
        <p:txBody>
          <a:bodyPr spcFirstLastPara="1" wrap="square" lIns="116567" tIns="58267" rIns="116567" bIns="58267" anchor="t" anchorCtr="0">
            <a:noAutofit/>
          </a:bodyPr>
          <a:lstStyle/>
          <a:p>
            <a:pPr algn="ctr">
              <a:lnSpc>
                <a:spcPct val="120000"/>
              </a:lnSpc>
              <a:buClr>
                <a:srgbClr val="404040"/>
              </a:buClr>
              <a:buSzPts val="1200"/>
            </a:pPr>
            <a:r>
              <a:rPr lang="es-MX" sz="6120" b="1" dirty="0">
                <a:solidFill>
                  <a:schemeClr val="bg1"/>
                </a:solidFill>
                <a:latin typeface="Noto Sans"/>
                <a:ea typeface="Noto Sans"/>
                <a:cs typeface="Noto Sans"/>
                <a:sym typeface="Noto Sans"/>
              </a:rPr>
              <a:t>F I N </a:t>
            </a:r>
            <a:endParaRPr sz="6120" b="1" dirty="0">
              <a:solidFill>
                <a:schemeClr val="bg1"/>
              </a:solidFill>
            </a:endParaRPr>
          </a:p>
        </p:txBody>
      </p:sp>
    </p:spTree>
    <p:extLst>
      <p:ext uri="{BB962C8B-B14F-4D97-AF65-F5344CB8AC3E}">
        <p14:creationId xmlns:p14="http://schemas.microsoft.com/office/powerpoint/2010/main" val="2894472070"/>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iseño personalizado">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8D0F52-0AA8-4726-AEF1-14A38C2C08CC}">
  <ds:schemaRefs>
    <ds:schemaRef ds:uri="http://www.w3.org/XML/1998/namespace"/>
    <ds:schemaRef ds:uri="http://purl.org/dc/terms/"/>
    <ds:schemaRef ds:uri="http://schemas.microsoft.com/office/2006/documentManagement/types"/>
    <ds:schemaRef ds:uri="http://purl.org/dc/elements/1.1/"/>
    <ds:schemaRef ds:uri="http://purl.org/dc/dcmitype/"/>
    <ds:schemaRef ds:uri="http://schemas.openxmlformats.org/package/2006/metadata/core-properties"/>
    <ds:schemaRef ds:uri="http://schemas.microsoft.com/office/infopath/2007/PartnerControls"/>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4E2ED3F0-4B99-442C-8047-AA6F46AD1E5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8288</TotalTime>
  <Words>2231</Words>
  <Application>Microsoft Office PowerPoint</Application>
  <PresentationFormat>Personalizado</PresentationFormat>
  <Paragraphs>138</Paragraphs>
  <Slides>21</Slides>
  <Notes>18</Notes>
  <HiddenSlides>0</HiddenSlides>
  <MMClips>0</MMClips>
  <ScaleCrop>false</ScaleCrop>
  <HeadingPairs>
    <vt:vector size="6" baseType="variant">
      <vt:variant>
        <vt:lpstr>Fuentes usadas</vt:lpstr>
      </vt:variant>
      <vt:variant>
        <vt:i4>14</vt:i4>
      </vt:variant>
      <vt:variant>
        <vt:lpstr>Tema</vt:lpstr>
      </vt:variant>
      <vt:variant>
        <vt:i4>2</vt:i4>
      </vt:variant>
      <vt:variant>
        <vt:lpstr>Títulos de diapositiva</vt:lpstr>
      </vt:variant>
      <vt:variant>
        <vt:i4>21</vt:i4>
      </vt:variant>
    </vt:vector>
  </HeadingPairs>
  <TitlesOfParts>
    <vt:vector size="37" baseType="lpstr">
      <vt:lpstr>Aptos</vt:lpstr>
      <vt:lpstr>Aptos Display</vt:lpstr>
      <vt:lpstr>Arial</vt:lpstr>
      <vt:lpstr>Calibri</vt:lpstr>
      <vt:lpstr>Noto Sans</vt:lpstr>
      <vt:lpstr>Noto Sans </vt:lpstr>
      <vt:lpstr>Noto Sans Bold</vt:lpstr>
      <vt:lpstr>Noto Sans Medium</vt:lpstr>
      <vt:lpstr>Noto Sans Regular</vt:lpstr>
      <vt:lpstr>Noto Sans SemiBold</vt:lpstr>
      <vt:lpstr>Noto Son Bold</vt:lpstr>
      <vt:lpstr>Noto Son Bold </vt:lpstr>
      <vt:lpstr>Symbol</vt:lpstr>
      <vt:lpstr>Times New Roman</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133</cp:revision>
  <cp:lastPrinted>2026-02-10T23:11:35Z</cp:lastPrinted>
  <dcterms:created xsi:type="dcterms:W3CDTF">2025-12-30T21:08:16Z</dcterms:created>
  <dcterms:modified xsi:type="dcterms:W3CDTF">2026-09-18T14:20:32Z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