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9"/>
  </p:notesMasterIdLst>
  <p:handoutMasterIdLst>
    <p:handoutMasterId r:id="rId20"/>
  </p:handoutMasterIdLst>
  <p:sldIdLst>
    <p:sldId id="305" r:id="rId6"/>
    <p:sldId id="306" r:id="rId7"/>
    <p:sldId id="277" r:id="rId8"/>
    <p:sldId id="321" r:id="rId9"/>
    <p:sldId id="322" r:id="rId10"/>
    <p:sldId id="291" r:id="rId11"/>
    <p:sldId id="308" r:id="rId12"/>
    <p:sldId id="307" r:id="rId13"/>
    <p:sldId id="309" r:id="rId14"/>
    <p:sldId id="324" r:id="rId15"/>
    <p:sldId id="296" r:id="rId16"/>
    <p:sldId id="323" r:id="rId17"/>
    <p:sldId id="272" r:id="rId18"/>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EEB000"/>
    <a:srgbClr val="996600"/>
    <a:srgbClr val="996633"/>
    <a:srgbClr val="FF9900"/>
    <a:srgbClr val="FFCC66"/>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73" autoAdjust="0"/>
  </p:normalViewPr>
  <p:slideViewPr>
    <p:cSldViewPr snapToGrid="0">
      <p:cViewPr varScale="1">
        <p:scale>
          <a:sx n="66" d="100"/>
          <a:sy n="66" d="100"/>
        </p:scale>
        <p:origin x="90" y="132"/>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01/10/2026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10/1/2026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1213" y="696913"/>
            <a:ext cx="5387975" cy="3486150"/>
          </a:xfrm>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BE9B-066D-4083-8D38-E57E4A51A1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4BB49C-D71A-BBB5-E395-DFE10866A5D6}"/>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A9AA1E7-3872-4E12-D9E9-380473BD4C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6D8467E-F339-085B-8E4B-AF2C8A67BE81}"/>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19099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58A3E-71A2-AE36-6034-A868F45275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9654BA-CFFC-6CEE-B228-DD10AF803D95}"/>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83467442-E52E-7E2B-8604-0BA4376C40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2B69A3A-7C18-9345-11D8-57730EBF38AF}"/>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306515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1DB0-FCE6-8919-5038-E8A90C4620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9AEFE1-451B-28C6-BC47-2FE05B3835FE}"/>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DF439D18-7DF2-22E3-97DC-21862F5C0D0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8D99AD-16A5-5F4E-D192-2C7CCA1BA0FF}"/>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377896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2B38-8994-A794-C9A6-34948A4DD8A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5109B1-1B6F-8C01-E24D-4473602246E8}"/>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BDEF8604-0DAF-1568-FF62-A3ADBC61F3F3}"/>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78E5F5A-EE23-672D-58BD-7C00B4B599B3}"/>
              </a:ext>
            </a:extLst>
          </p:cNvPr>
          <p:cNvSpPr>
            <a:spLocks noGrp="1"/>
          </p:cNvSpPr>
          <p:nvPr>
            <p:ph type="sldNum" sz="quarter" idx="5"/>
          </p:nvPr>
        </p:nvSpPr>
        <p:spPr/>
        <p:txBody>
          <a:bodyPr/>
          <a:lstStyle/>
          <a:p>
            <a:pPr marL="0" marR="0" lvl="0" indent="0" algn="r" defTabSz="1228954"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2895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435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56410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99527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8244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4873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64035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06803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091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8829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553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777370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35310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400666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200397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346130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10/1/2026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9027015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754881" y="8776306"/>
            <a:ext cx="5171136" cy="403880"/>
          </a:xfrm>
          <a:prstGeom prst="rect">
            <a:avLst/>
          </a:prstGeom>
          <a:noFill/>
          <a:ln>
            <a:noFill/>
          </a:ln>
        </p:spPr>
        <p:txBody>
          <a:bodyPr spcFirstLastPara="1" wrap="square" lIns="79477" tIns="39728" rIns="79477" bIns="39728" anchor="t" anchorCtr="0">
            <a:noAutofit/>
          </a:bodyPr>
          <a:lstStyle/>
          <a:p>
            <a:pPr algn="r"/>
            <a:r>
              <a:rPr lang="es-MX" sz="2000" b="1" dirty="0">
                <a:solidFill>
                  <a:srgbClr val="691831"/>
                </a:solidFill>
                <a:latin typeface="Noto Sans"/>
                <a:ea typeface="Noto Sans"/>
                <a:cs typeface="Noto Sans"/>
              </a:rPr>
              <a:t>Ciudad de México, septiembre de 2026.</a:t>
            </a:r>
          </a:p>
          <a:p>
            <a:pPr marL="198720" indent="-44160" algn="r">
              <a:lnSpc>
                <a:spcPct val="90000"/>
              </a:lnSpc>
              <a:spcBef>
                <a:spcPts val="870"/>
              </a:spcBef>
              <a:buClr>
                <a:schemeClr val="dk1"/>
              </a:buClr>
              <a:buSzPts val="2800"/>
            </a:pPr>
            <a:endParaRPr sz="2000" dirty="0">
              <a:solidFill>
                <a:schemeClr val="lt1"/>
              </a:solidFill>
              <a:latin typeface="Calibri"/>
              <a:ea typeface="Calibri"/>
              <a:cs typeface="Calibri"/>
              <a:sym typeface="Calibri"/>
            </a:endParaRP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3267417" y="2988945"/>
            <a:ext cx="11658600" cy="1117019"/>
          </a:xfrm>
          <a:prstGeom prst="rect">
            <a:avLst/>
          </a:prstGeom>
          <a:noFill/>
          <a:ln>
            <a:noFill/>
          </a:ln>
        </p:spPr>
        <p:txBody>
          <a:bodyPr spcFirstLastPara="1" wrap="square" lIns="116567" tIns="58267" rIns="116567" bIns="58267"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
        <p:nvSpPr>
          <p:cNvPr id="7" name="CuadroTexto 6">
            <a:extLst>
              <a:ext uri="{FF2B5EF4-FFF2-40B4-BE49-F238E27FC236}">
                <a16:creationId xmlns:a16="http://schemas.microsoft.com/office/drawing/2014/main" id="{B2E8E8C5-899F-A365-433B-40DC07E0C63A}"/>
              </a:ext>
            </a:extLst>
          </p:cNvPr>
          <p:cNvSpPr txBox="1"/>
          <p:nvPr/>
        </p:nvSpPr>
        <p:spPr>
          <a:xfrm>
            <a:off x="429492" y="5208520"/>
            <a:ext cx="14699672" cy="1938992"/>
          </a:xfrm>
          <a:prstGeom prst="rect">
            <a:avLst/>
          </a:prstGeom>
          <a:noFill/>
        </p:spPr>
        <p:txBody>
          <a:bodyPr wrap="square">
            <a:spAutoFit/>
          </a:bodyPr>
          <a:lstStyle/>
          <a:p>
            <a:pPr lvl="0" algn="just" defTabSz="914377">
              <a:defRPr/>
            </a:pP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Solicitud  de autorización para ceder a título gratuito el uso de ______ espacios de hasta 2 m2 ubicados en inmuebles propiedad del Instituto Mexicano del Seguro Social, a favor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cámaras de video vigilancia y operación de CCTV.</a:t>
            </a:r>
            <a:endPar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510416" y="1198620"/>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995632EF-9A0E-563F-8F57-9DEE1FBD3008}"/>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D91B25F1-322B-F5F6-3E58-DF9D43F82697}"/>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F708A-1EFC-62D9-055B-5ADCBD010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F1A540BA-827B-45C4-2B40-102307841186}"/>
              </a:ext>
            </a:extLst>
          </p:cNvPr>
          <p:cNvGrpSpPr/>
          <p:nvPr/>
        </p:nvGrpSpPr>
        <p:grpSpPr>
          <a:xfrm>
            <a:off x="422356" y="57759"/>
            <a:ext cx="11624552" cy="801357"/>
            <a:chOff x="422356" y="57759"/>
            <a:chExt cx="11624552" cy="801357"/>
          </a:xfrm>
        </p:grpSpPr>
        <p:pic>
          <p:nvPicPr>
            <p:cNvPr id="2" name="Google Shape;1097;p11" descr="Portapapeles parcialmente comprobado contorno">
              <a:extLst>
                <a:ext uri="{FF2B5EF4-FFF2-40B4-BE49-F238E27FC236}">
                  <a16:creationId xmlns:a16="http://schemas.microsoft.com/office/drawing/2014/main" id="{57315244-0974-004F-92B6-3DDBE0272CEC}"/>
                </a:ext>
              </a:extLst>
            </p:cNvPr>
            <p:cNvPicPr preferRelativeResize="0"/>
            <p:nvPr/>
          </p:nvPicPr>
          <p:blipFill rotWithShape="1">
            <a:blip r:embed="rId3">
              <a:alphaModFix/>
            </a:blip>
            <a:srcRect/>
            <a:stretch/>
          </p:blipFill>
          <p:spPr>
            <a:xfrm>
              <a:off x="2817340" y="57759"/>
              <a:ext cx="1084683" cy="801357"/>
            </a:xfrm>
            <a:prstGeom prst="rect">
              <a:avLst/>
            </a:prstGeom>
            <a:noFill/>
            <a:ln>
              <a:noFill/>
            </a:ln>
          </p:spPr>
        </p:pic>
        <p:sp>
          <p:nvSpPr>
            <p:cNvPr id="3" name="Google Shape;78;p8">
              <a:extLst>
                <a:ext uri="{FF2B5EF4-FFF2-40B4-BE49-F238E27FC236}">
                  <a16:creationId xmlns:a16="http://schemas.microsoft.com/office/drawing/2014/main" id="{E4B34315-6CAF-A477-7927-E1B30462CD97}"/>
                </a:ext>
              </a:extLst>
            </p:cNvPr>
            <p:cNvSpPr txBox="1"/>
            <p:nvPr/>
          </p:nvSpPr>
          <p:spPr>
            <a:xfrm>
              <a:off x="422356" y="273146"/>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E3DC3AC3-714B-F22D-6047-1BC2BAE8CA4B}"/>
              </a:ext>
            </a:extLst>
          </p:cNvPr>
          <p:cNvSpPr/>
          <p:nvPr/>
        </p:nvSpPr>
        <p:spPr>
          <a:xfrm>
            <a:off x="350819" y="1622922"/>
            <a:ext cx="11767625" cy="4247317"/>
          </a:xfrm>
          <a:prstGeom prst="rect">
            <a:avLst/>
          </a:prstGeom>
          <a:noFill/>
        </p:spPr>
        <p:txBody>
          <a:bodyPr wrap="square">
            <a:spAutoFit/>
          </a:bodyPr>
          <a:lstStyle/>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El artículo 5o. de la </a:t>
            </a:r>
            <a:r>
              <a:rPr lang="es-ES" sz="1800" b="1" dirty="0">
                <a:latin typeface="Noto Sans" panose="020B0502040504020204" pitchFamily="34" charset="0"/>
                <a:ea typeface="Noto Sans" panose="020B0502040504020204" pitchFamily="34" charset="0"/>
                <a:cs typeface="Noto Sans" panose="020B0502040504020204" pitchFamily="34" charset="0"/>
              </a:rPr>
              <a:t>Ley General de Salud </a:t>
            </a:r>
            <a:r>
              <a:rPr lang="es-ES" sz="1800" dirty="0">
                <a:latin typeface="Noto Sans" panose="020B0502040504020204" pitchFamily="34" charset="0"/>
                <a:ea typeface="Noto Sans" panose="020B0502040504020204" pitchFamily="34" charset="0"/>
                <a:cs typeface="Noto Sans" panose="020B0502040504020204" pitchFamily="34" charset="0"/>
              </a:rPr>
              <a:t>determina que el Sistema Nacional de Salud está constituido, primordialmente, por las dependencias y entidades de la Administración Pública, tanto federal como local, que prestan servicios en la materia, así como por los mecanismos de coordinación de acciones y tiene por objeto dar cumplimiento al derecho humano a la protección de la salud.</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Los artículos 6o. y 7o. de la “LGS”, señalan que la Secretaría de Salud, estará a cargo de la coordinación del Sistema Nacional de Salud, el cual contempla dentro de sus objetivos, proporcionar servicios de salud a toda la población y mejorar la calidad de los mismos, atendiendo a los problemas sanitarios prioritarios y a los factores que condicionen y causen daños a la salud, con especial interés en la promoción, implementación e impulso de acciones de atención integrada de carácter preventivo, acorde con la edad, sexo y factores de riesgo de las personas.</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En los “100 compromisos para el Segundo Piso de la Cuarta Transformación”, la Presidenta de los Estados Unidos Mexicanos, presentó en el apartado de “República Fraterna” el compromiso número 22, denominado “Atención médica domiciliaria para personas adultas mayores”.</a:t>
            </a:r>
          </a:p>
        </p:txBody>
      </p:sp>
      <p:grpSp>
        <p:nvGrpSpPr>
          <p:cNvPr id="19" name="Grupo 18">
            <a:extLst>
              <a:ext uri="{FF2B5EF4-FFF2-40B4-BE49-F238E27FC236}">
                <a16:creationId xmlns:a16="http://schemas.microsoft.com/office/drawing/2014/main" id="{CFE756C1-605D-D9D6-EEE2-4BB51DCA261C}"/>
              </a:ext>
            </a:extLst>
          </p:cNvPr>
          <p:cNvGrpSpPr/>
          <p:nvPr/>
        </p:nvGrpSpPr>
        <p:grpSpPr>
          <a:xfrm>
            <a:off x="12437098" y="1524766"/>
            <a:ext cx="2642107" cy="2887676"/>
            <a:chOff x="12437098" y="1524766"/>
            <a:chExt cx="2642107" cy="2887676"/>
          </a:xfrm>
        </p:grpSpPr>
        <p:pic>
          <p:nvPicPr>
            <p:cNvPr id="9" name="Imagen 8">
              <a:extLst>
                <a:ext uri="{FF2B5EF4-FFF2-40B4-BE49-F238E27FC236}">
                  <a16:creationId xmlns:a16="http://schemas.microsoft.com/office/drawing/2014/main" id="{22F4FFF3-DEFB-F426-BAFD-C1F277EDA5A1}"/>
                </a:ext>
              </a:extLst>
            </p:cNvPr>
            <p:cNvPicPr>
              <a:picLocks noChangeAspect="1"/>
            </p:cNvPicPr>
            <p:nvPr/>
          </p:nvPicPr>
          <p:blipFill>
            <a:blip r:embed="rId4"/>
            <a:stretch>
              <a:fillRect/>
            </a:stretch>
          </p:blipFill>
          <p:spPr>
            <a:xfrm>
              <a:off x="12458689" y="1524766"/>
              <a:ext cx="1209844" cy="1247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A3C3553-7C39-B2E2-07D5-7151AAF6B1E4}"/>
                </a:ext>
              </a:extLst>
            </p:cNvPr>
            <p:cNvPicPr>
              <a:picLocks noChangeAspect="1"/>
            </p:cNvPicPr>
            <p:nvPr/>
          </p:nvPicPr>
          <p:blipFill>
            <a:blip r:embed="rId5"/>
            <a:stretch>
              <a:fillRect/>
            </a:stretch>
          </p:blipFill>
          <p:spPr>
            <a:xfrm>
              <a:off x="13822796" y="1767887"/>
              <a:ext cx="1228896" cy="1286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B0213565-2034-9027-6974-949686A5EAC4}"/>
                </a:ext>
              </a:extLst>
            </p:cNvPr>
            <p:cNvPicPr>
              <a:picLocks noChangeAspect="1"/>
            </p:cNvPicPr>
            <p:nvPr/>
          </p:nvPicPr>
          <p:blipFill>
            <a:blip r:embed="rId6"/>
            <a:stretch>
              <a:fillRect/>
            </a:stretch>
          </p:blipFill>
          <p:spPr>
            <a:xfrm>
              <a:off x="12437098" y="2912770"/>
              <a:ext cx="1267002"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0CFFE3E2-DC2D-9DB0-09B9-837C4D411C28}"/>
                </a:ext>
              </a:extLst>
            </p:cNvPr>
            <p:cNvPicPr>
              <a:picLocks noChangeAspect="1"/>
            </p:cNvPicPr>
            <p:nvPr/>
          </p:nvPicPr>
          <p:blipFill>
            <a:blip r:embed="rId7"/>
            <a:stretch>
              <a:fillRect/>
            </a:stretch>
          </p:blipFill>
          <p:spPr>
            <a:xfrm>
              <a:off x="13822796" y="3183546"/>
              <a:ext cx="1256409"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1" name="CuadroTexto 20">
            <a:extLst>
              <a:ext uri="{FF2B5EF4-FFF2-40B4-BE49-F238E27FC236}">
                <a16:creationId xmlns:a16="http://schemas.microsoft.com/office/drawing/2014/main" id="{1F6FAFBC-6F5D-4B59-2CB0-1528C6341284}"/>
              </a:ext>
            </a:extLst>
          </p:cNvPr>
          <p:cNvSpPr txBox="1"/>
          <p:nvPr/>
        </p:nvSpPr>
        <p:spPr>
          <a:xfrm>
            <a:off x="422356" y="107889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Justificación</a:t>
            </a:r>
          </a:p>
        </p:txBody>
      </p:sp>
      <p:pic>
        <p:nvPicPr>
          <p:cNvPr id="25" name="Imagen 24">
            <a:extLst>
              <a:ext uri="{FF2B5EF4-FFF2-40B4-BE49-F238E27FC236}">
                <a16:creationId xmlns:a16="http://schemas.microsoft.com/office/drawing/2014/main" id="{B830C133-184A-4197-BA4A-D14B32AB7252}"/>
              </a:ext>
            </a:extLst>
          </p:cNvPr>
          <p:cNvPicPr>
            <a:picLocks noChangeAspect="1"/>
          </p:cNvPicPr>
          <p:nvPr/>
        </p:nvPicPr>
        <p:blipFill>
          <a:blip r:embed="rId8"/>
          <a:stretch>
            <a:fillRect/>
          </a:stretch>
        </p:blipFill>
        <p:spPr>
          <a:xfrm>
            <a:off x="9658295" y="5733971"/>
            <a:ext cx="3625851" cy="8363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8" name="9 Rectángulo">
            <a:extLst>
              <a:ext uri="{FF2B5EF4-FFF2-40B4-BE49-F238E27FC236}">
                <a16:creationId xmlns:a16="http://schemas.microsoft.com/office/drawing/2014/main" id="{48DF6763-A619-CCEB-7826-0464BA14B6AE}"/>
              </a:ext>
            </a:extLst>
          </p:cNvPr>
          <p:cNvSpPr/>
          <p:nvPr/>
        </p:nvSpPr>
        <p:spPr>
          <a:xfrm>
            <a:off x="422356" y="5952599"/>
            <a:ext cx="8973290" cy="2585323"/>
          </a:xfrm>
          <a:prstGeom prst="rect">
            <a:avLst/>
          </a:prstGeom>
          <a:noFill/>
        </p:spPr>
        <p:txBody>
          <a:bodyPr wrap="square">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El Programa Sectorial de Salud 2025-2030, publicado en el DOF el 4 de septiembre de 2025, contempla que el acceso universal a los servicios de salud es un pilar fundamental para garantizar el bienestar de todos los mexicanos; por lo que el gobierno de la República se ha comprometido a mejorar la cobertura de los servicios de salud, eliminando barreras que puedan existir tanto para quienes cuentan como para quienes no cuentan con seguridad social, comprometiéndose a mejorar la cobertura y entrega oportuna de medicamentos e insumos para la salud, lo cual da sustento a la implementación de las </a:t>
            </a:r>
            <a:r>
              <a:rPr lang="es-ES" sz="1800" b="1" dirty="0">
                <a:latin typeface="Noto Sans" panose="020B0502040504020204" pitchFamily="34" charset="0"/>
                <a:ea typeface="Noto Sans" panose="020B0502040504020204" pitchFamily="34" charset="0"/>
                <a:cs typeface="Noto Sans" panose="020B0502040504020204" pitchFamily="34" charset="0"/>
              </a:rPr>
              <a:t>“FARMACIAS DEL BIENESTAR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pic>
        <p:nvPicPr>
          <p:cNvPr id="30" name="Imagen 29">
            <a:extLst>
              <a:ext uri="{FF2B5EF4-FFF2-40B4-BE49-F238E27FC236}">
                <a16:creationId xmlns:a16="http://schemas.microsoft.com/office/drawing/2014/main" id="{1F2CE3A3-A60B-8765-8E0D-A58BDF187C75}"/>
              </a:ext>
            </a:extLst>
          </p:cNvPr>
          <p:cNvPicPr>
            <a:picLocks noChangeAspect="1"/>
          </p:cNvPicPr>
          <p:nvPr/>
        </p:nvPicPr>
        <p:blipFill>
          <a:blip r:embed="rId9"/>
          <a:stretch>
            <a:fillRect/>
          </a:stretch>
        </p:blipFill>
        <p:spPr>
          <a:xfrm>
            <a:off x="10387578" y="6966124"/>
            <a:ext cx="2167283" cy="1954313"/>
          </a:xfrm>
          <a:prstGeom prst="ellipse">
            <a:avLst/>
          </a:prstGeom>
          <a:ln>
            <a:noFill/>
          </a:ln>
          <a:effectLst>
            <a:softEdge rad="112500"/>
          </a:effectLst>
        </p:spPr>
      </p:pic>
    </p:spTree>
    <p:extLst>
      <p:ext uri="{BB962C8B-B14F-4D97-AF65-F5344CB8AC3E}">
        <p14:creationId xmlns:p14="http://schemas.microsoft.com/office/powerpoint/2010/main" val="298298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4411-6004-E58E-6F9C-D61E3F186AAA}"/>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555E825A-AC65-901D-C852-67BFF51F1997}"/>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A51A165A-2D0F-EC13-FBDC-B6F9480AE5B3}"/>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709F1C4F-C8EF-8180-CC11-DD57F03458A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CuadroTexto 5">
            <a:extLst>
              <a:ext uri="{FF2B5EF4-FFF2-40B4-BE49-F238E27FC236}">
                <a16:creationId xmlns:a16="http://schemas.microsoft.com/office/drawing/2014/main" id="{F159F3FA-49B7-8A17-5555-C9654CEE4660}"/>
              </a:ext>
            </a:extLst>
          </p:cNvPr>
          <p:cNvSpPr txBox="1"/>
          <p:nvPr/>
        </p:nvSpPr>
        <p:spPr>
          <a:xfrm>
            <a:off x="422356" y="1684106"/>
            <a:ext cx="14194190" cy="2862322"/>
          </a:xfrm>
          <a:prstGeom prst="rect">
            <a:avLst/>
          </a:prstGeom>
          <a:noFill/>
        </p:spPr>
        <p:txBody>
          <a:bodyPr wrap="square">
            <a:spAutoFit/>
          </a:bodyPr>
          <a:lstStyle/>
          <a:p>
            <a:pPr algn="just"/>
            <a:r>
              <a:rPr lang="es-ES" sz="1800" dirty="0">
                <a:effectLst/>
                <a:latin typeface="Noto Sans" panose="020B0502040504020204" pitchFamily="34" charset="0"/>
                <a:ea typeface="Noto Sans" panose="020B0502040504020204" pitchFamily="34" charset="0"/>
                <a:cs typeface="Noto Sans" panose="020B0502040504020204" pitchFamily="34" charset="0"/>
              </a:rPr>
              <a:t>El 29 de mayo de 2026, se publicó en el</a:t>
            </a:r>
            <a:r>
              <a:rPr lang="es-ES" sz="1800" b="1" dirty="0">
                <a:effectLst/>
                <a:latin typeface="Noto Sans" panose="020B0502040504020204" pitchFamily="34" charset="0"/>
                <a:ea typeface="Noto Sans" panose="020B0502040504020204" pitchFamily="34" charset="0"/>
                <a:cs typeface="Noto Sans" panose="020B0502040504020204" pitchFamily="34" charset="0"/>
              </a:rPr>
              <a:t> “DOF”</a:t>
            </a:r>
            <a:r>
              <a:rPr lang="es-ES" sz="1800" dirty="0">
                <a:effectLst/>
                <a:latin typeface="Noto Sans" panose="020B0502040504020204" pitchFamily="34" charset="0"/>
                <a:ea typeface="Noto Sans" panose="020B0502040504020204" pitchFamily="34" charset="0"/>
                <a:cs typeface="Noto Sans" panose="020B0502040504020204" pitchFamily="34" charset="0"/>
              </a:rPr>
              <a:t> el “Acuerdo por el que se modifica el diverso por el que se instruye a la Secretaría de Salud, a Laboratorios de Biológicos y Reactivos de México, S.A. de C.V., al Instituto de Seguridad y Servicios Sociales de los Trabajadores del Estado, al Instituto Mexicano del Seguro Social y a Servicios de Salud del Instituto Mexicano del Seguro Social para el Bienestar llevar a cabo las acciones que se indican”, en el que se instruye a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como área consolidadora, para que, bajo la coordinación de la Secretaría de Salud, con la intervención que en derecho corresponda a la Secretaría Anticorrupción y Buen Gobierno y, con la participación del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“ISSSTE”</a:t>
            </a:r>
            <a:r>
              <a:rPr lang="es-ES" sz="1800" dirty="0">
                <a:effectLst/>
                <a:latin typeface="Noto Sans" panose="020B0502040504020204" pitchFamily="34" charset="0"/>
                <a:ea typeface="Noto Sans" panose="020B0502040504020204" pitchFamily="34" charset="0"/>
                <a:cs typeface="Noto Sans" panose="020B0502040504020204" pitchFamily="34" charset="0"/>
              </a:rPr>
              <a:t>, 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a:t>
            </a:r>
            <a:r>
              <a:rPr lang="es-ES" sz="1800" dirty="0">
                <a:effectLst/>
                <a:latin typeface="Noto Sans" panose="020B0502040504020204" pitchFamily="34" charset="0"/>
                <a:ea typeface="Noto Sans" panose="020B0502040504020204" pitchFamily="34" charset="0"/>
                <a:cs typeface="Noto Sans" panose="020B0502040504020204" pitchFamily="34" charset="0"/>
              </a:rPr>
              <a:t>,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“IMSS-BIENESTAR”</a:t>
            </a:r>
            <a:r>
              <a:rPr lang="es-ES" sz="1800" dirty="0">
                <a:effectLst/>
                <a:latin typeface="Noto Sans" panose="020B0502040504020204" pitchFamily="34" charset="0"/>
                <a:ea typeface="Noto Sans" panose="020B0502040504020204" pitchFamily="34" charset="0"/>
                <a:cs typeface="Noto Sans" panose="020B0502040504020204" pitchFamily="34" charset="0"/>
              </a:rPr>
              <a:t>, los Institutos Nacionales de Salud, los Hospitales Federales de Referencia, y las demás instituciones públicas que presten servicios de salud que se integren, previa consideración de la Subsecretaría de Integración Sectorial y Coordinación de Servicios de Atención Médica, realice los procedimientos de contratación consolidada de los medicamentos, material de curación e insumos para la salud solicitados por las instituciones como áreas requirentes</a:t>
            </a:r>
            <a:r>
              <a:rPr lang="es-ES" sz="1800" dirty="0">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15899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153B0C92-67A3-8F22-333D-93470512DD21}"/>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73A84A50-424F-1CA1-E65B-EF8A03BEC28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C1092F0-6C07-D1CF-67BA-932086E77A1E}"/>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CE6C136A-48F3-0421-1A55-CA0FE8E725C9}"/>
              </a:ext>
            </a:extLst>
          </p:cNvPr>
          <p:cNvSpPr/>
          <p:nvPr/>
        </p:nvSpPr>
        <p:spPr>
          <a:xfrm>
            <a:off x="422356" y="2112762"/>
            <a:ext cx="14449791" cy="618630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A fin de dar cumplimiento a  todo lo anterior, el ______ de _________ del presente, se suscribió el </a:t>
            </a:r>
            <a:r>
              <a:rPr lang="es-ES" sz="1800" b="1" dirty="0"/>
              <a:t>CONVENIO DE COLABORACIÓN PARA EL SUMINISTRO, ALMACENAMIENTO, ABASTECIMIENTO, RESGUARDO,</a:t>
            </a:r>
            <a:r>
              <a:rPr lang="es-ES" sz="1800" dirty="0"/>
              <a:t> </a:t>
            </a:r>
            <a:r>
              <a:rPr lang="es-ES" sz="1800" b="1" dirty="0"/>
              <a:t>DISTRIBUCIÓN Y ENTREGA DE MEDICAMENTOS EN LAS FARMACIAS DEL BIENESTAR A LAS PERSONAS BENEFICIARIAS DEL PROGRAMA DENOMINADO “SALUD CASA POR CASA”, </a:t>
            </a:r>
            <a:r>
              <a:rPr lang="es-ES" sz="1800" dirty="0">
                <a:latin typeface="Noto Sans" panose="020B0502040504020204" pitchFamily="34" charset="0"/>
                <a:ea typeface="Noto Sans" panose="020B0502040504020204" pitchFamily="34" charset="0"/>
                <a:cs typeface="Noto Sans" panose="020B0502040504020204" pitchFamily="34" charset="0"/>
              </a:rPr>
              <a:t>cuyo objeto 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r>
              <a:rPr lang="es-MX" sz="1800" dirty="0">
                <a:latin typeface="Noto Sans" panose="020B0502040504020204" pitchFamily="34" charset="0"/>
                <a:ea typeface="Noto Sans" panose="020B0502040504020204" pitchFamily="34" charset="0"/>
                <a:cs typeface="Noto Sans" panose="020B0502040504020204" pitchFamily="34" charset="0"/>
              </a:rPr>
              <a:t>Establecer las bases y mecanismos mediante los cuales “LAS PARTES” colaborarán, dentro del ámbito de sus respectivas atribuciones, para el suministro, almacenamiento, abastecimiento, distribución, resguardo y entrega de los medicamentos descritos en el “ANEXO 1”, denominado “Modalidades de operación de FARMACIAS DEL BIENESTAR”, que forma parte integrante de este Convenio de Colaboración, y que sean prescritos por las “PERSONAS SERVIDORAS DE LA SALUD” a las personas beneficiarias de “EL PROGRAMA”, y entregados a través de las “FARMACIAS DEL BIENESTAR”, mismas que contarán con “MODALIDADES DE OPERACIÓN” dependiendo de las circunstancias geográficas y poblacionales conforme a lo señalado en el “ANEXO 1”, a fin de permitir la accesibilidad para las personas beneficiarias de “EL PROGRAMA”. La ejecución de las acciones de colaboración se realizará por “LAS PARTES” en dos etapas, la primera etapa, a través de las modalidades en “TIENDAS BIENESTAR” y “MÁQUINAS DESPACHADORAS”; y en una siguiente etapa, en las modalidades de ”UNIDADES DE SALUD” y “FARMACIAS PARTICULARES”, cuya operación se describirá en el “ANEXO 1”, el cual, una vez suscrito, formará parte integrante de este Convenio de Colaboración”.</a:t>
            </a: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ES" sz="1800" dirty="0"/>
              <a:t>En la cláusula Tercera denominada “Compromisos”, el IMSS se compromete a determinar, en conjunto con la Secretaría de Salud las </a:t>
            </a:r>
            <a:r>
              <a:rPr lang="es-ES" sz="1800" b="1" dirty="0"/>
              <a:t>“UNIDADES DE SALUD”</a:t>
            </a:r>
            <a:r>
              <a:rPr lang="es-ES" sz="1800" dirty="0"/>
              <a:t> en las que podrán instalarse </a:t>
            </a:r>
            <a:r>
              <a:rPr lang="es-ES" sz="1800" b="1" dirty="0"/>
              <a:t>“FARMACIAS DEL BIENESTAR”, </a:t>
            </a:r>
            <a:r>
              <a:rPr lang="es-ES" sz="1800" dirty="0"/>
              <a:t>en su modalidad de </a:t>
            </a:r>
            <a:r>
              <a:rPr lang="es-ES" sz="1800" b="1" dirty="0"/>
              <a:t>“MÁQUINAS DESPACHADORAS”,</a:t>
            </a:r>
            <a:r>
              <a:rPr lang="es-ES" sz="1800" dirty="0"/>
              <a:t> y generar un listado, el cual podrá ser proporcionado a </a:t>
            </a:r>
            <a:r>
              <a:rPr lang="es-ES" sz="1800" b="1" dirty="0"/>
              <a:t>todos los firmantes. </a:t>
            </a:r>
            <a:r>
              <a:rPr lang="es-ES" sz="1800" dirty="0"/>
              <a:t>Dichas </a:t>
            </a:r>
            <a:r>
              <a:rPr lang="es-ES" sz="1800" b="1" dirty="0"/>
              <a:t>“UNIDADES DE SALUD”</a:t>
            </a:r>
            <a:r>
              <a:rPr lang="es-ES" sz="1800" dirty="0"/>
              <a:t> deberán cumplir con los requerimientos mínimos que a continuación se describen para la instalación de las </a:t>
            </a:r>
            <a:r>
              <a:rPr lang="es-ES" sz="1800" b="1" dirty="0"/>
              <a:t>MÁQUINAS DESPACHADORAS.</a:t>
            </a:r>
            <a:endParaRPr lang="es-MX" sz="1800" dirty="0"/>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10">
            <a:extLst>
              <a:ext uri="{FF2B5EF4-FFF2-40B4-BE49-F238E27FC236}">
                <a16:creationId xmlns:a16="http://schemas.microsoft.com/office/drawing/2014/main" id="{60D535B2-EAD4-AC5E-F08B-A082F4903E85}"/>
              </a:ext>
            </a:extLst>
          </p:cNvPr>
          <p:cNvSpPr txBox="1"/>
          <p:nvPr/>
        </p:nvSpPr>
        <p:spPr>
          <a:xfrm>
            <a:off x="422356" y="1582909"/>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Convenio de Colaboración SSA-IMSS-ISSSTE-IMSS BIENESTAR</a:t>
            </a:r>
          </a:p>
        </p:txBody>
      </p:sp>
    </p:spTree>
    <p:extLst>
      <p:ext uri="{BB962C8B-B14F-4D97-AF65-F5344CB8AC3E}">
        <p14:creationId xmlns:p14="http://schemas.microsoft.com/office/powerpoint/2010/main" val="345792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Rectángulo 5">
            <a:extLst>
              <a:ext uri="{FF2B5EF4-FFF2-40B4-BE49-F238E27FC236}">
                <a16:creationId xmlns:a16="http://schemas.microsoft.com/office/drawing/2014/main" id="{B3A5218D-6C70-0FB8-2480-01EB6EDDBCF5}"/>
              </a:ext>
            </a:extLst>
          </p:cNvPr>
          <p:cNvSpPr/>
          <p:nvPr/>
        </p:nvSpPr>
        <p:spPr>
          <a:xfrm>
            <a:off x="551431" y="1122355"/>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Características de las superficies a otorgar:</a:t>
            </a:r>
          </a:p>
        </p:txBody>
      </p:sp>
      <p:pic>
        <p:nvPicPr>
          <p:cNvPr id="15" name="Imagen 14">
            <a:extLst>
              <a:ext uri="{FF2B5EF4-FFF2-40B4-BE49-F238E27FC236}">
                <a16:creationId xmlns:a16="http://schemas.microsoft.com/office/drawing/2014/main" id="{20A8EDFC-1A9C-A0FA-D0FD-04F08D393612}"/>
              </a:ext>
            </a:extLst>
          </p:cNvPr>
          <p:cNvPicPr>
            <a:picLocks noChangeAspect="1"/>
          </p:cNvPicPr>
          <p:nvPr/>
        </p:nvPicPr>
        <p:blipFill>
          <a:blip r:embed="rId4"/>
          <a:srcRect l="2181" t="1817" r="4749" b="2027"/>
          <a:stretch>
            <a:fillRect/>
          </a:stretch>
        </p:blipFill>
        <p:spPr>
          <a:xfrm>
            <a:off x="9893129" y="4280956"/>
            <a:ext cx="4307557"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0B55883-EC5E-D622-58C2-FF2523528B2A}"/>
              </a:ext>
            </a:extLst>
          </p:cNvPr>
          <p:cNvPicPr>
            <a:picLocks noChangeAspect="1"/>
          </p:cNvPicPr>
          <p:nvPr/>
        </p:nvPicPr>
        <p:blipFill>
          <a:blip r:embed="rId5"/>
          <a:srcRect l="3935" t="2903" r="9199" b="3845"/>
          <a:stretch>
            <a:fillRect/>
          </a:stretch>
        </p:blipFill>
        <p:spPr>
          <a:xfrm>
            <a:off x="12580302" y="1425897"/>
            <a:ext cx="2482714" cy="46550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CuadroTexto 16">
            <a:extLst>
              <a:ext uri="{FF2B5EF4-FFF2-40B4-BE49-F238E27FC236}">
                <a16:creationId xmlns:a16="http://schemas.microsoft.com/office/drawing/2014/main" id="{146E7976-5985-C7C3-45EC-10AA18A1A697}"/>
              </a:ext>
            </a:extLst>
          </p:cNvPr>
          <p:cNvSpPr txBox="1"/>
          <p:nvPr/>
        </p:nvSpPr>
        <p:spPr>
          <a:xfrm>
            <a:off x="505484" y="1912449"/>
            <a:ext cx="10051680" cy="6793398"/>
          </a:xfrm>
          <a:prstGeom prst="rect">
            <a:avLst/>
          </a:prstGeom>
          <a:noFill/>
        </p:spPr>
        <p:txBody>
          <a:bodyPr wrap="square">
            <a:spAutoFit/>
          </a:bodyPr>
          <a:lstStyle/>
          <a:p>
            <a:pPr marL="342900" lvl="0" indent="-342900">
              <a:buFont typeface="Symbol" panose="05050102010706020507" pitchFamily="18" charset="2"/>
              <a:buChar char=""/>
            </a:pPr>
            <a:r>
              <a:rPr lang="es-MX" sz="2419" dirty="0">
                <a:effectLst/>
                <a:latin typeface="+mn-lt"/>
                <a:ea typeface="Aptos" panose="020B0004020202020204" pitchFamily="34" charset="0"/>
              </a:rPr>
              <a:t>Superficie de un máximo de </a:t>
            </a:r>
            <a:r>
              <a:rPr lang="es-MX" dirty="0">
                <a:ea typeface="Aptos" panose="020B0004020202020204" pitchFamily="34" charset="0"/>
              </a:rPr>
              <a:t> 2.0</a:t>
            </a:r>
            <a:r>
              <a:rPr lang="es-MX" sz="2419" dirty="0">
                <a:effectLst/>
                <a:latin typeface="+mn-lt"/>
                <a:ea typeface="Aptos" panose="020B0004020202020204" pitchFamily="34" charset="0"/>
              </a:rPr>
              <a:t> m2</a:t>
            </a:r>
            <a:r>
              <a:rPr lang="es-MX" dirty="0">
                <a:ea typeface="Aptos" panose="020B0004020202020204" pitchFamily="34" charset="0"/>
              </a:rPr>
              <a:t> (2.2 m X  0.80 m).</a:t>
            </a:r>
            <a:endParaRPr lang="es-MX" sz="2419" dirty="0">
              <a:effectLst/>
              <a:latin typeface="+mn-lt"/>
              <a:ea typeface="Aptos" panose="020B0004020202020204" pitchFamily="34" charset="0"/>
            </a:endParaRPr>
          </a:p>
          <a:p>
            <a:pPr marL="342900" lvl="0" indent="-342900">
              <a:buFont typeface="Symbol" panose="05050102010706020507" pitchFamily="18" charset="2"/>
              <a:buChar char=""/>
            </a:pPr>
            <a:r>
              <a:rPr lang="es-MX" dirty="0">
                <a:ea typeface="Aptos" panose="020B0004020202020204" pitchFamily="34" charset="0"/>
              </a:rPr>
              <a:t>Deberá tener acceso a energía eléctrica </a:t>
            </a:r>
            <a:r>
              <a:rPr lang="es-MX" b="1" dirty="0">
                <a:ea typeface="Aptos" panose="020B0004020202020204" pitchFamily="34" charset="0"/>
              </a:rPr>
              <a:t>(el consumo lo asumirá el IMSS).</a:t>
            </a:r>
          </a:p>
          <a:p>
            <a:pPr marL="342900" lvl="0" indent="-342900">
              <a:buFont typeface="Symbol" panose="05050102010706020507" pitchFamily="18" charset="2"/>
              <a:buChar char=""/>
            </a:pPr>
            <a:r>
              <a:rPr lang="es-MX" dirty="0">
                <a:ea typeface="Aptos" panose="020B0004020202020204" pitchFamily="34" charset="0"/>
              </a:rPr>
              <a:t>Se colocará una cámara de video vigilancia por parte del proveedor frente al equipo para monitoreo de operaciones del equipo.</a:t>
            </a:r>
          </a:p>
          <a:p>
            <a:pPr marL="342900" lvl="0" indent="-342900">
              <a:buFont typeface="Symbol" panose="05050102010706020507" pitchFamily="18" charset="2"/>
              <a:buChar char=""/>
            </a:pPr>
            <a:r>
              <a:rPr lang="es-MX" dirty="0">
                <a:ea typeface="Aptos" panose="020B0004020202020204" pitchFamily="34" charset="0"/>
              </a:rPr>
              <a:t>Los equipos requieren de Internet para su funcionamiento el cual es independiente al Internet de la Unidad Médica del IMSS.</a:t>
            </a:r>
          </a:p>
          <a:p>
            <a:pPr lvl="0"/>
            <a:endParaRPr lang="es-MX" sz="2419" dirty="0">
              <a:effectLst/>
              <a:latin typeface="+mn-lt"/>
              <a:ea typeface="Aptos" panose="020B0004020202020204" pitchFamily="34" charset="0"/>
            </a:endParaRPr>
          </a:p>
          <a:p>
            <a:pPr lvl="0"/>
            <a:r>
              <a:rPr lang="es-MX" b="1" dirty="0">
                <a:ea typeface="Aptos" panose="020B0004020202020204" pitchFamily="34" charset="0"/>
              </a:rPr>
              <a:t>Otras condiciones.</a:t>
            </a:r>
            <a:endParaRPr lang="es-MX" sz="2419" b="1" dirty="0">
              <a:effectLst/>
              <a:latin typeface="+mn-lt"/>
              <a:ea typeface="Aptos" panose="020B0004020202020204" pitchFamily="34" charset="0"/>
            </a:endParaRPr>
          </a:p>
          <a:p>
            <a:pPr marL="342900" lvl="0" indent="-342900">
              <a:buFont typeface="Symbol" panose="05050102010706020507" pitchFamily="18" charset="2"/>
              <a:buChar char=""/>
            </a:pPr>
            <a:r>
              <a:rPr lang="es-MX" sz="2419" dirty="0">
                <a:effectLst/>
                <a:latin typeface="+mn-lt"/>
                <a:ea typeface="Aptos" panose="020B0004020202020204" pitchFamily="34" charset="0"/>
              </a:rPr>
              <a:t>El espacio designado será exclusivo y deberá mantenerse en un estado condiciones que permitan un almacenamiento y manejo seguro.</a:t>
            </a:r>
          </a:p>
          <a:p>
            <a:pPr marL="342900" lvl="0" indent="-342900">
              <a:buFont typeface="Symbol" panose="05050102010706020507" pitchFamily="18" charset="2"/>
              <a:buChar char=""/>
            </a:pPr>
            <a:r>
              <a:rPr lang="es-MX" sz="2419" dirty="0">
                <a:effectLst/>
                <a:latin typeface="+mn-lt"/>
                <a:ea typeface="Aptos" panose="020B0004020202020204" pitchFamily="34" charset="0"/>
              </a:rPr>
              <a:t>Deberá estar libre de contaminación ocasionada por insectos, roedores u otros animales.</a:t>
            </a:r>
          </a:p>
          <a:p>
            <a:pPr marL="342900" lvl="0" indent="-342900">
              <a:buFont typeface="Symbol" panose="05050102010706020507" pitchFamily="18" charset="2"/>
              <a:buChar char=""/>
            </a:pPr>
            <a:r>
              <a:rPr lang="es-MX" sz="2419" dirty="0">
                <a:effectLst/>
                <a:latin typeface="+mn-lt"/>
                <a:ea typeface="Aptos" panose="020B0004020202020204" pitchFamily="34" charset="0"/>
              </a:rPr>
              <a:t>Condiciones óptimas para la atención al público y la entrega de los medicamentos.</a:t>
            </a:r>
          </a:p>
          <a:p>
            <a:pPr marL="342900" lvl="0" indent="-342900">
              <a:buFont typeface="Symbol" panose="05050102010706020507" pitchFamily="18" charset="2"/>
              <a:buChar char=""/>
            </a:pPr>
            <a:r>
              <a:rPr lang="es-MX" sz="2419" dirty="0">
                <a:effectLst/>
                <a:latin typeface="+mn-lt"/>
                <a:ea typeface="Aptos" panose="020B0004020202020204" pitchFamily="34" charset="0"/>
              </a:rPr>
              <a:t>Las instalaciones deben mantenerse limpias y ordenadas, cumpliendo con las normas de higiene establecidas en la normatividad sanitaria vigente.</a:t>
            </a:r>
          </a:p>
        </p:txBody>
      </p:sp>
    </p:spTree>
    <p:extLst>
      <p:ext uri="{BB962C8B-B14F-4D97-AF65-F5344CB8AC3E}">
        <p14:creationId xmlns:p14="http://schemas.microsoft.com/office/powerpoint/2010/main" val="74433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D544-9BD7-A6FF-760A-9625E05ECC73}"/>
            </a:ext>
          </a:extLst>
        </p:cNvPr>
        <p:cNvGrpSpPr/>
        <p:nvPr/>
      </p:nvGrpSpPr>
      <p:grpSpPr>
        <a:xfrm>
          <a:off x="0" y="0"/>
          <a:ext cx="0" cy="0"/>
          <a:chOff x="0" y="0"/>
          <a:chExt cx="0" cy="0"/>
        </a:xfrm>
      </p:grpSpPr>
      <p:grpSp>
        <p:nvGrpSpPr>
          <p:cNvPr id="5" name="4 Grupo">
            <a:extLst>
              <a:ext uri="{FF2B5EF4-FFF2-40B4-BE49-F238E27FC236}">
                <a16:creationId xmlns:a16="http://schemas.microsoft.com/office/drawing/2014/main" id="{935A3037-75B1-A194-0273-839C9BD7108B}"/>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82A4B8D0-A46A-A5E8-E5F8-895B621B6FB9}"/>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E63DEFB-8CE0-13D9-D962-6001E34FF060}"/>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Rectángulo 5">
            <a:extLst>
              <a:ext uri="{FF2B5EF4-FFF2-40B4-BE49-F238E27FC236}">
                <a16:creationId xmlns:a16="http://schemas.microsoft.com/office/drawing/2014/main" id="{C6D8AD27-D398-D8F9-7283-A50B0B632203}"/>
              </a:ext>
            </a:extLst>
          </p:cNvPr>
          <p:cNvSpPr/>
          <p:nvPr/>
        </p:nvSpPr>
        <p:spPr>
          <a:xfrm>
            <a:off x="509867" y="1362983"/>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Medicamentos:</a:t>
            </a:r>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1" name="10 Rectángulo">
            <a:extLst>
              <a:ext uri="{FF2B5EF4-FFF2-40B4-BE49-F238E27FC236}">
                <a16:creationId xmlns:a16="http://schemas.microsoft.com/office/drawing/2014/main" id="{CE6C136A-48F3-0421-1A55-CA0FE8E725C9}"/>
              </a:ext>
            </a:extLst>
          </p:cNvPr>
          <p:cNvSpPr/>
          <p:nvPr/>
        </p:nvSpPr>
        <p:spPr>
          <a:xfrm>
            <a:off x="509867" y="2145775"/>
            <a:ext cx="14449791" cy="120032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Los medicamentos que serán entregados a las personas beneficiarias, en primera instancia, son aquellos de primera línea utilizados para el control de padecimientos crónicos que comprenden Diabetes Mellitus tipo II, Hipertensión Arterial Sistémica y los trastornos del metabolismo de lípidos, para los cuales, acorde a lo estipulado en los PRONAM, deberá establecerse un esquema farmacológico individual.</a:t>
            </a:r>
          </a:p>
        </p:txBody>
      </p:sp>
      <p:sp>
        <p:nvSpPr>
          <p:cNvPr id="4" name="3 CuadroTexto"/>
          <p:cNvSpPr txBox="1"/>
          <p:nvPr/>
        </p:nvSpPr>
        <p:spPr>
          <a:xfrm>
            <a:off x="509867" y="3679476"/>
            <a:ext cx="7041083" cy="4247317"/>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Antidiabéticos </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Biguanidas</a:t>
            </a:r>
            <a:r>
              <a:rPr lang="es-MX" sz="1800" dirty="0">
                <a:latin typeface="Noto Sans" panose="020B0502040504020204" pitchFamily="34" charset="0"/>
                <a:ea typeface="Noto Sans" panose="020B0502040504020204" pitchFamily="34" charset="0"/>
                <a:cs typeface="Noto Sans" panose="020B0502040504020204" pitchFamily="34" charset="0"/>
              </a:rPr>
              <a:t>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a:t>
            </a:r>
            <a:r>
              <a:rPr lang="es-MX" sz="1800" dirty="0" err="1">
                <a:latin typeface="Noto Sans" panose="020B0502040504020204" pitchFamily="34" charset="0"/>
                <a:ea typeface="Noto Sans" panose="020B0502040504020204" pitchFamily="34" charset="0"/>
                <a:cs typeface="Noto Sans" panose="020B0502040504020204" pitchFamily="34" charset="0"/>
              </a:rPr>
              <a:t>dipeptidil</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peptidasa</a:t>
            </a:r>
            <a:r>
              <a:rPr lang="es-MX" sz="1800" dirty="0">
                <a:latin typeface="Noto Sans" panose="020B0502040504020204" pitchFamily="34" charset="0"/>
                <a:ea typeface="Noto Sans" panose="020B0502040504020204" pitchFamily="34" charset="0"/>
                <a:cs typeface="Noto Sans" panose="020B0502040504020204" pitchFamily="34" charset="0"/>
              </a:rPr>
              <a:t> 4 (DPP-4)</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del </a:t>
            </a:r>
            <a:r>
              <a:rPr lang="es-MX" sz="1800" dirty="0" err="1">
                <a:latin typeface="Noto Sans" panose="020B0502040504020204" pitchFamily="34" charset="0"/>
                <a:ea typeface="Noto Sans" panose="020B0502040504020204" pitchFamily="34" charset="0"/>
                <a:cs typeface="Noto Sans" panose="020B0502040504020204" pitchFamily="34" charset="0"/>
              </a:rPr>
              <a:t>cotransportador</a:t>
            </a:r>
            <a:r>
              <a:rPr lang="es-MX" sz="1800" dirty="0">
                <a:latin typeface="Noto Sans" panose="020B0502040504020204" pitchFamily="34" charset="0"/>
                <a:ea typeface="Noto Sans" panose="020B0502040504020204" pitchFamily="34" charset="0"/>
                <a:cs typeface="Noto Sans" panose="020B0502040504020204" pitchFamily="34" charset="0"/>
              </a:rPr>
              <a:t> sodio-glucosa tipo 2 (SGLT-2)</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Sulfonilureas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Antihipertensivos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enzima </a:t>
            </a:r>
            <a:r>
              <a:rPr lang="es-MX" sz="1800" dirty="0" err="1">
                <a:latin typeface="Noto Sans" panose="020B0502040504020204" pitchFamily="34" charset="0"/>
                <a:ea typeface="Noto Sans" panose="020B0502040504020204" pitchFamily="34" charset="0"/>
                <a:cs typeface="Noto Sans" panose="020B0502040504020204" pitchFamily="34" charset="0"/>
              </a:rPr>
              <a:t>convertidora</a:t>
            </a:r>
            <a:r>
              <a:rPr lang="es-MX" sz="1800" dirty="0">
                <a:latin typeface="Noto Sans" panose="020B0502040504020204" pitchFamily="34" charset="0"/>
                <a:ea typeface="Noto Sans" panose="020B0502040504020204" pitchFamily="34" charset="0"/>
                <a:cs typeface="Noto Sans" panose="020B0502040504020204" pitchFamily="34" charset="0"/>
              </a:rPr>
              <a:t> de angiotensina (IECA)</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Antagonistas del receptor de angiotensina II</a:t>
            </a:r>
          </a:p>
          <a:p>
            <a:pPr lvl="0"/>
            <a:r>
              <a:rPr lang="es-MX" sz="1800" dirty="0">
                <a:latin typeface="Noto Sans" panose="020B0502040504020204" pitchFamily="34" charset="0"/>
                <a:ea typeface="Noto Sans" panose="020B0502040504020204" pitchFamily="34" charset="0"/>
                <a:cs typeface="Noto Sans" panose="020B0502040504020204" pitchFamily="34" charset="0"/>
              </a:rPr>
              <a:t>Diuréticos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Bloqueadores de los canales de calcio (calcioantagonistas)</a:t>
            </a:r>
          </a:p>
          <a:p>
            <a:pPr lvl="0"/>
            <a:r>
              <a:rPr lang="es-MX" sz="1800" dirty="0">
                <a:latin typeface="Noto Sans" panose="020B0502040504020204" pitchFamily="34" charset="0"/>
                <a:ea typeface="Noto Sans" panose="020B0502040504020204" pitchFamily="34" charset="0"/>
                <a:cs typeface="Noto Sans" panose="020B0502040504020204" pitchFamily="34" charset="0"/>
              </a:rPr>
              <a:t>Fibratos</a:t>
            </a:r>
          </a:p>
          <a:p>
            <a:pPr lvl="0"/>
            <a:r>
              <a:rPr lang="es-MX" sz="1800" dirty="0">
                <a:latin typeface="Noto Sans" panose="020B0502040504020204" pitchFamily="34" charset="0"/>
                <a:ea typeface="Noto Sans" panose="020B0502040504020204" pitchFamily="34" charset="0"/>
                <a:cs typeface="Noto Sans" panose="020B0502040504020204" pitchFamily="34" charset="0"/>
              </a:rPr>
              <a:t>Salicilatos </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5 CuadroTexto"/>
          <p:cNvSpPr txBox="1"/>
          <p:nvPr/>
        </p:nvSpPr>
        <p:spPr>
          <a:xfrm>
            <a:off x="7810037" y="3486642"/>
            <a:ext cx="7224896" cy="5632311"/>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a:t>
            </a:r>
            <a:r>
              <a:rPr lang="es-MX" sz="1800" b="1" dirty="0" err="1">
                <a:latin typeface="Noto Sans" panose="020B0502040504020204" pitchFamily="34" charset="0"/>
                <a:ea typeface="Noto Sans" panose="020B0502040504020204" pitchFamily="34" charset="0"/>
                <a:cs typeface="Noto Sans" panose="020B0502040504020204" pitchFamily="34" charset="0"/>
              </a:rPr>
              <a:t>dislipemientes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 Inhibidor selectivo de absorción de colesterol</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estatina</a:t>
            </a:r>
            <a:r>
              <a:rPr lang="es-MX" sz="1800" dirty="0">
                <a:latin typeface="Noto Sans" panose="020B0502040504020204" pitchFamily="34" charset="0"/>
                <a:ea typeface="Noto Sans" panose="020B0502040504020204" pitchFamily="34" charset="0"/>
                <a:cs typeface="Noto Sans" panose="020B0502040504020204" pitchFamily="34" charset="0"/>
              </a:rPr>
              <a:t>)</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dirty="0">
                <a:latin typeface="Noto Sans" panose="020B0502040504020204" pitchFamily="34" charset="0"/>
                <a:ea typeface="Noto Sans" panose="020B0502040504020204" pitchFamily="34" charset="0"/>
                <a:cs typeface="Noto Sans" panose="020B0502040504020204" pitchFamily="34" charset="0"/>
              </a:rPr>
              <a:t>Considerando la presencia de algunas patologías frecuentes en las personas mayores y en personas con discapacidad, respecto a enfermedades gastrointestinales y enfermedades respiratorias, se podrán prescribir por las personas Servidoras de la Salud, los siguientes medicamentos para una atención inicial y ser derivados a la Unidad de Salud más cercana para su valoración y atención.</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Gastrointestinales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bomba de protones</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Respiratorias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Analgésico/Antipirético (</a:t>
            </a:r>
            <a:r>
              <a:rPr lang="es-MX" sz="1800" dirty="0" err="1">
                <a:latin typeface="Noto Sans" panose="020B0502040504020204" pitchFamily="34" charset="0"/>
                <a:ea typeface="Noto Sans" panose="020B0502040504020204" pitchFamily="34" charset="0"/>
                <a:cs typeface="Noto Sans" panose="020B0502040504020204" pitchFamily="34" charset="0"/>
              </a:rPr>
              <a:t>anilidas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Antiinflamatorios no esteroideos (</a:t>
            </a:r>
            <a:r>
              <a:rPr lang="es-MX" sz="1800" dirty="0" err="1">
                <a:latin typeface="Noto Sans" panose="020B0502040504020204" pitchFamily="34" charset="0"/>
                <a:ea typeface="Noto Sans" panose="020B0502040504020204" pitchFamily="34" charset="0"/>
                <a:cs typeface="Noto Sans" panose="020B0502040504020204" pitchFamily="34" charset="0"/>
              </a:rPr>
              <a:t>AINEs</a:t>
            </a:r>
            <a:r>
              <a:rPr lang="es-MX" sz="1800" dirty="0">
                <a:latin typeface="Noto Sans" panose="020B0502040504020204" pitchFamily="34" charset="0"/>
                <a:ea typeface="Noto Sans" panose="020B0502040504020204" pitchFamily="34" charset="0"/>
                <a:cs typeface="Noto Sans" panose="020B0502040504020204" pitchFamily="34" charset="0"/>
              </a:rPr>
              <a:t>)</a:t>
            </a:r>
          </a:p>
          <a:p>
            <a:endParaRPr lang="es-MX" sz="1800" dirty="0"/>
          </a:p>
        </p:txBody>
      </p:sp>
      <p:pic>
        <p:nvPicPr>
          <p:cNvPr id="13" name="image4.png"/>
          <p:cNvPicPr/>
          <p:nvPr/>
        </p:nvPicPr>
        <p:blipFill rotWithShape="1">
          <a:blip r:embed="rId4"/>
          <a:srcRect l="4422" r="6974"/>
          <a:stretch>
            <a:fillRect/>
          </a:stretch>
        </p:blipFill>
        <p:spPr bwMode="auto">
          <a:xfrm>
            <a:off x="2817340" y="7497648"/>
            <a:ext cx="3070113" cy="10527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54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422356" y="1438938"/>
            <a:ext cx="14471280"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Suscripción del Instrumento Legal para formalizar el uso de las superficies institucionales.</a:t>
            </a:r>
          </a:p>
        </p:txBody>
      </p:sp>
      <p:sp>
        <p:nvSpPr>
          <p:cNvPr id="3" name="CuadroTexto 3">
            <a:extLst>
              <a:ext uri="{FF2B5EF4-FFF2-40B4-BE49-F238E27FC236}">
                <a16:creationId xmlns:a16="http://schemas.microsoft.com/office/drawing/2014/main" id="{9FB2CF6E-539B-E169-36DE-A89F7BD731DC}"/>
              </a:ext>
            </a:extLst>
          </p:cNvPr>
          <p:cNvSpPr txBox="1"/>
          <p:nvPr/>
        </p:nvSpPr>
        <p:spPr>
          <a:xfrm>
            <a:off x="422356" y="2091483"/>
            <a:ext cx="13678060" cy="923330"/>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En cumplimiento a la Normatividad institucional aplicable al uso de espacios propiedad del Instituto por parte de terceros, que por tratarse de un programa prioritario de la presente Administración, la cesión temporal de los espacios deberá ser a título gratuito incluyendo el consumo del servicio eléctrico se somete a la autorización del H. Consejo Técnico lo siguiente:</a:t>
            </a:r>
          </a:p>
        </p:txBody>
      </p:sp>
      <p:sp>
        <p:nvSpPr>
          <p:cNvPr id="7" name="CuadroTexto 6">
            <a:extLst>
              <a:ext uri="{FF2B5EF4-FFF2-40B4-BE49-F238E27FC236}">
                <a16:creationId xmlns:a16="http://schemas.microsoft.com/office/drawing/2014/main" id="{167C5145-5186-638D-4FBC-8CBED54DB436}"/>
              </a:ext>
            </a:extLst>
          </p:cNvPr>
          <p:cNvSpPr txBox="1"/>
          <p:nvPr/>
        </p:nvSpPr>
        <p:spPr>
          <a:xfrm>
            <a:off x="413368" y="3511935"/>
            <a:ext cx="14480267" cy="4524315"/>
          </a:xfrm>
          <a:prstGeom prst="rect">
            <a:avLst/>
          </a:prstGeom>
          <a:noFill/>
        </p:spPr>
        <p:txBody>
          <a:bodyPr wrap="square">
            <a:spAutoFit/>
          </a:bodyPr>
          <a:lstStyle/>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a favor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1800" dirty="0">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 medicamentos del Proyecto del Suministro, Almacenamiento, Abastecimiento, Distribución y Entrega de Medicamentos en las Farmacias del Bienestar a las Personas Beneficiarias del Programa “Salud Casa Por Casa”, por un periodo </a:t>
            </a:r>
            <a:r>
              <a:rPr lang="es-MX" sz="1800" dirty="0">
                <a:latin typeface="Noto Sans" panose="020B0502040504020204" pitchFamily="34" charset="0"/>
                <a:ea typeface="Noto Sans" panose="020B0502040504020204" pitchFamily="34" charset="0"/>
                <a:cs typeface="Noto Sans" panose="020B0502040504020204" pitchFamily="34" charset="0"/>
              </a:rPr>
              <a:t>de la fecha de emisión del presente Acuerdo hasta el 30 de septiembre de 2030.</a:t>
            </a: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Autorizar la colocación de cámaras de video vigilancia y operación de CCTV de dicho proyecto, </a:t>
            </a:r>
            <a:r>
              <a:rPr lang="es-MX" sz="1800" dirty="0">
                <a:latin typeface="Noto Sans" panose="020B0502040504020204" pitchFamily="34" charset="0"/>
                <a:ea typeface="Noto Sans" panose="020B0502040504020204" pitchFamily="34" charset="0"/>
                <a:cs typeface="Noto Sans" panose="020B0502040504020204" pitchFamily="34" charset="0"/>
              </a:rPr>
              <a:t>conforme a la vigencia señalada en el punto anterior.</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Exentar del pago del energía eléctrica al tercero que designe la Secretaría de Salud para la instalación de las máquinas auto expendedoras de medicamentos.</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Se  autorice a la Dirección de Administración a través del área competente a suscribir el “Permiso Marco de Uso Temporal Revocable” para formalizar el otorgamiento de los espacios bajo las condiciones señaladas en la presente.</a:t>
            </a:r>
          </a:p>
          <a:p>
            <a:pPr marL="342900" indent="-342900" algn="just">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arenR"/>
            </a:pPr>
            <a:endParaRPr lang="es-MX" sz="1800" dirty="0"/>
          </a:p>
        </p:txBody>
      </p:sp>
    </p:spTree>
    <p:extLst>
      <p:ext uri="{BB962C8B-B14F-4D97-AF65-F5344CB8AC3E}">
        <p14:creationId xmlns:p14="http://schemas.microsoft.com/office/powerpoint/2010/main" val="17652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550693" y="1254135"/>
            <a:ext cx="13838674"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Unidades Medicas consideradas para la instalación de MÁQUINA DESPACHADORA por OOAD :</a:t>
            </a:r>
          </a:p>
        </p:txBody>
      </p:sp>
      <p:graphicFrame>
        <p:nvGraphicFramePr>
          <p:cNvPr id="3" name="Tabla 2">
            <a:extLst>
              <a:ext uri="{FF2B5EF4-FFF2-40B4-BE49-F238E27FC236}">
                <a16:creationId xmlns:a16="http://schemas.microsoft.com/office/drawing/2014/main" id="{6E4DC070-69BE-9C5F-3AD9-E6B39260BAAE}"/>
              </a:ext>
            </a:extLst>
          </p:cNvPr>
          <p:cNvGraphicFramePr>
            <a:graphicFrameLocks noGrp="1"/>
          </p:cNvGraphicFramePr>
          <p:nvPr>
            <p:extLst>
              <p:ext uri="{D42A27DB-BD31-4B8C-83A1-F6EECF244321}">
                <p14:modId xmlns:p14="http://schemas.microsoft.com/office/powerpoint/2010/main" val="568490384"/>
              </p:ext>
            </p:extLst>
          </p:nvPr>
        </p:nvGraphicFramePr>
        <p:xfrm>
          <a:off x="3902023" y="2085132"/>
          <a:ext cx="7679914" cy="6577965"/>
        </p:xfrm>
        <a:graphic>
          <a:graphicData uri="http://schemas.openxmlformats.org/drawingml/2006/table">
            <a:tbl>
              <a:tblPr/>
              <a:tblGrid>
                <a:gridCol w="3350717">
                  <a:extLst>
                    <a:ext uri="{9D8B030D-6E8A-4147-A177-3AD203B41FA5}">
                      <a16:colId xmlns:a16="http://schemas.microsoft.com/office/drawing/2014/main" val="422012960"/>
                    </a:ext>
                  </a:extLst>
                </a:gridCol>
                <a:gridCol w="4329197">
                  <a:extLst>
                    <a:ext uri="{9D8B030D-6E8A-4147-A177-3AD203B41FA5}">
                      <a16:colId xmlns:a16="http://schemas.microsoft.com/office/drawing/2014/main" val="1486617594"/>
                    </a:ext>
                  </a:extLst>
                </a:gridCol>
              </a:tblGrid>
              <a:tr h="478984">
                <a:tc>
                  <a:txBody>
                    <a:bodyPr/>
                    <a:lstStyle/>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Número de máquinas </a:t>
                      </a:r>
                    </a:p>
                    <a:p>
                      <a:pPr algn="ctr" fontAlgn="b">
                        <a:buNone/>
                      </a:pPr>
                      <a:r>
                        <a:rPr lang="es-MX" sz="16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 instalar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1450155257"/>
                  </a:ext>
                </a:extLst>
              </a:tr>
              <a:tr h="244721">
                <a:tc>
                  <a:txBody>
                    <a:bodyPr/>
                    <a:lstStyle/>
                    <a:p>
                      <a:pPr algn="l"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370462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80440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0102978"/>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705649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de México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5580015"/>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130389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407949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140973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México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517146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 de Ocampo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5108039"/>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0621088"/>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034623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6581920"/>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716914"/>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0391749"/>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7594143"/>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417202"/>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7197692"/>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417997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2527847"/>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9597927"/>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de Ignacio de la Llave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5605261"/>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2606716"/>
                  </a:ext>
                </a:extLst>
              </a:tr>
              <a:tr h="244721">
                <a:tc>
                  <a:txBody>
                    <a:bodyPr/>
                    <a:lstStyle/>
                    <a:p>
                      <a:pPr algn="l" fontAlgn="b">
                        <a:buNone/>
                      </a:pPr>
                      <a:r>
                        <a:rPr lang="es-MX" sz="16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MX" sz="16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768788"/>
                  </a:ext>
                </a:extLst>
              </a:tr>
            </a:tbl>
          </a:graphicData>
        </a:graphic>
      </p:graphicFrame>
    </p:spTree>
    <p:extLst>
      <p:ext uri="{BB962C8B-B14F-4D97-AF65-F5344CB8AC3E}">
        <p14:creationId xmlns:p14="http://schemas.microsoft.com/office/powerpoint/2010/main" val="327786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11" name="10 Grupo"/>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1E35FBC0-A1F7-1B4F-C25F-C1631D19C135}"/>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872323D5-DEC4-DB62-AAD5-56EB95D14A9C}"/>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14" name="CuadroTexto 4">
            <a:extLst>
              <a:ext uri="{FF2B5EF4-FFF2-40B4-BE49-F238E27FC236}">
                <a16:creationId xmlns:a16="http://schemas.microsoft.com/office/drawing/2014/main" id="{08D8C1AC-60E3-F5C0-F67F-D4262F0CBD85}"/>
              </a:ext>
            </a:extLst>
          </p:cNvPr>
          <p:cNvSpPr txBox="1"/>
          <p:nvPr/>
        </p:nvSpPr>
        <p:spPr>
          <a:xfrm>
            <a:off x="416409" y="1683800"/>
            <a:ext cx="14439270" cy="2246729"/>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MX" sz="20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253, fracciones II, III, V y</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último párrafo</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263 y 264, fracción XVII, de la Ley del Seguro Social</a:t>
            </a:r>
            <a:r>
              <a:rPr lang="es-MX" sz="2000" dirty="0">
                <a:effectLst/>
                <a:latin typeface="Noto Sans" panose="020B0502040504020204" pitchFamily="34" charset="0"/>
                <a:ea typeface="Noto Sans" panose="020B0502040504020204" pitchFamily="34" charset="0"/>
                <a:cs typeface="Noto Sans" panose="020B0502040504020204" pitchFamily="34" charset="0"/>
              </a:rPr>
              <a:t>;</a:t>
            </a:r>
            <a:r>
              <a:rPr lang="es-MX" sz="2000" dirty="0">
                <a:latin typeface="Noto Sans" panose="020B0502040504020204" pitchFamily="34" charset="0"/>
                <a:ea typeface="Noto Sans" panose="020B0502040504020204" pitchFamily="34" charset="0"/>
                <a:cs typeface="Noto Sans" panose="020B0502040504020204" pitchFamily="34" charset="0"/>
              </a:rPr>
              <a:t>116 de la Ley General de Bienes Nacionales; 5 y 57 de la Ley Federal de las Entidades Paraestatales; y 31, fracciones XVI y XX, del Reglamento Interior del Instituto Mexicano del Seguro Social; de conformidad con el planteamiento presentado por el Director General, por conducto de la persona Titular de la Dirección de </a:t>
            </a:r>
            <a:r>
              <a:rPr lang="es-MX" sz="2000" dirty="0">
                <a:effectLst/>
                <a:latin typeface="Noto Sans" panose="020B0502040504020204" pitchFamily="34" charset="0"/>
                <a:ea typeface="Noto Sans" panose="020B0502040504020204" pitchFamily="34" charset="0"/>
                <a:cs typeface="Noto Sans" panose="020B0502040504020204" pitchFamily="34" charset="0"/>
              </a:rPr>
              <a:t>Administración, en términos del oficio ______ del ___ de _______ de 2026,</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así como del </a:t>
            </a:r>
            <a:r>
              <a:rPr lang="es-MX" sz="2000" dirty="0">
                <a:effectLst/>
                <a:latin typeface="Noto Sans" panose="020B0502040504020204" pitchFamily="34" charset="0"/>
                <a:ea typeface="Noto Sans" panose="020B0502040504020204" pitchFamily="34" charset="0"/>
                <a:cs typeface="Noto Sans" panose="020B0502040504020204" pitchFamily="34" charset="0"/>
              </a:rPr>
              <a:t>dictamen del Comité de Administración del propio Órgano de Gobierno, emitido en reunión ordinaria realizada el ____ del mismo mes y año, </a:t>
            </a:r>
            <a:r>
              <a:rPr lang="es-MX" sz="2000" b="1" dirty="0">
                <a:effectLst/>
                <a:latin typeface="Noto Sans" panose="020B0502040504020204" pitchFamily="34" charset="0"/>
                <a:ea typeface="Noto Sans" panose="020B0502040504020204" pitchFamily="34" charset="0"/>
                <a:cs typeface="Noto Sans" panose="020B0502040504020204" pitchFamily="34" charset="0"/>
              </a:rPr>
              <a:t>Acuerda:</a:t>
            </a:r>
          </a:p>
        </p:txBody>
      </p:sp>
      <p:sp>
        <p:nvSpPr>
          <p:cNvPr id="15" name="CuadroTexto 5">
            <a:extLst>
              <a:ext uri="{FF2B5EF4-FFF2-40B4-BE49-F238E27FC236}">
                <a16:creationId xmlns:a16="http://schemas.microsoft.com/office/drawing/2014/main" id="{887645E5-60DC-B1FB-4661-83610C3451FE}"/>
              </a:ext>
            </a:extLst>
          </p:cNvPr>
          <p:cNvSpPr txBox="1"/>
          <p:nvPr/>
        </p:nvSpPr>
        <p:spPr>
          <a:xfrm>
            <a:off x="416409" y="4065910"/>
            <a:ext cx="14439270" cy="2246769"/>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Autorizar la cesión a título gratuito del uso de ______ espacios de hasta 2 m2 ubicados en inmuebles propiedad del Instituto Mexicano del Seguro Social (enlistadas en el anexo único del presente), a favor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 así como la colocación de cámaras de video vigilancia y operación de CCTV, exentándola del pago de energía eléctrica, </a:t>
            </a:r>
            <a:r>
              <a:rPr lang="es-MX" sz="2000" dirty="0">
                <a:solidFill>
                  <a:prstClr val="white"/>
                </a:solidFill>
                <a:latin typeface="Noto Sans" panose="020B0502040504020204" pitchFamily="34" charset="0"/>
                <a:ea typeface="Noto Sans" panose="020B0502040504020204" pitchFamily="34" charset="0"/>
                <a:cs typeface="Noto Sans" panose="020B0502040504020204" pitchFamily="34" charset="0"/>
              </a:rPr>
              <a:t>por el periodo de la fecha de emisión del presente Acuerdo y hasta el 30 de septiembre de 2030.</a:t>
            </a:r>
            <a:endPar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5">
            <a:extLst>
              <a:ext uri="{FF2B5EF4-FFF2-40B4-BE49-F238E27FC236}">
                <a16:creationId xmlns:a16="http://schemas.microsoft.com/office/drawing/2014/main" id="{C6EF0C12-4A88-462D-64BB-CCD67B23297C}"/>
              </a:ext>
            </a:extLst>
          </p:cNvPr>
          <p:cNvSpPr txBox="1"/>
          <p:nvPr/>
        </p:nvSpPr>
        <p:spPr>
          <a:xfrm>
            <a:off x="416409" y="6596489"/>
            <a:ext cx="14439270" cy="1323439"/>
          </a:xfrm>
          <a:prstGeom prst="rect">
            <a:avLst/>
          </a:prstGeom>
          <a:solidFill>
            <a:srgbClr val="235C4F"/>
          </a:solidFill>
        </p:spPr>
        <p:txBody>
          <a:bodyPr wrap="square">
            <a:spAutoFit/>
          </a:bodyPr>
          <a:lstStyle/>
          <a:p>
            <a:r>
              <a:rPr kumimoji="0" lang="es-MX" sz="20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Segundo. </a:t>
            </a:r>
            <a:r>
              <a:rPr kumimoji="0" lang="es-MX" sz="20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Autorizar a la persona Titular de la Dirección de Administración para que por conducto del área competente, con la asesoría de la Dirección Jurídica, f</a:t>
            </a:r>
            <a:r>
              <a:rPr lang="es-MX" sz="20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ormalice</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el Permiso Marco de Uso Temporal Revocable  para otorgar el uso de espacios a título gratuito a que se refiere el punto Primero de este Acuerdo, con una vigencia a partir de la fecha de su firma y hasta el 30 de septiembre de 2035.</a:t>
            </a:r>
          </a:p>
        </p:txBody>
      </p:sp>
    </p:spTree>
    <p:extLst>
      <p:ext uri="{BB962C8B-B14F-4D97-AF65-F5344CB8AC3E}">
        <p14:creationId xmlns:p14="http://schemas.microsoft.com/office/powerpoint/2010/main" val="401306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48668-822D-CB72-1F93-8A0329B95299}"/>
            </a:ext>
          </a:extLst>
        </p:cNvPr>
        <p:cNvGrpSpPr/>
        <p:nvPr/>
      </p:nvGrpSpPr>
      <p:grpSpPr>
        <a:xfrm>
          <a:off x="0" y="0"/>
          <a:ext cx="0" cy="0"/>
          <a:chOff x="0" y="0"/>
          <a:chExt cx="0" cy="0"/>
        </a:xfrm>
      </p:grpSpPr>
      <p:grpSp>
        <p:nvGrpSpPr>
          <p:cNvPr id="11" name="10 Grupo">
            <a:extLst>
              <a:ext uri="{FF2B5EF4-FFF2-40B4-BE49-F238E27FC236}">
                <a16:creationId xmlns:a16="http://schemas.microsoft.com/office/drawing/2014/main" id="{0FDAF434-6B10-B54D-9BEF-5B9FE0F33975}"/>
              </a:ext>
            </a:extLst>
          </p:cNvPr>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DD12F788-A124-9748-E940-55C9668EA8CC}"/>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pPr marL="0" marR="0" lvl="0" indent="0" algn="l" defTabSz="1228954" rtl="0" eaLnBrk="1" fontAlgn="auto" latinLnBrk="0" hangingPunct="1">
                <a:lnSpc>
                  <a:spcPct val="100000"/>
                </a:lnSpc>
                <a:spcBef>
                  <a:spcPts val="0"/>
                </a:spcBef>
                <a:spcAft>
                  <a:spcPts val="0"/>
                </a:spcAft>
                <a:buClrTx/>
                <a:buSzTx/>
                <a:buFontTx/>
                <a:buNone/>
                <a:tabLst/>
                <a:defRPr/>
              </a:pPr>
              <a:r>
                <a:rPr kumimoji="0" lang="es-MX" sz="2600" b="1" i="0" u="none" strike="noStrike" kern="1200" cap="none" spc="0" normalizeH="0" baseline="0" noProof="0" dirty="0">
                  <a:ln>
                    <a:noFill/>
                  </a:ln>
                  <a:solidFill>
                    <a:srgbClr val="1E5B4F"/>
                  </a:solidFill>
                  <a:effectLst/>
                  <a:uLnTx/>
                  <a:uFillTx/>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F7C98B31-8BF3-078C-F06A-BDEF2F3F3FFB}"/>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4" name="CuadroTexto 8">
            <a:extLst>
              <a:ext uri="{FF2B5EF4-FFF2-40B4-BE49-F238E27FC236}">
                <a16:creationId xmlns:a16="http://schemas.microsoft.com/office/drawing/2014/main" id="{AEA4D33D-54DB-07CE-133C-1EE8077EFAE7}"/>
              </a:ext>
            </a:extLst>
          </p:cNvPr>
          <p:cNvSpPr txBox="1"/>
          <p:nvPr/>
        </p:nvSpPr>
        <p:spPr>
          <a:xfrm>
            <a:off x="416411" y="1787006"/>
            <a:ext cx="14920571" cy="1015663"/>
          </a:xfrm>
          <a:prstGeom prst="rect">
            <a:avLst/>
          </a:prstGeom>
          <a:solidFill>
            <a:srgbClr val="235C4F"/>
          </a:solidFill>
        </p:spPr>
        <p:txBody>
          <a:bodyPr wrap="square">
            <a:spAutoFit/>
          </a:bodyPr>
          <a:lstStyle/>
          <a:p>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Tercero.-</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Instruir a la persona Titular de la Dirección de Administración para que, con la intervención que corresponda a las Direcciones de Prestaciones Médicas y Jurídica de acuerdo con su ámbito de competencia, lleve a cabo los trámites para la asignación y administración del  instrumento legal se suscriba a que se refiere el punto que antecede.</a:t>
            </a:r>
          </a:p>
        </p:txBody>
      </p:sp>
      <p:sp>
        <p:nvSpPr>
          <p:cNvPr id="2" name="CuadroTexto 8">
            <a:extLst>
              <a:ext uri="{FF2B5EF4-FFF2-40B4-BE49-F238E27FC236}">
                <a16:creationId xmlns:a16="http://schemas.microsoft.com/office/drawing/2014/main" id="{FE304C05-DD05-C0DE-37FB-DCBA6BF4D34D}"/>
              </a:ext>
            </a:extLst>
          </p:cNvPr>
          <p:cNvSpPr txBox="1"/>
          <p:nvPr/>
        </p:nvSpPr>
        <p:spPr>
          <a:xfrm>
            <a:off x="416410" y="3171666"/>
            <a:ext cx="14920571" cy="1015663"/>
          </a:xfrm>
          <a:prstGeom prst="rect">
            <a:avLst/>
          </a:prstGeom>
          <a:solidFill>
            <a:srgbClr val="235C4F"/>
          </a:solidFill>
        </p:spPr>
        <p:txBody>
          <a:bodyPr wrap="square">
            <a:spAutoFit/>
          </a:bodyPr>
          <a:lstStyle/>
          <a:p>
            <a:pPr algn="just"/>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Cuarto.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persona Titular de la Dirección de Administración para que coordine las acciones necesarias a efecto de rendir de manera anual y hasta la conclusión de la vigencia del contrato, un informe de resultados a este Consejo Técnico.”</a:t>
            </a:r>
          </a:p>
        </p:txBody>
      </p:sp>
    </p:spTree>
    <p:extLst>
      <p:ext uri="{BB962C8B-B14F-4D97-AF65-F5344CB8AC3E}">
        <p14:creationId xmlns:p14="http://schemas.microsoft.com/office/powerpoint/2010/main" val="271728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5681754" y="3760655"/>
            <a:ext cx="9417753" cy="1438567"/>
          </a:xfrm>
          <a:prstGeom prst="rect">
            <a:avLst/>
          </a:prstGeom>
          <a:noFill/>
          <a:ln>
            <a:noFill/>
          </a:ln>
        </p:spPr>
        <p:txBody>
          <a:bodyPr spcFirstLastPara="1" wrap="square" lIns="116567" tIns="58267" rIns="116567" bIns="58267" anchor="t" anchorCtr="0">
            <a:noAutofit/>
          </a:bodyPr>
          <a:lstStyle/>
          <a:p>
            <a:pPr algn="ctr">
              <a:lnSpc>
                <a:spcPct val="120000"/>
              </a:lnSpc>
              <a:buClr>
                <a:srgbClr val="404040"/>
              </a:buClr>
              <a:buSzPts val="1200"/>
            </a:pPr>
            <a:r>
              <a:rPr lang="es-MX" sz="6120" b="1" dirty="0">
                <a:solidFill>
                  <a:schemeClr val="bg1"/>
                </a:solidFill>
                <a:latin typeface="Noto Sans"/>
                <a:ea typeface="Noto Sans"/>
                <a:cs typeface="Noto Sans"/>
                <a:sym typeface="Noto Sans"/>
              </a:rPr>
              <a:t>F I N </a:t>
            </a:r>
            <a:endParaRPr sz="612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8615</TotalTime>
  <Words>2565</Words>
  <Application>Microsoft Office PowerPoint</Application>
  <PresentationFormat>Personalizado</PresentationFormat>
  <Paragraphs>168</Paragraphs>
  <Slides>13</Slides>
  <Notes>10</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13</vt:i4>
      </vt:variant>
    </vt:vector>
  </HeadingPairs>
  <TitlesOfParts>
    <vt:vector size="28"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vt:lpstr>
      <vt:lpstr>Noto Son Bold </vt:lpstr>
      <vt:lpstr>Symbol</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Vannesa Madrigal Gutierrez</cp:lastModifiedBy>
  <cp:revision>149</cp:revision>
  <cp:lastPrinted>2026-09-24T01:03:58Z</cp:lastPrinted>
  <dcterms:created xsi:type="dcterms:W3CDTF">2025-12-30T21:08:16Z</dcterms:created>
  <dcterms:modified xsi:type="dcterms:W3CDTF">2026-10-01T15:39:28Z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