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6" r:id="rId5"/>
  </p:sldMasterIdLst>
  <p:notesMasterIdLst>
    <p:notesMasterId r:id="rId19"/>
  </p:notesMasterIdLst>
  <p:handoutMasterIdLst>
    <p:handoutMasterId r:id="rId20"/>
  </p:handoutMasterIdLst>
  <p:sldIdLst>
    <p:sldId id="305" r:id="rId6"/>
    <p:sldId id="306" r:id="rId7"/>
    <p:sldId id="277" r:id="rId8"/>
    <p:sldId id="321" r:id="rId9"/>
    <p:sldId id="322" r:id="rId10"/>
    <p:sldId id="291" r:id="rId11"/>
    <p:sldId id="308" r:id="rId12"/>
    <p:sldId id="307" r:id="rId13"/>
    <p:sldId id="309" r:id="rId14"/>
    <p:sldId id="324" r:id="rId15"/>
    <p:sldId id="296" r:id="rId16"/>
    <p:sldId id="323" r:id="rId17"/>
    <p:sldId id="272" r:id="rId18"/>
  </p:sldIdLst>
  <p:sldSz cx="15544800" cy="10058400"/>
  <p:notesSz cx="7010400" cy="9296400"/>
  <p:defaultTextStyle>
    <a:defPPr>
      <a:defRPr lang="es-MX"/>
    </a:defPPr>
    <a:lvl1pPr marL="0" algn="l" defTabSz="1228954" rtl="0" eaLnBrk="1" latinLnBrk="0" hangingPunct="1">
      <a:defRPr sz="2419" kern="1200">
        <a:solidFill>
          <a:schemeClr val="tx1"/>
        </a:solidFill>
        <a:latin typeface="+mn-lt"/>
        <a:ea typeface="+mn-ea"/>
        <a:cs typeface="+mn-cs"/>
      </a:defRPr>
    </a:lvl1pPr>
    <a:lvl2pPr marL="614477" algn="l" defTabSz="1228954" rtl="0" eaLnBrk="1" latinLnBrk="0" hangingPunct="1">
      <a:defRPr sz="2419" kern="1200">
        <a:solidFill>
          <a:schemeClr val="tx1"/>
        </a:solidFill>
        <a:latin typeface="+mn-lt"/>
        <a:ea typeface="+mn-ea"/>
        <a:cs typeface="+mn-cs"/>
      </a:defRPr>
    </a:lvl2pPr>
    <a:lvl3pPr marL="1228954" algn="l" defTabSz="1228954" rtl="0" eaLnBrk="1" latinLnBrk="0" hangingPunct="1">
      <a:defRPr sz="2419" kern="1200">
        <a:solidFill>
          <a:schemeClr val="tx1"/>
        </a:solidFill>
        <a:latin typeface="+mn-lt"/>
        <a:ea typeface="+mn-ea"/>
        <a:cs typeface="+mn-cs"/>
      </a:defRPr>
    </a:lvl3pPr>
    <a:lvl4pPr marL="1843430" algn="l" defTabSz="1228954" rtl="0" eaLnBrk="1" latinLnBrk="0" hangingPunct="1">
      <a:defRPr sz="2419" kern="1200">
        <a:solidFill>
          <a:schemeClr val="tx1"/>
        </a:solidFill>
        <a:latin typeface="+mn-lt"/>
        <a:ea typeface="+mn-ea"/>
        <a:cs typeface="+mn-cs"/>
      </a:defRPr>
    </a:lvl4pPr>
    <a:lvl5pPr marL="2457907" algn="l" defTabSz="1228954" rtl="0" eaLnBrk="1" latinLnBrk="0" hangingPunct="1">
      <a:defRPr sz="2419" kern="1200">
        <a:solidFill>
          <a:schemeClr val="tx1"/>
        </a:solidFill>
        <a:latin typeface="+mn-lt"/>
        <a:ea typeface="+mn-ea"/>
        <a:cs typeface="+mn-cs"/>
      </a:defRPr>
    </a:lvl5pPr>
    <a:lvl6pPr marL="3072384" algn="l" defTabSz="1228954" rtl="0" eaLnBrk="1" latinLnBrk="0" hangingPunct="1">
      <a:defRPr sz="2419" kern="1200">
        <a:solidFill>
          <a:schemeClr val="tx1"/>
        </a:solidFill>
        <a:latin typeface="+mn-lt"/>
        <a:ea typeface="+mn-ea"/>
        <a:cs typeface="+mn-cs"/>
      </a:defRPr>
    </a:lvl6pPr>
    <a:lvl7pPr marL="3686861" algn="l" defTabSz="1228954" rtl="0" eaLnBrk="1" latinLnBrk="0" hangingPunct="1">
      <a:defRPr sz="2419" kern="1200">
        <a:solidFill>
          <a:schemeClr val="tx1"/>
        </a:solidFill>
        <a:latin typeface="+mn-lt"/>
        <a:ea typeface="+mn-ea"/>
        <a:cs typeface="+mn-cs"/>
      </a:defRPr>
    </a:lvl7pPr>
    <a:lvl8pPr marL="4301338" algn="l" defTabSz="1228954" rtl="0" eaLnBrk="1" latinLnBrk="0" hangingPunct="1">
      <a:defRPr sz="2419" kern="1200">
        <a:solidFill>
          <a:schemeClr val="tx1"/>
        </a:solidFill>
        <a:latin typeface="+mn-lt"/>
        <a:ea typeface="+mn-ea"/>
        <a:cs typeface="+mn-cs"/>
      </a:defRPr>
    </a:lvl8pPr>
    <a:lvl9pPr marL="4915814" algn="l" defTabSz="1228954" rtl="0" eaLnBrk="1" latinLnBrk="0" hangingPunct="1">
      <a:defRPr sz="24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88" userDrawn="1">
          <p15:clr>
            <a:srgbClr val="A4A3A4"/>
          </p15:clr>
        </p15:guide>
        <p15:guide id="2" pos="9512" userDrawn="1">
          <p15:clr>
            <a:srgbClr val="A4A3A4"/>
          </p15:clr>
        </p15:guide>
        <p15:guide id="3" orient="horz" pos="978" userDrawn="1">
          <p15:clr>
            <a:srgbClr val="A4A3A4"/>
          </p15:clr>
        </p15:guide>
        <p15:guide id="4" pos="27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EEB000"/>
    <a:srgbClr val="996600"/>
    <a:srgbClr val="996633"/>
    <a:srgbClr val="FF9900"/>
    <a:srgbClr val="FFCC66"/>
    <a:srgbClr val="691831"/>
    <a:srgbClr val="8810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78" autoAdjust="0"/>
    <p:restoredTop sz="94673" autoAdjust="0"/>
  </p:normalViewPr>
  <p:slideViewPr>
    <p:cSldViewPr snapToGrid="0">
      <p:cViewPr varScale="1">
        <p:scale>
          <a:sx n="69" d="100"/>
          <a:sy n="69" d="100"/>
        </p:scale>
        <p:origin x="1542" y="90"/>
      </p:cViewPr>
      <p:guideLst>
        <p:guide orient="horz" pos="3788"/>
        <p:guide pos="9512"/>
        <p:guide orient="horz" pos="978"/>
        <p:guide pos="27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22DDEC6-90E2-4E7D-BCA8-DC33E4AC11D6}" type="datetimeFigureOut">
              <a:rPr lang="es-MX" smtClean="0"/>
              <a:t>24/09/2026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8FCEE7B-1A11-E64B-87B8-FF304E00D3FD}" type="datetimeFigureOut">
              <a:rPr lang="en-US" smtClean="0"/>
              <a:t>9/24/2026</a:t>
            </a:fld>
            <a:endParaRPr lang="en-US"/>
          </a:p>
        </p:txBody>
      </p:sp>
      <p:sp>
        <p:nvSpPr>
          <p:cNvPr id="4" name="Slide Image Placeholder 3"/>
          <p:cNvSpPr>
            <a:spLocks noGrp="1" noRot="1" noChangeAspect="1"/>
          </p:cNvSpPr>
          <p:nvPr>
            <p:ph type="sldImg" idx="2"/>
          </p:nvPr>
        </p:nvSpPr>
        <p:spPr>
          <a:xfrm>
            <a:off x="811213" y="696913"/>
            <a:ext cx="5387975"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614477" rtl="0" eaLnBrk="1" latinLnBrk="0" hangingPunct="1">
      <a:defRPr sz="1613" kern="1200">
        <a:solidFill>
          <a:schemeClr val="tx1"/>
        </a:solidFill>
        <a:latin typeface="+mn-lt"/>
        <a:ea typeface="+mn-ea"/>
        <a:cs typeface="+mn-cs"/>
      </a:defRPr>
    </a:lvl1pPr>
    <a:lvl2pPr marL="614477" algn="l" defTabSz="614477" rtl="0" eaLnBrk="1" latinLnBrk="0" hangingPunct="1">
      <a:defRPr sz="1613" kern="1200">
        <a:solidFill>
          <a:schemeClr val="tx1"/>
        </a:solidFill>
        <a:latin typeface="+mn-lt"/>
        <a:ea typeface="+mn-ea"/>
        <a:cs typeface="+mn-cs"/>
      </a:defRPr>
    </a:lvl2pPr>
    <a:lvl3pPr marL="1228954" algn="l" defTabSz="614477" rtl="0" eaLnBrk="1" latinLnBrk="0" hangingPunct="1">
      <a:defRPr sz="1613" kern="1200">
        <a:solidFill>
          <a:schemeClr val="tx1"/>
        </a:solidFill>
        <a:latin typeface="+mn-lt"/>
        <a:ea typeface="+mn-ea"/>
        <a:cs typeface="+mn-cs"/>
      </a:defRPr>
    </a:lvl3pPr>
    <a:lvl4pPr marL="1843430" algn="l" defTabSz="614477" rtl="0" eaLnBrk="1" latinLnBrk="0" hangingPunct="1">
      <a:defRPr sz="1613" kern="1200">
        <a:solidFill>
          <a:schemeClr val="tx1"/>
        </a:solidFill>
        <a:latin typeface="+mn-lt"/>
        <a:ea typeface="+mn-ea"/>
        <a:cs typeface="+mn-cs"/>
      </a:defRPr>
    </a:lvl4pPr>
    <a:lvl5pPr marL="2457907" algn="l" defTabSz="614477" rtl="0" eaLnBrk="1" latinLnBrk="0" hangingPunct="1">
      <a:defRPr sz="1613" kern="1200">
        <a:solidFill>
          <a:schemeClr val="tx1"/>
        </a:solidFill>
        <a:latin typeface="+mn-lt"/>
        <a:ea typeface="+mn-ea"/>
        <a:cs typeface="+mn-cs"/>
      </a:defRPr>
    </a:lvl5pPr>
    <a:lvl6pPr marL="3072384" algn="l" defTabSz="614477" rtl="0" eaLnBrk="1" latinLnBrk="0" hangingPunct="1">
      <a:defRPr sz="1613" kern="1200">
        <a:solidFill>
          <a:schemeClr val="tx1"/>
        </a:solidFill>
        <a:latin typeface="+mn-lt"/>
        <a:ea typeface="+mn-ea"/>
        <a:cs typeface="+mn-cs"/>
      </a:defRPr>
    </a:lvl6pPr>
    <a:lvl7pPr marL="3686861" algn="l" defTabSz="614477" rtl="0" eaLnBrk="1" latinLnBrk="0" hangingPunct="1">
      <a:defRPr sz="1613" kern="1200">
        <a:solidFill>
          <a:schemeClr val="tx1"/>
        </a:solidFill>
        <a:latin typeface="+mn-lt"/>
        <a:ea typeface="+mn-ea"/>
        <a:cs typeface="+mn-cs"/>
      </a:defRPr>
    </a:lvl7pPr>
    <a:lvl8pPr marL="4301338" algn="l" defTabSz="614477" rtl="0" eaLnBrk="1" latinLnBrk="0" hangingPunct="1">
      <a:defRPr sz="1613" kern="1200">
        <a:solidFill>
          <a:schemeClr val="tx1"/>
        </a:solidFill>
        <a:latin typeface="+mn-lt"/>
        <a:ea typeface="+mn-ea"/>
        <a:cs typeface="+mn-cs"/>
      </a:defRPr>
    </a:lvl8pPr>
    <a:lvl9pPr marL="4915814" algn="l" defTabSz="614477"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1213" y="696913"/>
            <a:ext cx="5387975" cy="3486150"/>
          </a:xfrm>
        </p:spPr>
        <p:txBody>
          <a:bodyPr/>
          <a:lstStyle/>
          <a:p>
            <a:endParaRPr lang="es-MX"/>
          </a:p>
        </p:txBody>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91043BD8-6F4D-6C48-83C7-0C46088375E3}" type="slidenum">
              <a:rPr lang="en-US" smtClean="0"/>
              <a:t>3</a:t>
            </a:fld>
            <a:endParaRPr lang="en-US"/>
          </a:p>
        </p:txBody>
      </p:sp>
    </p:spTree>
    <p:extLst>
      <p:ext uri="{BB962C8B-B14F-4D97-AF65-F5344CB8AC3E}">
        <p14:creationId xmlns:p14="http://schemas.microsoft.com/office/powerpoint/2010/main" val="104798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6BE9B-066D-4083-8D38-E57E4A51A13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C4BB49C-D71A-BBB5-E395-DFE10866A5D6}"/>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FA9AA1E7-3872-4E12-D9E9-380473BD4C52}"/>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6D8467E-F339-085B-8E4B-AF2C8A67BE81}"/>
              </a:ext>
            </a:extLst>
          </p:cNvPr>
          <p:cNvSpPr>
            <a:spLocks noGrp="1"/>
          </p:cNvSpPr>
          <p:nvPr>
            <p:ph type="sldNum" sz="quarter" idx="5"/>
          </p:nvPr>
        </p:nvSpPr>
        <p:spPr/>
        <p:txBody>
          <a:bodyPr/>
          <a:lstStyle/>
          <a:p>
            <a:fld id="{91043BD8-6F4D-6C48-83C7-0C46088375E3}" type="slidenum">
              <a:rPr lang="en-US" smtClean="0"/>
              <a:t>4</a:t>
            </a:fld>
            <a:endParaRPr lang="en-US"/>
          </a:p>
        </p:txBody>
      </p:sp>
    </p:spTree>
    <p:extLst>
      <p:ext uri="{BB962C8B-B14F-4D97-AF65-F5344CB8AC3E}">
        <p14:creationId xmlns:p14="http://schemas.microsoft.com/office/powerpoint/2010/main" val="1909956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58A3E-71A2-AE36-6034-A868F452755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79654BA-CFFC-6CEE-B228-DD10AF803D95}"/>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83467442-E52E-7E2B-8604-0BA4376C40A7}"/>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D2B69A3A-7C18-9345-11D8-57730EBF38AF}"/>
              </a:ext>
            </a:extLst>
          </p:cNvPr>
          <p:cNvSpPr>
            <a:spLocks noGrp="1"/>
          </p:cNvSpPr>
          <p:nvPr>
            <p:ph type="sldNum" sz="quarter" idx="5"/>
          </p:nvPr>
        </p:nvSpPr>
        <p:spPr/>
        <p:txBody>
          <a:bodyPr/>
          <a:lstStyle/>
          <a:p>
            <a:fld id="{91043BD8-6F4D-6C48-83C7-0C46088375E3}" type="slidenum">
              <a:rPr lang="en-US" smtClean="0"/>
              <a:t>5</a:t>
            </a:fld>
            <a:endParaRPr lang="en-US"/>
          </a:p>
        </p:txBody>
      </p:sp>
    </p:spTree>
    <p:extLst>
      <p:ext uri="{BB962C8B-B14F-4D97-AF65-F5344CB8AC3E}">
        <p14:creationId xmlns:p14="http://schemas.microsoft.com/office/powerpoint/2010/main" val="3065154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2D761-3A1D-8399-DE38-47FBCC13AAE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B586F3E-A11B-2EE7-19B9-FEFA1452F2A1}"/>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FFE0FB29-3401-9688-E4CD-47C416F43BC4}"/>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197D362C-D07A-6C5A-3DF0-1C42378F90AE}"/>
              </a:ext>
            </a:extLst>
          </p:cNvPr>
          <p:cNvSpPr>
            <a:spLocks noGrp="1"/>
          </p:cNvSpPr>
          <p:nvPr>
            <p:ph type="sldNum" sz="quarter" idx="5"/>
          </p:nvPr>
        </p:nvSpPr>
        <p:spPr/>
        <p:txBody>
          <a:bodyPr/>
          <a:lstStyle/>
          <a:p>
            <a:fld id="{91043BD8-6F4D-6C48-83C7-0C46088375E3}" type="slidenum">
              <a:rPr lang="en-US" smtClean="0"/>
              <a:t>6</a:t>
            </a:fld>
            <a:endParaRPr lang="en-US"/>
          </a:p>
        </p:txBody>
      </p:sp>
    </p:spTree>
    <p:extLst>
      <p:ext uri="{BB962C8B-B14F-4D97-AF65-F5344CB8AC3E}">
        <p14:creationId xmlns:p14="http://schemas.microsoft.com/office/powerpoint/2010/main" val="3831346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7</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61DB0-FCE6-8919-5038-E8A90C46206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69AEFE1-451B-28C6-BC47-2FE05B3835FE}"/>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DF439D18-7DF2-22E3-97DC-21862F5C0D05}"/>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28D99AD-16A5-5F4E-D192-2C7CCA1BA0FF}"/>
              </a:ext>
            </a:extLst>
          </p:cNvPr>
          <p:cNvSpPr>
            <a:spLocks noGrp="1"/>
          </p:cNvSpPr>
          <p:nvPr>
            <p:ph type="sldNum" sz="quarter" idx="5"/>
          </p:nvPr>
        </p:nvSpPr>
        <p:spPr/>
        <p:txBody>
          <a:bodyPr/>
          <a:lstStyle/>
          <a:p>
            <a:fld id="{91043BD8-6F4D-6C48-83C7-0C46088375E3}" type="slidenum">
              <a:rPr lang="en-US" smtClean="0"/>
              <a:t>8</a:t>
            </a:fld>
            <a:endParaRPr lang="en-US"/>
          </a:p>
        </p:txBody>
      </p:sp>
    </p:spTree>
    <p:extLst>
      <p:ext uri="{BB962C8B-B14F-4D97-AF65-F5344CB8AC3E}">
        <p14:creationId xmlns:p14="http://schemas.microsoft.com/office/powerpoint/2010/main" val="3778968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9</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10</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11</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A2B38-8994-A794-C9A6-34948A4DD8A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15109B1-1B6F-8C01-E24D-4473602246E8}"/>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BDEF8604-0DAF-1568-FF62-A3ADBC61F3F3}"/>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78E5F5A-EE23-672D-58BD-7C00B4B599B3}"/>
              </a:ext>
            </a:extLst>
          </p:cNvPr>
          <p:cNvSpPr>
            <a:spLocks noGrp="1"/>
          </p:cNvSpPr>
          <p:nvPr>
            <p:ph type="sldNum" sz="quarter" idx="5"/>
          </p:nvPr>
        </p:nvSpPr>
        <p:spPr/>
        <p:txBody>
          <a:bodyPr/>
          <a:lstStyle/>
          <a:p>
            <a:pPr marL="0" marR="0" lvl="0" indent="0" algn="r" defTabSz="1228954"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2895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4352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11847" y="1"/>
            <a:ext cx="15568493" cy="100583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63" cy="1000978"/>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20" y="-6753"/>
            <a:ext cx="15692682"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11832" y="1"/>
            <a:ext cx="15532968" cy="10066066"/>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2148035" y="2868610"/>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63" cy="1000978"/>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46061" y="0"/>
            <a:ext cx="15636925" cy="100584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2148035"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1"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36805" y="0"/>
            <a:ext cx="15618412" cy="100584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5575" y="1"/>
            <a:ext cx="15555949" cy="100583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9"/>
            <a:ext cx="3402279" cy="1046695"/>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3605"/>
            <a:ext cx="15544800" cy="10065610"/>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1646133"/>
            <a:ext cx="13213080" cy="3501813"/>
          </a:xfrm>
        </p:spPr>
        <p:txBody>
          <a:bodyPr anchor="b"/>
          <a:lstStyle>
            <a:lvl1pPr algn="ctr">
              <a:defRPr sz="8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100" y="5282989"/>
            <a:ext cx="116586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564105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3995278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610" y="2507618"/>
            <a:ext cx="13407390" cy="4184014"/>
          </a:xfrm>
        </p:spPr>
        <p:txBody>
          <a:bodyPr anchor="b"/>
          <a:lstStyle>
            <a:lvl1pPr>
              <a:defRPr sz="8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610" y="6731215"/>
            <a:ext cx="13407390" cy="2200274"/>
          </a:xfrm>
        </p:spPr>
        <p:txBody>
          <a:bodyPr/>
          <a:lstStyle>
            <a:lvl1pPr marL="0" indent="0">
              <a:buNone/>
              <a:defRPr sz="3520">
                <a:solidFill>
                  <a:schemeClr val="tx1">
                    <a:tint val="82000"/>
                  </a:schemeClr>
                </a:solidFill>
              </a:defRPr>
            </a:lvl1pPr>
            <a:lvl2pPr marL="670575" indent="0">
              <a:buNone/>
              <a:defRPr sz="2933">
                <a:solidFill>
                  <a:schemeClr val="tx1">
                    <a:tint val="82000"/>
                  </a:schemeClr>
                </a:solidFill>
              </a:defRPr>
            </a:lvl2pPr>
            <a:lvl3pPr marL="1341150" indent="0">
              <a:buNone/>
              <a:defRPr sz="2640">
                <a:solidFill>
                  <a:schemeClr val="tx1">
                    <a:tint val="82000"/>
                  </a:schemeClr>
                </a:solidFill>
              </a:defRPr>
            </a:lvl3pPr>
            <a:lvl4pPr marL="2011726" indent="0">
              <a:buNone/>
              <a:defRPr sz="2347">
                <a:solidFill>
                  <a:schemeClr val="tx1">
                    <a:tint val="82000"/>
                  </a:schemeClr>
                </a:solidFill>
              </a:defRPr>
            </a:lvl4pPr>
            <a:lvl5pPr marL="2682301" indent="0">
              <a:buNone/>
              <a:defRPr sz="2347">
                <a:solidFill>
                  <a:schemeClr val="tx1">
                    <a:tint val="82000"/>
                  </a:schemeClr>
                </a:solidFill>
              </a:defRPr>
            </a:lvl5pPr>
            <a:lvl6pPr marL="3352876" indent="0">
              <a:buNone/>
              <a:defRPr sz="2347">
                <a:solidFill>
                  <a:schemeClr val="tx1">
                    <a:tint val="82000"/>
                  </a:schemeClr>
                </a:solidFill>
              </a:defRPr>
            </a:lvl6pPr>
            <a:lvl7pPr marL="4023451" indent="0">
              <a:buNone/>
              <a:defRPr sz="2347">
                <a:solidFill>
                  <a:schemeClr val="tx1">
                    <a:tint val="82000"/>
                  </a:schemeClr>
                </a:solidFill>
              </a:defRPr>
            </a:lvl7pPr>
            <a:lvl8pPr marL="4694027" indent="0">
              <a:buNone/>
              <a:defRPr sz="2347">
                <a:solidFill>
                  <a:schemeClr val="tx1">
                    <a:tint val="82000"/>
                  </a:schemeClr>
                </a:solidFill>
              </a:defRPr>
            </a:lvl8pPr>
            <a:lvl9pPr marL="5364602" indent="0">
              <a:buNone/>
              <a:defRPr sz="2347">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3824407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70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6955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3487395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730" y="535519"/>
            <a:ext cx="13407390" cy="194415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731" y="2465706"/>
            <a:ext cx="6576178"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731" y="3674110"/>
            <a:ext cx="6576178"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69556" y="2465706"/>
            <a:ext cx="6608565"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69556" y="3674110"/>
            <a:ext cx="6608565"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9/24/2026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64035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9/24/2026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2068033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9/24/2026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5109127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8565" y="1448226"/>
            <a:ext cx="7869555"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0882992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8565" y="1448226"/>
            <a:ext cx="7869555" cy="7147983"/>
          </a:xfrm>
        </p:spPr>
        <p:txBody>
          <a:bodyPr anchor="t"/>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4015538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7773709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4248" y="535517"/>
            <a:ext cx="3351848" cy="852402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706" y="535517"/>
            <a:ext cx="9861233" cy="852402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353100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20" y="-6753"/>
            <a:ext cx="15692682"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24006668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1"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12003971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5575" y="1"/>
            <a:ext cx="15555949" cy="100583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9"/>
            <a:ext cx="3402279" cy="1046695"/>
          </a:xfrm>
          <a:prstGeom prst="rect">
            <a:avLst/>
          </a:prstGeom>
        </p:spPr>
      </p:pic>
    </p:spTree>
    <p:extLst>
      <p:ext uri="{BB962C8B-B14F-4D97-AF65-F5344CB8AC3E}">
        <p14:creationId xmlns:p14="http://schemas.microsoft.com/office/powerpoint/2010/main" val="3461300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1165860" rtl="0" eaLnBrk="1" latinLnBrk="0" hangingPunct="1">
        <a:lnSpc>
          <a:spcPct val="90000"/>
        </a:lnSpc>
        <a:spcBef>
          <a:spcPct val="0"/>
        </a:spcBef>
        <a:buNone/>
        <a:defRPr sz="5610" kern="1200">
          <a:solidFill>
            <a:schemeClr val="tx1"/>
          </a:solidFill>
          <a:latin typeface="+mj-lt"/>
          <a:ea typeface="+mj-ea"/>
          <a:cs typeface="+mj-cs"/>
        </a:defRPr>
      </a:lvl1pPr>
    </p:titleStyle>
    <p:bodyStyle>
      <a:lvl1pPr marL="291465" indent="-291465" algn="l" defTabSz="1165860" rtl="0" eaLnBrk="1" latinLnBrk="0" hangingPunct="1">
        <a:lnSpc>
          <a:spcPct val="90000"/>
        </a:lnSpc>
        <a:spcBef>
          <a:spcPts val="1275"/>
        </a:spcBef>
        <a:buFont typeface="Arial" panose="020B0604020202020204" pitchFamily="34" charset="0"/>
        <a:buChar char="•"/>
        <a:defRPr sz="3570" kern="1200">
          <a:solidFill>
            <a:schemeClr val="tx1"/>
          </a:solidFill>
          <a:latin typeface="+mn-lt"/>
          <a:ea typeface="+mn-ea"/>
          <a:cs typeface="+mn-cs"/>
        </a:defRPr>
      </a:lvl1pPr>
      <a:lvl2pPr marL="874395" indent="-291465" algn="l" defTabSz="1165860" rtl="0" eaLnBrk="1" latinLnBrk="0" hangingPunct="1">
        <a:lnSpc>
          <a:spcPct val="90000"/>
        </a:lnSpc>
        <a:spcBef>
          <a:spcPts val="638"/>
        </a:spcBef>
        <a:buFont typeface="Arial" panose="020B0604020202020204" pitchFamily="34" charset="0"/>
        <a:buChar char="•"/>
        <a:defRPr sz="3060" kern="1200">
          <a:solidFill>
            <a:schemeClr val="tx1"/>
          </a:solidFill>
          <a:latin typeface="+mn-lt"/>
          <a:ea typeface="+mn-ea"/>
          <a:cs typeface="+mn-cs"/>
        </a:defRPr>
      </a:lvl2pPr>
      <a:lvl3pPr marL="1457325" indent="-291465" algn="l" defTabSz="1165860" rtl="0" eaLnBrk="1" latinLnBrk="0" hangingPunct="1">
        <a:lnSpc>
          <a:spcPct val="90000"/>
        </a:lnSpc>
        <a:spcBef>
          <a:spcPts val="638"/>
        </a:spcBef>
        <a:buFont typeface="Arial" panose="020B0604020202020204" pitchFamily="34" charset="0"/>
        <a:buChar char="•"/>
        <a:defRPr sz="2550" kern="1200">
          <a:solidFill>
            <a:schemeClr val="tx1"/>
          </a:solidFill>
          <a:latin typeface="+mn-lt"/>
          <a:ea typeface="+mn-ea"/>
          <a:cs typeface="+mn-cs"/>
        </a:defRPr>
      </a:lvl3pPr>
      <a:lvl4pPr marL="204025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4pPr>
      <a:lvl5pPr marL="262318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5pPr>
      <a:lvl6pPr marL="320611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6pPr>
      <a:lvl7pPr marL="378904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7pPr>
      <a:lvl8pPr marL="437197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8pPr>
      <a:lvl9pPr marL="495490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9pPr>
    </p:bodyStyle>
    <p:otherStyle>
      <a:defPPr>
        <a:defRPr lang="es-MX"/>
      </a:defPPr>
      <a:lvl1pPr marL="0" algn="l" defTabSz="1165860" rtl="0" eaLnBrk="1" latinLnBrk="0" hangingPunct="1">
        <a:defRPr sz="2295" kern="1200">
          <a:solidFill>
            <a:schemeClr val="tx1"/>
          </a:solidFill>
          <a:latin typeface="+mn-lt"/>
          <a:ea typeface="+mn-ea"/>
          <a:cs typeface="+mn-cs"/>
        </a:defRPr>
      </a:lvl1pPr>
      <a:lvl2pPr marL="582930" algn="l" defTabSz="1165860" rtl="0" eaLnBrk="1" latinLnBrk="0" hangingPunct="1">
        <a:defRPr sz="2295" kern="1200">
          <a:solidFill>
            <a:schemeClr val="tx1"/>
          </a:solidFill>
          <a:latin typeface="+mn-lt"/>
          <a:ea typeface="+mn-ea"/>
          <a:cs typeface="+mn-cs"/>
        </a:defRPr>
      </a:lvl2pPr>
      <a:lvl3pPr marL="1165860" algn="l" defTabSz="1165860" rtl="0" eaLnBrk="1" latinLnBrk="0" hangingPunct="1">
        <a:defRPr sz="2295" kern="1200">
          <a:solidFill>
            <a:schemeClr val="tx1"/>
          </a:solidFill>
          <a:latin typeface="+mn-lt"/>
          <a:ea typeface="+mn-ea"/>
          <a:cs typeface="+mn-cs"/>
        </a:defRPr>
      </a:lvl3pPr>
      <a:lvl4pPr marL="1748790" algn="l" defTabSz="1165860" rtl="0" eaLnBrk="1" latinLnBrk="0" hangingPunct="1">
        <a:defRPr sz="2295" kern="1200">
          <a:solidFill>
            <a:schemeClr val="tx1"/>
          </a:solidFill>
          <a:latin typeface="+mn-lt"/>
          <a:ea typeface="+mn-ea"/>
          <a:cs typeface="+mn-cs"/>
        </a:defRPr>
      </a:lvl4pPr>
      <a:lvl5pPr marL="2331720" algn="l" defTabSz="1165860" rtl="0" eaLnBrk="1" latinLnBrk="0" hangingPunct="1">
        <a:defRPr sz="2295" kern="1200">
          <a:solidFill>
            <a:schemeClr val="tx1"/>
          </a:solidFill>
          <a:latin typeface="+mn-lt"/>
          <a:ea typeface="+mn-ea"/>
          <a:cs typeface="+mn-cs"/>
        </a:defRPr>
      </a:lvl5pPr>
      <a:lvl6pPr marL="2914650" algn="l" defTabSz="1165860" rtl="0" eaLnBrk="1" latinLnBrk="0" hangingPunct="1">
        <a:defRPr sz="2295" kern="1200">
          <a:solidFill>
            <a:schemeClr val="tx1"/>
          </a:solidFill>
          <a:latin typeface="+mn-lt"/>
          <a:ea typeface="+mn-ea"/>
          <a:cs typeface="+mn-cs"/>
        </a:defRPr>
      </a:lvl6pPr>
      <a:lvl7pPr marL="3497580" algn="l" defTabSz="1165860" rtl="0" eaLnBrk="1" latinLnBrk="0" hangingPunct="1">
        <a:defRPr sz="2295" kern="1200">
          <a:solidFill>
            <a:schemeClr val="tx1"/>
          </a:solidFill>
          <a:latin typeface="+mn-lt"/>
          <a:ea typeface="+mn-ea"/>
          <a:cs typeface="+mn-cs"/>
        </a:defRPr>
      </a:lvl7pPr>
      <a:lvl8pPr marL="4080510" algn="l" defTabSz="1165860" rtl="0" eaLnBrk="1" latinLnBrk="0" hangingPunct="1">
        <a:defRPr sz="2295" kern="1200">
          <a:solidFill>
            <a:schemeClr val="tx1"/>
          </a:solidFill>
          <a:latin typeface="+mn-lt"/>
          <a:ea typeface="+mn-ea"/>
          <a:cs typeface="+mn-cs"/>
        </a:defRPr>
      </a:lvl8pPr>
      <a:lvl9pPr marL="4663440" algn="l" defTabSz="1165860" rtl="0" eaLnBrk="1" latinLnBrk="0" hangingPunct="1">
        <a:defRPr sz="229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705" y="535519"/>
            <a:ext cx="13407390" cy="1944159"/>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705" y="2677584"/>
            <a:ext cx="13407390" cy="6381962"/>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705" y="9322649"/>
            <a:ext cx="3497580" cy="535517"/>
          </a:xfrm>
          <a:prstGeom prst="rect">
            <a:avLst/>
          </a:prstGeom>
        </p:spPr>
        <p:txBody>
          <a:bodyPr vert="horz" lIns="91440" tIns="45720" rIns="91440" bIns="45720" rtlCol="0" anchor="ctr"/>
          <a:lstStyle>
            <a:lvl1pPr algn="l">
              <a:defRPr sz="1760">
                <a:solidFill>
                  <a:schemeClr val="tx1">
                    <a:tint val="82000"/>
                  </a:schemeClr>
                </a:solidFill>
              </a:defRPr>
            </a:lvl1pPr>
          </a:lstStyle>
          <a:p>
            <a:fld id="{C764DE79-268F-4C1A-8933-263129D2AF90}" type="datetimeFigureOut">
              <a:rPr lang="en-US" dirty="0"/>
              <a:t>9/24/2026</a:t>
            </a:fld>
            <a:endParaRPr lang="en-US" dirty="0"/>
          </a:p>
        </p:txBody>
      </p:sp>
      <p:sp>
        <p:nvSpPr>
          <p:cNvPr id="5" name="Footer Placeholder 4"/>
          <p:cNvSpPr>
            <a:spLocks noGrp="1"/>
          </p:cNvSpPr>
          <p:nvPr>
            <p:ph type="ftr" sz="quarter" idx="3"/>
          </p:nvPr>
        </p:nvSpPr>
        <p:spPr>
          <a:xfrm>
            <a:off x="5149215" y="9322649"/>
            <a:ext cx="5246370" cy="535517"/>
          </a:xfrm>
          <a:prstGeom prst="rect">
            <a:avLst/>
          </a:prstGeom>
        </p:spPr>
        <p:txBody>
          <a:bodyPr vert="horz" lIns="91440" tIns="45720" rIns="91440" bIns="45720" rtlCol="0" anchor="ctr"/>
          <a:lstStyle>
            <a:lvl1pPr algn="ctr">
              <a:defRPr sz="176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10978515" y="9322649"/>
            <a:ext cx="3497580" cy="535517"/>
          </a:xfrm>
          <a:prstGeom prst="rect">
            <a:avLst/>
          </a:prstGeom>
        </p:spPr>
        <p:txBody>
          <a:bodyPr vert="horz" lIns="91440" tIns="45720" rIns="91440" bIns="45720" rtlCol="0" anchor="ctr"/>
          <a:lstStyle>
            <a:lvl1pPr algn="r">
              <a:defRPr sz="1760">
                <a:solidFill>
                  <a:schemeClr val="tx1">
                    <a:tint val="82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190270159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Lst>
  <p:txStyles>
    <p:titleStyle>
      <a:lvl1pPr algn="l" defTabSz="1341150" rtl="0" eaLnBrk="1" latinLnBrk="0" hangingPunct="1">
        <a:lnSpc>
          <a:spcPct val="90000"/>
        </a:lnSpc>
        <a:spcBef>
          <a:spcPct val="0"/>
        </a:spcBef>
        <a:buNone/>
        <a:defRPr sz="6453" kern="1200">
          <a:solidFill>
            <a:schemeClr val="tx1"/>
          </a:solidFill>
          <a:latin typeface="+mj-lt"/>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kern="1200">
          <a:solidFill>
            <a:schemeClr val="tx1"/>
          </a:solidFill>
          <a:latin typeface="+mn-lt"/>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kern="1200">
          <a:solidFill>
            <a:schemeClr val="tx1"/>
          </a:solidFill>
          <a:latin typeface="+mn-lt"/>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9.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0;p2">
            <a:extLst>
              <a:ext uri="{FF2B5EF4-FFF2-40B4-BE49-F238E27FC236}">
                <a16:creationId xmlns:a16="http://schemas.microsoft.com/office/drawing/2014/main" id="{89DA55E5-0D2D-E70F-4AEA-FD0A68FE1FAA}"/>
              </a:ext>
            </a:extLst>
          </p:cNvPr>
          <p:cNvSpPr txBox="1"/>
          <p:nvPr/>
        </p:nvSpPr>
        <p:spPr>
          <a:xfrm>
            <a:off x="9754881" y="8776306"/>
            <a:ext cx="5171136" cy="403880"/>
          </a:xfrm>
          <a:prstGeom prst="rect">
            <a:avLst/>
          </a:prstGeom>
          <a:noFill/>
          <a:ln>
            <a:noFill/>
          </a:ln>
        </p:spPr>
        <p:txBody>
          <a:bodyPr spcFirstLastPara="1" wrap="square" lIns="79477" tIns="39728" rIns="79477" bIns="39728" anchor="t" anchorCtr="0">
            <a:noAutofit/>
          </a:bodyPr>
          <a:lstStyle/>
          <a:p>
            <a:pPr algn="r"/>
            <a:r>
              <a:rPr lang="es-MX" sz="2000" b="1" dirty="0">
                <a:solidFill>
                  <a:srgbClr val="691831"/>
                </a:solidFill>
                <a:latin typeface="Noto Sans"/>
                <a:ea typeface="Noto Sans"/>
                <a:cs typeface="Noto Sans"/>
              </a:rPr>
              <a:t>Ciudad de México, septiembre de 2026.</a:t>
            </a:r>
          </a:p>
          <a:p>
            <a:pPr marL="198720" indent="-44160" algn="r">
              <a:lnSpc>
                <a:spcPct val="90000"/>
              </a:lnSpc>
              <a:spcBef>
                <a:spcPts val="870"/>
              </a:spcBef>
              <a:buClr>
                <a:schemeClr val="dk1"/>
              </a:buClr>
              <a:buSzPts val="2800"/>
            </a:pPr>
            <a:endParaRPr sz="2000" dirty="0">
              <a:solidFill>
                <a:schemeClr val="lt1"/>
              </a:solidFill>
              <a:latin typeface="Calibri"/>
              <a:ea typeface="Calibri"/>
              <a:cs typeface="Calibri"/>
              <a:sym typeface="Calibri"/>
            </a:endParaRPr>
          </a:p>
        </p:txBody>
      </p:sp>
      <p:sp>
        <p:nvSpPr>
          <p:cNvPr id="4" name="Google Shape;92;p2">
            <a:extLst>
              <a:ext uri="{FF2B5EF4-FFF2-40B4-BE49-F238E27FC236}">
                <a16:creationId xmlns:a16="http://schemas.microsoft.com/office/drawing/2014/main" id="{EBC37915-5158-31AD-016A-0C1DC01707D0}"/>
              </a:ext>
            </a:extLst>
          </p:cNvPr>
          <p:cNvSpPr txBox="1"/>
          <p:nvPr/>
        </p:nvSpPr>
        <p:spPr>
          <a:xfrm>
            <a:off x="3267417" y="2988945"/>
            <a:ext cx="11658600" cy="1117019"/>
          </a:xfrm>
          <a:prstGeom prst="rect">
            <a:avLst/>
          </a:prstGeom>
          <a:noFill/>
          <a:ln>
            <a:noFill/>
          </a:ln>
        </p:spPr>
        <p:txBody>
          <a:bodyPr spcFirstLastPara="1" wrap="square" lIns="116567" tIns="58267" rIns="116567" bIns="58267" anchor="ctr" anchorCtr="0">
            <a:noAutofit/>
          </a:bodyPr>
          <a:lstStyle/>
          <a:p>
            <a:pPr algn="ctr">
              <a:lnSpc>
                <a:spcPct val="90000"/>
              </a:lnSpc>
              <a:buClr>
                <a:srgbClr val="EDD899"/>
              </a:buClr>
              <a:buSzPts val="4400"/>
            </a:pPr>
            <a:endParaRPr lang="es-MX" sz="4400" b="1" dirty="0">
              <a:solidFill>
                <a:srgbClr val="EDD899"/>
              </a:solidFill>
              <a:latin typeface="Noto Sans Regular" pitchFamily="34" charset="0"/>
              <a:ea typeface="Noto Sans Regular" pitchFamily="34" charset="0"/>
              <a:cs typeface="Noto Sans Regular" pitchFamily="34" charset="0"/>
              <a:sym typeface="Noto Sans"/>
            </a:endParaRPr>
          </a:p>
          <a:p>
            <a:pPr algn="ctr">
              <a:lnSpc>
                <a:spcPct val="90000"/>
              </a:lnSpc>
              <a:buClr>
                <a:srgbClr val="EDD899"/>
              </a:buClr>
              <a:buSzPts val="4400"/>
            </a:pPr>
            <a:r>
              <a:rPr lang="es-MX" sz="4400" b="1" dirty="0">
                <a:solidFill>
                  <a:srgbClr val="691831"/>
                </a:solidFill>
                <a:latin typeface="Noto Sans "/>
              </a:rPr>
              <a:t>Comité de Administración </a:t>
            </a:r>
            <a:br>
              <a:rPr lang="es-MX" sz="4400" b="1" dirty="0">
                <a:solidFill>
                  <a:srgbClr val="9C2148"/>
                </a:solidFill>
                <a:latin typeface="Noto Sans "/>
              </a:rPr>
            </a:br>
            <a:r>
              <a:rPr lang="es-MX" sz="4400" b="1" dirty="0">
                <a:solidFill>
                  <a:srgbClr val="691831"/>
                </a:solidFill>
                <a:latin typeface="Noto Sans "/>
              </a:rPr>
              <a:t>del Honorable Consejo Técnico</a:t>
            </a:r>
            <a:endParaRPr lang="es-MX" sz="4400" dirty="0">
              <a:latin typeface="Noto Sans Regular" pitchFamily="34" charset="0"/>
              <a:ea typeface="Noto Sans Regular" pitchFamily="34" charset="0"/>
              <a:cs typeface="Noto Sans Regular" pitchFamily="34" charset="0"/>
            </a:endParaRPr>
          </a:p>
        </p:txBody>
      </p:sp>
      <p:sp>
        <p:nvSpPr>
          <p:cNvPr id="7" name="CuadroTexto 6">
            <a:extLst>
              <a:ext uri="{FF2B5EF4-FFF2-40B4-BE49-F238E27FC236}">
                <a16:creationId xmlns:a16="http://schemas.microsoft.com/office/drawing/2014/main" id="{B2E8E8C5-899F-A365-433B-40DC07E0C63A}"/>
              </a:ext>
            </a:extLst>
          </p:cNvPr>
          <p:cNvSpPr txBox="1"/>
          <p:nvPr/>
        </p:nvSpPr>
        <p:spPr>
          <a:xfrm>
            <a:off x="429492" y="5208520"/>
            <a:ext cx="14699672" cy="1938992"/>
          </a:xfrm>
          <a:prstGeom prst="rect">
            <a:avLst/>
          </a:prstGeom>
          <a:noFill/>
        </p:spPr>
        <p:txBody>
          <a:bodyPr wrap="square">
            <a:spAutoFit/>
          </a:bodyPr>
          <a:lstStyle/>
          <a:p>
            <a:pPr lvl="0" algn="just" defTabSz="914377">
              <a:defRPr/>
            </a:pP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Solicitud  de autorización para ceder a título gratuito el uso de ______ espacios de hasta 2 m2 ubicados en inmuebles propiedad del Instituto Mexicano del Seguro Social, a favor de </a:t>
            </a: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sym typeface="Noto Sans"/>
              </a:rPr>
              <a:t>la Secretaría de Salud</a:t>
            </a: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 para que, por conducto de terceros, lleve a cabo la instalación de </a:t>
            </a: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sym typeface="Noto Sans"/>
              </a:rPr>
              <a:t>máquinas auto expendedoras del Proyecto del Suministro, Almacenamiento, Abastecimiento, Distribución y Entrega de Medicamentos en las Farmacias del Bienestar a las Personas Beneficiarias del Programa “Salud Casa Por Casa”, así como la colocación cámaras de video vigilancia y operación de CCTV.</a:t>
            </a:r>
            <a:endPar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911062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4;p11">
            <a:extLst>
              <a:ext uri="{FF2B5EF4-FFF2-40B4-BE49-F238E27FC236}">
                <a16:creationId xmlns:a16="http://schemas.microsoft.com/office/drawing/2014/main" id="{E799C39A-1A75-1481-BCA3-F6E3E54289A3}"/>
              </a:ext>
            </a:extLst>
          </p:cNvPr>
          <p:cNvSpPr txBox="1"/>
          <p:nvPr/>
        </p:nvSpPr>
        <p:spPr>
          <a:xfrm>
            <a:off x="510416" y="1198620"/>
            <a:ext cx="4813249" cy="574424"/>
          </a:xfrm>
          <a:prstGeom prst="rect">
            <a:avLst/>
          </a:prstGeom>
          <a:noFill/>
          <a:ln>
            <a:noFill/>
          </a:ln>
        </p:spPr>
        <p:txBody>
          <a:bodyPr spcFirstLastPara="1" wrap="square" lIns="116549" tIns="58259" rIns="116549" bIns="58259" anchor="t" anchorCtr="0">
            <a:noAutofit/>
          </a:bodyPr>
          <a:lstStyle/>
          <a:p>
            <a:pPr defTabSz="1165627">
              <a:lnSpc>
                <a:spcPct val="90000"/>
              </a:lnSpc>
              <a:buClr>
                <a:srgbClr val="BC945A"/>
              </a:buClr>
              <a:buSzPts val="2400"/>
              <a:defRPr/>
            </a:pPr>
            <a:r>
              <a:rPr lang="es-MX" sz="2600" b="1" dirty="0">
                <a:solidFill>
                  <a:srgbClr val="235C4F"/>
                </a:solidFill>
                <a:latin typeface="Noto Sans Bold" panose="020B0802040504020204" pitchFamily="34" charset="0"/>
                <a:cs typeface="Noto Sans Bold" panose="020B0802040504020204" pitchFamily="34" charset="0"/>
                <a:sym typeface="Arial"/>
              </a:rPr>
              <a:t>Contenido</a:t>
            </a:r>
            <a:endParaRPr sz="2600" b="1" dirty="0">
              <a:solidFill>
                <a:srgbClr val="235C4F"/>
              </a:solidFill>
              <a:latin typeface="Noto Sans Bold" panose="020B0802040504020204" pitchFamily="34" charset="0"/>
              <a:cs typeface="Noto Sans Bold" panose="020B0802040504020204" pitchFamily="34" charset="0"/>
              <a:sym typeface="Arial"/>
            </a:endParaRPr>
          </a:p>
          <a:p>
            <a:pPr defTabSz="1165627">
              <a:lnSpc>
                <a:spcPct val="90000"/>
              </a:lnSpc>
              <a:buClr>
                <a:srgbClr val="BC945A"/>
              </a:buClr>
              <a:buSzPts val="2400"/>
              <a:defRPr/>
            </a:pPr>
            <a:endParaRPr sz="2600" b="1" kern="0" dirty="0">
              <a:solidFill>
                <a:srgbClr val="235C4F"/>
              </a:solidFill>
              <a:latin typeface="Noto Son Bold "/>
              <a:cs typeface="Arial"/>
              <a:sym typeface="Arial"/>
            </a:endParaRPr>
          </a:p>
        </p:txBody>
      </p:sp>
      <p:sp>
        <p:nvSpPr>
          <p:cNvPr id="9" name="Google Shape;1095;p11">
            <a:extLst>
              <a:ext uri="{FF2B5EF4-FFF2-40B4-BE49-F238E27FC236}">
                <a16:creationId xmlns:a16="http://schemas.microsoft.com/office/drawing/2014/main" id="{3E9A6668-CA59-7863-3EB2-8D4B397E92D8}"/>
              </a:ext>
            </a:extLst>
          </p:cNvPr>
          <p:cNvSpPr txBox="1"/>
          <p:nvPr/>
        </p:nvSpPr>
        <p:spPr>
          <a:xfrm>
            <a:off x="2033723" y="2662507"/>
            <a:ext cx="7504172" cy="4518861"/>
          </a:xfrm>
          <a:prstGeom prst="rect">
            <a:avLst/>
          </a:prstGeom>
          <a:noFill/>
          <a:ln>
            <a:noFill/>
          </a:ln>
        </p:spPr>
        <p:txBody>
          <a:bodyPr spcFirstLastPara="1" wrap="square" lIns="116549" tIns="58259" rIns="116549" bIns="58259" anchor="t" anchorCtr="0">
            <a:spAutoFit/>
          </a:bodyPr>
          <a:lstStyle/>
          <a:p>
            <a:pPr defTabSz="1165627">
              <a:buClr>
                <a:srgbClr val="000000"/>
              </a:buClr>
              <a:defRPr/>
            </a:pPr>
            <a:endParaRPr sz="2600" kern="0" dirty="0">
              <a:solidFill>
                <a:srgbClr val="000000"/>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 Antecedentes</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 Desarrollo</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III. Proyecto de Acuerdo</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solidFill>
                <a:srgbClr val="A7802D"/>
              </a:solidFill>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10" name="Google Shape;1096;p11" descr="Blog contorno">
            <a:extLst>
              <a:ext uri="{FF2B5EF4-FFF2-40B4-BE49-F238E27FC236}">
                <a16:creationId xmlns:a16="http://schemas.microsoft.com/office/drawing/2014/main" id="{B3BBA669-65BC-44C0-60B6-E0C44BBA0C1F}"/>
              </a:ext>
            </a:extLst>
          </p:cNvPr>
          <p:cNvPicPr preferRelativeResize="0"/>
          <p:nvPr/>
        </p:nvPicPr>
        <p:blipFill rotWithShape="1">
          <a:blip r:embed="rId2">
            <a:alphaModFix/>
          </a:blip>
          <a:srcRect/>
          <a:stretch/>
        </p:blipFill>
        <p:spPr>
          <a:xfrm>
            <a:off x="10025743" y="3064083"/>
            <a:ext cx="763706" cy="801357"/>
          </a:xfrm>
          <a:prstGeom prst="rect">
            <a:avLst/>
          </a:prstGeom>
          <a:noFill/>
          <a:ln>
            <a:noFill/>
          </a:ln>
        </p:spPr>
      </p:pic>
      <p:pic>
        <p:nvPicPr>
          <p:cNvPr id="11" name="Google Shape;1097;p11" descr="Portapapeles parcialmente comprobado contorno">
            <a:extLst>
              <a:ext uri="{FF2B5EF4-FFF2-40B4-BE49-F238E27FC236}">
                <a16:creationId xmlns:a16="http://schemas.microsoft.com/office/drawing/2014/main" id="{33A93997-384B-D4B6-7334-836A370FC48C}"/>
              </a:ext>
            </a:extLst>
          </p:cNvPr>
          <p:cNvPicPr preferRelativeResize="0"/>
          <p:nvPr/>
        </p:nvPicPr>
        <p:blipFill rotWithShape="1">
          <a:blip r:embed="rId3">
            <a:alphaModFix/>
          </a:blip>
          <a:srcRect/>
          <a:stretch/>
        </p:blipFill>
        <p:spPr>
          <a:xfrm>
            <a:off x="9865254" y="4521258"/>
            <a:ext cx="1084683" cy="801357"/>
          </a:xfrm>
          <a:prstGeom prst="rect">
            <a:avLst/>
          </a:prstGeom>
          <a:noFill/>
          <a:ln>
            <a:noFill/>
          </a:ln>
        </p:spPr>
      </p:pic>
      <p:pic>
        <p:nvPicPr>
          <p:cNvPr id="12" name="Google Shape;1098;p11" descr="Apretón De Manos Reunión Acuerdo - Gráficos vectoriales gratis en Pixabay">
            <a:extLst>
              <a:ext uri="{FF2B5EF4-FFF2-40B4-BE49-F238E27FC236}">
                <a16:creationId xmlns:a16="http://schemas.microsoft.com/office/drawing/2014/main" id="{6957790F-DA69-D132-9008-E040A2B5445F}"/>
              </a:ext>
            </a:extLst>
          </p:cNvPr>
          <p:cNvPicPr preferRelativeResize="0"/>
          <p:nvPr/>
        </p:nvPicPr>
        <p:blipFill rotWithShape="1">
          <a:blip r:embed="rId4">
            <a:alphaModFix/>
          </a:blip>
          <a:srcRect/>
          <a:stretch/>
        </p:blipFill>
        <p:spPr>
          <a:xfrm>
            <a:off x="10027519" y="6192959"/>
            <a:ext cx="761930" cy="762441"/>
          </a:xfrm>
          <a:prstGeom prst="rect">
            <a:avLst/>
          </a:prstGeom>
          <a:noFill/>
          <a:ln>
            <a:noFill/>
          </a:ln>
          <a:effectLst>
            <a:outerShdw blurRad="50800" dist="50800" dir="5400000" algn="ctr" rotWithShape="0">
              <a:srgbClr val="FFFFFF"/>
            </a:outerShdw>
          </a:effectLst>
        </p:spPr>
      </p:pic>
    </p:spTree>
    <p:extLst>
      <p:ext uri="{BB962C8B-B14F-4D97-AF65-F5344CB8AC3E}">
        <p14:creationId xmlns:p14="http://schemas.microsoft.com/office/powerpoint/2010/main" val="2002224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B936D-9D11-5793-8AE6-B93A9179EF4C}"/>
            </a:ext>
          </a:extLst>
        </p:cNvPr>
        <p:cNvGrpSpPr/>
        <p:nvPr/>
      </p:nvGrpSpPr>
      <p:grpSpPr>
        <a:xfrm>
          <a:off x="0" y="0"/>
          <a:ext cx="0" cy="0"/>
          <a:chOff x="0" y="0"/>
          <a:chExt cx="0" cy="0"/>
        </a:xfrm>
      </p:grpSpPr>
      <p:sp>
        <p:nvSpPr>
          <p:cNvPr id="7" name="Google Shape;78;p8"/>
          <p:cNvSpPr txBox="1"/>
          <p:nvPr/>
        </p:nvSpPr>
        <p:spPr>
          <a:xfrm>
            <a:off x="323882" y="910290"/>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 Antecedentes</a:t>
            </a:r>
          </a:p>
        </p:txBody>
      </p:sp>
      <p:pic>
        <p:nvPicPr>
          <p:cNvPr id="5" name="Imagen 4">
            <a:extLst>
              <a:ext uri="{FF2B5EF4-FFF2-40B4-BE49-F238E27FC236}">
                <a16:creationId xmlns:a16="http://schemas.microsoft.com/office/drawing/2014/main" id="{B1F20423-C57E-B4BC-5CF5-69201F9B6E58}"/>
              </a:ext>
            </a:extLst>
          </p:cNvPr>
          <p:cNvPicPr>
            <a:picLocks noChangeAspect="1"/>
          </p:cNvPicPr>
          <p:nvPr/>
        </p:nvPicPr>
        <p:blipFill>
          <a:blip r:embed="rId3"/>
          <a:stretch>
            <a:fillRect/>
          </a:stretch>
        </p:blipFill>
        <p:spPr>
          <a:xfrm>
            <a:off x="3214056" y="821774"/>
            <a:ext cx="764619" cy="764619"/>
          </a:xfrm>
          <a:prstGeom prst="rect">
            <a:avLst/>
          </a:prstGeom>
        </p:spPr>
      </p:pic>
      <p:sp>
        <p:nvSpPr>
          <p:cNvPr id="10" name="CuadroTexto 3">
            <a:extLst>
              <a:ext uri="{FF2B5EF4-FFF2-40B4-BE49-F238E27FC236}">
                <a16:creationId xmlns:a16="http://schemas.microsoft.com/office/drawing/2014/main" id="{995632EF-9A0E-563F-8F57-9DEE1FBD3008}"/>
              </a:ext>
            </a:extLst>
          </p:cNvPr>
          <p:cNvSpPr txBox="1"/>
          <p:nvPr/>
        </p:nvSpPr>
        <p:spPr>
          <a:xfrm>
            <a:off x="757686" y="2585167"/>
            <a:ext cx="13678060" cy="6186309"/>
          </a:xfrm>
          <a:prstGeom prst="rect">
            <a:avLst/>
          </a:prstGeom>
          <a:noFill/>
        </p:spPr>
        <p:txBody>
          <a:bodyPr wrap="square" rtlCol="0">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artículo 116 de la Ley General de Bienes Nacionales señala que: </a:t>
            </a:r>
          </a:p>
          <a:p>
            <a:pPr algn="just">
              <a:buClr>
                <a:schemeClr val="dk1"/>
              </a:buClr>
              <a:buSzPts val="2100"/>
            </a:pPr>
            <a:endParaRPr lang="es-MX" sz="1800" i="1"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“Los inmuebles propiedad de las entidades no se encuentran sujetos al régimen de dominio público de la Federación que establece esta Ley, salvo aquellos inmuebles propiedad de los organismos descentralizados. </a:t>
            </a:r>
          </a:p>
          <a:p>
            <a:pPr lvl="1" algn="just">
              <a:buClr>
                <a:schemeClr val="dk1"/>
              </a:buClr>
              <a:buSzPts val="2100"/>
            </a:pPr>
            <a:endParaRPr lang="es-MX" sz="1800" i="1"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Las entidades podrán adquirir por sí mismas el dominio o el uso de los inmuebles necesarios para la realización de su objeto o fines, así como realizar cualquier acto jurídico sobre inmuebles de su propiedad, sujetándose a las normas y bases que establezcan sus órganos de gobierno, en los términos de la Ley Federal de las Entidades Paraestatales, sin requerir autorización de la Secretaría…”</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numeral 7.1 del Manual de Organización de la Dirección de Administración, en su Párrafo 7, expresa que dicha Normativa, entre otras, tiene la función de: </a:t>
            </a:r>
            <a:r>
              <a:rPr lang="es-MX" sz="1800" i="1" dirty="0">
                <a:latin typeface="Noto Sans" panose="020B0502040504020204" pitchFamily="34" charset="0"/>
                <a:ea typeface="Noto Sans" panose="020B0502040504020204" pitchFamily="34" charset="0"/>
                <a:cs typeface="Noto Sans" panose="020B0502040504020204" pitchFamily="34" charset="0"/>
              </a:rPr>
              <a:t>“Dirigir la elaboración de los programas de comercialización de espacios y arrendamiento inmobiliario, de acuerdo a lo señalado por los Órganos Superiores del Instituto”</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numeral 1.2 del Apartado C “Comercialización Inmobiliaria” de las Políticas para la Administración Inmobiliaria del Instituto Mexicano del Seguro Social (Políticas), señala que no se podrán otorgar el uso gratuito de espacios institucionales a terceros con fines de comercialización salvo aquellos que autorice el Consejo Técnico.</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“1.2  No deberá otorgarse el uso gratuito de superficies de Inmuebles Institucionales para fines de comercialización a ninguna PF o PM, con excepción de aquellos casos que mediante el acuerdo respectivo autorice el HCT, debiendo suscribirse el Permiso o contrato de arrendamiento o contrato de subarrendamiento correspondiente.”</a:t>
            </a:r>
          </a:p>
          <a:p>
            <a:pPr marL="340043" indent="-340043" algn="just">
              <a:buClr>
                <a:srgbClr val="911034"/>
              </a:buClr>
              <a:buFont typeface="+mj-lt"/>
              <a:buAutoNum type="arabicPeriod"/>
            </a:pP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CuadroTexto 10">
            <a:extLst>
              <a:ext uri="{FF2B5EF4-FFF2-40B4-BE49-F238E27FC236}">
                <a16:creationId xmlns:a16="http://schemas.microsoft.com/office/drawing/2014/main" id="{D91B25F1-322B-F5F6-3E58-DF9D43F82697}"/>
              </a:ext>
            </a:extLst>
          </p:cNvPr>
          <p:cNvSpPr txBox="1"/>
          <p:nvPr/>
        </p:nvSpPr>
        <p:spPr>
          <a:xfrm>
            <a:off x="757686" y="1854947"/>
            <a:ext cx="14545669"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Marco Jurídico:</a:t>
            </a:r>
          </a:p>
        </p:txBody>
      </p:sp>
    </p:spTree>
    <p:extLst>
      <p:ext uri="{BB962C8B-B14F-4D97-AF65-F5344CB8AC3E}">
        <p14:creationId xmlns:p14="http://schemas.microsoft.com/office/powerpoint/2010/main" val="2104304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F708A-1EFC-62D9-055B-5ADCBD010C9B}"/>
            </a:ext>
          </a:extLst>
        </p:cNvPr>
        <p:cNvGrpSpPr/>
        <p:nvPr/>
      </p:nvGrpSpPr>
      <p:grpSpPr>
        <a:xfrm>
          <a:off x="0" y="0"/>
          <a:ext cx="0" cy="0"/>
          <a:chOff x="0" y="0"/>
          <a:chExt cx="0" cy="0"/>
        </a:xfrm>
      </p:grpSpPr>
      <p:grpSp>
        <p:nvGrpSpPr>
          <p:cNvPr id="4" name="Grupo 3">
            <a:extLst>
              <a:ext uri="{FF2B5EF4-FFF2-40B4-BE49-F238E27FC236}">
                <a16:creationId xmlns:a16="http://schemas.microsoft.com/office/drawing/2014/main" id="{F1A540BA-827B-45C4-2B40-102307841186}"/>
              </a:ext>
            </a:extLst>
          </p:cNvPr>
          <p:cNvGrpSpPr/>
          <p:nvPr/>
        </p:nvGrpSpPr>
        <p:grpSpPr>
          <a:xfrm>
            <a:off x="422356" y="57759"/>
            <a:ext cx="11624552" cy="801357"/>
            <a:chOff x="422356" y="57759"/>
            <a:chExt cx="11624552" cy="801357"/>
          </a:xfrm>
        </p:grpSpPr>
        <p:pic>
          <p:nvPicPr>
            <p:cNvPr id="2" name="Google Shape;1097;p11" descr="Portapapeles parcialmente comprobado contorno">
              <a:extLst>
                <a:ext uri="{FF2B5EF4-FFF2-40B4-BE49-F238E27FC236}">
                  <a16:creationId xmlns:a16="http://schemas.microsoft.com/office/drawing/2014/main" id="{57315244-0974-004F-92B6-3DDBE0272CEC}"/>
                </a:ext>
              </a:extLst>
            </p:cNvPr>
            <p:cNvPicPr preferRelativeResize="0"/>
            <p:nvPr/>
          </p:nvPicPr>
          <p:blipFill rotWithShape="1">
            <a:blip r:embed="rId3">
              <a:alphaModFix/>
            </a:blip>
            <a:srcRect/>
            <a:stretch/>
          </p:blipFill>
          <p:spPr>
            <a:xfrm>
              <a:off x="2817340" y="57759"/>
              <a:ext cx="1084683" cy="801357"/>
            </a:xfrm>
            <a:prstGeom prst="rect">
              <a:avLst/>
            </a:prstGeom>
            <a:noFill/>
            <a:ln>
              <a:noFill/>
            </a:ln>
          </p:spPr>
        </p:pic>
        <p:sp>
          <p:nvSpPr>
            <p:cNvPr id="3" name="Google Shape;78;p8">
              <a:extLst>
                <a:ext uri="{FF2B5EF4-FFF2-40B4-BE49-F238E27FC236}">
                  <a16:creationId xmlns:a16="http://schemas.microsoft.com/office/drawing/2014/main" id="{E4B34315-6CAF-A477-7927-E1B30462CD97}"/>
                </a:ext>
              </a:extLst>
            </p:cNvPr>
            <p:cNvSpPr txBox="1"/>
            <p:nvPr/>
          </p:nvSpPr>
          <p:spPr>
            <a:xfrm>
              <a:off x="422356" y="273146"/>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0" name="9 Rectángulo">
            <a:extLst>
              <a:ext uri="{FF2B5EF4-FFF2-40B4-BE49-F238E27FC236}">
                <a16:creationId xmlns:a16="http://schemas.microsoft.com/office/drawing/2014/main" id="{E3DC3AC3-714B-F22D-6047-1BC2BAE8CA4B}"/>
              </a:ext>
            </a:extLst>
          </p:cNvPr>
          <p:cNvSpPr/>
          <p:nvPr/>
        </p:nvSpPr>
        <p:spPr>
          <a:xfrm>
            <a:off x="350819" y="1622922"/>
            <a:ext cx="11767625" cy="4247317"/>
          </a:xfrm>
          <a:prstGeom prst="rect">
            <a:avLst/>
          </a:prstGeom>
          <a:noFill/>
        </p:spPr>
        <p:txBody>
          <a:bodyPr wrap="square">
            <a:spAutoFit/>
          </a:bodyPr>
          <a:lstStyle/>
          <a:p>
            <a:pPr lvl="0" algn="just"/>
            <a:r>
              <a:rPr lang="es-ES" sz="1800" dirty="0">
                <a:latin typeface="Noto Sans" panose="020B0502040504020204" pitchFamily="34" charset="0"/>
                <a:ea typeface="Noto Sans" panose="020B0502040504020204" pitchFamily="34" charset="0"/>
                <a:cs typeface="Noto Sans" panose="020B0502040504020204" pitchFamily="34" charset="0"/>
              </a:rPr>
              <a:t>El artículo 5o. de la </a:t>
            </a:r>
            <a:r>
              <a:rPr lang="es-ES" sz="1800" b="1" dirty="0">
                <a:latin typeface="Noto Sans" panose="020B0502040504020204" pitchFamily="34" charset="0"/>
                <a:ea typeface="Noto Sans" panose="020B0502040504020204" pitchFamily="34" charset="0"/>
                <a:cs typeface="Noto Sans" panose="020B0502040504020204" pitchFamily="34" charset="0"/>
              </a:rPr>
              <a:t>Ley General de Salud </a:t>
            </a:r>
            <a:r>
              <a:rPr lang="es-ES" sz="1800" dirty="0">
                <a:latin typeface="Noto Sans" panose="020B0502040504020204" pitchFamily="34" charset="0"/>
                <a:ea typeface="Noto Sans" panose="020B0502040504020204" pitchFamily="34" charset="0"/>
                <a:cs typeface="Noto Sans" panose="020B0502040504020204" pitchFamily="34" charset="0"/>
              </a:rPr>
              <a:t>determina que el Sistema Nacional de Salud está constituido, primordialmente, por las dependencias y entidades de la Administración Pública, tanto federal como local, que prestan servicios en la materia, así como por los mecanismos de coordinación de acciones y tiene por objeto dar cumplimiento al derecho humano a la protección de la salud.</a:t>
            </a:r>
          </a:p>
          <a:p>
            <a:pPr lvl="0" algn="just"/>
            <a:endParaRPr lang="es-ES" sz="1800" dirty="0">
              <a:latin typeface="Noto Sans" panose="020B0502040504020204" pitchFamily="34" charset="0"/>
              <a:ea typeface="Noto Sans" panose="020B0502040504020204" pitchFamily="34" charset="0"/>
              <a:cs typeface="Noto Sans" panose="020B0502040504020204" pitchFamily="34" charset="0"/>
            </a:endParaRPr>
          </a:p>
          <a:p>
            <a:pPr lvl="0" algn="just"/>
            <a:r>
              <a:rPr lang="es-ES" sz="1800" dirty="0">
                <a:latin typeface="Noto Sans" panose="020B0502040504020204" pitchFamily="34" charset="0"/>
                <a:ea typeface="Noto Sans" panose="020B0502040504020204" pitchFamily="34" charset="0"/>
                <a:cs typeface="Noto Sans" panose="020B0502040504020204" pitchFamily="34" charset="0"/>
              </a:rPr>
              <a:t>Los artículos 6o. y 7o. de la “LGS”, señalan que la Secretaría de Salud, estará a cargo de la coordinación del Sistema Nacional de Salud, el cual contempla dentro de sus objetivos, proporcionar servicios de salud a toda la población y mejorar la calidad de los mismos, atendiendo a los problemas sanitarios prioritarios y a los factores que condicionen y causen daños a la salud, con especial interés en la promoción, implementación e impulso de acciones de atención integrada de carácter preventivo, acorde con la edad, sexo y factores de riesgo de las personas.</a:t>
            </a:r>
          </a:p>
          <a:p>
            <a:pPr lvl="0" algn="just"/>
            <a:endParaRPr lang="es-ES" sz="1800" dirty="0">
              <a:latin typeface="Noto Sans" panose="020B0502040504020204" pitchFamily="34" charset="0"/>
              <a:ea typeface="Noto Sans" panose="020B0502040504020204" pitchFamily="34" charset="0"/>
              <a:cs typeface="Noto Sans" panose="020B0502040504020204" pitchFamily="34" charset="0"/>
            </a:endParaRPr>
          </a:p>
          <a:p>
            <a:pPr lvl="0" algn="just"/>
            <a:r>
              <a:rPr lang="es-ES" sz="1800" dirty="0">
                <a:latin typeface="Noto Sans" panose="020B0502040504020204" pitchFamily="34" charset="0"/>
                <a:ea typeface="Noto Sans" panose="020B0502040504020204" pitchFamily="34" charset="0"/>
                <a:cs typeface="Noto Sans" panose="020B0502040504020204" pitchFamily="34" charset="0"/>
              </a:rPr>
              <a:t>En los “100 compromisos para el Segundo Piso de la Cuarta Transformación”, la Presidenta de los Estados Unidos Mexicanos, presentó en el apartado de “República Fraterna” el compromiso número 22, denominado “Atención médica domiciliaria para personas adultas mayores”.</a:t>
            </a:r>
          </a:p>
        </p:txBody>
      </p:sp>
      <p:grpSp>
        <p:nvGrpSpPr>
          <p:cNvPr id="19" name="Grupo 18">
            <a:extLst>
              <a:ext uri="{FF2B5EF4-FFF2-40B4-BE49-F238E27FC236}">
                <a16:creationId xmlns:a16="http://schemas.microsoft.com/office/drawing/2014/main" id="{CFE756C1-605D-D9D6-EEE2-4BB51DCA261C}"/>
              </a:ext>
            </a:extLst>
          </p:cNvPr>
          <p:cNvGrpSpPr/>
          <p:nvPr/>
        </p:nvGrpSpPr>
        <p:grpSpPr>
          <a:xfrm>
            <a:off x="12437098" y="1524766"/>
            <a:ext cx="2642107" cy="2887676"/>
            <a:chOff x="12437098" y="1524766"/>
            <a:chExt cx="2642107" cy="2887676"/>
          </a:xfrm>
        </p:grpSpPr>
        <p:pic>
          <p:nvPicPr>
            <p:cNvPr id="9" name="Imagen 8">
              <a:extLst>
                <a:ext uri="{FF2B5EF4-FFF2-40B4-BE49-F238E27FC236}">
                  <a16:creationId xmlns:a16="http://schemas.microsoft.com/office/drawing/2014/main" id="{22F4FFF3-DEFB-F426-BAFD-C1F277EDA5A1}"/>
                </a:ext>
              </a:extLst>
            </p:cNvPr>
            <p:cNvPicPr>
              <a:picLocks noChangeAspect="1"/>
            </p:cNvPicPr>
            <p:nvPr/>
          </p:nvPicPr>
          <p:blipFill>
            <a:blip r:embed="rId4"/>
            <a:stretch>
              <a:fillRect/>
            </a:stretch>
          </p:blipFill>
          <p:spPr>
            <a:xfrm>
              <a:off x="12458689" y="1524766"/>
              <a:ext cx="1209844" cy="12479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A3C3553-7C39-B2E2-07D5-7151AAF6B1E4}"/>
                </a:ext>
              </a:extLst>
            </p:cNvPr>
            <p:cNvPicPr>
              <a:picLocks noChangeAspect="1"/>
            </p:cNvPicPr>
            <p:nvPr/>
          </p:nvPicPr>
          <p:blipFill>
            <a:blip r:embed="rId5"/>
            <a:stretch>
              <a:fillRect/>
            </a:stretch>
          </p:blipFill>
          <p:spPr>
            <a:xfrm>
              <a:off x="13822796" y="1767887"/>
              <a:ext cx="1228896" cy="12860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B0213565-2034-9027-6974-949686A5EAC4}"/>
                </a:ext>
              </a:extLst>
            </p:cNvPr>
            <p:cNvPicPr>
              <a:picLocks noChangeAspect="1"/>
            </p:cNvPicPr>
            <p:nvPr/>
          </p:nvPicPr>
          <p:blipFill>
            <a:blip r:embed="rId6"/>
            <a:stretch>
              <a:fillRect/>
            </a:stretch>
          </p:blipFill>
          <p:spPr>
            <a:xfrm>
              <a:off x="12437098" y="2912770"/>
              <a:ext cx="1267002" cy="1228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0CFFE3E2-DC2D-9DB0-09B9-837C4D411C28}"/>
                </a:ext>
              </a:extLst>
            </p:cNvPr>
            <p:cNvPicPr>
              <a:picLocks noChangeAspect="1"/>
            </p:cNvPicPr>
            <p:nvPr/>
          </p:nvPicPr>
          <p:blipFill>
            <a:blip r:embed="rId7"/>
            <a:stretch>
              <a:fillRect/>
            </a:stretch>
          </p:blipFill>
          <p:spPr>
            <a:xfrm>
              <a:off x="13822796" y="3183546"/>
              <a:ext cx="1256409" cy="1228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1" name="CuadroTexto 20">
            <a:extLst>
              <a:ext uri="{FF2B5EF4-FFF2-40B4-BE49-F238E27FC236}">
                <a16:creationId xmlns:a16="http://schemas.microsoft.com/office/drawing/2014/main" id="{1F6FAFBC-6F5D-4B59-2CB0-1528C6341284}"/>
              </a:ext>
            </a:extLst>
          </p:cNvPr>
          <p:cNvSpPr txBox="1"/>
          <p:nvPr/>
        </p:nvSpPr>
        <p:spPr>
          <a:xfrm>
            <a:off x="422356" y="1078897"/>
            <a:ext cx="14545669"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Justificación</a:t>
            </a:r>
          </a:p>
        </p:txBody>
      </p:sp>
      <p:pic>
        <p:nvPicPr>
          <p:cNvPr id="25" name="Imagen 24">
            <a:extLst>
              <a:ext uri="{FF2B5EF4-FFF2-40B4-BE49-F238E27FC236}">
                <a16:creationId xmlns:a16="http://schemas.microsoft.com/office/drawing/2014/main" id="{B830C133-184A-4197-BA4A-D14B32AB7252}"/>
              </a:ext>
            </a:extLst>
          </p:cNvPr>
          <p:cNvPicPr>
            <a:picLocks noChangeAspect="1"/>
          </p:cNvPicPr>
          <p:nvPr/>
        </p:nvPicPr>
        <p:blipFill>
          <a:blip r:embed="rId8"/>
          <a:stretch>
            <a:fillRect/>
          </a:stretch>
        </p:blipFill>
        <p:spPr>
          <a:xfrm>
            <a:off x="9658295" y="5733971"/>
            <a:ext cx="3625851" cy="83631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28" name="9 Rectángulo">
            <a:extLst>
              <a:ext uri="{FF2B5EF4-FFF2-40B4-BE49-F238E27FC236}">
                <a16:creationId xmlns:a16="http://schemas.microsoft.com/office/drawing/2014/main" id="{48DF6763-A619-CCEB-7826-0464BA14B6AE}"/>
              </a:ext>
            </a:extLst>
          </p:cNvPr>
          <p:cNvSpPr/>
          <p:nvPr/>
        </p:nvSpPr>
        <p:spPr>
          <a:xfrm>
            <a:off x="422356" y="5952599"/>
            <a:ext cx="8973290" cy="2585323"/>
          </a:xfrm>
          <a:prstGeom prst="rect">
            <a:avLst/>
          </a:prstGeom>
          <a:noFill/>
        </p:spPr>
        <p:txBody>
          <a:bodyPr wrap="square">
            <a:spAutoFit/>
          </a:bodyPr>
          <a:lstStyle/>
          <a:p>
            <a:pPr algn="just"/>
            <a:r>
              <a:rPr lang="es-ES" sz="1800" dirty="0">
                <a:latin typeface="Noto Sans" panose="020B0502040504020204" pitchFamily="34" charset="0"/>
                <a:ea typeface="Noto Sans" panose="020B0502040504020204" pitchFamily="34" charset="0"/>
                <a:cs typeface="Noto Sans" panose="020B0502040504020204" pitchFamily="34" charset="0"/>
              </a:rPr>
              <a:t>El Programa Sectorial de Salud 2025-2030, publicado en el DOF el 4 de septiembre de 2025, contempla que el acceso universal a los servicios de salud es un pilar fundamental para garantizar el bienestar de todos los mexicanos; por lo que el gobierno de la República se ha comprometido a mejorar la cobertura de los servicios de salud, eliminando barreras que puedan existir tanto para quienes cuentan como para quienes no cuentan con seguridad social, comprometiéndose a mejorar la cobertura y entrega oportuna de medicamentos e insumos para la salud, lo cual da sustento a la implementación de las </a:t>
            </a:r>
            <a:r>
              <a:rPr lang="es-ES" sz="1800" b="1" dirty="0">
                <a:latin typeface="Noto Sans" panose="020B0502040504020204" pitchFamily="34" charset="0"/>
                <a:ea typeface="Noto Sans" panose="020B0502040504020204" pitchFamily="34" charset="0"/>
                <a:cs typeface="Noto Sans" panose="020B0502040504020204" pitchFamily="34" charset="0"/>
              </a:rPr>
              <a:t>“FARMACIAS DEL BIENESTAR</a:t>
            </a: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pic>
        <p:nvPicPr>
          <p:cNvPr id="30" name="Imagen 29">
            <a:extLst>
              <a:ext uri="{FF2B5EF4-FFF2-40B4-BE49-F238E27FC236}">
                <a16:creationId xmlns:a16="http://schemas.microsoft.com/office/drawing/2014/main" id="{1F2CE3A3-A60B-8765-8E0D-A58BDF187C75}"/>
              </a:ext>
            </a:extLst>
          </p:cNvPr>
          <p:cNvPicPr>
            <a:picLocks noChangeAspect="1"/>
          </p:cNvPicPr>
          <p:nvPr/>
        </p:nvPicPr>
        <p:blipFill>
          <a:blip r:embed="rId9"/>
          <a:stretch>
            <a:fillRect/>
          </a:stretch>
        </p:blipFill>
        <p:spPr>
          <a:xfrm>
            <a:off x="10387578" y="6966124"/>
            <a:ext cx="2167283" cy="1954313"/>
          </a:xfrm>
          <a:prstGeom prst="ellipse">
            <a:avLst/>
          </a:prstGeom>
          <a:ln>
            <a:noFill/>
          </a:ln>
          <a:effectLst>
            <a:softEdge rad="112500"/>
          </a:effectLst>
        </p:spPr>
      </p:pic>
    </p:spTree>
    <p:extLst>
      <p:ext uri="{BB962C8B-B14F-4D97-AF65-F5344CB8AC3E}">
        <p14:creationId xmlns:p14="http://schemas.microsoft.com/office/powerpoint/2010/main" val="2982980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44411-6004-E58E-6F9C-D61E3F186AAA}"/>
            </a:ext>
          </a:extLst>
        </p:cNvPr>
        <p:cNvGrpSpPr/>
        <p:nvPr/>
      </p:nvGrpSpPr>
      <p:grpSpPr>
        <a:xfrm>
          <a:off x="0" y="0"/>
          <a:ext cx="0" cy="0"/>
          <a:chOff x="0" y="0"/>
          <a:chExt cx="0" cy="0"/>
        </a:xfrm>
      </p:grpSpPr>
      <p:grpSp>
        <p:nvGrpSpPr>
          <p:cNvPr id="4" name="Grupo 3">
            <a:extLst>
              <a:ext uri="{FF2B5EF4-FFF2-40B4-BE49-F238E27FC236}">
                <a16:creationId xmlns:a16="http://schemas.microsoft.com/office/drawing/2014/main" id="{555E825A-AC65-901D-C852-67BFF51F1997}"/>
              </a:ext>
            </a:extLst>
          </p:cNvPr>
          <p:cNvGrpSpPr/>
          <p:nvPr/>
        </p:nvGrpSpPr>
        <p:grpSpPr>
          <a:xfrm>
            <a:off x="422356" y="320998"/>
            <a:ext cx="11624552" cy="801357"/>
            <a:chOff x="422356" y="320998"/>
            <a:chExt cx="11624552" cy="801357"/>
          </a:xfrm>
        </p:grpSpPr>
        <p:pic>
          <p:nvPicPr>
            <p:cNvPr id="2" name="Google Shape;1097;p11" descr="Portapapeles parcialmente comprobado contorno">
              <a:extLst>
                <a:ext uri="{FF2B5EF4-FFF2-40B4-BE49-F238E27FC236}">
                  <a16:creationId xmlns:a16="http://schemas.microsoft.com/office/drawing/2014/main" id="{A51A165A-2D0F-EC13-FBDC-B6F9480AE5B3}"/>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3" name="Google Shape;78;p8">
              <a:extLst>
                <a:ext uri="{FF2B5EF4-FFF2-40B4-BE49-F238E27FC236}">
                  <a16:creationId xmlns:a16="http://schemas.microsoft.com/office/drawing/2014/main" id="{709F1C4F-C8EF-8180-CC11-DD57F03458A7}"/>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6" name="CuadroTexto 5">
            <a:extLst>
              <a:ext uri="{FF2B5EF4-FFF2-40B4-BE49-F238E27FC236}">
                <a16:creationId xmlns:a16="http://schemas.microsoft.com/office/drawing/2014/main" id="{F159F3FA-49B7-8A17-5555-C9654CEE4660}"/>
              </a:ext>
            </a:extLst>
          </p:cNvPr>
          <p:cNvSpPr txBox="1"/>
          <p:nvPr/>
        </p:nvSpPr>
        <p:spPr>
          <a:xfrm>
            <a:off x="422356" y="1684106"/>
            <a:ext cx="14194190" cy="2862322"/>
          </a:xfrm>
          <a:prstGeom prst="rect">
            <a:avLst/>
          </a:prstGeom>
          <a:noFill/>
        </p:spPr>
        <p:txBody>
          <a:bodyPr wrap="square">
            <a:spAutoFit/>
          </a:bodyPr>
          <a:lstStyle/>
          <a:p>
            <a:pPr algn="just"/>
            <a:r>
              <a:rPr lang="es-ES" sz="1800" dirty="0">
                <a:effectLst/>
                <a:latin typeface="Noto Sans" panose="020B0502040504020204" pitchFamily="34" charset="0"/>
                <a:ea typeface="Noto Sans" panose="020B0502040504020204" pitchFamily="34" charset="0"/>
                <a:cs typeface="Noto Sans" panose="020B0502040504020204" pitchFamily="34" charset="0"/>
              </a:rPr>
              <a:t>El 29 de mayo de 2026, se publicó en el</a:t>
            </a:r>
            <a:r>
              <a:rPr lang="es-ES" sz="1800" b="1" dirty="0">
                <a:effectLst/>
                <a:latin typeface="Noto Sans" panose="020B0502040504020204" pitchFamily="34" charset="0"/>
                <a:ea typeface="Noto Sans" panose="020B0502040504020204" pitchFamily="34" charset="0"/>
                <a:cs typeface="Noto Sans" panose="020B0502040504020204" pitchFamily="34" charset="0"/>
              </a:rPr>
              <a:t> “DOF”</a:t>
            </a:r>
            <a:r>
              <a:rPr lang="es-ES" sz="1800" dirty="0">
                <a:effectLst/>
                <a:latin typeface="Noto Sans" panose="020B0502040504020204" pitchFamily="34" charset="0"/>
                <a:ea typeface="Noto Sans" panose="020B0502040504020204" pitchFamily="34" charset="0"/>
                <a:cs typeface="Noto Sans" panose="020B0502040504020204" pitchFamily="34" charset="0"/>
              </a:rPr>
              <a:t> el “Acuerdo por el que se modifica el diverso por el que se instruye a la Secretaría de Salud, a Laboratorios de Biológicos y Reactivos de México, S.A. de C.V., al Instituto de Seguridad y Servicios Sociales de los Trabajadores del Estado, al Instituto Mexicano del Seguro Social y a Servicios de Salud del Instituto Mexicano del Seguro Social para el Bienestar llevar a cabo las acciones que se indican”, en el que se instruye a </a:t>
            </a:r>
            <a:r>
              <a:rPr lang="es-ES" sz="1800" b="1" dirty="0">
                <a:effectLst/>
                <a:latin typeface="Noto Sans" panose="020B0502040504020204" pitchFamily="34" charset="0"/>
                <a:ea typeface="Noto Sans" panose="020B0502040504020204" pitchFamily="34" charset="0"/>
                <a:cs typeface="Noto Sans" panose="020B0502040504020204" pitchFamily="34" charset="0"/>
              </a:rPr>
              <a:t>“BIRMEX”</a:t>
            </a:r>
            <a:r>
              <a:rPr lang="es-ES" sz="1800" dirty="0">
                <a:effectLst/>
                <a:latin typeface="Noto Sans" panose="020B0502040504020204" pitchFamily="34" charset="0"/>
                <a:ea typeface="Noto Sans" panose="020B0502040504020204" pitchFamily="34" charset="0"/>
                <a:cs typeface="Noto Sans" panose="020B0502040504020204" pitchFamily="34" charset="0"/>
              </a:rPr>
              <a:t>, como área consolidadora, para que, bajo la coordinación de la Secretaría de Salud, con la intervención que en derecho corresponda a la Secretaría Anticorrupción y Buen Gobierno y, con la participación del </a:t>
            </a:r>
            <a:r>
              <a:rPr lang="es-ES" sz="1800" b="1" dirty="0">
                <a:effectLst/>
                <a:latin typeface="Noto Sans" panose="020B0502040504020204" pitchFamily="34" charset="0"/>
                <a:ea typeface="Noto Sans" panose="020B0502040504020204" pitchFamily="34" charset="0"/>
                <a:cs typeface="Noto Sans" panose="020B0502040504020204" pitchFamily="34" charset="0"/>
              </a:rPr>
              <a:t>“ISSSTE”</a:t>
            </a:r>
            <a:r>
              <a:rPr lang="es-ES" sz="1800" dirty="0">
                <a:effectLst/>
                <a:latin typeface="Noto Sans" panose="020B0502040504020204" pitchFamily="34" charset="0"/>
                <a:ea typeface="Noto Sans" panose="020B0502040504020204" pitchFamily="34" charset="0"/>
                <a:cs typeface="Noto Sans" panose="020B0502040504020204" pitchFamily="34" charset="0"/>
              </a:rPr>
              <a:t>, el </a:t>
            </a:r>
            <a:r>
              <a:rPr lang="es-ES" sz="1800" b="1" dirty="0">
                <a:effectLst/>
                <a:latin typeface="Noto Sans" panose="020B0502040504020204" pitchFamily="34" charset="0"/>
                <a:ea typeface="Noto Sans" panose="020B0502040504020204" pitchFamily="34" charset="0"/>
                <a:cs typeface="Noto Sans" panose="020B0502040504020204" pitchFamily="34" charset="0"/>
              </a:rPr>
              <a:t>“IMSS”</a:t>
            </a:r>
            <a:r>
              <a:rPr lang="es-ES" sz="1800" dirty="0">
                <a:effectLst/>
                <a:latin typeface="Noto Sans" panose="020B0502040504020204" pitchFamily="34" charset="0"/>
                <a:ea typeface="Noto Sans" panose="020B0502040504020204" pitchFamily="34" charset="0"/>
                <a:cs typeface="Noto Sans" panose="020B0502040504020204" pitchFamily="34" charset="0"/>
              </a:rPr>
              <a:t>, </a:t>
            </a:r>
            <a:r>
              <a:rPr lang="es-ES" sz="1800" b="1" dirty="0">
                <a:effectLst/>
                <a:latin typeface="Noto Sans" panose="020B0502040504020204" pitchFamily="34" charset="0"/>
                <a:ea typeface="Noto Sans" panose="020B0502040504020204" pitchFamily="34" charset="0"/>
                <a:cs typeface="Noto Sans" panose="020B0502040504020204" pitchFamily="34" charset="0"/>
              </a:rPr>
              <a:t>“IMSS-BIENESTAR”</a:t>
            </a:r>
            <a:r>
              <a:rPr lang="es-ES" sz="1800" dirty="0">
                <a:effectLst/>
                <a:latin typeface="Noto Sans" panose="020B0502040504020204" pitchFamily="34" charset="0"/>
                <a:ea typeface="Noto Sans" panose="020B0502040504020204" pitchFamily="34" charset="0"/>
                <a:cs typeface="Noto Sans" panose="020B0502040504020204" pitchFamily="34" charset="0"/>
              </a:rPr>
              <a:t>, los Institutos Nacionales de Salud, los Hospitales Federales de Referencia, y las demás instituciones públicas que presten servicios de salud que se integren, previa consideración de la Subsecretaría de Integración Sectorial y Coordinación de Servicios de Atención Médica, realice los procedimientos de contratación consolidada de los medicamentos, material de curación e insumos para la salud solicitados por las instituciones como áreas requirentes</a:t>
            </a:r>
            <a:r>
              <a:rPr lang="es-ES" sz="1800" dirty="0">
                <a:latin typeface="Noto Sans" panose="020B0502040504020204" pitchFamily="34" charset="0"/>
                <a:ea typeface="Noto Sans" panose="020B0502040504020204" pitchFamily="34" charset="0"/>
                <a:cs typeface="Noto Sans" panose="020B0502040504020204" pitchFamily="34" charset="0"/>
              </a:rPr>
              <a:t>.</a:t>
            </a:r>
          </a:p>
        </p:txBody>
      </p:sp>
    </p:spTree>
    <p:extLst>
      <p:ext uri="{BB962C8B-B14F-4D97-AF65-F5344CB8AC3E}">
        <p14:creationId xmlns:p14="http://schemas.microsoft.com/office/powerpoint/2010/main" val="1589968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2301B-7479-D21C-6D9B-E00D23D33C9B}"/>
            </a:ext>
          </a:extLst>
        </p:cNvPr>
        <p:cNvGrpSpPr/>
        <p:nvPr/>
      </p:nvGrpSpPr>
      <p:grpSpPr>
        <a:xfrm>
          <a:off x="0" y="0"/>
          <a:ext cx="0" cy="0"/>
          <a:chOff x="0" y="0"/>
          <a:chExt cx="0" cy="0"/>
        </a:xfrm>
      </p:grpSpPr>
      <p:grpSp>
        <p:nvGrpSpPr>
          <p:cNvPr id="4" name="Grupo 3">
            <a:extLst>
              <a:ext uri="{FF2B5EF4-FFF2-40B4-BE49-F238E27FC236}">
                <a16:creationId xmlns:a16="http://schemas.microsoft.com/office/drawing/2014/main" id="{153B0C92-67A3-8F22-333D-93470512DD21}"/>
              </a:ext>
            </a:extLst>
          </p:cNvPr>
          <p:cNvGrpSpPr/>
          <p:nvPr/>
        </p:nvGrpSpPr>
        <p:grpSpPr>
          <a:xfrm>
            <a:off x="422356" y="320998"/>
            <a:ext cx="11624552" cy="801357"/>
            <a:chOff x="422356" y="320998"/>
            <a:chExt cx="11624552" cy="801357"/>
          </a:xfrm>
        </p:grpSpPr>
        <p:pic>
          <p:nvPicPr>
            <p:cNvPr id="2" name="Google Shape;1097;p11" descr="Portapapeles parcialmente comprobado contorno">
              <a:extLst>
                <a:ext uri="{FF2B5EF4-FFF2-40B4-BE49-F238E27FC236}">
                  <a16:creationId xmlns:a16="http://schemas.microsoft.com/office/drawing/2014/main" id="{73A84A50-424F-1CA1-E65B-EF8A03BEC28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3" name="Google Shape;78;p8">
              <a:extLst>
                <a:ext uri="{FF2B5EF4-FFF2-40B4-BE49-F238E27FC236}">
                  <a16:creationId xmlns:a16="http://schemas.microsoft.com/office/drawing/2014/main" id="{BC1092F0-6C07-D1CF-67BA-932086E77A1E}"/>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0" name="9 Rectángulo">
            <a:extLst>
              <a:ext uri="{FF2B5EF4-FFF2-40B4-BE49-F238E27FC236}">
                <a16:creationId xmlns:a16="http://schemas.microsoft.com/office/drawing/2014/main" id="{CE6C136A-48F3-0421-1A55-CA0FE8E725C9}"/>
              </a:ext>
            </a:extLst>
          </p:cNvPr>
          <p:cNvSpPr/>
          <p:nvPr/>
        </p:nvSpPr>
        <p:spPr>
          <a:xfrm>
            <a:off x="422356" y="2112762"/>
            <a:ext cx="14449791" cy="6186309"/>
          </a:xfrm>
          <a:prstGeom prst="rect">
            <a:avLst/>
          </a:prstGeom>
          <a:noFill/>
        </p:spPr>
        <p:txBody>
          <a:bodyPr wrap="square">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A fin de dar cumplimiento a  todo lo anterior, el ______ de _________ del presente, se suscribió el </a:t>
            </a:r>
            <a:r>
              <a:rPr lang="es-ES" sz="1800" b="1" dirty="0"/>
              <a:t>CONVENIO DE COLABORACIÓN PARA EL SUMINISTRO, ALMACENAMIENTO, ABASTECIMIENTO, RESGUARDO,</a:t>
            </a:r>
            <a:r>
              <a:rPr lang="es-ES" sz="1800" dirty="0"/>
              <a:t> </a:t>
            </a:r>
            <a:r>
              <a:rPr lang="es-ES" sz="1800" b="1" dirty="0"/>
              <a:t>DISTRIBUCIÓN Y ENTREGA DE MEDICAMENTOS EN LAS FARMACIAS DEL BIENESTAR A LAS PERSONAS BENEFICIARIAS DEL PROGRAMA DENOMINADO “SALUD CASA POR CASA”, </a:t>
            </a:r>
            <a:r>
              <a:rPr lang="es-ES" sz="1800" dirty="0">
                <a:latin typeface="Noto Sans" panose="020B0502040504020204" pitchFamily="34" charset="0"/>
                <a:ea typeface="Noto Sans" panose="020B0502040504020204" pitchFamily="34" charset="0"/>
                <a:cs typeface="Noto Sans" panose="020B0502040504020204" pitchFamily="34" charset="0"/>
              </a:rPr>
              <a:t>cuyo objeto es: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539750" algn="just">
              <a:buClr>
                <a:schemeClr val="dk1"/>
              </a:buClr>
              <a:buSzPts val="2100"/>
              <a:tabLst>
                <a:tab pos="539750" algn="l"/>
              </a:tabLst>
            </a:pPr>
            <a:r>
              <a:rPr lang="es-MX" sz="1800" dirty="0">
                <a:latin typeface="Noto Sans" panose="020B0502040504020204" pitchFamily="34" charset="0"/>
                <a:ea typeface="Noto Sans" panose="020B0502040504020204" pitchFamily="34" charset="0"/>
                <a:cs typeface="Noto Sans" panose="020B0502040504020204" pitchFamily="34" charset="0"/>
              </a:rPr>
              <a:t>Establecer las bases y mecanismos mediante los cuales “LAS PARTES” colaborarán, dentro del ámbito de sus respectivas atribuciones, para el suministro, almacenamiento, abastecimiento, distribución, resguardo y entrega de los medicamentos descritos en el “ANEXO 1”, denominado “Modalidades de operación de FARMACIAS DEL BIENESTAR”, que forma parte integrante de este Convenio de Colaboración, y que sean prescritos por las “PERSONAS SERVIDORAS DE LA SALUD” a las personas beneficiarias de “EL PROGRAMA”, y entregados a través de las “FARMACIAS DEL BIENESTAR”, mismas que contarán con “MODALIDADES DE OPERACIÓN” dependiendo de las circunstancias geográficas y poblacionales conforme a lo señalado en el “ANEXO 1”, a fin de permitir la accesibilidad para las personas beneficiarias de “EL PROGRAMA”. La ejecución de las acciones de colaboración se realizará por “LAS PARTES” en dos etapas, la primera etapa, a través de las modalidades en “TIENDAS BIENESTAR” y “MÁQUINAS DESPACHADORAS”; y en una siguiente etapa, en las modalidades de ”UNIDADES DE SALUD” y “FARMACIAS PARTICULARES”, cuya operación se describirá en el “ANEXO 1”, el cual, una vez suscrito, formará parte integrante de este Convenio de Colaboración”.</a:t>
            </a:r>
          </a:p>
          <a:p>
            <a:pPr marL="539750" algn="just">
              <a:buClr>
                <a:schemeClr val="dk1"/>
              </a:buClr>
              <a:buSzPts val="2100"/>
              <a:tabLst>
                <a:tab pos="539750" algn="l"/>
              </a:tabLst>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539750" algn="just">
              <a:buClr>
                <a:schemeClr val="dk1"/>
              </a:buClr>
              <a:buSzPts val="2100"/>
              <a:tabLst>
                <a:tab pos="539750" algn="l"/>
              </a:tabLst>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r>
              <a:rPr lang="es-ES" sz="1800" dirty="0"/>
              <a:t>En la cláusula Tercera denominada “Compromisos”, el IMSS se compromete a determinar, en conjunto con la Secretaría de Salud las </a:t>
            </a:r>
            <a:r>
              <a:rPr lang="es-ES" sz="1800" b="1" dirty="0"/>
              <a:t>“UNIDADES DE SALUD”</a:t>
            </a:r>
            <a:r>
              <a:rPr lang="es-ES" sz="1800" dirty="0"/>
              <a:t> en las que podrán instalarse </a:t>
            </a:r>
            <a:r>
              <a:rPr lang="es-ES" sz="1800" b="1" dirty="0"/>
              <a:t>“FARMACIAS DEL BIENESTAR”, </a:t>
            </a:r>
            <a:r>
              <a:rPr lang="es-ES" sz="1800" dirty="0"/>
              <a:t>en su modalidad de </a:t>
            </a:r>
            <a:r>
              <a:rPr lang="es-ES" sz="1800" b="1" dirty="0"/>
              <a:t>“MÁQUINAS DESPACHADORAS”,</a:t>
            </a:r>
            <a:r>
              <a:rPr lang="es-ES" sz="1800" dirty="0"/>
              <a:t> y generar un listado, el cual podrá ser proporcionado a </a:t>
            </a:r>
            <a:r>
              <a:rPr lang="es-ES" sz="1800" b="1" dirty="0"/>
              <a:t>todos los firmantes. </a:t>
            </a:r>
            <a:r>
              <a:rPr lang="es-ES" sz="1800" dirty="0"/>
              <a:t>Dichas </a:t>
            </a:r>
            <a:r>
              <a:rPr lang="es-ES" sz="1800" b="1" dirty="0"/>
              <a:t>“UNIDADES DE SALUD”</a:t>
            </a:r>
            <a:r>
              <a:rPr lang="es-ES" sz="1800" dirty="0"/>
              <a:t> deberán cumplir con los requerimientos mínimos que a continuación se describen para la instalación de las </a:t>
            </a:r>
            <a:r>
              <a:rPr lang="es-ES" sz="1800" b="1" dirty="0"/>
              <a:t>MÁQUINAS DESPACHADORAS.</a:t>
            </a:r>
            <a:endParaRPr lang="es-MX" sz="1800" dirty="0"/>
          </a:p>
          <a:p>
            <a:pPr marL="539750" algn="just">
              <a:buClr>
                <a:schemeClr val="dk1"/>
              </a:buClr>
              <a:buSzPts val="2100"/>
              <a:tabLst>
                <a:tab pos="539750" algn="l"/>
              </a:tabLst>
            </a:pP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5" name="CuadroTexto 10">
            <a:extLst>
              <a:ext uri="{FF2B5EF4-FFF2-40B4-BE49-F238E27FC236}">
                <a16:creationId xmlns:a16="http://schemas.microsoft.com/office/drawing/2014/main" id="{60D535B2-EAD4-AC5E-F08B-A082F4903E85}"/>
              </a:ext>
            </a:extLst>
          </p:cNvPr>
          <p:cNvSpPr txBox="1"/>
          <p:nvPr/>
        </p:nvSpPr>
        <p:spPr>
          <a:xfrm>
            <a:off x="422356" y="1582909"/>
            <a:ext cx="14545669"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Convenio de Colaboración SSA-IMSS-ISSSTE-IMSS BIENESTAR</a:t>
            </a:r>
          </a:p>
        </p:txBody>
      </p:sp>
    </p:spTree>
    <p:extLst>
      <p:ext uri="{BB962C8B-B14F-4D97-AF65-F5344CB8AC3E}">
        <p14:creationId xmlns:p14="http://schemas.microsoft.com/office/powerpoint/2010/main" val="3457921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6" name="Rectángulo 5">
            <a:extLst>
              <a:ext uri="{FF2B5EF4-FFF2-40B4-BE49-F238E27FC236}">
                <a16:creationId xmlns:a16="http://schemas.microsoft.com/office/drawing/2014/main" id="{B3A5218D-6C70-0FB8-2480-01EB6EDDBCF5}"/>
              </a:ext>
            </a:extLst>
          </p:cNvPr>
          <p:cNvSpPr/>
          <p:nvPr/>
        </p:nvSpPr>
        <p:spPr>
          <a:xfrm>
            <a:off x="551431" y="1122355"/>
            <a:ext cx="14082166" cy="523220"/>
          </a:xfrm>
          <a:prstGeom prst="rect">
            <a:avLst/>
          </a:prstGeom>
        </p:spPr>
        <p:txBody>
          <a:bodyPr wrap="square">
            <a:spAutoFit/>
          </a:bodyPr>
          <a:lstStyle/>
          <a:p>
            <a:pPr algn="just"/>
            <a:r>
              <a:rPr lang="es-MX" sz="28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Características de las superficies a otorgar:</a:t>
            </a:r>
          </a:p>
        </p:txBody>
      </p:sp>
      <p:pic>
        <p:nvPicPr>
          <p:cNvPr id="15" name="Imagen 14">
            <a:extLst>
              <a:ext uri="{FF2B5EF4-FFF2-40B4-BE49-F238E27FC236}">
                <a16:creationId xmlns:a16="http://schemas.microsoft.com/office/drawing/2014/main" id="{20A8EDFC-1A9C-A0FA-D0FD-04F08D393612}"/>
              </a:ext>
            </a:extLst>
          </p:cNvPr>
          <p:cNvPicPr>
            <a:picLocks noChangeAspect="1"/>
          </p:cNvPicPr>
          <p:nvPr/>
        </p:nvPicPr>
        <p:blipFill>
          <a:blip r:embed="rId4"/>
          <a:srcRect l="2181" t="1817" r="4749" b="2027"/>
          <a:stretch>
            <a:fillRect/>
          </a:stretch>
        </p:blipFill>
        <p:spPr>
          <a:xfrm>
            <a:off x="9893129" y="4280956"/>
            <a:ext cx="4307557" cy="46550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n 7">
            <a:extLst>
              <a:ext uri="{FF2B5EF4-FFF2-40B4-BE49-F238E27FC236}">
                <a16:creationId xmlns:a16="http://schemas.microsoft.com/office/drawing/2014/main" id="{A0B55883-EC5E-D622-58C2-FF2523528B2A}"/>
              </a:ext>
            </a:extLst>
          </p:cNvPr>
          <p:cNvPicPr>
            <a:picLocks noChangeAspect="1"/>
          </p:cNvPicPr>
          <p:nvPr/>
        </p:nvPicPr>
        <p:blipFill>
          <a:blip r:embed="rId5"/>
          <a:srcRect l="3935" t="2903" r="9199" b="3845"/>
          <a:stretch>
            <a:fillRect/>
          </a:stretch>
        </p:blipFill>
        <p:spPr>
          <a:xfrm>
            <a:off x="12580302" y="1425897"/>
            <a:ext cx="2482714" cy="46550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CuadroTexto 16">
            <a:extLst>
              <a:ext uri="{FF2B5EF4-FFF2-40B4-BE49-F238E27FC236}">
                <a16:creationId xmlns:a16="http://schemas.microsoft.com/office/drawing/2014/main" id="{146E7976-5985-C7C3-45EC-10AA18A1A697}"/>
              </a:ext>
            </a:extLst>
          </p:cNvPr>
          <p:cNvSpPr txBox="1"/>
          <p:nvPr/>
        </p:nvSpPr>
        <p:spPr>
          <a:xfrm>
            <a:off x="505484" y="1912449"/>
            <a:ext cx="10051680" cy="6793398"/>
          </a:xfrm>
          <a:prstGeom prst="rect">
            <a:avLst/>
          </a:prstGeom>
          <a:noFill/>
        </p:spPr>
        <p:txBody>
          <a:bodyPr wrap="square">
            <a:spAutoFit/>
          </a:bodyPr>
          <a:lstStyle/>
          <a:p>
            <a:pPr marL="342900" lvl="0" indent="-342900">
              <a:buFont typeface="Symbol" panose="05050102010706020507" pitchFamily="18" charset="2"/>
              <a:buChar char=""/>
            </a:pPr>
            <a:r>
              <a:rPr lang="es-MX" sz="2419" dirty="0">
                <a:effectLst/>
                <a:latin typeface="+mn-lt"/>
                <a:ea typeface="Aptos" panose="020B0004020202020204" pitchFamily="34" charset="0"/>
              </a:rPr>
              <a:t>Superficie de un máximo de </a:t>
            </a:r>
            <a:r>
              <a:rPr lang="es-MX" dirty="0">
                <a:ea typeface="Aptos" panose="020B0004020202020204" pitchFamily="34" charset="0"/>
              </a:rPr>
              <a:t> 2.0</a:t>
            </a:r>
            <a:r>
              <a:rPr lang="es-MX" sz="2419" dirty="0">
                <a:effectLst/>
                <a:latin typeface="+mn-lt"/>
                <a:ea typeface="Aptos" panose="020B0004020202020204" pitchFamily="34" charset="0"/>
              </a:rPr>
              <a:t> m2</a:t>
            </a:r>
            <a:r>
              <a:rPr lang="es-MX" dirty="0">
                <a:ea typeface="Aptos" panose="020B0004020202020204" pitchFamily="34" charset="0"/>
              </a:rPr>
              <a:t> (2.2 m X  0.80 m).</a:t>
            </a:r>
            <a:endParaRPr lang="es-MX" sz="2419" dirty="0">
              <a:effectLst/>
              <a:latin typeface="+mn-lt"/>
              <a:ea typeface="Aptos" panose="020B0004020202020204" pitchFamily="34" charset="0"/>
            </a:endParaRPr>
          </a:p>
          <a:p>
            <a:pPr marL="342900" lvl="0" indent="-342900">
              <a:buFont typeface="Symbol" panose="05050102010706020507" pitchFamily="18" charset="2"/>
              <a:buChar char=""/>
            </a:pPr>
            <a:r>
              <a:rPr lang="es-MX" dirty="0">
                <a:ea typeface="Aptos" panose="020B0004020202020204" pitchFamily="34" charset="0"/>
              </a:rPr>
              <a:t>Deberá tener acceso a energía eléctrica </a:t>
            </a:r>
            <a:r>
              <a:rPr lang="es-MX" b="1" dirty="0">
                <a:ea typeface="Aptos" panose="020B0004020202020204" pitchFamily="34" charset="0"/>
              </a:rPr>
              <a:t>(el consumo lo asumirá el IMSS).</a:t>
            </a:r>
          </a:p>
          <a:p>
            <a:pPr marL="342900" lvl="0" indent="-342900">
              <a:buFont typeface="Symbol" panose="05050102010706020507" pitchFamily="18" charset="2"/>
              <a:buChar char=""/>
            </a:pPr>
            <a:r>
              <a:rPr lang="es-MX" dirty="0">
                <a:ea typeface="Aptos" panose="020B0004020202020204" pitchFamily="34" charset="0"/>
              </a:rPr>
              <a:t>Se colocará una cámara de video vigilancia por parte del proveedor frente al equipo para monitoreo de operaciones del equipo.</a:t>
            </a:r>
          </a:p>
          <a:p>
            <a:pPr marL="342900" lvl="0" indent="-342900">
              <a:buFont typeface="Symbol" panose="05050102010706020507" pitchFamily="18" charset="2"/>
              <a:buChar char=""/>
            </a:pPr>
            <a:r>
              <a:rPr lang="es-MX" dirty="0">
                <a:ea typeface="Aptos" panose="020B0004020202020204" pitchFamily="34" charset="0"/>
              </a:rPr>
              <a:t>Los equipos requieren de Internet para su funcionamiento el cual es independiente al Internet de la Unidad Médica del IMSS.</a:t>
            </a:r>
          </a:p>
          <a:p>
            <a:pPr lvl="0"/>
            <a:endParaRPr lang="es-MX" sz="2419" dirty="0">
              <a:effectLst/>
              <a:latin typeface="+mn-lt"/>
              <a:ea typeface="Aptos" panose="020B0004020202020204" pitchFamily="34" charset="0"/>
            </a:endParaRPr>
          </a:p>
          <a:p>
            <a:pPr lvl="0"/>
            <a:r>
              <a:rPr lang="es-MX" b="1" dirty="0">
                <a:ea typeface="Aptos" panose="020B0004020202020204" pitchFamily="34" charset="0"/>
              </a:rPr>
              <a:t>Otras condiciones.</a:t>
            </a:r>
            <a:endParaRPr lang="es-MX" sz="2419" b="1" dirty="0">
              <a:effectLst/>
              <a:latin typeface="+mn-lt"/>
              <a:ea typeface="Aptos" panose="020B0004020202020204" pitchFamily="34" charset="0"/>
            </a:endParaRPr>
          </a:p>
          <a:p>
            <a:pPr marL="342900" lvl="0" indent="-342900">
              <a:buFont typeface="Symbol" panose="05050102010706020507" pitchFamily="18" charset="2"/>
              <a:buChar char=""/>
            </a:pPr>
            <a:r>
              <a:rPr lang="es-MX" sz="2419" dirty="0">
                <a:effectLst/>
                <a:latin typeface="+mn-lt"/>
                <a:ea typeface="Aptos" panose="020B0004020202020204" pitchFamily="34" charset="0"/>
              </a:rPr>
              <a:t>El espacio designado será exclusivo y deberá mantenerse en un estado condiciones que permitan un almacenamiento y manejo seguro.</a:t>
            </a:r>
          </a:p>
          <a:p>
            <a:pPr marL="342900" lvl="0" indent="-342900">
              <a:buFont typeface="Symbol" panose="05050102010706020507" pitchFamily="18" charset="2"/>
              <a:buChar char=""/>
            </a:pPr>
            <a:r>
              <a:rPr lang="es-MX" sz="2419" dirty="0">
                <a:effectLst/>
                <a:latin typeface="+mn-lt"/>
                <a:ea typeface="Aptos" panose="020B0004020202020204" pitchFamily="34" charset="0"/>
              </a:rPr>
              <a:t>Deberá estar libre de contaminación ocasionada por insectos, roedores u otros animales.</a:t>
            </a:r>
          </a:p>
          <a:p>
            <a:pPr marL="342900" lvl="0" indent="-342900">
              <a:buFont typeface="Symbol" panose="05050102010706020507" pitchFamily="18" charset="2"/>
              <a:buChar char=""/>
            </a:pPr>
            <a:r>
              <a:rPr lang="es-MX" sz="2419" dirty="0">
                <a:effectLst/>
                <a:latin typeface="+mn-lt"/>
                <a:ea typeface="Aptos" panose="020B0004020202020204" pitchFamily="34" charset="0"/>
              </a:rPr>
              <a:t>Condiciones óptimas para la atención al público y la entrega de los medicamentos.</a:t>
            </a:r>
          </a:p>
          <a:p>
            <a:pPr marL="342900" lvl="0" indent="-342900">
              <a:buFont typeface="Symbol" panose="05050102010706020507" pitchFamily="18" charset="2"/>
              <a:buChar char=""/>
            </a:pPr>
            <a:r>
              <a:rPr lang="es-MX" sz="2419" dirty="0">
                <a:effectLst/>
                <a:latin typeface="+mn-lt"/>
                <a:ea typeface="Aptos" panose="020B0004020202020204" pitchFamily="34" charset="0"/>
              </a:rPr>
              <a:t>Las instalaciones deben mantenerse limpias y ordenadas, cumpliendo con las normas de higiene establecidas en la normatividad sanitaria vigente.</a:t>
            </a:r>
          </a:p>
        </p:txBody>
      </p:sp>
    </p:spTree>
    <p:extLst>
      <p:ext uri="{BB962C8B-B14F-4D97-AF65-F5344CB8AC3E}">
        <p14:creationId xmlns:p14="http://schemas.microsoft.com/office/powerpoint/2010/main" val="744337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BD544-9BD7-A6FF-760A-9625E05ECC73}"/>
            </a:ext>
          </a:extLst>
        </p:cNvPr>
        <p:cNvGrpSpPr/>
        <p:nvPr/>
      </p:nvGrpSpPr>
      <p:grpSpPr>
        <a:xfrm>
          <a:off x="0" y="0"/>
          <a:ext cx="0" cy="0"/>
          <a:chOff x="0" y="0"/>
          <a:chExt cx="0" cy="0"/>
        </a:xfrm>
      </p:grpSpPr>
      <p:grpSp>
        <p:nvGrpSpPr>
          <p:cNvPr id="5" name="4 Grupo">
            <a:extLst>
              <a:ext uri="{FF2B5EF4-FFF2-40B4-BE49-F238E27FC236}">
                <a16:creationId xmlns:a16="http://schemas.microsoft.com/office/drawing/2014/main" id="{935A3037-75B1-A194-0273-839C9BD7108B}"/>
              </a:ext>
            </a:extLst>
          </p:cNvPr>
          <p:cNvGrpSpPr/>
          <p:nvPr/>
        </p:nvGrpSpPr>
        <p:grpSpPr>
          <a:xfrm>
            <a:off x="422356" y="320998"/>
            <a:ext cx="11624552" cy="801357"/>
            <a:chOff x="422356" y="320998"/>
            <a:chExt cx="11624552" cy="801357"/>
          </a:xfrm>
        </p:grpSpPr>
        <p:pic>
          <p:nvPicPr>
            <p:cNvPr id="2" name="Google Shape;1097;p11" descr="Portapapeles parcialmente comprobado contorno">
              <a:extLst>
                <a:ext uri="{FF2B5EF4-FFF2-40B4-BE49-F238E27FC236}">
                  <a16:creationId xmlns:a16="http://schemas.microsoft.com/office/drawing/2014/main" id="{82A4B8D0-A46A-A5E8-E5F8-895B621B6FB9}"/>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3" name="Google Shape;78;p8">
              <a:extLst>
                <a:ext uri="{FF2B5EF4-FFF2-40B4-BE49-F238E27FC236}">
                  <a16:creationId xmlns:a16="http://schemas.microsoft.com/office/drawing/2014/main" id="{BE63DEFB-8CE0-13D9-D962-6001E34FF060}"/>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0" name="Rectángulo 5">
            <a:extLst>
              <a:ext uri="{FF2B5EF4-FFF2-40B4-BE49-F238E27FC236}">
                <a16:creationId xmlns:a16="http://schemas.microsoft.com/office/drawing/2014/main" id="{C6D8AD27-D398-D8F9-7283-A50B0B632203}"/>
              </a:ext>
            </a:extLst>
          </p:cNvPr>
          <p:cNvSpPr/>
          <p:nvPr/>
        </p:nvSpPr>
        <p:spPr>
          <a:xfrm>
            <a:off x="509867" y="1362983"/>
            <a:ext cx="14082166" cy="523220"/>
          </a:xfrm>
          <a:prstGeom prst="rect">
            <a:avLst/>
          </a:prstGeom>
        </p:spPr>
        <p:txBody>
          <a:bodyPr wrap="square">
            <a:spAutoFit/>
          </a:bodyPr>
          <a:lstStyle/>
          <a:p>
            <a:pPr algn="just"/>
            <a:r>
              <a:rPr lang="es-MX" sz="28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Medicamentos:</a:t>
            </a:r>
            <a:endParaRPr lang="es-MX" sz="2600" b="1" kern="1200" dirty="0">
              <a:solidFill>
                <a:srgbClr val="235C4F"/>
              </a:solidFill>
              <a:latin typeface="Noto Son Bold"/>
              <a:ea typeface="Noto Sans" panose="020B0502040504020204" pitchFamily="34" charset="0"/>
              <a:cs typeface="Noto Sans" panose="020B0502040504020204" pitchFamily="34" charset="0"/>
            </a:endParaRPr>
          </a:p>
        </p:txBody>
      </p:sp>
      <p:sp>
        <p:nvSpPr>
          <p:cNvPr id="11" name="10 Rectángulo">
            <a:extLst>
              <a:ext uri="{FF2B5EF4-FFF2-40B4-BE49-F238E27FC236}">
                <a16:creationId xmlns:a16="http://schemas.microsoft.com/office/drawing/2014/main" id="{CE6C136A-48F3-0421-1A55-CA0FE8E725C9}"/>
              </a:ext>
            </a:extLst>
          </p:cNvPr>
          <p:cNvSpPr/>
          <p:nvPr/>
        </p:nvSpPr>
        <p:spPr>
          <a:xfrm>
            <a:off x="509867" y="2145775"/>
            <a:ext cx="14449791" cy="1200329"/>
          </a:xfrm>
          <a:prstGeom prst="rect">
            <a:avLst/>
          </a:prstGeom>
          <a:noFill/>
        </p:spPr>
        <p:txBody>
          <a:bodyPr wrap="square">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Los medicamentos que serán entregados a las personas beneficiarias, en primera instancia, son aquellos de primera línea utilizados para el control de padecimientos crónicos que comprenden Diabetes Mellitus tipo II, Hipertensión Arterial Sistémica y los trastornos del metabolismo de lípidos, para los cuales, acorde a lo estipulado en los PRONAM, deberá establecerse un esquema farmacológico individual.</a:t>
            </a:r>
          </a:p>
        </p:txBody>
      </p:sp>
      <p:sp>
        <p:nvSpPr>
          <p:cNvPr id="4" name="3 CuadroTexto"/>
          <p:cNvSpPr txBox="1"/>
          <p:nvPr/>
        </p:nvSpPr>
        <p:spPr>
          <a:xfrm>
            <a:off x="509867" y="3679476"/>
            <a:ext cx="7041083" cy="4247317"/>
          </a:xfrm>
          <a:prstGeom prst="rect">
            <a:avLst/>
          </a:prstGeom>
          <a:noFill/>
        </p:spPr>
        <p:txBody>
          <a:bodyPr wrap="square" rtlCol="0">
            <a:spAutoFit/>
          </a:bodyPr>
          <a:lstStyle/>
          <a:p>
            <a:r>
              <a:rPr lang="es-MX" sz="1800" b="1" dirty="0">
                <a:latin typeface="Noto Sans" panose="020B0502040504020204" pitchFamily="34" charset="0"/>
                <a:ea typeface="Noto Sans" panose="020B0502040504020204" pitchFamily="34" charset="0"/>
                <a:cs typeface="Noto Sans" panose="020B0502040504020204" pitchFamily="34" charset="0"/>
              </a:rPr>
              <a:t>Medicamentos Antidiabéticos </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err="1">
                <a:latin typeface="Noto Sans" panose="020B0502040504020204" pitchFamily="34" charset="0"/>
                <a:ea typeface="Noto Sans" panose="020B0502040504020204" pitchFamily="34" charset="0"/>
                <a:cs typeface="Noto Sans" panose="020B0502040504020204" pitchFamily="34" charset="0"/>
              </a:rPr>
              <a:t>Biguanidas</a:t>
            </a:r>
            <a:r>
              <a:rPr lang="es-MX" sz="1800" dirty="0">
                <a:latin typeface="Noto Sans" panose="020B0502040504020204" pitchFamily="34" charset="0"/>
                <a:ea typeface="Noto Sans" panose="020B0502040504020204" pitchFamily="34" charset="0"/>
                <a:cs typeface="Noto Sans" panose="020B0502040504020204" pitchFamily="34" charset="0"/>
              </a:rPr>
              <a:t> </a:t>
            </a: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a:t>
            </a:r>
            <a:r>
              <a:rPr lang="es-MX" sz="1800" dirty="0" err="1">
                <a:latin typeface="Noto Sans" panose="020B0502040504020204" pitchFamily="34" charset="0"/>
                <a:ea typeface="Noto Sans" panose="020B0502040504020204" pitchFamily="34" charset="0"/>
                <a:cs typeface="Noto Sans" panose="020B0502040504020204" pitchFamily="34" charset="0"/>
              </a:rPr>
              <a:t>dipeptidil</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peptidasa</a:t>
            </a:r>
            <a:r>
              <a:rPr lang="es-MX" sz="1800" dirty="0">
                <a:latin typeface="Noto Sans" panose="020B0502040504020204" pitchFamily="34" charset="0"/>
                <a:ea typeface="Noto Sans" panose="020B0502040504020204" pitchFamily="34" charset="0"/>
                <a:cs typeface="Noto Sans" panose="020B0502040504020204" pitchFamily="34" charset="0"/>
              </a:rPr>
              <a:t> 4 (DPP-4)</a:t>
            </a: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del </a:t>
            </a:r>
            <a:r>
              <a:rPr lang="es-MX" sz="1800" dirty="0" err="1">
                <a:latin typeface="Noto Sans" panose="020B0502040504020204" pitchFamily="34" charset="0"/>
                <a:ea typeface="Noto Sans" panose="020B0502040504020204" pitchFamily="34" charset="0"/>
                <a:cs typeface="Noto Sans" panose="020B0502040504020204" pitchFamily="34" charset="0"/>
              </a:rPr>
              <a:t>cotransportador</a:t>
            </a:r>
            <a:r>
              <a:rPr lang="es-MX" sz="1800" dirty="0">
                <a:latin typeface="Noto Sans" panose="020B0502040504020204" pitchFamily="34" charset="0"/>
                <a:ea typeface="Noto Sans" panose="020B0502040504020204" pitchFamily="34" charset="0"/>
                <a:cs typeface="Noto Sans" panose="020B0502040504020204" pitchFamily="34" charset="0"/>
              </a:rPr>
              <a:t> sodio-glucosa tipo 2 (SGLT-2)</a:t>
            </a:r>
          </a:p>
          <a:p>
            <a:pPr lvl="0"/>
            <a:r>
              <a:rPr lang="es-MX" sz="1800" dirty="0" err="1">
                <a:latin typeface="Noto Sans" panose="020B0502040504020204" pitchFamily="34" charset="0"/>
                <a:ea typeface="Noto Sans" panose="020B0502040504020204" pitchFamily="34" charset="0"/>
                <a:cs typeface="Noto Sans" panose="020B0502040504020204" pitchFamily="34" charset="0"/>
              </a:rPr>
              <a:t>Sulfonilureas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b="1" dirty="0">
                <a:latin typeface="Noto Sans" panose="020B0502040504020204" pitchFamily="34" charset="0"/>
                <a:ea typeface="Noto Sans" panose="020B0502040504020204" pitchFamily="34" charset="0"/>
                <a:cs typeface="Noto Sans" panose="020B0502040504020204" pitchFamily="34" charset="0"/>
              </a:rPr>
              <a:t>Medicamentos Antihipertensivos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enzima </a:t>
            </a:r>
            <a:r>
              <a:rPr lang="es-MX" sz="1800" dirty="0" err="1">
                <a:latin typeface="Noto Sans" panose="020B0502040504020204" pitchFamily="34" charset="0"/>
                <a:ea typeface="Noto Sans" panose="020B0502040504020204" pitchFamily="34" charset="0"/>
                <a:cs typeface="Noto Sans" panose="020B0502040504020204" pitchFamily="34" charset="0"/>
              </a:rPr>
              <a:t>convertidora</a:t>
            </a:r>
            <a:r>
              <a:rPr lang="es-MX" sz="1800" dirty="0">
                <a:latin typeface="Noto Sans" panose="020B0502040504020204" pitchFamily="34" charset="0"/>
                <a:ea typeface="Noto Sans" panose="020B0502040504020204" pitchFamily="34" charset="0"/>
                <a:cs typeface="Noto Sans" panose="020B0502040504020204" pitchFamily="34" charset="0"/>
              </a:rPr>
              <a:t> de angiotensina (IECA)</a:t>
            </a:r>
          </a:p>
          <a:p>
            <a:pPr lvl="0"/>
            <a:r>
              <a:rPr lang="es-MX" sz="1800" dirty="0">
                <a:latin typeface="Noto Sans" panose="020B0502040504020204" pitchFamily="34" charset="0"/>
                <a:ea typeface="Noto Sans" panose="020B0502040504020204" pitchFamily="34" charset="0"/>
                <a:cs typeface="Noto Sans" panose="020B0502040504020204" pitchFamily="34" charset="0"/>
              </a:rPr>
              <a:t>Antagonistas del receptor de angiotensina II</a:t>
            </a:r>
          </a:p>
          <a:p>
            <a:pPr lvl="0"/>
            <a:r>
              <a:rPr lang="es-MX" sz="1800" dirty="0">
                <a:latin typeface="Noto Sans" panose="020B0502040504020204" pitchFamily="34" charset="0"/>
                <a:ea typeface="Noto Sans" panose="020B0502040504020204" pitchFamily="34" charset="0"/>
                <a:cs typeface="Noto Sans" panose="020B0502040504020204" pitchFamily="34" charset="0"/>
              </a:rPr>
              <a:t>Diuréticos </a:t>
            </a:r>
          </a:p>
          <a:p>
            <a:pPr lvl="0"/>
            <a:r>
              <a:rPr lang="es-MX" sz="1800" dirty="0">
                <a:latin typeface="Noto Sans" panose="020B0502040504020204" pitchFamily="34" charset="0"/>
                <a:ea typeface="Noto Sans" panose="020B0502040504020204" pitchFamily="34" charset="0"/>
                <a:cs typeface="Noto Sans" panose="020B0502040504020204" pitchFamily="34" charset="0"/>
              </a:rPr>
              <a:t>Bloqueadores de los canales de calcio (</a:t>
            </a:r>
            <a:r>
              <a:rPr lang="es-MX" sz="1800" dirty="0" err="1">
                <a:latin typeface="Noto Sans" panose="020B0502040504020204" pitchFamily="34" charset="0"/>
                <a:ea typeface="Noto Sans" panose="020B0502040504020204" pitchFamily="34" charset="0"/>
                <a:cs typeface="Noto Sans" panose="020B0502040504020204" pitchFamily="34" charset="0"/>
              </a:rPr>
              <a:t>calcioantagonistas</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lvl="0"/>
            <a:r>
              <a:rPr lang="es-MX" sz="1800" dirty="0" err="1">
                <a:latin typeface="Noto Sans" panose="020B0502040504020204" pitchFamily="34" charset="0"/>
                <a:ea typeface="Noto Sans" panose="020B0502040504020204" pitchFamily="34" charset="0"/>
                <a:cs typeface="Noto Sans" panose="020B0502040504020204" pitchFamily="34" charset="0"/>
              </a:rPr>
              <a:t>Fibratos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Salicilatos </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6" name="5 CuadroTexto"/>
          <p:cNvSpPr txBox="1"/>
          <p:nvPr/>
        </p:nvSpPr>
        <p:spPr>
          <a:xfrm>
            <a:off x="7810037" y="3486642"/>
            <a:ext cx="7224896" cy="5632311"/>
          </a:xfrm>
          <a:prstGeom prst="rect">
            <a:avLst/>
          </a:prstGeom>
          <a:noFill/>
        </p:spPr>
        <p:txBody>
          <a:bodyPr wrap="square" rtlCol="0">
            <a:spAutoFit/>
          </a:bodyPr>
          <a:lstStyle/>
          <a:p>
            <a:r>
              <a:rPr lang="es-MX" sz="1800" b="1" dirty="0">
                <a:latin typeface="Noto Sans" panose="020B0502040504020204" pitchFamily="34" charset="0"/>
                <a:ea typeface="Noto Sans" panose="020B0502040504020204" pitchFamily="34" charset="0"/>
                <a:cs typeface="Noto Sans" panose="020B0502040504020204" pitchFamily="34" charset="0"/>
              </a:rPr>
              <a:t>Medicamentos Anti-</a:t>
            </a:r>
            <a:r>
              <a:rPr lang="es-MX" sz="1800" b="1" dirty="0" err="1">
                <a:latin typeface="Noto Sans" panose="020B0502040504020204" pitchFamily="34" charset="0"/>
                <a:ea typeface="Noto Sans" panose="020B0502040504020204" pitchFamily="34" charset="0"/>
                <a:cs typeface="Noto Sans" panose="020B0502040504020204" pitchFamily="34" charset="0"/>
              </a:rPr>
              <a:t>dislipemientes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 de la HMG-</a:t>
            </a:r>
            <a:r>
              <a:rPr lang="es-MX" sz="1800" dirty="0" err="1">
                <a:latin typeface="Noto Sans" panose="020B0502040504020204" pitchFamily="34" charset="0"/>
                <a:ea typeface="Noto Sans" panose="020B0502040504020204" pitchFamily="34" charset="0"/>
                <a:cs typeface="Noto Sans" panose="020B0502040504020204" pitchFamily="34" charset="0"/>
              </a:rPr>
              <a:t>CoA</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reductasa</a:t>
            </a:r>
            <a:r>
              <a:rPr lang="es-MX" sz="1800" dirty="0">
                <a:latin typeface="Noto Sans" panose="020B0502040504020204" pitchFamily="34" charset="0"/>
                <a:ea typeface="Noto Sans" panose="020B0502040504020204" pitchFamily="34" charset="0"/>
                <a:cs typeface="Noto Sans" panose="020B0502040504020204" pitchFamily="34" charset="0"/>
              </a:rPr>
              <a:t> + Inhibidor selectivo de absorción de colesterol</a:t>
            </a: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HMG-</a:t>
            </a:r>
            <a:r>
              <a:rPr lang="es-MX" sz="1800" dirty="0" err="1">
                <a:latin typeface="Noto Sans" panose="020B0502040504020204" pitchFamily="34" charset="0"/>
                <a:ea typeface="Noto Sans" panose="020B0502040504020204" pitchFamily="34" charset="0"/>
                <a:cs typeface="Noto Sans" panose="020B0502040504020204" pitchFamily="34" charset="0"/>
              </a:rPr>
              <a:t>CoA</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reductasa</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estatina</a:t>
            </a:r>
            <a:r>
              <a:rPr lang="es-MX" sz="1800" dirty="0">
                <a:latin typeface="Noto Sans" panose="020B0502040504020204" pitchFamily="34" charset="0"/>
                <a:ea typeface="Noto Sans" panose="020B0502040504020204" pitchFamily="34" charset="0"/>
                <a:cs typeface="Noto Sans" panose="020B0502040504020204" pitchFamily="34" charset="0"/>
              </a:rPr>
              <a:t>)</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dirty="0">
                <a:latin typeface="Noto Sans" panose="020B0502040504020204" pitchFamily="34" charset="0"/>
                <a:ea typeface="Noto Sans" panose="020B0502040504020204" pitchFamily="34" charset="0"/>
                <a:cs typeface="Noto Sans" panose="020B0502040504020204" pitchFamily="34" charset="0"/>
              </a:rPr>
              <a:t>Considerando la presencia de algunas patologías frecuentes en las personas mayores y en personas con discapacidad, respecto a enfermedades gastrointestinales y enfermedades respiratorias, se podrán prescribir por las personas Servidoras de la Salud, los siguientes medicamentos para una atención inicial y ser derivados a la Unidad de Salud más cercana para su valoración y atención.</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b="1" dirty="0">
                <a:latin typeface="Noto Sans" panose="020B0502040504020204" pitchFamily="34" charset="0"/>
                <a:ea typeface="Noto Sans" panose="020B0502040504020204" pitchFamily="34" charset="0"/>
                <a:cs typeface="Noto Sans" panose="020B0502040504020204" pitchFamily="34" charset="0"/>
              </a:rPr>
              <a:t>Para el Tratamiento de Enfermedades Gastrointestinales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bomba de protones</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b="1" dirty="0">
                <a:latin typeface="Noto Sans" panose="020B0502040504020204" pitchFamily="34" charset="0"/>
                <a:ea typeface="Noto Sans" panose="020B0502040504020204" pitchFamily="34" charset="0"/>
                <a:cs typeface="Noto Sans" panose="020B0502040504020204" pitchFamily="34" charset="0"/>
              </a:rPr>
              <a:t>Para el Tratamiento de Enfermedades Respiratorias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Analgésico/Antipirético (</a:t>
            </a:r>
            <a:r>
              <a:rPr lang="es-MX" sz="1800" dirty="0" err="1">
                <a:latin typeface="Noto Sans" panose="020B0502040504020204" pitchFamily="34" charset="0"/>
                <a:ea typeface="Noto Sans" panose="020B0502040504020204" pitchFamily="34" charset="0"/>
                <a:cs typeface="Noto Sans" panose="020B0502040504020204" pitchFamily="34" charset="0"/>
              </a:rPr>
              <a:t>anilidas</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lvl="0"/>
            <a:r>
              <a:rPr lang="es-MX" sz="1800" dirty="0">
                <a:latin typeface="Noto Sans" panose="020B0502040504020204" pitchFamily="34" charset="0"/>
                <a:ea typeface="Noto Sans" panose="020B0502040504020204" pitchFamily="34" charset="0"/>
                <a:cs typeface="Noto Sans" panose="020B0502040504020204" pitchFamily="34" charset="0"/>
              </a:rPr>
              <a:t>Antiinflamatorios no esteroideos (</a:t>
            </a:r>
            <a:r>
              <a:rPr lang="es-MX" sz="1800" dirty="0" err="1">
                <a:latin typeface="Noto Sans" panose="020B0502040504020204" pitchFamily="34" charset="0"/>
                <a:ea typeface="Noto Sans" panose="020B0502040504020204" pitchFamily="34" charset="0"/>
                <a:cs typeface="Noto Sans" panose="020B0502040504020204" pitchFamily="34" charset="0"/>
              </a:rPr>
              <a:t>AINEs</a:t>
            </a:r>
            <a:r>
              <a:rPr lang="es-MX" sz="1800" dirty="0">
                <a:latin typeface="Noto Sans" panose="020B0502040504020204" pitchFamily="34" charset="0"/>
                <a:ea typeface="Noto Sans" panose="020B0502040504020204" pitchFamily="34" charset="0"/>
                <a:cs typeface="Noto Sans" panose="020B0502040504020204" pitchFamily="34" charset="0"/>
              </a:rPr>
              <a:t>)</a:t>
            </a:r>
          </a:p>
          <a:p>
            <a:endParaRPr lang="es-MX" sz="1800" dirty="0"/>
          </a:p>
        </p:txBody>
      </p:sp>
      <p:pic>
        <p:nvPicPr>
          <p:cNvPr id="13" name="image4.png"/>
          <p:cNvPicPr/>
          <p:nvPr/>
        </p:nvPicPr>
        <p:blipFill rotWithShape="1">
          <a:blip r:embed="rId4"/>
          <a:srcRect l="4422" r="6974"/>
          <a:stretch>
            <a:fillRect/>
          </a:stretch>
        </p:blipFill>
        <p:spPr bwMode="auto">
          <a:xfrm>
            <a:off x="2817340" y="7497648"/>
            <a:ext cx="3070113" cy="105279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11544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2" name="CuadroTexto 10">
            <a:extLst>
              <a:ext uri="{FF2B5EF4-FFF2-40B4-BE49-F238E27FC236}">
                <a16:creationId xmlns:a16="http://schemas.microsoft.com/office/drawing/2014/main" id="{3F9AB31C-B46E-F704-18B0-FBC03C850023}"/>
              </a:ext>
            </a:extLst>
          </p:cNvPr>
          <p:cNvSpPr txBox="1"/>
          <p:nvPr/>
        </p:nvSpPr>
        <p:spPr>
          <a:xfrm>
            <a:off x="422356" y="1438938"/>
            <a:ext cx="14471280"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Suscripción del Instrumento Legal para formalizar el uso de las superficies institucionales.</a:t>
            </a:r>
          </a:p>
        </p:txBody>
      </p:sp>
      <p:sp>
        <p:nvSpPr>
          <p:cNvPr id="3" name="CuadroTexto 3">
            <a:extLst>
              <a:ext uri="{FF2B5EF4-FFF2-40B4-BE49-F238E27FC236}">
                <a16:creationId xmlns:a16="http://schemas.microsoft.com/office/drawing/2014/main" id="{9FB2CF6E-539B-E169-36DE-A89F7BD731DC}"/>
              </a:ext>
            </a:extLst>
          </p:cNvPr>
          <p:cNvSpPr txBox="1"/>
          <p:nvPr/>
        </p:nvSpPr>
        <p:spPr>
          <a:xfrm>
            <a:off x="422356" y="2091483"/>
            <a:ext cx="13678060" cy="923330"/>
          </a:xfrm>
          <a:prstGeom prst="rect">
            <a:avLst/>
          </a:prstGeom>
          <a:noFill/>
        </p:spPr>
        <p:txBody>
          <a:bodyPr wrap="square" rtlCol="0">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En cumplimiento a la Normatividad institucional aplicable al uso de espacios propiedad del Instituto por parte de terceros, que por tratarse de un programa prioritario de la presente Administración, la cesión temporal de los espacios deberá ser a título gratuito incluyendo el consumo del servicio eléctrico se somete a la autorización del H. Consejo Técnico lo siguiente:</a:t>
            </a:r>
          </a:p>
        </p:txBody>
      </p:sp>
      <p:sp>
        <p:nvSpPr>
          <p:cNvPr id="7" name="CuadroTexto 6">
            <a:extLst>
              <a:ext uri="{FF2B5EF4-FFF2-40B4-BE49-F238E27FC236}">
                <a16:creationId xmlns:a16="http://schemas.microsoft.com/office/drawing/2014/main" id="{167C5145-5186-638D-4FBC-8CBED54DB436}"/>
              </a:ext>
            </a:extLst>
          </p:cNvPr>
          <p:cNvSpPr txBox="1"/>
          <p:nvPr/>
        </p:nvSpPr>
        <p:spPr>
          <a:xfrm>
            <a:off x="413368" y="3511935"/>
            <a:ext cx="14480267" cy="4524315"/>
          </a:xfrm>
          <a:prstGeom prst="rect">
            <a:avLst/>
          </a:prstGeom>
          <a:noFill/>
        </p:spPr>
        <p:txBody>
          <a:bodyPr wrap="square">
            <a:spAutoFit/>
          </a:bodyPr>
          <a:lstStyle/>
          <a:p>
            <a:pPr marL="342900" indent="-342900" algn="just">
              <a:buFont typeface="+mj-lt"/>
              <a:buAutoNum type="alphaLcParenR"/>
            </a:pPr>
            <a:r>
              <a:rPr lang="es-MX" sz="1800" dirty="0">
                <a:latin typeface="Noto Sans" panose="020B0502040504020204" pitchFamily="34" charset="0"/>
                <a:ea typeface="Noto Sans" panose="020B0502040504020204" pitchFamily="34" charset="0"/>
                <a:cs typeface="Noto Sans" panose="020B0502040504020204" pitchFamily="34" charset="0"/>
              </a:rPr>
              <a:t>Autorizar la cesión a título gratuito del uso de ______ espacios de hasta 2 m2 ubicados en inmuebles propiedad del Instituto Mexicano del Seguro Social, a favor de </a:t>
            </a: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la Secretaría de Salud</a:t>
            </a:r>
            <a:r>
              <a:rPr lang="es-MX" sz="1800" dirty="0">
                <a:latin typeface="Noto Sans" panose="020B0502040504020204" pitchFamily="34" charset="0"/>
                <a:ea typeface="Noto Sans" panose="020B0502040504020204" pitchFamily="34" charset="0"/>
                <a:cs typeface="Noto Sans" panose="020B0502040504020204" pitchFamily="34" charset="0"/>
              </a:rPr>
              <a:t>, para que, por conducto de terceros, lleve a cabo la instalación de </a:t>
            </a: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máquinas auto expendedoras de medicamentos del Proyecto del Suministro, Almacenamiento, Abastecimiento, Distribución y Entrega de Medicamentos en las Farmacias del Bienestar a las Personas Beneficiarias del Programa “Salud Casa Por Casa”, por un periodo </a:t>
            </a:r>
            <a:r>
              <a:rPr lang="es-MX" sz="1800" dirty="0">
                <a:latin typeface="Noto Sans" panose="020B0502040504020204" pitchFamily="34" charset="0"/>
                <a:ea typeface="Noto Sans" panose="020B0502040504020204" pitchFamily="34" charset="0"/>
                <a:cs typeface="Noto Sans" panose="020B0502040504020204" pitchFamily="34" charset="0"/>
              </a:rPr>
              <a:t>de la fecha de emisión del presente Acuerdo hasta el 30 de septiembre de 2030.</a:t>
            </a: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342900" indent="-342900" algn="just">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342900" indent="-342900" algn="just">
              <a:buFont typeface="+mj-lt"/>
              <a:buAutoNum type="alphaLcParen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Autorizar la colocación de cámaras de video vigilancia y operación de CCTV de dicho proyecto, </a:t>
            </a:r>
            <a:r>
              <a:rPr lang="es-MX" sz="1800" dirty="0">
                <a:latin typeface="Noto Sans" panose="020B0502040504020204" pitchFamily="34" charset="0"/>
                <a:ea typeface="Noto Sans" panose="020B0502040504020204" pitchFamily="34" charset="0"/>
                <a:cs typeface="Noto Sans" panose="020B0502040504020204" pitchFamily="34" charset="0"/>
              </a:rPr>
              <a:t>conforme a la vigencia señalada en el punto anterior.</a:t>
            </a:r>
          </a:p>
          <a:p>
            <a:pPr marL="342900" indent="-342900" algn="just">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342900" indent="-342900" algn="just">
              <a:buFont typeface="+mj-lt"/>
              <a:buAutoNum type="alphaLcParenR"/>
            </a:pPr>
            <a:r>
              <a:rPr lang="es-MX" sz="1800" dirty="0">
                <a:latin typeface="Noto Sans" panose="020B0502040504020204" pitchFamily="34" charset="0"/>
                <a:ea typeface="Noto Sans" panose="020B0502040504020204" pitchFamily="34" charset="0"/>
                <a:cs typeface="Noto Sans" panose="020B0502040504020204" pitchFamily="34" charset="0"/>
              </a:rPr>
              <a:t>Exentar del pago del energía eléctrica al tercero que designe la Secretaría de Salud para la instalación de las máquinas auto expendedoras de medicamentos.</a:t>
            </a:r>
          </a:p>
          <a:p>
            <a:pPr marL="342900" indent="-342900" algn="just">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342900" indent="-342900" algn="just">
              <a:buFont typeface="+mj-lt"/>
              <a:buAutoNum type="alphaLcParenR"/>
            </a:pPr>
            <a:r>
              <a:rPr lang="es-MX" sz="1800" dirty="0">
                <a:latin typeface="Noto Sans" panose="020B0502040504020204" pitchFamily="34" charset="0"/>
                <a:ea typeface="Noto Sans" panose="020B0502040504020204" pitchFamily="34" charset="0"/>
                <a:cs typeface="Noto Sans" panose="020B0502040504020204" pitchFamily="34" charset="0"/>
              </a:rPr>
              <a:t>Se  autorice a la Dirección de Administración a través del área competente a suscribir el instrumento legal que corresponda para formalizar el otorgamiento de los espacios bajo las condiciones señaladas en la presente.</a:t>
            </a:r>
          </a:p>
          <a:p>
            <a:pPr marL="342900" indent="-342900" algn="just">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342900" indent="-342900" algn="just">
              <a:buFont typeface="+mj-lt"/>
              <a:buAutoNum type="alphaLcParenR"/>
            </a:pPr>
            <a:endParaRPr lang="es-MX" sz="1800" dirty="0"/>
          </a:p>
        </p:txBody>
      </p:sp>
    </p:spTree>
    <p:extLst>
      <p:ext uri="{BB962C8B-B14F-4D97-AF65-F5344CB8AC3E}">
        <p14:creationId xmlns:p14="http://schemas.microsoft.com/office/powerpoint/2010/main" val="1765272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2" name="CuadroTexto 10">
            <a:extLst>
              <a:ext uri="{FF2B5EF4-FFF2-40B4-BE49-F238E27FC236}">
                <a16:creationId xmlns:a16="http://schemas.microsoft.com/office/drawing/2014/main" id="{3F9AB31C-B46E-F704-18B0-FBC03C850023}"/>
              </a:ext>
            </a:extLst>
          </p:cNvPr>
          <p:cNvSpPr txBox="1"/>
          <p:nvPr/>
        </p:nvSpPr>
        <p:spPr>
          <a:xfrm>
            <a:off x="550693" y="1254135"/>
            <a:ext cx="13838674" cy="830997"/>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Unidades Medicas consideradas para la instalación de MÁQUINA DESPACHADORA por OOAD :</a:t>
            </a:r>
          </a:p>
        </p:txBody>
      </p:sp>
      <p:graphicFrame>
        <p:nvGraphicFramePr>
          <p:cNvPr id="3" name="Tabla 2">
            <a:extLst>
              <a:ext uri="{FF2B5EF4-FFF2-40B4-BE49-F238E27FC236}">
                <a16:creationId xmlns:a16="http://schemas.microsoft.com/office/drawing/2014/main" id="{6E4DC070-69BE-9C5F-3AD9-E6B39260BAAE}"/>
              </a:ext>
            </a:extLst>
          </p:cNvPr>
          <p:cNvGraphicFramePr>
            <a:graphicFrameLocks noGrp="1"/>
          </p:cNvGraphicFramePr>
          <p:nvPr>
            <p:extLst>
              <p:ext uri="{D42A27DB-BD31-4B8C-83A1-F6EECF244321}">
                <p14:modId xmlns:p14="http://schemas.microsoft.com/office/powerpoint/2010/main" val="568490384"/>
              </p:ext>
            </p:extLst>
          </p:nvPr>
        </p:nvGraphicFramePr>
        <p:xfrm>
          <a:off x="3902023" y="2085132"/>
          <a:ext cx="7679914" cy="6577965"/>
        </p:xfrm>
        <a:graphic>
          <a:graphicData uri="http://schemas.openxmlformats.org/drawingml/2006/table">
            <a:tbl>
              <a:tblPr/>
              <a:tblGrid>
                <a:gridCol w="3350717">
                  <a:extLst>
                    <a:ext uri="{9D8B030D-6E8A-4147-A177-3AD203B41FA5}">
                      <a16:colId xmlns:a16="http://schemas.microsoft.com/office/drawing/2014/main" val="422012960"/>
                    </a:ext>
                  </a:extLst>
                </a:gridCol>
                <a:gridCol w="4329197">
                  <a:extLst>
                    <a:ext uri="{9D8B030D-6E8A-4147-A177-3AD203B41FA5}">
                      <a16:colId xmlns:a16="http://schemas.microsoft.com/office/drawing/2014/main" val="1486617594"/>
                    </a:ext>
                  </a:extLst>
                </a:gridCol>
              </a:tblGrid>
              <a:tr h="478984">
                <a:tc>
                  <a:txBody>
                    <a:bodyPr/>
                    <a:lstStyle/>
                    <a:p>
                      <a:pPr algn="ctr" fontAlgn="b">
                        <a:buNone/>
                      </a:pPr>
                      <a:r>
                        <a:rPr lang="es-MX" sz="16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buNone/>
                      </a:pPr>
                      <a:r>
                        <a:rPr lang="es-MX" sz="16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Número de máquinas </a:t>
                      </a:r>
                    </a:p>
                    <a:p>
                      <a:pPr algn="ctr" fontAlgn="b">
                        <a:buNone/>
                      </a:pPr>
                      <a:r>
                        <a:rPr lang="es-MX" sz="16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 instalar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1450155257"/>
                  </a:ext>
                </a:extLst>
              </a:tr>
              <a:tr h="244721">
                <a:tc>
                  <a:txBody>
                    <a:bodyPr/>
                    <a:lstStyle/>
                    <a:p>
                      <a:pPr algn="l" fontAlgn="b">
                        <a:buNone/>
                      </a:pPr>
                      <a:r>
                        <a:rPr lang="es-MX" sz="16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3704623"/>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 Sur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94804404"/>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Campeche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0102978"/>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Chiapas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7056490"/>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Ciudad de México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5580015"/>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Colima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1303894"/>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Guerrero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4079493"/>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Hidalgo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71409730"/>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México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5171460"/>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Michoacán de Ocampo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5108039"/>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Morelos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0621088"/>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Nayarit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0346231"/>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Oaxaca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96581920"/>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Puebla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8716914"/>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Quintana Roo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0391749"/>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San Luis Potosí</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07594143"/>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Sinaloa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6417202"/>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Sonora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7197692"/>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Tabasco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4179971"/>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Tamaulipas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2527847"/>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Tlaxcala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9597927"/>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Veracruz de Ignacio de la Llave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5605261"/>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Yucatán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2606716"/>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Zacatecas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6768788"/>
                  </a:ext>
                </a:extLst>
              </a:tr>
            </a:tbl>
          </a:graphicData>
        </a:graphic>
      </p:graphicFrame>
    </p:spTree>
    <p:extLst>
      <p:ext uri="{BB962C8B-B14F-4D97-AF65-F5344CB8AC3E}">
        <p14:creationId xmlns:p14="http://schemas.microsoft.com/office/powerpoint/2010/main" val="3277865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11" name="10 Grupo"/>
          <p:cNvGrpSpPr/>
          <p:nvPr/>
        </p:nvGrpSpPr>
        <p:grpSpPr>
          <a:xfrm>
            <a:off x="416411" y="767331"/>
            <a:ext cx="11624552" cy="783573"/>
            <a:chOff x="416411" y="767331"/>
            <a:chExt cx="11624552" cy="783573"/>
          </a:xfrm>
        </p:grpSpPr>
        <p:sp>
          <p:nvSpPr>
            <p:cNvPr id="12" name="Google Shape;78;p8">
              <a:extLst>
                <a:ext uri="{FF2B5EF4-FFF2-40B4-BE49-F238E27FC236}">
                  <a16:creationId xmlns:a16="http://schemas.microsoft.com/office/drawing/2014/main" id="{1E35FBC0-A1F7-1B4F-C25F-C1631D19C135}"/>
                </a:ext>
              </a:extLst>
            </p:cNvPr>
            <p:cNvSpPr txBox="1"/>
            <p:nvPr/>
          </p:nvSpPr>
          <p:spPr>
            <a:xfrm>
              <a:off x="416411" y="900227"/>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III. Proyecto de Acuerdo </a:t>
              </a:r>
            </a:p>
          </p:txBody>
        </p:sp>
        <p:pic>
          <p:nvPicPr>
            <p:cNvPr id="13" name="Imagen 20">
              <a:extLst>
                <a:ext uri="{FF2B5EF4-FFF2-40B4-BE49-F238E27FC236}">
                  <a16:creationId xmlns:a16="http://schemas.microsoft.com/office/drawing/2014/main" id="{872323D5-DEC4-DB62-AAD5-56EB95D14A9C}"/>
                </a:ext>
              </a:extLst>
            </p:cNvPr>
            <p:cNvPicPr>
              <a:picLocks noChangeAspect="1"/>
            </p:cNvPicPr>
            <p:nvPr/>
          </p:nvPicPr>
          <p:blipFill>
            <a:blip r:embed="rId3"/>
            <a:stretch>
              <a:fillRect/>
            </a:stretch>
          </p:blipFill>
          <p:spPr>
            <a:xfrm>
              <a:off x="4913895" y="767331"/>
              <a:ext cx="824202" cy="783573"/>
            </a:xfrm>
            <a:prstGeom prst="rect">
              <a:avLst/>
            </a:prstGeom>
          </p:spPr>
        </p:pic>
      </p:grpSp>
      <p:sp>
        <p:nvSpPr>
          <p:cNvPr id="14" name="CuadroTexto 4">
            <a:extLst>
              <a:ext uri="{FF2B5EF4-FFF2-40B4-BE49-F238E27FC236}">
                <a16:creationId xmlns:a16="http://schemas.microsoft.com/office/drawing/2014/main" id="{08D8C1AC-60E3-F5C0-F67F-D4262F0CBD85}"/>
              </a:ext>
            </a:extLst>
          </p:cNvPr>
          <p:cNvSpPr txBox="1"/>
          <p:nvPr/>
        </p:nvSpPr>
        <p:spPr>
          <a:xfrm>
            <a:off x="416409" y="1683800"/>
            <a:ext cx="14439270" cy="2246729"/>
          </a:xfrm>
          <a:prstGeom prst="rect">
            <a:avLst/>
          </a:prstGeom>
          <a:noFill/>
          <a:ln>
            <a:noFill/>
          </a:ln>
        </p:spPr>
        <p:txBody>
          <a:bodyPr spcFirstLastPara="1" wrap="square" lIns="91400" tIns="45700" rIns="91400" bIns="45700" anchor="t" anchorCtr="0">
            <a:spAutoFit/>
          </a:bodyPr>
          <a:lstStyle>
            <a:defPPr marR="0" lvl="0" algn="l" rtl="0">
              <a:lnSpc>
                <a:spcPct val="100000"/>
              </a:lnSpc>
              <a:spcBef>
                <a:spcPts val="0"/>
              </a:spcBef>
              <a:spcAft>
                <a:spcPts val="0"/>
              </a:spcAft>
            </a:defPPr>
            <a:lvl1pPr>
              <a:buClr>
                <a:schemeClr val="dk1"/>
              </a:buClr>
              <a:buSzPts val="2100"/>
              <a:defRPr sz="1800">
                <a:solidFill>
                  <a:srgbClr val="235C4F"/>
                </a:solidFill>
                <a:latin typeface="Noto Sans Medium"/>
                <a:ea typeface="Montserrat SemiBold"/>
                <a:cs typeface="Noto Sans Medium"/>
              </a:defRPr>
            </a:lvl1pPr>
          </a:lstStyle>
          <a:p>
            <a:pPr algn="just"/>
            <a:r>
              <a:rPr lang="es-MX" sz="2000" dirty="0">
                <a:latin typeface="Noto Sans" panose="020B0502040504020204" pitchFamily="34" charset="0"/>
                <a:ea typeface="Noto Sans" panose="020B0502040504020204" pitchFamily="34" charset="0"/>
                <a:cs typeface="Noto Sans" panose="020B0502040504020204" pitchFamily="34" charset="0"/>
              </a:rPr>
              <a:t>“Este Consejo Técnico, con fundamento en lo dispuesto por los artículos 251, fracciones IV y XXXVIII, 253, fracciones II, III, V y</a:t>
            </a:r>
            <a:r>
              <a:rPr lang="es-MX" sz="2000" dirty="0">
                <a:solidFill>
                  <a:srgbClr val="00B050"/>
                </a:solidFill>
                <a:latin typeface="Noto Sans" panose="020B0502040504020204" pitchFamily="34" charset="0"/>
                <a:ea typeface="Noto Sans" panose="020B0502040504020204" pitchFamily="34" charset="0"/>
                <a:cs typeface="Noto Sans" panose="020B0502040504020204" pitchFamily="34" charset="0"/>
              </a:rPr>
              <a:t> </a:t>
            </a:r>
            <a:r>
              <a:rPr lang="es-MX" sz="2000" dirty="0">
                <a:latin typeface="Noto Sans" panose="020B0502040504020204" pitchFamily="34" charset="0"/>
                <a:ea typeface="Noto Sans" panose="020B0502040504020204" pitchFamily="34" charset="0"/>
                <a:cs typeface="Noto Sans" panose="020B0502040504020204" pitchFamily="34" charset="0"/>
              </a:rPr>
              <a:t>último párrafo</a:t>
            </a:r>
            <a:r>
              <a:rPr lang="es-MX" sz="2000" dirty="0">
                <a:solidFill>
                  <a:srgbClr val="00B050"/>
                </a:solidFill>
                <a:latin typeface="Noto Sans" panose="020B0502040504020204" pitchFamily="34" charset="0"/>
                <a:ea typeface="Noto Sans" panose="020B0502040504020204" pitchFamily="34" charset="0"/>
                <a:cs typeface="Noto Sans" panose="020B0502040504020204" pitchFamily="34" charset="0"/>
              </a:rPr>
              <a:t>, </a:t>
            </a:r>
            <a:r>
              <a:rPr lang="es-MX" sz="2000" dirty="0">
                <a:latin typeface="Noto Sans" panose="020B0502040504020204" pitchFamily="34" charset="0"/>
                <a:ea typeface="Noto Sans" panose="020B0502040504020204" pitchFamily="34" charset="0"/>
                <a:cs typeface="Noto Sans" panose="020B0502040504020204" pitchFamily="34" charset="0"/>
              </a:rPr>
              <a:t>263 y 264, fracción XVII, de la Ley del Seguro Social</a:t>
            </a:r>
            <a:r>
              <a:rPr lang="es-MX" sz="2000" dirty="0">
                <a:effectLst/>
                <a:latin typeface="Noto Sans" panose="020B0502040504020204" pitchFamily="34" charset="0"/>
                <a:ea typeface="Noto Sans" panose="020B0502040504020204" pitchFamily="34" charset="0"/>
                <a:cs typeface="Noto Sans" panose="020B0502040504020204" pitchFamily="34" charset="0"/>
              </a:rPr>
              <a:t>;</a:t>
            </a:r>
            <a:r>
              <a:rPr lang="es-MX" sz="2000" dirty="0">
                <a:latin typeface="Noto Sans" panose="020B0502040504020204" pitchFamily="34" charset="0"/>
                <a:ea typeface="Noto Sans" panose="020B0502040504020204" pitchFamily="34" charset="0"/>
                <a:cs typeface="Noto Sans" panose="020B0502040504020204" pitchFamily="34" charset="0"/>
              </a:rPr>
              <a:t>116 de la Ley General de Bienes Nacionales; 5 y 57 de la Ley Federal de las Entidades Paraestatales; y 31, fracciones XVI y XX, del Reglamento Interior del Instituto Mexicano del Seguro Social; de conformidad con el planteamiento presentado por el Director General, por conducto de la persona Titular de la Dirección de </a:t>
            </a:r>
            <a:r>
              <a:rPr lang="es-MX" sz="2000" dirty="0">
                <a:effectLst/>
                <a:latin typeface="Noto Sans" panose="020B0502040504020204" pitchFamily="34" charset="0"/>
                <a:ea typeface="Noto Sans" panose="020B0502040504020204" pitchFamily="34" charset="0"/>
                <a:cs typeface="Noto Sans" panose="020B0502040504020204" pitchFamily="34" charset="0"/>
              </a:rPr>
              <a:t>Administración, en términos del oficio ______ del ___ de _______ de 2026,</a:t>
            </a:r>
            <a:r>
              <a:rPr lang="es-MX" sz="2000" dirty="0">
                <a:solidFill>
                  <a:srgbClr val="00B050"/>
                </a:solidFill>
                <a:latin typeface="Noto Sans" panose="020B0502040504020204" pitchFamily="34" charset="0"/>
                <a:ea typeface="Noto Sans" panose="020B0502040504020204" pitchFamily="34" charset="0"/>
                <a:cs typeface="Noto Sans" panose="020B0502040504020204" pitchFamily="34" charset="0"/>
              </a:rPr>
              <a:t> </a:t>
            </a:r>
            <a:r>
              <a:rPr lang="es-MX" sz="2000" dirty="0">
                <a:latin typeface="Noto Sans" panose="020B0502040504020204" pitchFamily="34" charset="0"/>
                <a:ea typeface="Noto Sans" panose="020B0502040504020204" pitchFamily="34" charset="0"/>
                <a:cs typeface="Noto Sans" panose="020B0502040504020204" pitchFamily="34" charset="0"/>
              </a:rPr>
              <a:t>así como del </a:t>
            </a:r>
            <a:r>
              <a:rPr lang="es-MX" sz="2000" dirty="0">
                <a:effectLst/>
                <a:latin typeface="Noto Sans" panose="020B0502040504020204" pitchFamily="34" charset="0"/>
                <a:ea typeface="Noto Sans" panose="020B0502040504020204" pitchFamily="34" charset="0"/>
                <a:cs typeface="Noto Sans" panose="020B0502040504020204" pitchFamily="34" charset="0"/>
              </a:rPr>
              <a:t>dictamen del Comité de Administración del propio Órgano de Gobierno, emitido en reunión ordinaria realizada el ____ del mismo mes y año, </a:t>
            </a:r>
            <a:r>
              <a:rPr lang="es-MX" sz="2000" b="1" dirty="0">
                <a:effectLst/>
                <a:latin typeface="Noto Sans" panose="020B0502040504020204" pitchFamily="34" charset="0"/>
                <a:ea typeface="Noto Sans" panose="020B0502040504020204" pitchFamily="34" charset="0"/>
                <a:cs typeface="Noto Sans" panose="020B0502040504020204" pitchFamily="34" charset="0"/>
              </a:rPr>
              <a:t>Acuerda:</a:t>
            </a:r>
          </a:p>
        </p:txBody>
      </p:sp>
      <p:sp>
        <p:nvSpPr>
          <p:cNvPr id="15" name="CuadroTexto 5">
            <a:extLst>
              <a:ext uri="{FF2B5EF4-FFF2-40B4-BE49-F238E27FC236}">
                <a16:creationId xmlns:a16="http://schemas.microsoft.com/office/drawing/2014/main" id="{887645E5-60DC-B1FB-4661-83610C3451FE}"/>
              </a:ext>
            </a:extLst>
          </p:cNvPr>
          <p:cNvSpPr txBox="1"/>
          <p:nvPr/>
        </p:nvSpPr>
        <p:spPr>
          <a:xfrm>
            <a:off x="416409" y="4065910"/>
            <a:ext cx="14439270" cy="2246769"/>
          </a:xfrm>
          <a:prstGeom prst="rect">
            <a:avLst/>
          </a:prstGeom>
          <a:solidFill>
            <a:srgbClr val="235C4F"/>
          </a:solidFill>
        </p:spPr>
        <p:txBody>
          <a:bodyPr wrap="square">
            <a:spAutoFit/>
          </a:bodyPr>
          <a:lstStyle/>
          <a:p>
            <a:pPr algn="just">
              <a:spcAft>
                <a:spcPts val="880"/>
              </a:spcAft>
            </a:pPr>
            <a:r>
              <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Primero.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Autorizar la cesión a título gratuito del uso de ______ espacios de hasta 2 m2 ubicados en inmuebles propiedad del Instituto Mexicano del Seguro Social (enlistadas en el anexo único del presente), a favor de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Noto Sans"/>
              </a:rPr>
              <a:t>la Secretaría de Salud</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 para que, por conducto de terceros, lleve a cabo la instalación de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Noto Sans"/>
              </a:rPr>
              <a:t>máquinas auto expendedoras del Proyecto del Suministro, Almacenamiento, Abastecimiento, Distribución y Entrega de Medicamentos en las Farmacias del Bienestar a las Personas Beneficiarias del Programa “Salud Casa Por Casa”, así como la colocación de cámaras de video vigilancia y operación de CCTV, exentándola del pago de energía eléctrica, </a:t>
            </a:r>
            <a:r>
              <a:rPr lang="es-MX" sz="2000" dirty="0">
                <a:solidFill>
                  <a:prstClr val="white"/>
                </a:solidFill>
                <a:latin typeface="Noto Sans" panose="020B0502040504020204" pitchFamily="34" charset="0"/>
                <a:ea typeface="Noto Sans" panose="020B0502040504020204" pitchFamily="34" charset="0"/>
                <a:cs typeface="Noto Sans" panose="020B0502040504020204" pitchFamily="34" charset="0"/>
              </a:rPr>
              <a:t>por el periodo de la fecha de emisión del presente Acuerdo y hasta el 30 de septiembre de 2030.</a:t>
            </a:r>
            <a:endPar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CuadroTexto 5">
            <a:extLst>
              <a:ext uri="{FF2B5EF4-FFF2-40B4-BE49-F238E27FC236}">
                <a16:creationId xmlns:a16="http://schemas.microsoft.com/office/drawing/2014/main" id="{C6EF0C12-4A88-462D-64BB-CCD67B23297C}"/>
              </a:ext>
            </a:extLst>
          </p:cNvPr>
          <p:cNvSpPr txBox="1"/>
          <p:nvPr/>
        </p:nvSpPr>
        <p:spPr>
          <a:xfrm>
            <a:off x="416409" y="6596489"/>
            <a:ext cx="14439270" cy="1323439"/>
          </a:xfrm>
          <a:prstGeom prst="rect">
            <a:avLst/>
          </a:prstGeom>
          <a:solidFill>
            <a:srgbClr val="235C4F"/>
          </a:solidFill>
        </p:spPr>
        <p:txBody>
          <a:bodyPr wrap="square">
            <a:spAutoFit/>
          </a:bodyPr>
          <a:lstStyle/>
          <a:p>
            <a:r>
              <a:rPr kumimoji="0" lang="es-MX" sz="20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Segundo. </a:t>
            </a:r>
            <a:r>
              <a:rPr kumimoji="0" lang="es-MX" sz="20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Autorizar a la persona Titular de la Dirección de Administración para que por conducto del área competente, con la asesoría de la Dirección Jurídica, f</a:t>
            </a:r>
            <a:r>
              <a:rPr lang="es-MX" sz="20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ormalice</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 el instrumento legal que corresponda  para otorgar el uso de espacios a título gratuito a que se refiere el punto Primero de este Acuerdo, con una vigencia a partir de la fecha de su firma y hasta el 30 de septiembre de 2035.</a:t>
            </a:r>
          </a:p>
        </p:txBody>
      </p:sp>
    </p:spTree>
    <p:extLst>
      <p:ext uri="{BB962C8B-B14F-4D97-AF65-F5344CB8AC3E}">
        <p14:creationId xmlns:p14="http://schemas.microsoft.com/office/powerpoint/2010/main" val="4013060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48668-822D-CB72-1F93-8A0329B95299}"/>
            </a:ext>
          </a:extLst>
        </p:cNvPr>
        <p:cNvGrpSpPr/>
        <p:nvPr/>
      </p:nvGrpSpPr>
      <p:grpSpPr>
        <a:xfrm>
          <a:off x="0" y="0"/>
          <a:ext cx="0" cy="0"/>
          <a:chOff x="0" y="0"/>
          <a:chExt cx="0" cy="0"/>
        </a:xfrm>
      </p:grpSpPr>
      <p:grpSp>
        <p:nvGrpSpPr>
          <p:cNvPr id="11" name="10 Grupo">
            <a:extLst>
              <a:ext uri="{FF2B5EF4-FFF2-40B4-BE49-F238E27FC236}">
                <a16:creationId xmlns:a16="http://schemas.microsoft.com/office/drawing/2014/main" id="{0FDAF434-6B10-B54D-9BEF-5B9FE0F33975}"/>
              </a:ext>
            </a:extLst>
          </p:cNvPr>
          <p:cNvGrpSpPr/>
          <p:nvPr/>
        </p:nvGrpSpPr>
        <p:grpSpPr>
          <a:xfrm>
            <a:off x="416411" y="767331"/>
            <a:ext cx="11624552" cy="783573"/>
            <a:chOff x="416411" y="767331"/>
            <a:chExt cx="11624552" cy="783573"/>
          </a:xfrm>
        </p:grpSpPr>
        <p:sp>
          <p:nvSpPr>
            <p:cNvPr id="12" name="Google Shape;78;p8">
              <a:extLst>
                <a:ext uri="{FF2B5EF4-FFF2-40B4-BE49-F238E27FC236}">
                  <a16:creationId xmlns:a16="http://schemas.microsoft.com/office/drawing/2014/main" id="{DD12F788-A124-9748-E940-55C9668EA8CC}"/>
                </a:ext>
              </a:extLst>
            </p:cNvPr>
            <p:cNvSpPr txBox="1"/>
            <p:nvPr/>
          </p:nvSpPr>
          <p:spPr>
            <a:xfrm>
              <a:off x="416411" y="900227"/>
              <a:ext cx="11624552" cy="517782"/>
            </a:xfrm>
            <a:prstGeom prst="rect">
              <a:avLst/>
            </a:prstGeom>
            <a:noFill/>
            <a:ln>
              <a:noFill/>
            </a:ln>
          </p:spPr>
          <p:txBody>
            <a:bodyPr spcFirstLastPara="1" wrap="square" lIns="116567" tIns="58267" rIns="116567" bIns="58267" anchor="t" anchorCtr="0">
              <a:spAutoFit/>
            </a:bodyPr>
            <a:lstStyle/>
            <a:p>
              <a:pPr marL="0" marR="0" lvl="0" indent="0" algn="l" defTabSz="1228954" rtl="0" eaLnBrk="1" fontAlgn="auto" latinLnBrk="0" hangingPunct="1">
                <a:lnSpc>
                  <a:spcPct val="100000"/>
                </a:lnSpc>
                <a:spcBef>
                  <a:spcPts val="0"/>
                </a:spcBef>
                <a:spcAft>
                  <a:spcPts val="0"/>
                </a:spcAft>
                <a:buClrTx/>
                <a:buSzTx/>
                <a:buFontTx/>
                <a:buNone/>
                <a:tabLst/>
                <a:defRPr/>
              </a:pPr>
              <a:r>
                <a:rPr kumimoji="0" lang="es-MX" sz="2600" b="1" i="0" u="none" strike="noStrike" kern="1200" cap="none" spc="0" normalizeH="0" baseline="0" noProof="0" dirty="0">
                  <a:ln>
                    <a:noFill/>
                  </a:ln>
                  <a:solidFill>
                    <a:srgbClr val="1E5B4F"/>
                  </a:solidFill>
                  <a:effectLst/>
                  <a:uLnTx/>
                  <a:uFillTx/>
                  <a:latin typeface="Noto Sans Bold" panose="020B0802040504020204" pitchFamily="34" charset="0"/>
                  <a:ea typeface="Noto Sans Bold" panose="020B0802040504020204" pitchFamily="34" charset="0"/>
                  <a:cs typeface="Noto Sans Bold" panose="020B0802040504020204" pitchFamily="34" charset="0"/>
                  <a:sym typeface="Noto Sans"/>
                </a:rPr>
                <a:t>III. Proyecto de Acuerdo </a:t>
              </a:r>
            </a:p>
          </p:txBody>
        </p:sp>
        <p:pic>
          <p:nvPicPr>
            <p:cNvPr id="13" name="Imagen 20">
              <a:extLst>
                <a:ext uri="{FF2B5EF4-FFF2-40B4-BE49-F238E27FC236}">
                  <a16:creationId xmlns:a16="http://schemas.microsoft.com/office/drawing/2014/main" id="{F7C98B31-8BF3-078C-F06A-BDEF2F3F3FFB}"/>
                </a:ext>
              </a:extLst>
            </p:cNvPr>
            <p:cNvPicPr>
              <a:picLocks noChangeAspect="1"/>
            </p:cNvPicPr>
            <p:nvPr/>
          </p:nvPicPr>
          <p:blipFill>
            <a:blip r:embed="rId3"/>
            <a:stretch>
              <a:fillRect/>
            </a:stretch>
          </p:blipFill>
          <p:spPr>
            <a:xfrm>
              <a:off x="4913895" y="767331"/>
              <a:ext cx="824202" cy="783573"/>
            </a:xfrm>
            <a:prstGeom prst="rect">
              <a:avLst/>
            </a:prstGeom>
          </p:spPr>
        </p:pic>
      </p:grpSp>
      <p:sp>
        <p:nvSpPr>
          <p:cNvPr id="4" name="CuadroTexto 8">
            <a:extLst>
              <a:ext uri="{FF2B5EF4-FFF2-40B4-BE49-F238E27FC236}">
                <a16:creationId xmlns:a16="http://schemas.microsoft.com/office/drawing/2014/main" id="{AEA4D33D-54DB-07CE-133C-1EE8077EFAE7}"/>
              </a:ext>
            </a:extLst>
          </p:cNvPr>
          <p:cNvSpPr txBox="1"/>
          <p:nvPr/>
        </p:nvSpPr>
        <p:spPr>
          <a:xfrm>
            <a:off x="416411" y="1787006"/>
            <a:ext cx="14920571" cy="1015663"/>
          </a:xfrm>
          <a:prstGeom prst="rect">
            <a:avLst/>
          </a:prstGeom>
          <a:solidFill>
            <a:srgbClr val="235C4F"/>
          </a:solidFill>
        </p:spPr>
        <p:txBody>
          <a:bodyPr wrap="square">
            <a:spAutoFit/>
          </a:bodyPr>
          <a:lstStyle/>
          <a:p>
            <a:r>
              <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Tercero.-</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 Instruir a la persona Titular de la Dirección de Administración para que, con la intervención que corresponda a las Direcciones de Prestaciones Médicas y Jurídica de acuerdo con su ámbito de competencia, lleve a cabo los trámites para la asignación y administración del  instrumento legal se suscriba a que se refiere el punto que antecede.</a:t>
            </a:r>
          </a:p>
        </p:txBody>
      </p:sp>
      <p:sp>
        <p:nvSpPr>
          <p:cNvPr id="2" name="CuadroTexto 8">
            <a:extLst>
              <a:ext uri="{FF2B5EF4-FFF2-40B4-BE49-F238E27FC236}">
                <a16:creationId xmlns:a16="http://schemas.microsoft.com/office/drawing/2014/main" id="{FE304C05-DD05-C0DE-37FB-DCBA6BF4D34D}"/>
              </a:ext>
            </a:extLst>
          </p:cNvPr>
          <p:cNvSpPr txBox="1"/>
          <p:nvPr/>
        </p:nvSpPr>
        <p:spPr>
          <a:xfrm>
            <a:off x="416410" y="3171666"/>
            <a:ext cx="14920571" cy="1015663"/>
          </a:xfrm>
          <a:prstGeom prst="rect">
            <a:avLst/>
          </a:prstGeom>
          <a:solidFill>
            <a:srgbClr val="235C4F"/>
          </a:solidFill>
        </p:spPr>
        <p:txBody>
          <a:bodyPr wrap="square">
            <a:spAutoFit/>
          </a:bodyPr>
          <a:lstStyle/>
          <a:p>
            <a:pPr algn="just"/>
            <a:r>
              <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Cuarto.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Instruir a la persona Titular de la Dirección de Administración para que coordine las acciones necesarias a efecto de rendir de manera anual y hasta la conclusión de la vigencia del contrato, un informe de resultados a este Consejo Técnico.”</a:t>
            </a:r>
          </a:p>
        </p:txBody>
      </p:sp>
    </p:spTree>
    <p:extLst>
      <p:ext uri="{BB962C8B-B14F-4D97-AF65-F5344CB8AC3E}">
        <p14:creationId xmlns:p14="http://schemas.microsoft.com/office/powerpoint/2010/main" val="2717283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9;p5"/>
          <p:cNvSpPr txBox="1"/>
          <p:nvPr/>
        </p:nvSpPr>
        <p:spPr>
          <a:xfrm>
            <a:off x="5681754" y="3760655"/>
            <a:ext cx="9417753" cy="1438567"/>
          </a:xfrm>
          <a:prstGeom prst="rect">
            <a:avLst/>
          </a:prstGeom>
          <a:noFill/>
          <a:ln>
            <a:noFill/>
          </a:ln>
        </p:spPr>
        <p:txBody>
          <a:bodyPr spcFirstLastPara="1" wrap="square" lIns="116567" tIns="58267" rIns="116567" bIns="58267" anchor="t" anchorCtr="0">
            <a:noAutofit/>
          </a:bodyPr>
          <a:lstStyle/>
          <a:p>
            <a:pPr algn="ctr">
              <a:lnSpc>
                <a:spcPct val="120000"/>
              </a:lnSpc>
              <a:buClr>
                <a:srgbClr val="404040"/>
              </a:buClr>
              <a:buSzPts val="1200"/>
            </a:pPr>
            <a:r>
              <a:rPr lang="es-MX" sz="6120" b="1" dirty="0">
                <a:solidFill>
                  <a:schemeClr val="bg1"/>
                </a:solidFill>
                <a:latin typeface="Noto Sans"/>
                <a:ea typeface="Noto Sans"/>
                <a:cs typeface="Noto Sans"/>
                <a:sym typeface="Noto Sans"/>
              </a:rPr>
              <a:t>F I N </a:t>
            </a:r>
            <a:endParaRPr sz="6120" b="1" dirty="0">
              <a:solidFill>
                <a:schemeClr val="bg1"/>
              </a:solidFill>
            </a:endParaRPr>
          </a:p>
        </p:txBody>
      </p:sp>
    </p:spTree>
    <p:extLst>
      <p:ext uri="{BB962C8B-B14F-4D97-AF65-F5344CB8AC3E}">
        <p14:creationId xmlns:p14="http://schemas.microsoft.com/office/powerpoint/2010/main" val="2894472070"/>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Diseño personalizado">
  <a:themeElements>
    <a:clrScheme name="Tema d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3.xml><?xml version="1.0" encoding="utf-8"?>
<ds:datastoreItem xmlns:ds="http://schemas.openxmlformats.org/officeDocument/2006/customXml" ds:itemID="{D88D0F52-0AA8-4726-AEF1-14A38C2C08CC}">
  <ds:schemaRefs>
    <ds:schemaRef ds:uri="http://schemas.openxmlformats.org/package/2006/metadata/core-properties"/>
    <ds:schemaRef ds:uri="http://schemas.microsoft.com/office/2006/metadata/properties"/>
    <ds:schemaRef ds:uri="http://www.w3.org/XML/1998/namespace"/>
    <ds:schemaRef ds:uri="http://purl.org/dc/dcmitype/"/>
    <ds:schemaRef ds:uri="http://purl.org/dc/terms/"/>
    <ds:schemaRef ds:uri="http://purl.org/dc/elements/1.1/"/>
    <ds:schemaRef ds:uri="http://schemas.microsoft.com/office/2006/documentManagement/types"/>
    <ds:schemaRef ds:uri="http://schemas.microsoft.com/office/infopath/2007/PartnerControls"/>
    <ds:schemaRef ds:uri="http://schemas.microsoft.com/sharepoint/v3"/>
  </ds:schemaRefs>
</ds:datastoreItem>
</file>

<file path=docMetadata/LabelInfo.xml><?xml version="1.0" encoding="utf-8"?>
<clbl:labelList xmlns:clbl="http://schemas.microsoft.com/office/2020/mipLabelMetadata">
  <clbl:label id="{b08e6078-b6a6-4e37-b77a-f467d32c54e5}" enabled="0" method="" siteId="{b08e6078-b6a6-4e37-b77a-f467d32c54e5}" removed="1"/>
</clbl:labelList>
</file>

<file path=docProps/app.xml><?xml version="1.0" encoding="utf-8"?>
<Properties xmlns="http://schemas.openxmlformats.org/officeDocument/2006/extended-properties" xmlns:vt="http://schemas.openxmlformats.org/officeDocument/2006/docPropsVTypes">
  <Template/>
  <TotalTime>8574</TotalTime>
  <Words>2559</Words>
  <Application>Microsoft Office PowerPoint</Application>
  <PresentationFormat>Personalizado</PresentationFormat>
  <Paragraphs>168</Paragraphs>
  <Slides>13</Slides>
  <Notes>10</Notes>
  <HiddenSlides>0</HiddenSlides>
  <MMClips>0</MMClips>
  <ScaleCrop>false</ScaleCrop>
  <HeadingPairs>
    <vt:vector size="6" baseType="variant">
      <vt:variant>
        <vt:lpstr>Fuentes usadas</vt:lpstr>
      </vt:variant>
      <vt:variant>
        <vt:i4>13</vt:i4>
      </vt:variant>
      <vt:variant>
        <vt:lpstr>Tema</vt:lpstr>
      </vt:variant>
      <vt:variant>
        <vt:i4>2</vt:i4>
      </vt:variant>
      <vt:variant>
        <vt:lpstr>Títulos de diapositiva</vt:lpstr>
      </vt:variant>
      <vt:variant>
        <vt:i4>13</vt:i4>
      </vt:variant>
    </vt:vector>
  </HeadingPairs>
  <TitlesOfParts>
    <vt:vector size="28" baseType="lpstr">
      <vt:lpstr>Aptos</vt:lpstr>
      <vt:lpstr>Aptos Display</vt:lpstr>
      <vt:lpstr>Arial</vt:lpstr>
      <vt:lpstr>Calibri</vt:lpstr>
      <vt:lpstr>Noto Sans</vt:lpstr>
      <vt:lpstr>Noto Sans </vt:lpstr>
      <vt:lpstr>Noto Sans Bold</vt:lpstr>
      <vt:lpstr>Noto Sans Medium</vt:lpstr>
      <vt:lpstr>Noto Sans Regular</vt:lpstr>
      <vt:lpstr>Noto Sans SemiBold</vt:lpstr>
      <vt:lpstr>Noto Son Bold</vt:lpstr>
      <vt:lpstr>Noto Son Bold </vt:lpstr>
      <vt:lpstr>Symbol</vt:lpstr>
      <vt:lpstr>Diseño personalizado</vt:lpstr>
      <vt:lpstr>1_Diseño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148</cp:revision>
  <cp:lastPrinted>2026-09-24T01:03:58Z</cp:lastPrinted>
  <dcterms:created xsi:type="dcterms:W3CDTF">2025-12-30T21:08:16Z</dcterms:created>
  <dcterms:modified xsi:type="dcterms:W3CDTF">2026-09-24T20:48:04Z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