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293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C19C"/>
    <a:srgbClr val="B38E5D"/>
    <a:srgbClr val="285C4D"/>
    <a:srgbClr val="A42145"/>
    <a:srgbClr val="246D5C"/>
    <a:srgbClr val="9D2449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36" autoAdjust="0"/>
    <p:restoredTop sz="96625" autoAdjust="0"/>
  </p:normalViewPr>
  <p:slideViewPr>
    <p:cSldViewPr snapToGrid="0" snapToObjects="1">
      <p:cViewPr>
        <p:scale>
          <a:sx n="70" d="100"/>
          <a:sy n="70" d="100"/>
        </p:scale>
        <p:origin x="-240" y="36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541666666666664"/>
          <c:y val="0.25937500000000002"/>
          <c:w val="0.49375000000000002"/>
          <c:h val="0.7406249999999999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Cédula Anexo 3</c:v>
                </c:pt>
              </c:strCache>
            </c:strRef>
          </c:tx>
          <c:dPt>
            <c:idx val="0"/>
            <c:bubble3D val="0"/>
            <c:spPr>
              <a:solidFill>
                <a:srgbClr val="285D5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DB-D34D-A062-C68FE769745E}"/>
              </c:ext>
            </c:extLst>
          </c:dPt>
          <c:dPt>
            <c:idx val="1"/>
            <c:bubble3D val="0"/>
            <c:spPr>
              <a:solidFill>
                <a:srgbClr val="BD1D4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DB-D34D-A062-C68FE769745E}"/>
              </c:ext>
            </c:extLst>
          </c:dPt>
          <c:cat>
            <c:strRef>
              <c:f>Hoja1!$A$2:$A$3</c:f>
              <c:strCache>
                <c:ptCount val="2"/>
                <c:pt idx="0">
                  <c:v>Entregado</c:v>
                </c:pt>
                <c:pt idx="1">
                  <c:v>No Entregado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29</c:v>
                </c:pt>
                <c:pt idx="1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EDB-D34D-A062-C68FE7697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22/04/2021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22/04/2021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22/04/2021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22/04/2021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16 Gráfico"/>
          <p:cNvGraphicFramePr/>
          <p:nvPr>
            <p:extLst>
              <p:ext uri="{D42A27DB-BD31-4B8C-83A1-F6EECF244321}">
                <p14:modId xmlns:p14="http://schemas.microsoft.com/office/powerpoint/2010/main" val="1659682614"/>
              </p:ext>
            </p:extLst>
          </p:nvPr>
        </p:nvGraphicFramePr>
        <p:xfrm>
          <a:off x="309277" y="1356986"/>
          <a:ext cx="7727959" cy="5981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:a16="http://schemas.microsoft.com/office/drawing/2014/main" xmlns="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17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640251"/>
              </p:ext>
            </p:extLst>
          </p:nvPr>
        </p:nvGraphicFramePr>
        <p:xfrm>
          <a:off x="6846142" y="3133763"/>
          <a:ext cx="3811354" cy="574901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57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56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AGUASCALIENTES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3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BAJA CALIFORNIA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effectLst/>
                        </a:rPr>
                        <a:t>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CAMPECHE (NO APLICA)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CHIAPAS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1400" b="1" u="none" strike="noStrike" kern="1200" dirty="0" smtClean="0">
                          <a:effectLst/>
                        </a:rPr>
                        <a:t>COAHUILA</a:t>
                      </a:r>
                      <a:endParaRPr lang="es-MX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COLIMA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DURANDO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D.F.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ESTADO DE MÉXICO ORIENTE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4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ESTADO DE MÉXICO PONIENTE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GUANAJUATO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GUERRERO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HIDALGO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MORELOS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NAYARIT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NUEVO LEÓN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7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17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u="none" strike="noStrike" dirty="0" smtClean="0">
                          <a:effectLst/>
                        </a:rPr>
                        <a:t>OAXACA</a:t>
                      </a:r>
                    </a:p>
                  </a:txBody>
                  <a:tcPr marL="7756" marR="7756" marT="7756" marB="0" anchor="b"/>
                </a:tc>
              </a:tr>
              <a:tr h="21723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18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PUEBLA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19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QUERÉTARO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20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QUINTANA ROO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21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SAN LUIS POTOSÍ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22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SINALOA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23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TLAXCALA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24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24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VERACRUZ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25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 smtClean="0">
                          <a:effectLst/>
                        </a:rPr>
                        <a:t>VERACRUZ SUR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 smtClean="0">
                          <a:effectLst/>
                        </a:rPr>
                        <a:t>26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u="none" strike="noStrike" dirty="0">
                          <a:effectLst/>
                        </a:rPr>
                        <a:t>ZACATECAS</a:t>
                      </a:r>
                      <a:endParaRPr lang="es-MX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756" marR="7756" marT="7756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19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4650534" y="5319477"/>
            <a:ext cx="1480457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Montserrat" pitchFamily="2" charset="77"/>
              </a:rPr>
              <a:t>Entregados</a:t>
            </a: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26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74.3%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20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808157"/>
              </p:ext>
            </p:extLst>
          </p:nvPr>
        </p:nvGraphicFramePr>
        <p:xfrm>
          <a:off x="190948" y="3411691"/>
          <a:ext cx="2557289" cy="2005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9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13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CHIHUAHUA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D.F. NORTE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JALISCO</a:t>
                      </a: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MICHOACÁN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SONORA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TABASCO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TAMAULIPAS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756" marR="7756" marT="775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YUCATAN 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279261" y="4014998"/>
            <a:ext cx="1480457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600" b="1" dirty="0">
                <a:solidFill>
                  <a:schemeClr val="bg1"/>
                </a:solidFill>
                <a:latin typeface="Montserrat" pitchFamily="2" charset="77"/>
              </a:rPr>
              <a:t>Pendientes</a:t>
            </a: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9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600" b="1" dirty="0" smtClean="0">
                <a:solidFill>
                  <a:schemeClr val="bg1"/>
                </a:solidFill>
                <a:latin typeface="Montserrat" pitchFamily="2" charset="77"/>
              </a:rPr>
              <a:t>25.7%</a:t>
            </a:r>
            <a:endParaRPr lang="es-MX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25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2162237" y="2131113"/>
            <a:ext cx="5386037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2400" b="1" dirty="0">
                <a:latin typeface="Montserrat" pitchFamily="2" charset="77"/>
              </a:rPr>
              <a:t>PADRÓN DE ARRENDAMIENTO</a:t>
            </a:r>
          </a:p>
          <a:p>
            <a:pPr algn="ctr"/>
            <a:r>
              <a:rPr lang="es-MX" sz="2400" b="1" dirty="0">
                <a:latin typeface="Montserrat" pitchFamily="2" charset="77"/>
              </a:rPr>
              <a:t>CÉDULA ANEXO 3</a:t>
            </a:r>
          </a:p>
        </p:txBody>
      </p:sp>
      <p:sp>
        <p:nvSpPr>
          <p:cNvPr id="26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11003034" y="2526108"/>
            <a:ext cx="4149248" cy="5037307"/>
          </a:xfrm>
          <a:prstGeom prst="rect">
            <a:avLst/>
          </a:prstGeom>
          <a:ln w="28575">
            <a:solidFill>
              <a:srgbClr val="B38E5D"/>
            </a:solidFill>
          </a:ln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2400" b="1" dirty="0">
                <a:solidFill>
                  <a:srgbClr val="285C4D"/>
                </a:solidFill>
                <a:latin typeface="Montserrat" pitchFamily="2" charset="77"/>
              </a:rPr>
              <a:t>DESIGNACIÓN DE ENLACE INMOBILIARIO</a:t>
            </a:r>
          </a:p>
          <a:p>
            <a:pPr algn="ctr"/>
            <a:r>
              <a:rPr lang="es-MX" sz="2000" b="1" dirty="0">
                <a:latin typeface="Montserrat" pitchFamily="2" charset="77"/>
              </a:rPr>
              <a:t> </a:t>
            </a:r>
            <a:r>
              <a:rPr lang="es-MX" sz="1800" b="1" dirty="0">
                <a:latin typeface="Montserrat" pitchFamily="2" charset="77"/>
              </a:rPr>
              <a:t>(Período de recepción de documentos:  1er trimestre)</a:t>
            </a:r>
          </a:p>
          <a:p>
            <a:pPr algn="ctr"/>
            <a:endParaRPr lang="es-MX" sz="2000" b="1" dirty="0">
              <a:latin typeface="Montserrat" pitchFamily="2" charset="77"/>
            </a:endParaRPr>
          </a:p>
          <a:p>
            <a:pPr algn="ctr"/>
            <a:endParaRPr lang="es-MX" sz="2000" b="1" dirty="0">
              <a:latin typeface="Montserrat" pitchFamily="2" charset="77"/>
            </a:endParaRPr>
          </a:p>
          <a:p>
            <a:pPr algn="just"/>
            <a:r>
              <a:rPr lang="es-MX" sz="2200" dirty="0">
                <a:latin typeface="Montserrat" pitchFamily="2" charset="77"/>
              </a:rPr>
              <a:t>Los </a:t>
            </a:r>
            <a:r>
              <a:rPr lang="es-MX" sz="2200" b="1" dirty="0">
                <a:solidFill>
                  <a:srgbClr val="A42145"/>
                </a:solidFill>
                <a:latin typeface="Montserrat" pitchFamily="2" charset="77"/>
              </a:rPr>
              <a:t>35</a:t>
            </a:r>
            <a:r>
              <a:rPr lang="es-MX" sz="2200" dirty="0">
                <a:latin typeface="Montserrat" pitchFamily="2" charset="77"/>
              </a:rPr>
              <a:t> Órganos de Operación Administrativa Desconcentrada Regionales y Estatales </a:t>
            </a:r>
            <a:r>
              <a:rPr lang="es-MX" sz="2200" b="1" dirty="0">
                <a:solidFill>
                  <a:srgbClr val="A42145"/>
                </a:solidFill>
                <a:latin typeface="Montserrat" pitchFamily="2" charset="77"/>
              </a:rPr>
              <a:t>han cumplido </a:t>
            </a:r>
            <a:r>
              <a:rPr lang="es-MX" sz="2200" dirty="0">
                <a:latin typeface="Montserrat" pitchFamily="2" charset="77"/>
              </a:rPr>
              <a:t>informando el nombre del servidor público que atenderá todo los relacionado con temas inmobiliarios.</a:t>
            </a:r>
          </a:p>
        </p:txBody>
      </p:sp>
      <p:sp>
        <p:nvSpPr>
          <p:cNvPr id="29" name="Rectángulo 1">
            <a:extLst>
              <a:ext uri="{FF2B5EF4-FFF2-40B4-BE49-F238E27FC236}">
                <a16:creationId xmlns:a16="http://schemas.microsoft.com/office/drawing/2014/main" xmlns="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30" name="Rectángulo 1">
            <a:extLst>
              <a:ext uri="{FF2B5EF4-FFF2-40B4-BE49-F238E27FC236}">
                <a16:creationId xmlns:a16="http://schemas.microsoft.com/office/drawing/2014/main" xmlns="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7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109880</TotalTime>
  <Words>160</Words>
  <Application>Microsoft Office PowerPoint</Application>
  <PresentationFormat>Personalizado</PresentationFormat>
  <Paragraphs>86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6500</cp:revision>
  <cp:lastPrinted>2021-04-21T21:03:27Z</cp:lastPrinted>
  <dcterms:created xsi:type="dcterms:W3CDTF">2014-01-14T18:42:15Z</dcterms:created>
  <dcterms:modified xsi:type="dcterms:W3CDTF">2021-04-22T23:16:27Z</dcterms:modified>
</cp:coreProperties>
</file>