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7"/>
  </p:notesMasterIdLst>
  <p:sldIdLst>
    <p:sldId id="1538" r:id="rId5"/>
    <p:sldId id="1519" r:id="rId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80">
          <p15:clr>
            <a:srgbClr val="A4A3A4"/>
          </p15:clr>
        </p15:guide>
        <p15:guide id="2" pos="43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5C4F"/>
    <a:srgbClr val="BC945A"/>
    <a:srgbClr val="DECEAD"/>
    <a:srgbClr val="A32043"/>
    <a:srgbClr val="691B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66" autoAdjust="0"/>
    <p:restoredTop sz="95878" autoAdjust="0"/>
  </p:normalViewPr>
  <p:slideViewPr>
    <p:cSldViewPr snapToGrid="0" snapToObjects="1">
      <p:cViewPr>
        <p:scale>
          <a:sx n="125" d="100"/>
          <a:sy n="125" d="100"/>
        </p:scale>
        <p:origin x="240" y="90"/>
      </p:cViewPr>
      <p:guideLst>
        <p:guide orient="horz" pos="98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224114-DFE2-B74C-BE8F-6CB9BA920029}" type="datetimeFigureOut">
              <a:rPr lang="es-MX" smtClean="0"/>
              <a:t>17/10/2022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CEF4C2-A3E8-F04E-8200-3D5BA8DC285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60207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ítulo 1">
            <a:extLst>
              <a:ext uri="{FF2B5EF4-FFF2-40B4-BE49-F238E27FC236}">
                <a16:creationId xmlns:a16="http://schemas.microsoft.com/office/drawing/2014/main" id="{19652914-8D6A-3C47-960A-89E7F97A3B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0723" y="2157412"/>
            <a:ext cx="11310553" cy="1271588"/>
          </a:xfrm>
          <a:prstGeom prst="rect">
            <a:avLst/>
          </a:prstGeom>
        </p:spPr>
        <p:txBody>
          <a:bodyPr/>
          <a:lstStyle>
            <a:lvl1pPr algn="ctr">
              <a:defRPr lang="es-MX" b="1" i="0" dirty="0">
                <a:solidFill>
                  <a:srgbClr val="245C4F"/>
                </a:solidFill>
                <a:latin typeface="Montserrat SemiBold" pitchFamily="2" charset="77"/>
              </a:defRPr>
            </a:lvl1pPr>
          </a:lstStyle>
          <a:p>
            <a:pPr marL="0" lvl="0"/>
            <a:r>
              <a:rPr lang="es-MX" dirty="0">
                <a:solidFill>
                  <a:srgbClr val="245C4F"/>
                </a:solidFill>
              </a:rPr>
              <a:t>INSTITUTO MEXICANO</a:t>
            </a:r>
            <a:br>
              <a:rPr lang="es-MX" dirty="0">
                <a:solidFill>
                  <a:srgbClr val="245C4F"/>
                </a:solidFill>
              </a:rPr>
            </a:br>
            <a:r>
              <a:rPr lang="es-MX" dirty="0">
                <a:solidFill>
                  <a:srgbClr val="245C4F"/>
                </a:solidFill>
              </a:rPr>
              <a:t>DEL SEGURO SOCIAL</a:t>
            </a:r>
            <a:endParaRPr lang="es-MX" dirty="0"/>
          </a:p>
        </p:txBody>
      </p:sp>
      <p:sp>
        <p:nvSpPr>
          <p:cNvPr id="17" name="Subtítulo 2">
            <a:extLst>
              <a:ext uri="{FF2B5EF4-FFF2-40B4-BE49-F238E27FC236}">
                <a16:creationId xmlns:a16="http://schemas.microsoft.com/office/drawing/2014/main" id="{32026DBC-2A7F-D343-BC8B-E921067DE42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0723" y="3429000"/>
            <a:ext cx="11306433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s-MX" sz="2000" b="0" i="0" kern="1200" smtClean="0">
                <a:solidFill>
                  <a:srgbClr val="BC945A"/>
                </a:solidFill>
                <a:latin typeface="Montserrat SemiBold" panose="00000700000000000000" pitchFamily="2" charset="0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1 de enero de 2022</a:t>
            </a:r>
          </a:p>
        </p:txBody>
      </p:sp>
      <p:sp>
        <p:nvSpPr>
          <p:cNvPr id="18" name="Marcador de fecha 3">
            <a:extLst>
              <a:ext uri="{FF2B5EF4-FFF2-40B4-BE49-F238E27FC236}">
                <a16:creationId xmlns:a16="http://schemas.microsoft.com/office/drawing/2014/main" id="{E48122CA-E02E-6143-B765-916014E3EF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/>
              <a:pPr/>
              <a:t>17/10/2022</a:t>
            </a:fld>
            <a:endParaRPr lang="es-MX"/>
          </a:p>
        </p:txBody>
      </p:sp>
      <p:sp>
        <p:nvSpPr>
          <p:cNvPr id="19" name="Marcador de pie de página 4">
            <a:extLst>
              <a:ext uri="{FF2B5EF4-FFF2-40B4-BE49-F238E27FC236}">
                <a16:creationId xmlns:a16="http://schemas.microsoft.com/office/drawing/2014/main" id="{B7C0A9CA-112C-3645-9E05-8C53BB8EB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endParaRPr lang="es-MX"/>
          </a:p>
        </p:txBody>
      </p:sp>
      <p:sp>
        <p:nvSpPr>
          <p:cNvPr id="20" name="Marcador de número de diapositiva 5">
            <a:extLst>
              <a:ext uri="{FF2B5EF4-FFF2-40B4-BE49-F238E27FC236}">
                <a16:creationId xmlns:a16="http://schemas.microsoft.com/office/drawing/2014/main" id="{7C2DCBF4-C5C6-0142-8B94-EB5BABA51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/>
              <a:pPr/>
              <a:t>‹Nº›</a:t>
            </a:fld>
            <a:endParaRPr lang="es-MX"/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C3B5516A-D4CD-124C-A99F-7170CD9F8DDE}"/>
              </a:ext>
            </a:extLst>
          </p:cNvPr>
          <p:cNvCxnSpPr>
            <a:cxnSpLocks/>
          </p:cNvCxnSpPr>
          <p:nvPr userDrawn="1"/>
        </p:nvCxnSpPr>
        <p:spPr>
          <a:xfrm>
            <a:off x="3569043" y="3410465"/>
            <a:ext cx="5037437" cy="0"/>
          </a:xfrm>
          <a:prstGeom prst="line">
            <a:avLst/>
          </a:prstGeom>
          <a:ln w="31750">
            <a:solidFill>
              <a:srgbClr val="BC94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7 Imagen">
            <a:extLst>
              <a:ext uri="{FF2B5EF4-FFF2-40B4-BE49-F238E27FC236}">
                <a16:creationId xmlns:a16="http://schemas.microsoft.com/office/drawing/2014/main" id="{7D48B855-AC5D-2B4F-A3BB-EB4FB028DA1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3766" y="5207338"/>
            <a:ext cx="2450034" cy="1149012"/>
          </a:xfrm>
          <a:prstGeom prst="rect">
            <a:avLst/>
          </a:prstGeom>
        </p:spPr>
      </p:pic>
      <p:pic>
        <p:nvPicPr>
          <p:cNvPr id="23" name="Picture 5" descr="Firmas GMX-IMSS-2021.pdf">
            <a:extLst>
              <a:ext uri="{FF2B5EF4-FFF2-40B4-BE49-F238E27FC236}">
                <a16:creationId xmlns:a16="http://schemas.microsoft.com/office/drawing/2014/main" id="{38E4989C-C3F6-534E-AA62-67FE90C1CC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3" t="37429" r="13433" b="37205"/>
          <a:stretch/>
        </p:blipFill>
        <p:spPr>
          <a:xfrm>
            <a:off x="440723" y="5280528"/>
            <a:ext cx="4008254" cy="100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82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4DE39B01-1C29-F740-B34C-8C8F3D9B337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48977" y="2157412"/>
            <a:ext cx="7302299" cy="1271588"/>
          </a:xfrm>
          <a:prstGeom prst="rect">
            <a:avLst/>
          </a:prstGeom>
        </p:spPr>
        <p:txBody>
          <a:bodyPr/>
          <a:lstStyle>
            <a:lvl1pPr algn="ctr">
              <a:defRPr lang="es-MX" b="1" i="0" dirty="0">
                <a:solidFill>
                  <a:srgbClr val="245C4F"/>
                </a:solidFill>
                <a:latin typeface="Montserrat SemiBold" pitchFamily="2" charset="77"/>
              </a:defRPr>
            </a:lvl1pPr>
          </a:lstStyle>
          <a:p>
            <a:pPr marL="0" lvl="0"/>
            <a:r>
              <a:rPr lang="es-MX" dirty="0">
                <a:solidFill>
                  <a:srgbClr val="245C4F"/>
                </a:solidFill>
              </a:rPr>
              <a:t>EJEMPLO DE ENTRADA DE CAPÍTULO O TEMA</a:t>
            </a:r>
            <a:endParaRPr lang="es-MX" dirty="0"/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id="{62D5E33C-9F19-C34E-9EF9-33F9CAB313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4857" y="3697959"/>
            <a:ext cx="7302299" cy="10026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s-MX" sz="2400" b="0" i="0" kern="1200" smtClean="0">
                <a:solidFill>
                  <a:srgbClr val="BC945A"/>
                </a:solidFill>
                <a:latin typeface="Montserrat SemiBold" panose="00000700000000000000" pitchFamily="2" charset="0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editar el estilo de subtítulo del patrón</a:t>
            </a:r>
          </a:p>
        </p:txBody>
      </p:sp>
      <p:sp>
        <p:nvSpPr>
          <p:cNvPr id="12" name="Marcador de fecha 3">
            <a:extLst>
              <a:ext uri="{FF2B5EF4-FFF2-40B4-BE49-F238E27FC236}">
                <a16:creationId xmlns:a16="http://schemas.microsoft.com/office/drawing/2014/main" id="{065CF607-6DA1-B84E-802C-8D7D10EDD5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/>
              <a:pPr/>
              <a:t>17/10/2022</a:t>
            </a:fld>
            <a:endParaRPr lang="es-MX"/>
          </a:p>
        </p:txBody>
      </p:sp>
      <p:sp>
        <p:nvSpPr>
          <p:cNvPr id="13" name="Marcador de pie de página 4">
            <a:extLst>
              <a:ext uri="{FF2B5EF4-FFF2-40B4-BE49-F238E27FC236}">
                <a16:creationId xmlns:a16="http://schemas.microsoft.com/office/drawing/2014/main" id="{39DDB117-567E-9E49-AB86-45FE1070C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endParaRPr lang="es-MX"/>
          </a:p>
        </p:txBody>
      </p:sp>
      <p:sp>
        <p:nvSpPr>
          <p:cNvPr id="14" name="Marcador de número de diapositiva 5">
            <a:extLst>
              <a:ext uri="{FF2B5EF4-FFF2-40B4-BE49-F238E27FC236}">
                <a16:creationId xmlns:a16="http://schemas.microsoft.com/office/drawing/2014/main" id="{597A9707-2891-4040-BB1F-B03D1B93C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/>
              <a:pPr/>
              <a:t>‹Nº›</a:t>
            </a:fld>
            <a:endParaRPr lang="es-MX"/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8E0FAC12-079B-DB4C-BEFF-A8F357688062}"/>
              </a:ext>
            </a:extLst>
          </p:cNvPr>
          <p:cNvCxnSpPr>
            <a:cxnSpLocks/>
          </p:cNvCxnSpPr>
          <p:nvPr userDrawn="1"/>
        </p:nvCxnSpPr>
        <p:spPr>
          <a:xfrm>
            <a:off x="4444857" y="3429000"/>
            <a:ext cx="7747143" cy="0"/>
          </a:xfrm>
          <a:prstGeom prst="line">
            <a:avLst/>
          </a:prstGeom>
          <a:ln w="31750">
            <a:solidFill>
              <a:srgbClr val="BC94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7 Imagen">
            <a:extLst>
              <a:ext uri="{FF2B5EF4-FFF2-40B4-BE49-F238E27FC236}">
                <a16:creationId xmlns:a16="http://schemas.microsoft.com/office/drawing/2014/main" id="{E1E7242A-A11B-4149-B65B-F1D5D888C85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3766" y="5207338"/>
            <a:ext cx="2450034" cy="1149012"/>
          </a:xfrm>
          <a:prstGeom prst="rect">
            <a:avLst/>
          </a:prstGeom>
        </p:spPr>
      </p:pic>
      <p:pic>
        <p:nvPicPr>
          <p:cNvPr id="20" name="Picture 5" descr="Firmas GMX-IMSS-2021.pdf">
            <a:extLst>
              <a:ext uri="{FF2B5EF4-FFF2-40B4-BE49-F238E27FC236}">
                <a16:creationId xmlns:a16="http://schemas.microsoft.com/office/drawing/2014/main" id="{09608EBF-2314-554A-ABE3-A033F44CAA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3" t="37429" r="13433" b="37205"/>
          <a:stretch/>
        </p:blipFill>
        <p:spPr>
          <a:xfrm>
            <a:off x="440723" y="5280528"/>
            <a:ext cx="4008254" cy="100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673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E8E410-8C53-D84C-9883-CFF407088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712" y="554219"/>
            <a:ext cx="10515600" cy="593486"/>
          </a:xfrm>
          <a:prstGeom prst="rect">
            <a:avLst/>
          </a:prstGeom>
          <a:noFill/>
        </p:spPr>
        <p:txBody>
          <a:bodyPr/>
          <a:lstStyle>
            <a:lvl1pPr>
              <a:defRPr lang="es-ES" sz="4000" b="1" i="0" kern="1200" dirty="0" smtClean="0">
                <a:solidFill>
                  <a:srgbClr val="2A5C4B"/>
                </a:solidFill>
                <a:latin typeface="Montserrat SemiBold" pitchFamily="2" charset="77"/>
                <a:ea typeface="Montserrat SemiBold" pitchFamily="2" charset="77"/>
                <a:cs typeface="Montserrat SemiBold" pitchFamily="2" charset="77"/>
              </a:defRPr>
            </a:lvl1pPr>
          </a:lstStyle>
          <a:p>
            <a:r>
              <a:rPr lang="es-ES" dirty="0"/>
              <a:t>Cabeza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637069-379F-F84E-BE95-0CF705A65FA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37712" y="1907873"/>
            <a:ext cx="9508362" cy="397746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 i="0">
                <a:latin typeface="Montserrat SemiBold" pitchFamily="2" charset="77"/>
              </a:defRPr>
            </a:lvl1pPr>
            <a:lvl2pPr>
              <a:defRPr sz="1800" b="0" i="0">
                <a:latin typeface="Montserrat Medium" pitchFamily="2" charset="77"/>
              </a:defRPr>
            </a:lvl2pPr>
            <a:lvl3pPr>
              <a:defRPr sz="1600" b="0" i="0">
                <a:latin typeface="Montserrat Medium" pitchFamily="2" charset="77"/>
              </a:defRPr>
            </a:lvl3pPr>
            <a:lvl4pPr>
              <a:defRPr sz="1400" b="0" i="0">
                <a:latin typeface="Montserrat Medium" pitchFamily="2" charset="77"/>
              </a:defRPr>
            </a:lvl4pPr>
            <a:lvl5pPr>
              <a:defRPr sz="1400" b="0" i="0">
                <a:latin typeface="Montserrat Medium" pitchFamily="2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sz="24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Usar Tipografía Montserrat Semibold 21 puntos. </a:t>
            </a:r>
          </a:p>
          <a:p>
            <a:pPr lvl="0"/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875941F-B37C-3543-BCF6-BBDA53BF0A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 Medium" pitchFamily="2" charset="77"/>
              </a:defRPr>
            </a:lvl1pPr>
          </a:lstStyle>
          <a:p>
            <a:fld id="{25603BE5-1F17-8548-8BEF-3E49464E9736}" type="datetimeFigureOut">
              <a:rPr lang="es-MX" smtClean="0"/>
              <a:pPr/>
              <a:t>17/10/2022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F1BCEE1-122C-454F-9643-CA9E30ABC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 Medium" pitchFamily="2" charset="77"/>
              </a:defRPr>
            </a:lvl1pPr>
          </a:lstStyle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9EE994-338E-E347-BBF7-43EFDF7A4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 Medium" pitchFamily="2" charset="77"/>
              </a:defRPr>
            </a:lvl1pPr>
          </a:lstStyle>
          <a:p>
            <a:fld id="{EC6FE2E1-1F49-9140-AA3E-EA70BBC72399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4" name="Marcador de texto 2">
            <a:extLst>
              <a:ext uri="{FF2B5EF4-FFF2-40B4-BE49-F238E27FC236}">
                <a16:creationId xmlns:a16="http://schemas.microsoft.com/office/drawing/2014/main" id="{CD6E2F78-9B87-A946-823F-A6B2297AB59C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37712" y="1204153"/>
            <a:ext cx="10514012" cy="4506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rgbClr val="BC945A"/>
                </a:solidFill>
                <a:latin typeface="Montserrat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SzPts val="2200"/>
            </a:pPr>
            <a:r>
              <a:rPr lang="es-MX" sz="2400" dirty="0">
                <a:solidFill>
                  <a:srgbClr val="BC955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Subtitulo usar Tipografía Montserrat Semibold 24 puntos. </a:t>
            </a:r>
          </a:p>
        </p:txBody>
      </p:sp>
      <p:pic>
        <p:nvPicPr>
          <p:cNvPr id="16" name="Picture 4" descr="Firmas GMX-IMSS-2021.pdf">
            <a:extLst>
              <a:ext uri="{FF2B5EF4-FFF2-40B4-BE49-F238E27FC236}">
                <a16:creationId xmlns:a16="http://schemas.microsoft.com/office/drawing/2014/main" id="{DD8C5329-3375-154F-BC15-EC647F0BD9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3" t="37429" r="13433" b="37205"/>
          <a:stretch/>
        </p:blipFill>
        <p:spPr>
          <a:xfrm>
            <a:off x="9088583" y="119121"/>
            <a:ext cx="2807820" cy="702354"/>
          </a:xfrm>
          <a:prstGeom prst="rect">
            <a:avLst/>
          </a:prstGeom>
        </p:spPr>
      </p:pic>
      <p:pic>
        <p:nvPicPr>
          <p:cNvPr id="17" name="7 Imagen">
            <a:extLst>
              <a:ext uri="{FF2B5EF4-FFF2-40B4-BE49-F238E27FC236}">
                <a16:creationId xmlns:a16="http://schemas.microsoft.com/office/drawing/2014/main" id="{3404B1D4-F9D2-AA48-ADA6-B0D1775B57B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21" y="5548784"/>
            <a:ext cx="2013082" cy="94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374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054ECF21-766C-CF47-ADA3-A4E837057451}"/>
              </a:ext>
            </a:extLst>
          </p:cNvPr>
          <p:cNvSpPr/>
          <p:nvPr userDrawn="1"/>
        </p:nvSpPr>
        <p:spPr>
          <a:xfrm>
            <a:off x="1753602" y="2683038"/>
            <a:ext cx="10386912" cy="902043"/>
          </a:xfrm>
          <a:prstGeom prst="rect">
            <a:avLst/>
          </a:prstGeom>
          <a:gradFill flip="none" rotWithShape="1">
            <a:gsLst>
              <a:gs pos="0">
                <a:srgbClr val="DECEAD">
                  <a:alpha val="27578"/>
                </a:srgbClr>
              </a:gs>
              <a:gs pos="100000">
                <a:srgbClr val="DECEA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3058B99-6E3E-E24F-88FD-92643B009C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603BE5-1F17-8548-8BEF-3E49464E9736}" type="datetimeFigureOut">
              <a:rPr lang="es-MX" smtClean="0"/>
              <a:t>17/10/2022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1B31569-8587-0343-9144-76940B46B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4BCF81B-5B7B-3549-A207-AD603098C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6FE2E1-1F49-9140-AA3E-EA70BBC72399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1CAC066D-B604-7A4A-8BE7-83F456B4E6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05088" y="2853095"/>
            <a:ext cx="10126721" cy="5619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3700">
                <a:solidFill>
                  <a:srgbClr val="245C4F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US" dirty="0"/>
              <a:t>TÍTULO DE CONTRAPORTADA</a:t>
            </a:r>
          </a:p>
        </p:txBody>
      </p:sp>
      <p:pic>
        <p:nvPicPr>
          <p:cNvPr id="15" name="Picture 5" descr="Firmas GMX-IMSS-2021.pdf">
            <a:extLst>
              <a:ext uri="{FF2B5EF4-FFF2-40B4-BE49-F238E27FC236}">
                <a16:creationId xmlns:a16="http://schemas.microsoft.com/office/drawing/2014/main" id="{C71DD2DB-9219-3344-B5E3-AD6C2CB453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09" t="37429" r="15532" b="37205"/>
          <a:stretch/>
        </p:blipFill>
        <p:spPr>
          <a:xfrm>
            <a:off x="2972844" y="3883960"/>
            <a:ext cx="5422380" cy="1464869"/>
          </a:xfrm>
          <a:prstGeom prst="rect">
            <a:avLst/>
          </a:prstGeom>
        </p:spPr>
      </p:pic>
      <p:pic>
        <p:nvPicPr>
          <p:cNvPr id="16" name="7 Imagen">
            <a:extLst>
              <a:ext uri="{FF2B5EF4-FFF2-40B4-BE49-F238E27FC236}">
                <a16:creationId xmlns:a16="http://schemas.microsoft.com/office/drawing/2014/main" id="{C727261F-25FD-8640-8B6B-DFF5736ED2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3766" y="3883960"/>
            <a:ext cx="2450034" cy="114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645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73BD97-07CB-7442-9E42-26E0FF55F23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>
                <a:latin typeface="Montserrat" pitchFamily="2" charset="77"/>
              </a:defRPr>
            </a:lvl1pPr>
            <a:lvl2pPr>
              <a:defRPr sz="1800" b="0" i="0">
                <a:latin typeface="Montserrat" pitchFamily="2" charset="77"/>
              </a:defRPr>
            </a:lvl2pPr>
            <a:lvl3pPr>
              <a:defRPr sz="1600" b="0" i="0">
                <a:latin typeface="Montserrat" pitchFamily="2" charset="77"/>
              </a:defRPr>
            </a:lvl3pPr>
            <a:lvl4pPr>
              <a:defRPr sz="1400" b="0" i="0">
                <a:latin typeface="Montserrat" pitchFamily="2" charset="77"/>
              </a:defRPr>
            </a:lvl4pPr>
            <a:lvl5pPr>
              <a:defRPr sz="1400" b="0" i="0">
                <a:latin typeface="Montserrat" pitchFamily="2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sz="24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Usar Tipografía Montserrat Semibold 21 puntos. </a:t>
            </a:r>
          </a:p>
          <a:p>
            <a:pPr lvl="0"/>
            <a:endParaRPr lang="es-MX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0B0156F-8163-7445-9FB4-3A97E130106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>
                <a:latin typeface="Montserrat" pitchFamily="2" charset="77"/>
              </a:defRPr>
            </a:lvl1pPr>
            <a:lvl2pPr>
              <a:defRPr sz="1800" b="0" i="0">
                <a:latin typeface="Montserrat" pitchFamily="2" charset="77"/>
              </a:defRPr>
            </a:lvl2pPr>
            <a:lvl3pPr>
              <a:defRPr sz="1600" b="0" i="0">
                <a:latin typeface="Montserrat" pitchFamily="2" charset="77"/>
              </a:defRPr>
            </a:lvl3pPr>
            <a:lvl4pPr>
              <a:defRPr sz="1400" b="0" i="0">
                <a:latin typeface="Montserrat" pitchFamily="2" charset="77"/>
              </a:defRPr>
            </a:lvl4pPr>
            <a:lvl5pPr>
              <a:defRPr sz="1400" b="0" i="0">
                <a:latin typeface="Montserrat" pitchFamily="2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sz="24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Usar Tipografía Montserrat Semibold 21 puntos. </a:t>
            </a:r>
          </a:p>
          <a:p>
            <a:pPr lvl="0"/>
            <a:endParaRPr lang="es-MX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5CB603F-41EA-FC4C-B55D-D18D46D0DB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/>
              <a:pPr/>
              <a:t>17/10/2022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12EC22C-1FE7-424C-AEF4-E28C11F5F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A0C21B3-5B1F-2D41-BF1C-437FC4D60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10" name="Picture 4" descr="Firmas GMX-IMSS-2021.pdf">
            <a:extLst>
              <a:ext uri="{FF2B5EF4-FFF2-40B4-BE49-F238E27FC236}">
                <a16:creationId xmlns:a16="http://schemas.microsoft.com/office/drawing/2014/main" id="{5459E9A7-39C9-6649-A808-3E49CD97B0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3" t="37429" r="13433" b="37205"/>
          <a:stretch/>
        </p:blipFill>
        <p:spPr>
          <a:xfrm>
            <a:off x="9088583" y="119121"/>
            <a:ext cx="2807820" cy="702354"/>
          </a:xfrm>
          <a:prstGeom prst="rect">
            <a:avLst/>
          </a:prstGeom>
        </p:spPr>
      </p:pic>
      <p:pic>
        <p:nvPicPr>
          <p:cNvPr id="11" name="7 Imagen">
            <a:extLst>
              <a:ext uri="{FF2B5EF4-FFF2-40B4-BE49-F238E27FC236}">
                <a16:creationId xmlns:a16="http://schemas.microsoft.com/office/drawing/2014/main" id="{B42389E4-3878-9B45-B367-E7CF1D478CA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21" y="5548784"/>
            <a:ext cx="2013082" cy="94409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FBE8E410-8C53-D84C-9883-CFF407088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712" y="554219"/>
            <a:ext cx="10515600" cy="593486"/>
          </a:xfrm>
          <a:prstGeom prst="rect">
            <a:avLst/>
          </a:prstGeom>
          <a:noFill/>
        </p:spPr>
        <p:txBody>
          <a:bodyPr/>
          <a:lstStyle>
            <a:lvl1pPr>
              <a:defRPr lang="es-ES" sz="4000" b="1" i="0" kern="1200" dirty="0" smtClean="0">
                <a:solidFill>
                  <a:srgbClr val="2A5C4B"/>
                </a:solidFill>
                <a:latin typeface="Montserrat SemiBold" pitchFamily="2" charset="77"/>
                <a:ea typeface="Montserrat SemiBold" pitchFamily="2" charset="77"/>
                <a:cs typeface="Montserrat SemiBold" pitchFamily="2" charset="77"/>
              </a:defRPr>
            </a:lvl1pPr>
          </a:lstStyle>
          <a:p>
            <a:r>
              <a:rPr lang="es-ES" dirty="0"/>
              <a:t>Cabeza</a:t>
            </a:r>
            <a:endParaRPr lang="es-MX" dirty="0"/>
          </a:p>
        </p:txBody>
      </p:sp>
      <p:sp>
        <p:nvSpPr>
          <p:cNvPr id="14" name="Marcador de texto 2">
            <a:extLst>
              <a:ext uri="{FF2B5EF4-FFF2-40B4-BE49-F238E27FC236}">
                <a16:creationId xmlns:a16="http://schemas.microsoft.com/office/drawing/2014/main" id="{CD6E2F78-9B87-A946-823F-A6B2297AB59C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37712" y="1204153"/>
            <a:ext cx="10514012" cy="4506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rgbClr val="BC945A"/>
                </a:solidFill>
                <a:latin typeface="Montserrat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SzPts val="2200"/>
            </a:pPr>
            <a:r>
              <a:rPr lang="es-MX" sz="2400" dirty="0">
                <a:solidFill>
                  <a:srgbClr val="BC955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Subtitulo usar Tipografía Montserrat Semibold 24 puntos. </a:t>
            </a:r>
          </a:p>
        </p:txBody>
      </p:sp>
    </p:spTree>
    <p:extLst>
      <p:ext uri="{BB962C8B-B14F-4D97-AF65-F5344CB8AC3E}">
        <p14:creationId xmlns:p14="http://schemas.microsoft.com/office/powerpoint/2010/main" val="3799862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76BB6D-B33A-A547-A485-77D3D13F5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</p:spPr>
        <p:txBody>
          <a:bodyPr/>
          <a:lstStyle>
            <a:lvl1pPr>
              <a:defRPr lang="es-MX" sz="4000" b="0" i="0" dirty="0">
                <a:solidFill>
                  <a:srgbClr val="245C4F"/>
                </a:solidFill>
                <a:latin typeface="Montserrat SemiBold" panose="00000700000000000000" pitchFamily="2" charset="0"/>
              </a:defRPr>
            </a:lvl1pPr>
          </a:lstStyle>
          <a:p>
            <a:pPr marL="0" lvl="0"/>
            <a:r>
              <a:rPr lang="es-MX" dirty="0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2C4A6EA-30A2-5340-AAB1-DCC35A789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 i="0">
                <a:solidFill>
                  <a:srgbClr val="BC945A"/>
                </a:solidFill>
                <a:latin typeface="Montserrat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6942261-CB79-C84F-ABBD-0D5045978F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2000" b="0" i="0">
                <a:latin typeface="Montserrat" pitchFamily="2" charset="77"/>
              </a:defRPr>
            </a:lvl1pPr>
            <a:lvl2pPr>
              <a:defRPr sz="1800" b="0" i="0">
                <a:latin typeface="Montserrat" pitchFamily="2" charset="77"/>
              </a:defRPr>
            </a:lvl2pPr>
            <a:lvl3pPr>
              <a:defRPr sz="1600" b="0" i="0">
                <a:latin typeface="Montserrat" pitchFamily="2" charset="77"/>
              </a:defRPr>
            </a:lvl3pPr>
            <a:lvl4pPr>
              <a:defRPr sz="1400" b="0" i="0">
                <a:latin typeface="Montserrat" pitchFamily="2" charset="77"/>
              </a:defRPr>
            </a:lvl4pPr>
            <a:lvl5pPr>
              <a:defRPr sz="1400" b="0" i="0">
                <a:latin typeface="Montserrat" pitchFamily="2" charset="77"/>
              </a:defRPr>
            </a:lvl5pPr>
          </a:lstStyle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2A37B2F-B499-0540-A63C-8F1906321E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>
              <a:defRPr lang="es-MX" sz="1800" b="1" i="0" dirty="0">
                <a:solidFill>
                  <a:srgbClr val="BC945A"/>
                </a:solidFill>
                <a:latin typeface="Montserrat SemiBold" pitchFamily="2" charset="77"/>
              </a:defRPr>
            </a:lvl1pPr>
          </a:lstStyle>
          <a:p>
            <a:pPr marL="0" lvl="0" indent="0">
              <a:buNone/>
            </a:pPr>
            <a:r>
              <a:rPr lang="es-MX" dirty="0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3C65AED-1AA1-E044-8696-2CF3548628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2000" b="0" i="0">
                <a:latin typeface="Montserrat" pitchFamily="2" charset="77"/>
              </a:defRPr>
            </a:lvl1pPr>
            <a:lvl2pPr>
              <a:defRPr sz="1800" b="0" i="0">
                <a:latin typeface="Montserrat" pitchFamily="2" charset="77"/>
              </a:defRPr>
            </a:lvl2pPr>
            <a:lvl3pPr>
              <a:defRPr sz="1600" b="0" i="0">
                <a:latin typeface="Montserrat" pitchFamily="2" charset="77"/>
              </a:defRPr>
            </a:lvl3pPr>
            <a:lvl4pPr>
              <a:defRPr sz="1400" b="0" i="0">
                <a:latin typeface="Montserrat" pitchFamily="2" charset="77"/>
              </a:defRPr>
            </a:lvl4pPr>
            <a:lvl5pPr>
              <a:defRPr sz="1400" b="0" i="0">
                <a:latin typeface="Montserrat" pitchFamily="2" charset="77"/>
              </a:defRPr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240CBD3-E863-2046-B2D2-D6F27EED18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/>
              <a:pPr/>
              <a:t>17/10/2022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3387900-B9DB-684D-926D-AD7BBF676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9C1A863-054B-D145-A065-2BB5A21D8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11" name="Picture 4" descr="Firmas GMX-IMSS-2021.pdf">
            <a:extLst>
              <a:ext uri="{FF2B5EF4-FFF2-40B4-BE49-F238E27FC236}">
                <a16:creationId xmlns:a16="http://schemas.microsoft.com/office/drawing/2014/main" id="{5C9BACE2-1DD2-E446-9D89-B05A26C0E2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3" t="37429" r="13433" b="37205"/>
          <a:stretch/>
        </p:blipFill>
        <p:spPr>
          <a:xfrm>
            <a:off x="9088583" y="119121"/>
            <a:ext cx="2807820" cy="702354"/>
          </a:xfrm>
          <a:prstGeom prst="rect">
            <a:avLst/>
          </a:prstGeom>
        </p:spPr>
      </p:pic>
      <p:pic>
        <p:nvPicPr>
          <p:cNvPr id="13" name="7 Imagen">
            <a:extLst>
              <a:ext uri="{FF2B5EF4-FFF2-40B4-BE49-F238E27FC236}">
                <a16:creationId xmlns:a16="http://schemas.microsoft.com/office/drawing/2014/main" id="{CD5C5196-0F57-1544-981F-F04647378EE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21" y="5548784"/>
            <a:ext cx="2013082" cy="94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145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988499F-9013-3B4D-9E62-8473EED30F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603BE5-1F17-8548-8BEF-3E49464E9736}" type="datetimeFigureOut">
              <a:rPr lang="es-MX" smtClean="0"/>
              <a:t>17/10/2022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7064967-A914-0E42-A81E-DBE9DDA9F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DA3D91E-F8B5-DE4E-96D1-A498862FB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6FE2E1-1F49-9140-AA3E-EA70BBC72399}" type="slidenum">
              <a:rPr lang="es-MX" smtClean="0"/>
              <a:t>‹Nº›</a:t>
            </a:fld>
            <a:endParaRPr lang="es-MX"/>
          </a:p>
        </p:txBody>
      </p:sp>
      <p:pic>
        <p:nvPicPr>
          <p:cNvPr id="7" name="Picture 4" descr="Firmas GMX-IMSS-2021.pdf">
            <a:extLst>
              <a:ext uri="{FF2B5EF4-FFF2-40B4-BE49-F238E27FC236}">
                <a16:creationId xmlns:a16="http://schemas.microsoft.com/office/drawing/2014/main" id="{3617246E-A69B-DD43-B42B-BE17290D5B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3" t="37429" r="13433" b="37205"/>
          <a:stretch/>
        </p:blipFill>
        <p:spPr>
          <a:xfrm>
            <a:off x="9088583" y="119121"/>
            <a:ext cx="2807820" cy="702354"/>
          </a:xfrm>
          <a:prstGeom prst="rect">
            <a:avLst/>
          </a:prstGeom>
        </p:spPr>
      </p:pic>
      <p:pic>
        <p:nvPicPr>
          <p:cNvPr id="8" name="7 Imagen">
            <a:extLst>
              <a:ext uri="{FF2B5EF4-FFF2-40B4-BE49-F238E27FC236}">
                <a16:creationId xmlns:a16="http://schemas.microsoft.com/office/drawing/2014/main" id="{50042BCD-3DF3-754A-9331-3A330D181B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21" y="5548784"/>
            <a:ext cx="2013082" cy="944091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FBE8E410-8C53-D84C-9883-CFF407088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712" y="554219"/>
            <a:ext cx="10515600" cy="593486"/>
          </a:xfrm>
          <a:prstGeom prst="rect">
            <a:avLst/>
          </a:prstGeom>
          <a:noFill/>
        </p:spPr>
        <p:txBody>
          <a:bodyPr/>
          <a:lstStyle>
            <a:lvl1pPr>
              <a:defRPr lang="es-ES" sz="4000" b="1" i="0" kern="1200" dirty="0" smtClean="0">
                <a:solidFill>
                  <a:srgbClr val="2A5C4B"/>
                </a:solidFill>
                <a:latin typeface="Montserrat SemiBold" pitchFamily="2" charset="77"/>
                <a:ea typeface="Montserrat SemiBold" pitchFamily="2" charset="77"/>
                <a:cs typeface="Montserrat SemiBold" pitchFamily="2" charset="77"/>
              </a:defRPr>
            </a:lvl1pPr>
          </a:lstStyle>
          <a:p>
            <a:r>
              <a:rPr lang="es-ES" dirty="0"/>
              <a:t>Cabeza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4299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04A8A6C-DEEF-C942-9E00-C5A06EF195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603BE5-1F17-8548-8BEF-3E49464E9736}" type="datetimeFigureOut">
              <a:rPr lang="es-MX" smtClean="0"/>
              <a:t>17/10/2022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6E707FE-5ABD-D344-B4B2-9606CFE02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A1C4905-1517-D34F-968D-926498CD2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6FE2E1-1F49-9140-AA3E-EA70BBC723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6780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F29DCB-E728-3844-A1EA-EA11326E11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</p:spPr>
        <p:txBody>
          <a:bodyPr/>
          <a:lstStyle>
            <a:lvl1pPr>
              <a:defRPr lang="es-MX" sz="2400" b="0" i="0" dirty="0">
                <a:solidFill>
                  <a:srgbClr val="245C4F"/>
                </a:solidFill>
                <a:latin typeface="Montserrat SemiBold" panose="00000700000000000000" pitchFamily="2" charset="0"/>
              </a:defRPr>
            </a:lvl1pPr>
          </a:lstStyle>
          <a:p>
            <a:pPr marL="0" lvl="0"/>
            <a:r>
              <a:rPr lang="es-MX" dirty="0"/>
              <a:t>Título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A5D5C0E-9B9E-B848-B839-EF88167FB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800" b="0" i="0">
                <a:latin typeface="Montserrat" pitchFamily="2" charset="77"/>
              </a:defRPr>
            </a:lvl1pPr>
            <a:lvl2pPr>
              <a:defRPr sz="2400" b="0" i="0">
                <a:latin typeface="Montserrat" pitchFamily="2" charset="77"/>
              </a:defRPr>
            </a:lvl2pPr>
            <a:lvl3pPr>
              <a:defRPr sz="2000" b="0" i="0">
                <a:latin typeface="Montserrat" pitchFamily="2" charset="77"/>
              </a:defRPr>
            </a:lvl3pPr>
            <a:lvl4pPr>
              <a:defRPr sz="1800" b="0" i="0">
                <a:latin typeface="Montserrat" pitchFamily="2" charset="77"/>
              </a:defRPr>
            </a:lvl4pPr>
            <a:lvl5pPr>
              <a:defRPr sz="1800" b="0" i="0">
                <a:latin typeface="Montserrat" pitchFamily="2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0874441-51E0-6B4B-B9ED-21030A4696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latin typeface="Montserrat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6A51B01-7D76-8D4A-B7BB-85DBC99347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/>
              <a:pPr/>
              <a:t>17/10/2022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0DE9428-2D9C-084C-8E7A-313E27D3B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DA02AF5-1EEE-F44E-9420-06B37C41E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9" name="Picture 4" descr="Firmas GMX-IMSS-2021.pdf">
            <a:extLst>
              <a:ext uri="{FF2B5EF4-FFF2-40B4-BE49-F238E27FC236}">
                <a16:creationId xmlns:a16="http://schemas.microsoft.com/office/drawing/2014/main" id="{E0502872-0983-F540-ACBF-076F304778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3" t="37429" r="13433" b="37205"/>
          <a:stretch/>
        </p:blipFill>
        <p:spPr>
          <a:xfrm>
            <a:off x="9088583" y="119121"/>
            <a:ext cx="2807820" cy="702354"/>
          </a:xfrm>
          <a:prstGeom prst="rect">
            <a:avLst/>
          </a:prstGeom>
        </p:spPr>
      </p:pic>
      <p:pic>
        <p:nvPicPr>
          <p:cNvPr id="10" name="7 Imagen">
            <a:extLst>
              <a:ext uri="{FF2B5EF4-FFF2-40B4-BE49-F238E27FC236}">
                <a16:creationId xmlns:a16="http://schemas.microsoft.com/office/drawing/2014/main" id="{6B9A99C3-7A4A-FC49-980D-9BC42D88AA0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21" y="5548784"/>
            <a:ext cx="2013082" cy="94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240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93824E-625A-6F48-AB74-624910D275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</p:spPr>
        <p:txBody>
          <a:bodyPr/>
          <a:lstStyle>
            <a:lvl1pPr>
              <a:defRPr lang="es-MX" sz="2400" b="0" i="0" dirty="0">
                <a:solidFill>
                  <a:srgbClr val="245C4F"/>
                </a:solidFill>
                <a:latin typeface="Montserrat SemiBold" panose="00000700000000000000" pitchFamily="2" charset="0"/>
              </a:defRPr>
            </a:lvl1pPr>
          </a:lstStyle>
          <a:p>
            <a:pPr marL="0" lvl="0"/>
            <a:r>
              <a:rPr lang="es-MX" dirty="0"/>
              <a:t>Título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4A2CE39-8C0D-D44E-8322-733D93EA55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0" i="0">
                <a:latin typeface="Montserrat" pitchFamily="2" charset="7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2E61BB9-029D-0740-A413-B024F5ED10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latin typeface="Montserrat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6A2D3BA-2586-6F4E-92A6-77612A8AE0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/>
              <a:pPr/>
              <a:t>17/10/2022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ED3E03-E96E-BD48-BF86-BDE47C5A0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3F04F57-E9EA-A74F-8979-3584A9ADE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10" name="Picture 4" descr="Firmas GMX-IMSS-2021.pdf">
            <a:extLst>
              <a:ext uri="{FF2B5EF4-FFF2-40B4-BE49-F238E27FC236}">
                <a16:creationId xmlns:a16="http://schemas.microsoft.com/office/drawing/2014/main" id="{3B592202-8E00-2A4A-88C1-BAD9A2DE0E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3" t="37429" r="13433" b="37205"/>
          <a:stretch/>
        </p:blipFill>
        <p:spPr>
          <a:xfrm>
            <a:off x="9088583" y="119121"/>
            <a:ext cx="2807820" cy="702354"/>
          </a:xfrm>
          <a:prstGeom prst="rect">
            <a:avLst/>
          </a:prstGeom>
        </p:spPr>
      </p:pic>
      <p:pic>
        <p:nvPicPr>
          <p:cNvPr id="11" name="7 Imagen">
            <a:extLst>
              <a:ext uri="{FF2B5EF4-FFF2-40B4-BE49-F238E27FC236}">
                <a16:creationId xmlns:a16="http://schemas.microsoft.com/office/drawing/2014/main" id="{B09D6997-7DC3-3F4A-8E04-308D720FD7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21" y="5548784"/>
            <a:ext cx="2013082" cy="94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832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3661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Conector recto 2">
            <a:extLst>
              <a:ext uri="{FF2B5EF4-FFF2-40B4-BE49-F238E27FC236}">
                <a16:creationId xmlns:a16="http://schemas.microsoft.com/office/drawing/2014/main" id="{3F21511F-8857-BB44-A48B-510047FC1E4A}"/>
              </a:ext>
            </a:extLst>
          </p:cNvPr>
          <p:cNvCxnSpPr>
            <a:cxnSpLocks/>
          </p:cNvCxnSpPr>
          <p:nvPr/>
        </p:nvCxnSpPr>
        <p:spPr>
          <a:xfrm flipV="1">
            <a:off x="225000" y="739942"/>
            <a:ext cx="6484252" cy="10303"/>
          </a:xfrm>
          <a:prstGeom prst="line">
            <a:avLst/>
          </a:prstGeom>
          <a:ln w="38100">
            <a:solidFill>
              <a:srgbClr val="DECE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Marcador de número de diapositiva 3">
            <a:extLst>
              <a:ext uri="{FF2B5EF4-FFF2-40B4-BE49-F238E27FC236}">
                <a16:creationId xmlns:a16="http://schemas.microsoft.com/office/drawing/2014/main" id="{EFC545BC-EDF1-C541-A1F1-84B5B4F18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82437" y="6560607"/>
            <a:ext cx="619125" cy="365125"/>
          </a:xfrm>
          <a:ln>
            <a:noFill/>
          </a:ln>
        </p:spPr>
        <p:txBody>
          <a:bodyPr/>
          <a:lstStyle/>
          <a:p>
            <a:fld id="{C119739B-ACC7-1A4E-906B-A9546BA1AB75}" type="slidenum">
              <a:rPr lang="es-MX" smtClean="0">
                <a:solidFill>
                  <a:schemeClr val="bg1">
                    <a:lumMod val="50000"/>
                  </a:schemeClr>
                </a:solidFill>
              </a:rPr>
              <a:pPr/>
              <a:t>1</a:t>
            </a:fld>
            <a:endParaRPr lang="es-MX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0D7A710-D704-3A44-BF80-C9F5AEBAA7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010" y="190142"/>
            <a:ext cx="567003" cy="490623"/>
          </a:xfrm>
          <a:prstGeom prst="rect">
            <a:avLst/>
          </a:prstGeom>
        </p:spPr>
      </p:pic>
      <p:sp>
        <p:nvSpPr>
          <p:cNvPr id="9" name="Google Shape;138;p3">
            <a:extLst>
              <a:ext uri="{FF2B5EF4-FFF2-40B4-BE49-F238E27FC236}">
                <a16:creationId xmlns:a16="http://schemas.microsoft.com/office/drawing/2014/main" id="{962887D7-3A95-A847-A99A-B01E6C1B39CB}"/>
              </a:ext>
            </a:extLst>
          </p:cNvPr>
          <p:cNvSpPr txBox="1">
            <a:spLocks/>
          </p:cNvSpPr>
          <p:nvPr/>
        </p:nvSpPr>
        <p:spPr>
          <a:xfrm>
            <a:off x="838013" y="149882"/>
            <a:ext cx="7402882" cy="565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2145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004C3C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ES" sz="2400" b="1" dirty="0">
                <a:solidFill>
                  <a:srgbClr val="245C4F"/>
                </a:solidFill>
                <a:latin typeface="Montserrat" pitchFamily="2" charset="77"/>
              </a:rPr>
              <a:t>Temas Relevantes (Arrendamiento)</a:t>
            </a:r>
            <a:endParaRPr lang="es-ES" sz="2400" dirty="0">
              <a:solidFill>
                <a:srgbClr val="245C4F"/>
              </a:solidFill>
              <a:latin typeface="Montserrat SemiBold" pitchFamily="2" charset="0"/>
            </a:endParaRPr>
          </a:p>
        </p:txBody>
      </p:sp>
      <p:sp>
        <p:nvSpPr>
          <p:cNvPr id="76" name="CuadroTexto 75">
            <a:extLst>
              <a:ext uri="{FF2B5EF4-FFF2-40B4-BE49-F238E27FC236}">
                <a16:creationId xmlns:a16="http://schemas.microsoft.com/office/drawing/2014/main" id="{42474ACC-71FC-C52D-323B-8BFC5187E1FE}"/>
              </a:ext>
            </a:extLst>
          </p:cNvPr>
          <p:cNvSpPr txBox="1"/>
          <p:nvPr/>
        </p:nvSpPr>
        <p:spPr>
          <a:xfrm>
            <a:off x="271010" y="1050660"/>
            <a:ext cx="3358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>
                <a:solidFill>
                  <a:srgbClr val="BC945A"/>
                </a:solidFill>
                <a:latin typeface="Montserrat" pitchFamily="2" charset="77"/>
              </a:rPr>
              <a:t>OOAD Distrito Federal Sur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3AFFDB7B-464D-406C-8370-D16F63E249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0475955"/>
              </p:ext>
            </p:extLst>
          </p:nvPr>
        </p:nvGraphicFramePr>
        <p:xfrm>
          <a:off x="373273" y="1859280"/>
          <a:ext cx="10561427" cy="3733567"/>
        </p:xfrm>
        <a:graphic>
          <a:graphicData uri="http://schemas.openxmlformats.org/drawingml/2006/table">
            <a:tbl>
              <a:tblPr firstRow="1" firstCol="1" bandRow="1"/>
              <a:tblGrid>
                <a:gridCol w="1256733">
                  <a:extLst>
                    <a:ext uri="{9D8B030D-6E8A-4147-A177-3AD203B41FA5}">
                      <a16:colId xmlns:a16="http://schemas.microsoft.com/office/drawing/2014/main" val="721082962"/>
                    </a:ext>
                  </a:extLst>
                </a:gridCol>
                <a:gridCol w="1261877">
                  <a:extLst>
                    <a:ext uri="{9D8B030D-6E8A-4147-A177-3AD203B41FA5}">
                      <a16:colId xmlns:a16="http://schemas.microsoft.com/office/drawing/2014/main" val="3945498550"/>
                    </a:ext>
                  </a:extLst>
                </a:gridCol>
                <a:gridCol w="1325815">
                  <a:extLst>
                    <a:ext uri="{9D8B030D-6E8A-4147-A177-3AD203B41FA5}">
                      <a16:colId xmlns:a16="http://schemas.microsoft.com/office/drawing/2014/main" val="3408641354"/>
                    </a:ext>
                  </a:extLst>
                </a:gridCol>
                <a:gridCol w="2228312">
                  <a:extLst>
                    <a:ext uri="{9D8B030D-6E8A-4147-A177-3AD203B41FA5}">
                      <a16:colId xmlns:a16="http://schemas.microsoft.com/office/drawing/2014/main" val="1594132543"/>
                    </a:ext>
                  </a:extLst>
                </a:gridCol>
                <a:gridCol w="4488690">
                  <a:extLst>
                    <a:ext uri="{9D8B030D-6E8A-4147-A177-3AD203B41FA5}">
                      <a16:colId xmlns:a16="http://schemas.microsoft.com/office/drawing/2014/main" val="716242085"/>
                    </a:ext>
                  </a:extLst>
                </a:gridCol>
              </a:tblGrid>
              <a:tr h="228367">
                <a:tc>
                  <a:txBody>
                    <a:bodyPr/>
                    <a:lstStyle/>
                    <a:p>
                      <a:pPr algn="ctr"/>
                      <a:r>
                        <a:rPr lang="es-MX" sz="10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</a:rPr>
                        <a:t>OOAD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</a:rPr>
                        <a:t>Inmueble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</a:rPr>
                        <a:t>Destino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</a:rPr>
                        <a:t>Estatus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</a:rPr>
                        <a:t>Observaciones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6678007"/>
                  </a:ext>
                </a:extLst>
              </a:tr>
              <a:tr h="705031">
                <a:tc rowSpan="3">
                  <a:txBody>
                    <a:bodyPr/>
                    <a:lstStyle/>
                    <a:p>
                      <a:pPr algn="ctr"/>
                      <a:r>
                        <a:rPr lang="es-MX" sz="1000" b="1" dirty="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</a:rPr>
                        <a:t>DF SUR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</a:rPr>
                        <a:t>Avenida Insurgentes Sur No. 1960, Colonia Florida, Alcaldía Álvaro Obregón, C.P. 01030, Ciudad de México</a:t>
                      </a:r>
                      <a:endParaRPr lang="es-MX" sz="1000" dirty="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</a:rPr>
                        <a:t>Oficinas Administrativas Delegacionales (Sede).</a:t>
                      </a:r>
                      <a:endParaRPr lang="es-MX" sz="1000" dirty="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000" b="1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</a:rPr>
                        <a:t>Sustitución:</a:t>
                      </a:r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</a:rPr>
                        <a:t> </a:t>
                      </a:r>
                      <a:endParaRPr lang="es-MX" sz="1000" dirty="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</a:endParaRPr>
                    </a:p>
                    <a:p>
                      <a:pPr algn="just"/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</a:rPr>
                        <a:t> </a:t>
                      </a:r>
                      <a:endParaRPr lang="es-MX" sz="1000" dirty="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</a:endParaRPr>
                    </a:p>
                    <a:p>
                      <a:pPr algn="just"/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</a:rPr>
                        <a:t>Inmueble propuesto ubicado en Avenida Insurgentes Sur No. 1958, Colonia Florida, Alcaldía Álvaro Obregón, C.P. 01030, Ciudad de México.</a:t>
                      </a:r>
                      <a:endParaRPr lang="es-MX" sz="1000" dirty="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</a:rPr>
                        <a:t>El OOAD concentrará las Oficinas Administrativas Delegacionales en el inmueble propuesto; aún no se integra el expediente en su totalidad. Con oficio 10886 de fecha 26 de agosto de 2022 se acusó recepción de documentación y se solicitó la faltante. </a:t>
                      </a:r>
                      <a:endParaRPr lang="es-MX" sz="1000" dirty="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700074"/>
                  </a:ext>
                </a:extLst>
              </a:tr>
              <a:tr h="705031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</a:rPr>
                        <a:t>Calle Yucatán No. 15, Colonia Hipódromo Condesa, Alcaldía Cuauhtémoc, C.P. 06700Ciudad de México, D.F. Sur</a:t>
                      </a:r>
                      <a:endParaRPr lang="es-MX" sz="1000" dirty="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</a:rPr>
                        <a:t>Oficinas Administrativas Subdelegacionales No. 6 </a:t>
                      </a:r>
                      <a:endParaRPr lang="es-MX" sz="1000" dirty="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b="1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</a:rPr>
                        <a:t>Renovación con Incremento</a:t>
                      </a:r>
                      <a:endParaRPr lang="es-MX" sz="1000" dirty="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</a:endParaRPr>
                    </a:p>
                    <a:p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</a:rPr>
                        <a:t>El OOAD se encuentra en integración de expediente</a:t>
                      </a:r>
                      <a:endParaRPr lang="es-MX" sz="1000" dirty="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es-MX" sz="1000" dirty="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</a:rPr>
                        <a:t>El personal adscrito a la sede Delegacional será reubicado al inmueble de Avenida Insurgentes Sur No. 1958, Colonia Florida, Alcaldía Álvaro Obregón, C.P. 01030, Ciudad de México, lo que implica una reducción de superficie y la aplicación del incremento de renta de acuerdo con la figura autorizada.</a:t>
                      </a:r>
                    </a:p>
                    <a:p>
                      <a:r>
                        <a:rPr lang="es-MX" sz="1000" dirty="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</a:rPr>
                        <a:t> </a:t>
                      </a:r>
                    </a:p>
                    <a:p>
                      <a:r>
                        <a:rPr lang="es-MX" sz="1000" dirty="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</a:rPr>
                        <a:t>Con oficio 10817 y 11040 de fecha 25 y 30 de agosto de 2022 se acusó recepción de documentación y se solicitó lo faltante.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135705"/>
                  </a:ext>
                </a:extLst>
              </a:tr>
              <a:tr h="83538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</a:rPr>
                        <a:t>Calle Cafetal No. 749, Colonia Granjas México, Alcaldía Iztacalco, C.P. 08400, Ciudad de México, D.F. Sur</a:t>
                      </a:r>
                      <a:endParaRPr lang="es-MX" sz="100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00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</a:rPr>
                        <a:t>Oficinas Administrativas Subdelegacionales No.9 </a:t>
                      </a:r>
                      <a:endParaRPr lang="es-MX" sz="100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MX" sz="1000" b="1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</a:rPr>
                        <a:t>Renovación con Incremento</a:t>
                      </a:r>
                      <a:endParaRPr lang="es-MX" sz="1000" dirty="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</a:endParaRPr>
                    </a:p>
                    <a:p>
                      <a:r>
                        <a:rPr lang="es-MX" sz="1000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</a:rPr>
                        <a:t>El OOAD se encuentra en integración de expediente</a:t>
                      </a:r>
                      <a:endParaRPr lang="es-MX" sz="1000" dirty="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1372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2242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Conector recto 2">
            <a:extLst>
              <a:ext uri="{FF2B5EF4-FFF2-40B4-BE49-F238E27FC236}">
                <a16:creationId xmlns:a16="http://schemas.microsoft.com/office/drawing/2014/main" id="{3F21511F-8857-BB44-A48B-510047FC1E4A}"/>
              </a:ext>
            </a:extLst>
          </p:cNvPr>
          <p:cNvCxnSpPr>
            <a:cxnSpLocks/>
          </p:cNvCxnSpPr>
          <p:nvPr/>
        </p:nvCxnSpPr>
        <p:spPr>
          <a:xfrm>
            <a:off x="229705" y="1070244"/>
            <a:ext cx="7402883" cy="47415"/>
          </a:xfrm>
          <a:prstGeom prst="line">
            <a:avLst/>
          </a:prstGeom>
          <a:ln w="38100">
            <a:solidFill>
              <a:srgbClr val="DECE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Marcador de número de diapositiva 3">
            <a:extLst>
              <a:ext uri="{FF2B5EF4-FFF2-40B4-BE49-F238E27FC236}">
                <a16:creationId xmlns:a16="http://schemas.microsoft.com/office/drawing/2014/main" id="{EFC545BC-EDF1-C541-A1F1-84B5B4F18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82437" y="6560607"/>
            <a:ext cx="619125" cy="365125"/>
          </a:xfrm>
          <a:ln>
            <a:noFill/>
          </a:ln>
        </p:spPr>
        <p:txBody>
          <a:bodyPr/>
          <a:lstStyle/>
          <a:p>
            <a:fld id="{C119739B-ACC7-1A4E-906B-A9546BA1AB75}" type="slidenum">
              <a:rPr lang="es-MX" smtClean="0">
                <a:solidFill>
                  <a:schemeClr val="bg1">
                    <a:lumMod val="50000"/>
                  </a:schemeClr>
                </a:solidFill>
              </a:rPr>
              <a:pPr/>
              <a:t>2</a:t>
            </a:fld>
            <a:endParaRPr lang="es-MX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0D7A710-D704-3A44-BF80-C9F5AEBAA7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15" y="510141"/>
            <a:ext cx="567003" cy="490623"/>
          </a:xfrm>
          <a:prstGeom prst="rect">
            <a:avLst/>
          </a:prstGeom>
        </p:spPr>
      </p:pic>
      <p:sp>
        <p:nvSpPr>
          <p:cNvPr id="9" name="Google Shape;138;p3">
            <a:extLst>
              <a:ext uri="{FF2B5EF4-FFF2-40B4-BE49-F238E27FC236}">
                <a16:creationId xmlns:a16="http://schemas.microsoft.com/office/drawing/2014/main" id="{962887D7-3A95-A847-A99A-B01E6C1B39CB}"/>
              </a:ext>
            </a:extLst>
          </p:cNvPr>
          <p:cNvSpPr txBox="1">
            <a:spLocks/>
          </p:cNvSpPr>
          <p:nvPr/>
        </p:nvSpPr>
        <p:spPr>
          <a:xfrm>
            <a:off x="842718" y="469881"/>
            <a:ext cx="7402882" cy="565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2145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004C3C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MX" sz="2400" b="1" dirty="0">
                <a:latin typeface="Montserrat" pitchFamily="2" charset="77"/>
              </a:rPr>
              <a:t>Cumplimiento UMAE (Comercialización)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823BA676-7C2B-FC75-0E1D-EC766C456F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8971415"/>
              </p:ext>
            </p:extLst>
          </p:nvPr>
        </p:nvGraphicFramePr>
        <p:xfrm>
          <a:off x="498256" y="1740496"/>
          <a:ext cx="10515599" cy="2316372"/>
        </p:xfrm>
        <a:graphic>
          <a:graphicData uri="http://schemas.openxmlformats.org/drawingml/2006/table">
            <a:tbl>
              <a:tblPr/>
              <a:tblGrid>
                <a:gridCol w="1091151">
                  <a:extLst>
                    <a:ext uri="{9D8B030D-6E8A-4147-A177-3AD203B41FA5}">
                      <a16:colId xmlns:a16="http://schemas.microsoft.com/office/drawing/2014/main" val="199352699"/>
                    </a:ext>
                  </a:extLst>
                </a:gridCol>
                <a:gridCol w="4772576">
                  <a:extLst>
                    <a:ext uri="{9D8B030D-6E8A-4147-A177-3AD203B41FA5}">
                      <a16:colId xmlns:a16="http://schemas.microsoft.com/office/drawing/2014/main" val="3250396112"/>
                    </a:ext>
                  </a:extLst>
                </a:gridCol>
                <a:gridCol w="1371180">
                  <a:extLst>
                    <a:ext uri="{9D8B030D-6E8A-4147-A177-3AD203B41FA5}">
                      <a16:colId xmlns:a16="http://schemas.microsoft.com/office/drawing/2014/main" val="653128702"/>
                    </a:ext>
                  </a:extLst>
                </a:gridCol>
                <a:gridCol w="1093564">
                  <a:extLst>
                    <a:ext uri="{9D8B030D-6E8A-4147-A177-3AD203B41FA5}">
                      <a16:colId xmlns:a16="http://schemas.microsoft.com/office/drawing/2014/main" val="4172497716"/>
                    </a:ext>
                  </a:extLst>
                </a:gridCol>
                <a:gridCol w="1093564">
                  <a:extLst>
                    <a:ext uri="{9D8B030D-6E8A-4147-A177-3AD203B41FA5}">
                      <a16:colId xmlns:a16="http://schemas.microsoft.com/office/drawing/2014/main" val="3743334201"/>
                    </a:ext>
                  </a:extLst>
                </a:gridCol>
                <a:gridCol w="1093564">
                  <a:extLst>
                    <a:ext uri="{9D8B030D-6E8A-4147-A177-3AD203B41FA5}">
                      <a16:colId xmlns:a16="http://schemas.microsoft.com/office/drawing/2014/main" val="4125506708"/>
                    </a:ext>
                  </a:extLst>
                </a:gridCol>
              </a:tblGrid>
              <a:tr h="37702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Cons</a:t>
                      </a:r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.</a:t>
                      </a:r>
                    </a:p>
                  </a:txBody>
                  <a:tcPr marL="7694" marR="7694" marT="7694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UMAE</a:t>
                      </a:r>
                    </a:p>
                  </a:txBody>
                  <a:tcPr marL="7694" marR="7694" marT="7694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PADRON 2022</a:t>
                      </a:r>
                    </a:p>
                  </a:txBody>
                  <a:tcPr marL="7694" marR="7694" marT="7694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SIPOT 2022</a:t>
                      </a:r>
                    </a:p>
                  </a:txBody>
                  <a:tcPr marL="7694" marR="7694" marT="7694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612286"/>
                  </a:ext>
                </a:extLst>
              </a:tr>
              <a:tr h="36932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1er </a:t>
                      </a:r>
                      <a:b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Trimestre</a:t>
                      </a:r>
                    </a:p>
                  </a:txBody>
                  <a:tcPr marL="7694" marR="7694" marT="7694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2do</a:t>
                      </a:r>
                      <a:b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Trimestre</a:t>
                      </a:r>
                    </a:p>
                  </a:txBody>
                  <a:tcPr marL="7694" marR="7694" marT="7694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3er </a:t>
                      </a:r>
                      <a:b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Trimestre</a:t>
                      </a:r>
                    </a:p>
                  </a:txBody>
                  <a:tcPr marL="7694" marR="7694" marT="7694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8991325"/>
                  </a:ext>
                </a:extLst>
              </a:tr>
              <a:tr h="30315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94" marR="7694" marT="7694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b="0" i="0" u="none" strike="noStrike" dirty="0">
                          <a:effectLst/>
                          <a:latin typeface="Arial" panose="020B0604020202020204" pitchFamily="34" charset="0"/>
                        </a:rPr>
                        <a:t>HOSPITAL CARDIOLOGIA CENTRO MEDICO NACIONAL SIGLO XXI SUR DEL D.F.</a:t>
                      </a:r>
                    </a:p>
                  </a:txBody>
                  <a:tcPr marL="7694" marR="7694" marT="7694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effectLst/>
                          <a:latin typeface="Arial" panose="020B0604020202020204" pitchFamily="34" charset="0"/>
                        </a:rPr>
                        <a:t>No enviado</a:t>
                      </a:r>
                    </a:p>
                  </a:txBody>
                  <a:tcPr marL="7694" marR="7694" marT="7694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effectLst/>
                          <a:latin typeface="Arial" panose="020B0604020202020204" pitchFamily="34" charset="0"/>
                        </a:rPr>
                        <a:t>No enviado</a:t>
                      </a:r>
                    </a:p>
                  </a:txBody>
                  <a:tcPr marL="7694" marR="7694" marT="7694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effectLst/>
                          <a:latin typeface="Arial" panose="020B0604020202020204" pitchFamily="34" charset="0"/>
                        </a:rPr>
                        <a:t>Cargado en sistema</a:t>
                      </a:r>
                    </a:p>
                  </a:txBody>
                  <a:tcPr marL="7694" marR="7694" marT="7694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effectLst/>
                          <a:latin typeface="Arial" panose="020B0604020202020204" pitchFamily="34" charset="0"/>
                        </a:rPr>
                        <a:t>Cargado en sistema</a:t>
                      </a:r>
                    </a:p>
                  </a:txBody>
                  <a:tcPr marL="7694" marR="7694" marT="7694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444977"/>
                  </a:ext>
                </a:extLst>
              </a:tr>
              <a:tr h="406962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7694" marR="7694" marT="7694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b="0" i="0" u="none" strike="noStrike" dirty="0">
                          <a:effectLst/>
                          <a:latin typeface="Arial" panose="020B0604020202020204" pitchFamily="34" charset="0"/>
                        </a:rPr>
                        <a:t>HOSPITAL ESPECIALIDADES CENTRO MEDICO NACIONAL SIGLO XXI SUR DEL D.F.</a:t>
                      </a:r>
                    </a:p>
                  </a:txBody>
                  <a:tcPr marL="7694" marR="7694" marT="7694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effectLst/>
                          <a:latin typeface="Arial" panose="020B0604020202020204" pitchFamily="34" charset="0"/>
                        </a:rPr>
                        <a:t>Reportado</a:t>
                      </a:r>
                    </a:p>
                  </a:txBody>
                  <a:tcPr marL="7694" marR="7694" marT="7694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effectLst/>
                          <a:latin typeface="Arial" panose="020B0604020202020204" pitchFamily="34" charset="0"/>
                        </a:rPr>
                        <a:t>No enviado</a:t>
                      </a:r>
                    </a:p>
                  </a:txBody>
                  <a:tcPr marL="7694" marR="7694" marT="7694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effectLst/>
                          <a:latin typeface="Arial" panose="020B0604020202020204" pitchFamily="34" charset="0"/>
                        </a:rPr>
                        <a:t>No enviado</a:t>
                      </a:r>
                    </a:p>
                  </a:txBody>
                  <a:tcPr marL="7694" marR="7694" marT="7694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effectLst/>
                          <a:latin typeface="Arial" panose="020B0604020202020204" pitchFamily="34" charset="0"/>
                        </a:rPr>
                        <a:t>No enviado</a:t>
                      </a:r>
                    </a:p>
                  </a:txBody>
                  <a:tcPr marL="7694" marR="7694" marT="7694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14162"/>
                  </a:ext>
                </a:extLst>
              </a:tr>
              <a:tr h="16158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7694" marR="7694" marT="7694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b="0" i="0" u="none" strike="noStrike" dirty="0">
                          <a:effectLst/>
                          <a:latin typeface="Arial" panose="020B0604020202020204" pitchFamily="34" charset="0"/>
                        </a:rPr>
                        <a:t>HOSPITAL GINECO OBSTETRICIA  No 4,  D.F. SUR DEL D.F.</a:t>
                      </a:r>
                    </a:p>
                  </a:txBody>
                  <a:tcPr marL="7694" marR="7694" marT="7694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effectLst/>
                          <a:latin typeface="Arial" panose="020B0604020202020204" pitchFamily="34" charset="0"/>
                        </a:rPr>
                        <a:t>No enviado</a:t>
                      </a:r>
                    </a:p>
                  </a:txBody>
                  <a:tcPr marL="7694" marR="7694" marT="7694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effectLst/>
                          <a:latin typeface="Arial" panose="020B0604020202020204" pitchFamily="34" charset="0"/>
                        </a:rPr>
                        <a:t>No enviado</a:t>
                      </a:r>
                    </a:p>
                  </a:txBody>
                  <a:tcPr marL="7694" marR="7694" marT="7694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effectLst/>
                          <a:latin typeface="Arial" panose="020B0604020202020204" pitchFamily="34" charset="0"/>
                        </a:rPr>
                        <a:t>No enviado</a:t>
                      </a:r>
                    </a:p>
                  </a:txBody>
                  <a:tcPr marL="7694" marR="7694" marT="7694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effectLst/>
                          <a:latin typeface="Arial" panose="020B0604020202020204" pitchFamily="34" charset="0"/>
                        </a:rPr>
                        <a:t>No enviado</a:t>
                      </a:r>
                    </a:p>
                  </a:txBody>
                  <a:tcPr marL="7694" marR="7694" marT="7694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2899066"/>
                  </a:ext>
                </a:extLst>
              </a:tr>
              <a:tr h="30315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7694" marR="7694" marT="7694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b="0" i="0" u="none" strike="noStrike" dirty="0">
                          <a:effectLst/>
                          <a:latin typeface="Arial" panose="020B0604020202020204" pitchFamily="34" charset="0"/>
                        </a:rPr>
                        <a:t>HOSPITAL ONCOLOGIA CENTRO MEDICO NACIONAL SIGLO XXI SUR DEL D.F.</a:t>
                      </a:r>
                    </a:p>
                  </a:txBody>
                  <a:tcPr marL="7694" marR="7694" marT="7694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effectLst/>
                          <a:latin typeface="Arial" panose="020B0604020202020204" pitchFamily="34" charset="0"/>
                        </a:rPr>
                        <a:t>No enviado</a:t>
                      </a:r>
                    </a:p>
                  </a:txBody>
                  <a:tcPr marL="7694" marR="7694" marT="7694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effectLst/>
                          <a:latin typeface="Arial" panose="020B0604020202020204" pitchFamily="34" charset="0"/>
                        </a:rPr>
                        <a:t>No enviado</a:t>
                      </a:r>
                    </a:p>
                  </a:txBody>
                  <a:tcPr marL="7694" marR="7694" marT="7694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effectLst/>
                          <a:latin typeface="Arial" panose="020B0604020202020204" pitchFamily="34" charset="0"/>
                        </a:rPr>
                        <a:t>No enviado</a:t>
                      </a:r>
                    </a:p>
                  </a:txBody>
                  <a:tcPr marL="7694" marR="7694" marT="7694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effectLst/>
                          <a:latin typeface="Arial" panose="020B0604020202020204" pitchFamily="34" charset="0"/>
                        </a:rPr>
                        <a:t>Cargado en sistema</a:t>
                      </a:r>
                    </a:p>
                  </a:txBody>
                  <a:tcPr marL="7694" marR="7694" marT="7694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7720960"/>
                  </a:ext>
                </a:extLst>
              </a:tr>
              <a:tr h="37649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7694" marR="7694" marT="7694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b="0" i="0" u="none" strike="noStrike">
                          <a:effectLst/>
                          <a:latin typeface="Arial" panose="020B0604020202020204" pitchFamily="34" charset="0"/>
                        </a:rPr>
                        <a:t>HOSPITAL PEDIATRIA CENTRO MEDICO NACIONAL SIGLO XXI SUR DEL D.F.</a:t>
                      </a:r>
                    </a:p>
                  </a:txBody>
                  <a:tcPr marL="7694" marR="7694" marT="7694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effectLst/>
                          <a:latin typeface="Arial" panose="020B0604020202020204" pitchFamily="34" charset="0"/>
                        </a:rPr>
                        <a:t>No enviado</a:t>
                      </a:r>
                    </a:p>
                  </a:txBody>
                  <a:tcPr marL="7694" marR="7694" marT="7694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effectLst/>
                          <a:latin typeface="Arial" panose="020B0604020202020204" pitchFamily="34" charset="0"/>
                        </a:rPr>
                        <a:t>No enviado</a:t>
                      </a:r>
                    </a:p>
                  </a:txBody>
                  <a:tcPr marL="7694" marR="7694" marT="7694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effectLst/>
                          <a:latin typeface="Arial" panose="020B0604020202020204" pitchFamily="34" charset="0"/>
                        </a:rPr>
                        <a:t>No enviado</a:t>
                      </a:r>
                    </a:p>
                  </a:txBody>
                  <a:tcPr marL="7694" marR="7694" marT="7694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effectLst/>
                          <a:latin typeface="Arial" panose="020B0604020202020204" pitchFamily="34" charset="0"/>
                        </a:rPr>
                        <a:t>No enviado</a:t>
                      </a:r>
                    </a:p>
                  </a:txBody>
                  <a:tcPr marL="7694" marR="7694" marT="7694" marB="0" anchor="ctr">
                    <a:lnL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94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56122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61636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6FD03E494956F4E9A1D342D76580B0A" ma:contentTypeVersion="1" ma:contentTypeDescription="Crear nuevo documento." ma:contentTypeScope="" ma:versionID="3d3e1c2ac676938f0249d38581db97c6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0fa58ab6bdef439119b64b6b50b7cac5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description="Fecha de inicio programada es una columna del sitio que crea la característica Publicación. Se usa para especificar la fecha y la hora a la que esta página se presentará por primera vez a los visitantes del sitio." ma:hidden="true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description="Fecha de finalización programada es una columna del sitio que crea la característica Publicación. Se usa para especificar la fecha y la hora a la que esta página dejará de presentarse a los visitantes del sitio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D7B3102-C394-4AFA-8249-3752574FF8A9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sharepoint/v3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85AA2DE-7AD8-4BBC-BCAE-353AD2EF739D}">
  <ds:schemaRefs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purl.org/dc/dcmitype/"/>
    <ds:schemaRef ds:uri="http://schemas.microsoft.com/office/2006/documentManagement/types"/>
    <ds:schemaRef ds:uri="http://purl.org/dc/terms/"/>
    <ds:schemaRef ds:uri="http://schemas.microsoft.com/sharepoint/v3"/>
    <ds:schemaRef ds:uri="http://www.w3.org/XML/1998/namespace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370E575-137A-44F4-96BC-B496D87E549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1846</TotalTime>
  <Words>428</Words>
  <Application>Microsoft Office PowerPoint</Application>
  <PresentationFormat>Panorámica</PresentationFormat>
  <Paragraphs>65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Arial</vt:lpstr>
      <vt:lpstr>Calibri</vt:lpstr>
      <vt:lpstr>Montserrat</vt:lpstr>
      <vt:lpstr>Montserrat Medium</vt:lpstr>
      <vt:lpstr>Montserrat SemiBold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Guillermo Enrique Gomez Parra</cp:lastModifiedBy>
  <cp:revision>135</cp:revision>
  <cp:lastPrinted>2022-03-09T22:34:40Z</cp:lastPrinted>
  <dcterms:created xsi:type="dcterms:W3CDTF">2021-12-30T20:32:01Z</dcterms:created>
  <dcterms:modified xsi:type="dcterms:W3CDTF">2022-10-17T19:55:52Z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0x01010046FD03E494956F4E9A1D342D76580B0A</vt:lpwstr>
  </property>
</Properties>
</file>