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4"/>
  </p:sldMasterIdLst>
  <p:notesMasterIdLst>
    <p:notesMasterId r:id="rId9"/>
  </p:notesMasterIdLst>
  <p:handoutMasterIdLst>
    <p:handoutMasterId r:id="rId10"/>
  </p:handoutMasterIdLst>
  <p:sldIdLst>
    <p:sldId id="265" r:id="rId5"/>
    <p:sldId id="2142534454" r:id="rId6"/>
    <p:sldId id="2142534456" r:id="rId7"/>
    <p:sldId id="2142534455" r:id="rId8"/>
  </p:sldIdLst>
  <p:sldSz cx="12192000" cy="6858000"/>
  <p:notesSz cx="7010400" cy="92964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591" userDrawn="1">
          <p15:clr>
            <a:srgbClr val="A4A3A4"/>
          </p15:clr>
        </p15:guide>
        <p15:guide id="2" pos="7460">
          <p15:clr>
            <a:srgbClr val="A4A3A4"/>
          </p15:clr>
        </p15:guide>
        <p15:guide id="3" orient="horz" pos="667">
          <p15:clr>
            <a:srgbClr val="A4A3A4"/>
          </p15:clr>
        </p15:guide>
        <p15:guide id="4" pos="211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91831"/>
    <a:srgbClr val="C9AF8D"/>
    <a:srgbClr val="0F4016"/>
    <a:srgbClr val="E7EAED"/>
    <a:srgbClr val="7C7348"/>
    <a:srgbClr val="84E291"/>
    <a:srgbClr val="235B4F"/>
    <a:srgbClr val="B38E5D"/>
    <a:srgbClr val="13322B"/>
    <a:srgbClr val="88694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Estilo medio 2 - Énfasis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10A1B5D5-9B99-4C35-A422-299274C87663}" styleName="Estilo medio 1 - Énfasis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0505E3EF-67EA-436B-97B2-0124C06EBD24}" styleName="Estilo medio 4 - Énfasis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  <a:tblStyle styleId="{91EBBBCC-DAD2-459C-BE2E-F6DE35CF9A28}" styleName="Estilo oscuro 2 - Énfasis 3/Énfasis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B301B821-A1FF-4177-AEE7-76D212191A09}" styleName="Estilo medio 1 - Énfasis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9969" autoAdjust="0"/>
    <p:restoredTop sz="96115" autoAdjust="0"/>
  </p:normalViewPr>
  <p:slideViewPr>
    <p:cSldViewPr snapToGrid="0">
      <p:cViewPr varScale="1">
        <p:scale>
          <a:sx n="103" d="100"/>
          <a:sy n="103" d="100"/>
        </p:scale>
        <p:origin x="546" y="96"/>
      </p:cViewPr>
      <p:guideLst>
        <p:guide orient="horz" pos="2591"/>
        <p:guide pos="7460"/>
        <p:guide orient="horz" pos="667"/>
        <p:guide pos="211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85" d="100"/>
          <a:sy n="85" d="100"/>
        </p:scale>
        <p:origin x="3888" y="9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viewProps" Target="view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presProps" Target="presProps.xml"/><Relationship Id="rId5" Type="http://schemas.openxmlformats.org/officeDocument/2006/relationships/slide" Target="slides/slide1.xml"/><Relationship Id="rId10" Type="http://schemas.openxmlformats.org/officeDocument/2006/relationships/handoutMaster" Target="handoutMasters/handoutMaster1.xml"/><Relationship Id="rId4" Type="http://schemas.openxmlformats.org/officeDocument/2006/relationships/slideMaster" Target="slideMasters/slideMaster1.xml"/><Relationship Id="rId9" Type="http://schemas.openxmlformats.org/officeDocument/2006/relationships/notesMaster" Target="notesMasters/notesMaster1.xml"/><Relationship Id="rId14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>
            <a:extLst>
              <a:ext uri="{FF2B5EF4-FFF2-40B4-BE49-F238E27FC236}">
                <a16:creationId xmlns:a16="http://schemas.microsoft.com/office/drawing/2014/main" id="{7E58E594-B308-EECB-34ED-8FA548E743AD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E339C9F3-7DF9-4DCD-E920-1286EABC84DC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970938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522DDEC6-90E2-4E7D-BCA8-DC33E4AC11D6}" type="datetimeFigureOut">
              <a:rPr lang="es-MX" smtClean="0"/>
              <a:t>28/05/2026</a:t>
            </a:fld>
            <a:endParaRPr lang="es-MX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9C248376-ABA0-1F3D-9273-A2CA5A8C61B7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47A5674B-F828-FC7D-E8E8-C93C4940FD9E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9F89F5F5-A842-42B1-AF2F-66B45E74EFB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67894299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68FCEE7B-1A11-E64B-87B8-FF304E00D3FD}" type="datetimeFigureOut">
              <a:rPr lang="en-US" smtClean="0"/>
              <a:t>5/28/2026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06400" y="696913"/>
            <a:ext cx="61976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s-ES_tradnl"/>
              <a:t>Click to edit Master text styles</a:t>
            </a:r>
          </a:p>
          <a:p>
            <a:pPr lvl="1"/>
            <a:r>
              <a:rPr lang="es-ES_tradnl"/>
              <a:t>Second level</a:t>
            </a:r>
          </a:p>
          <a:p>
            <a:pPr lvl="2"/>
            <a:r>
              <a:rPr lang="es-ES_tradnl"/>
              <a:t>Third level</a:t>
            </a:r>
          </a:p>
          <a:p>
            <a:pPr lvl="3"/>
            <a:r>
              <a:rPr lang="es-ES_tradnl"/>
              <a:t>Fourth level</a:t>
            </a:r>
          </a:p>
          <a:p>
            <a:pPr lvl="4"/>
            <a:r>
              <a:rPr lang="es-ES_tradnl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91043BD8-6F4D-6C48-83C7-0C46088375E3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752291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n 9">
            <a:extLst>
              <a:ext uri="{FF2B5EF4-FFF2-40B4-BE49-F238E27FC236}">
                <a16:creationId xmlns:a16="http://schemas.microsoft.com/office/drawing/2014/main" id="{A9C46568-9A0F-9E64-BC87-BF46D105183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9292" y="0"/>
            <a:ext cx="12210583" cy="6857999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86FBEEE3-0D05-50A8-C1E9-25509044310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006246" y="1955870"/>
            <a:ext cx="8822533" cy="1325563"/>
          </a:xfrm>
          <a:prstGeom prst="rect">
            <a:avLst/>
          </a:prstGeom>
          <a:noFill/>
        </p:spPr>
        <p:txBody>
          <a:bodyPr/>
          <a:lstStyle>
            <a:lvl1pPr algn="l">
              <a:defRPr b="1" i="0">
                <a:solidFill>
                  <a:schemeClr val="bg1"/>
                </a:solidFill>
                <a:latin typeface="Noto Sans SemiBold" panose="020B0502040504020204" pitchFamily="34" charset="0"/>
                <a:ea typeface="Noto Sans SemiBold" panose="020B0502040504020204" pitchFamily="34" charset="0"/>
                <a:cs typeface="Noto Sans SemiBold" panose="020B0502040504020204" pitchFamily="34" charset="0"/>
              </a:defRPr>
            </a:lvl1pPr>
          </a:lstStyle>
          <a:p>
            <a:r>
              <a:rPr lang="es-ES" dirty="0"/>
              <a:t>Título Noto Sans 1 piso </a:t>
            </a:r>
            <a:r>
              <a:rPr lang="es-ES" dirty="0" err="1"/>
              <a:t>Lorem</a:t>
            </a:r>
            <a:br>
              <a:rPr lang="es-ES" dirty="0"/>
            </a:br>
            <a:r>
              <a:rPr lang="es-ES" dirty="0"/>
              <a:t>Título Noto Sans 2 pisos </a:t>
            </a:r>
            <a:r>
              <a:rPr lang="es-ES" dirty="0" err="1"/>
              <a:t>Lorem</a:t>
            </a:r>
            <a:endParaRPr lang="es-MX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FC28A343-FF51-FA5C-AB98-9029B9FB25A7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363220" y="3460818"/>
            <a:ext cx="11465560" cy="365125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buNone/>
              <a:defRPr sz="2000" b="0" i="0">
                <a:solidFill>
                  <a:srgbClr val="E7D395"/>
                </a:solidFill>
                <a:latin typeface="Noto Sans Medium" panose="020B0502040504020204" pitchFamily="34" charset="0"/>
                <a:ea typeface="Noto Sans Medium" panose="020B0502040504020204" pitchFamily="34" charset="0"/>
                <a:cs typeface="Noto Sans Medium" panose="020B0502040504020204" pitchFamily="34" charset="0"/>
              </a:defRPr>
            </a:lvl1pPr>
          </a:lstStyle>
          <a:p>
            <a:r>
              <a:rPr lang="es-ES" dirty="0"/>
              <a:t>00 de mes de 2026</a:t>
            </a: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C7314B55-AE71-01DA-FF18-89482BD0E78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79687" y="125898"/>
            <a:ext cx="5118638" cy="6824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528091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n 7">
            <a:extLst>
              <a:ext uri="{FF2B5EF4-FFF2-40B4-BE49-F238E27FC236}">
                <a16:creationId xmlns:a16="http://schemas.microsoft.com/office/drawing/2014/main" id="{0F33AE54-4616-170F-8E4F-BA6C233417D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>
          <a:xfrm>
            <a:off x="-56643" y="-4604"/>
            <a:ext cx="12307986" cy="6867210"/>
          </a:xfrm>
          <a:prstGeom prst="rect">
            <a:avLst/>
          </a:prstGeom>
        </p:spPr>
      </p:pic>
      <p:sp>
        <p:nvSpPr>
          <p:cNvPr id="4" name="Título 1">
            <a:extLst>
              <a:ext uri="{FF2B5EF4-FFF2-40B4-BE49-F238E27FC236}">
                <a16:creationId xmlns:a16="http://schemas.microsoft.com/office/drawing/2014/main" id="{788A6B35-52FA-5071-6EFA-79E5AD12DF7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006246" y="1955870"/>
            <a:ext cx="8822533" cy="1325563"/>
          </a:xfrm>
          <a:prstGeom prst="rect">
            <a:avLst/>
          </a:prstGeom>
          <a:noFill/>
        </p:spPr>
        <p:txBody>
          <a:bodyPr/>
          <a:lstStyle>
            <a:lvl1pPr algn="l">
              <a:defRPr b="1" i="0">
                <a:solidFill>
                  <a:srgbClr val="9C2148"/>
                </a:solidFill>
                <a:latin typeface="Noto Sans SemiBold" panose="020B0502040504020204" pitchFamily="34" charset="0"/>
                <a:ea typeface="Noto Sans SemiBold" panose="020B0502040504020204" pitchFamily="34" charset="0"/>
                <a:cs typeface="Noto Sans SemiBold" panose="020B0502040504020204" pitchFamily="34" charset="0"/>
              </a:defRPr>
            </a:lvl1pPr>
          </a:lstStyle>
          <a:p>
            <a:r>
              <a:rPr lang="es-ES" dirty="0"/>
              <a:t>Título Noto Sans 1 piso </a:t>
            </a:r>
            <a:r>
              <a:rPr lang="es-ES" dirty="0" err="1"/>
              <a:t>Lorem</a:t>
            </a:r>
            <a:br>
              <a:rPr lang="es-ES" dirty="0"/>
            </a:br>
            <a:r>
              <a:rPr lang="es-ES" dirty="0"/>
              <a:t>Título Noto Sans 2 pisos </a:t>
            </a:r>
            <a:r>
              <a:rPr lang="es-ES" dirty="0" err="1"/>
              <a:t>Lorem</a:t>
            </a:r>
            <a:endParaRPr lang="es-MX" dirty="0"/>
          </a:p>
        </p:txBody>
      </p:sp>
      <p:sp>
        <p:nvSpPr>
          <p:cNvPr id="5" name="Marcador de contenido 2">
            <a:extLst>
              <a:ext uri="{FF2B5EF4-FFF2-40B4-BE49-F238E27FC236}">
                <a16:creationId xmlns:a16="http://schemas.microsoft.com/office/drawing/2014/main" id="{265F7409-B34B-85C4-28FF-11F1052F875A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363220" y="3460818"/>
            <a:ext cx="11465560" cy="365125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buNone/>
              <a:defRPr sz="2000" b="0" i="0">
                <a:solidFill>
                  <a:srgbClr val="6E152E"/>
                </a:solidFill>
                <a:latin typeface="Noto Sans Medium" panose="020B0502040504020204" pitchFamily="34" charset="0"/>
                <a:ea typeface="Noto Sans Medium" panose="020B0502040504020204" pitchFamily="34" charset="0"/>
                <a:cs typeface="Noto Sans Medium" panose="020B0502040504020204" pitchFamily="34" charset="0"/>
              </a:defRPr>
            </a:lvl1pPr>
          </a:lstStyle>
          <a:p>
            <a:r>
              <a:rPr lang="es-ES" dirty="0"/>
              <a:t>00 de mes de 2026</a:t>
            </a:r>
          </a:p>
        </p:txBody>
      </p:sp>
      <p:pic>
        <p:nvPicPr>
          <p:cNvPr id="12" name="Imagen 11">
            <a:extLst>
              <a:ext uri="{FF2B5EF4-FFF2-40B4-BE49-F238E27FC236}">
                <a16:creationId xmlns:a16="http://schemas.microsoft.com/office/drawing/2014/main" id="{3924A995-4673-D66E-A670-46FBFDF47776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79687" y="125898"/>
            <a:ext cx="5118644" cy="6824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329852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940056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n 8">
            <a:extLst>
              <a:ext uri="{FF2B5EF4-FFF2-40B4-BE49-F238E27FC236}">
                <a16:creationId xmlns:a16="http://schemas.microsoft.com/office/drawing/2014/main" id="{ADD068B9-D484-2139-482A-A02DC7D11D9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280" y="0"/>
            <a:ext cx="12182720" cy="6863227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F5568879-6EA8-7A79-BBB6-BC022F8D7C9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684733" y="1955870"/>
            <a:ext cx="8822533" cy="1325563"/>
          </a:xfrm>
          <a:prstGeom prst="rect">
            <a:avLst/>
          </a:prstGeom>
          <a:noFill/>
        </p:spPr>
        <p:txBody>
          <a:bodyPr/>
          <a:lstStyle>
            <a:lvl1pPr algn="l">
              <a:defRPr b="1" i="0">
                <a:solidFill>
                  <a:schemeClr val="bg1"/>
                </a:solidFill>
                <a:latin typeface="Noto Sans SemiBold" panose="020B0502040504020204" pitchFamily="34" charset="0"/>
                <a:ea typeface="Noto Sans SemiBold" panose="020B0502040504020204" pitchFamily="34" charset="0"/>
                <a:cs typeface="Noto Sans SemiBold" panose="020B0502040504020204" pitchFamily="34" charset="0"/>
              </a:defRPr>
            </a:lvl1pPr>
          </a:lstStyle>
          <a:p>
            <a:r>
              <a:rPr lang="es-ES" dirty="0"/>
              <a:t>Título Noto Sans 1 piso </a:t>
            </a:r>
            <a:r>
              <a:rPr lang="es-ES" dirty="0" err="1"/>
              <a:t>Lorem</a:t>
            </a:r>
            <a:br>
              <a:rPr lang="es-ES" dirty="0"/>
            </a:br>
            <a:r>
              <a:rPr lang="es-ES" dirty="0"/>
              <a:t>Título Noto Sans 2 pisos </a:t>
            </a:r>
            <a:r>
              <a:rPr lang="es-ES" dirty="0" err="1"/>
              <a:t>Lorem</a:t>
            </a:r>
            <a:endParaRPr lang="es-MX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87D09ED0-A662-E6D4-2C12-7BACE2CA2281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363220" y="3460818"/>
            <a:ext cx="11465560" cy="365125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buNone/>
              <a:defRPr sz="2000" b="0" i="0">
                <a:solidFill>
                  <a:schemeClr val="bg1"/>
                </a:solidFill>
                <a:latin typeface="Noto Sans Medium" panose="020B0502040504020204" pitchFamily="34" charset="0"/>
                <a:ea typeface="Noto Sans Medium" panose="020B0502040504020204" pitchFamily="34" charset="0"/>
                <a:cs typeface="Noto Sans Medium" panose="020B0502040504020204" pitchFamily="34" charset="0"/>
              </a:defRPr>
            </a:lvl1pPr>
          </a:lstStyle>
          <a:p>
            <a:r>
              <a:rPr lang="es-ES" dirty="0"/>
              <a:t>00 de mes de 2026</a:t>
            </a: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BD66427C-AA37-F6D3-6178-FCA4BE35A1DC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79687" y="125898"/>
            <a:ext cx="5118638" cy="6824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91473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175541AA-4DCD-E3AB-7CA2-7441695F9B6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36127" y="0"/>
            <a:ext cx="12264255" cy="6858000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41B14152-A22E-A963-326B-5146533493F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684733" y="1955870"/>
            <a:ext cx="8822533" cy="1325563"/>
          </a:xfrm>
          <a:prstGeom prst="rect">
            <a:avLst/>
          </a:prstGeom>
          <a:noFill/>
        </p:spPr>
        <p:txBody>
          <a:bodyPr/>
          <a:lstStyle>
            <a:lvl1pPr algn="l">
              <a:defRPr b="1" i="0">
                <a:solidFill>
                  <a:srgbClr val="9C2148"/>
                </a:solidFill>
                <a:latin typeface="Noto Sans SemiBold" panose="020B0502040504020204" pitchFamily="34" charset="0"/>
                <a:ea typeface="Noto Sans SemiBold" panose="020B0502040504020204" pitchFamily="34" charset="0"/>
                <a:cs typeface="Noto Sans SemiBold" panose="020B0502040504020204" pitchFamily="34" charset="0"/>
              </a:defRPr>
            </a:lvl1pPr>
          </a:lstStyle>
          <a:p>
            <a:r>
              <a:rPr lang="es-ES" dirty="0"/>
              <a:t>Título Noto Sans 1 piso </a:t>
            </a:r>
            <a:r>
              <a:rPr lang="es-ES" dirty="0" err="1"/>
              <a:t>Lorem</a:t>
            </a:r>
            <a:br>
              <a:rPr lang="es-ES" dirty="0"/>
            </a:br>
            <a:r>
              <a:rPr lang="es-ES" dirty="0"/>
              <a:t>Título Noto Sans 2 pisos </a:t>
            </a:r>
            <a:r>
              <a:rPr lang="es-ES" dirty="0" err="1"/>
              <a:t>Lorem</a:t>
            </a:r>
            <a:endParaRPr lang="es-MX" dirty="0"/>
          </a:p>
        </p:txBody>
      </p:sp>
      <p:sp>
        <p:nvSpPr>
          <p:cNvPr id="4" name="Marcador de contenido 2">
            <a:extLst>
              <a:ext uri="{FF2B5EF4-FFF2-40B4-BE49-F238E27FC236}">
                <a16:creationId xmlns:a16="http://schemas.microsoft.com/office/drawing/2014/main" id="{0B498021-A265-73D8-B535-9275EBD95841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363220" y="3460818"/>
            <a:ext cx="11465560" cy="365125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buNone/>
              <a:defRPr sz="2000" b="0" i="0">
                <a:solidFill>
                  <a:srgbClr val="6E152E"/>
                </a:solidFill>
                <a:latin typeface="Noto Sans Medium" panose="020B0502040504020204" pitchFamily="34" charset="0"/>
                <a:ea typeface="Noto Sans Medium" panose="020B0502040504020204" pitchFamily="34" charset="0"/>
                <a:cs typeface="Noto Sans Medium" panose="020B0502040504020204" pitchFamily="34" charset="0"/>
              </a:defRPr>
            </a:lvl1pPr>
          </a:lstStyle>
          <a:p>
            <a:r>
              <a:rPr lang="es-ES" dirty="0"/>
              <a:t>00 de mes de 2026</a:t>
            </a:r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50D52E4C-DC4F-D77D-6091-4DE5279132D8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79687" y="125898"/>
            <a:ext cx="5118644" cy="6824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47033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_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293913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4_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6614166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5_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8746628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1_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6950097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47C5B589-5E66-56E5-4ACA-031338A7DD7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29671" y="-3985"/>
            <a:ext cx="12251342" cy="6865969"/>
          </a:xfrm>
          <a:prstGeom prst="rect">
            <a:avLst/>
          </a:prstGeo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6AEC9934-919E-AA21-62F7-EFFD5EE431BB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30351" y="109614"/>
            <a:ext cx="2668454" cy="7136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824305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6588639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0452079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B1F308A0-C540-424F-4653-6FA1AEB9A2C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28867" y="0"/>
            <a:ext cx="12249735" cy="6858000"/>
          </a:xfrm>
          <a:prstGeom prst="rect">
            <a:avLst/>
          </a:prstGeo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00425502-DCE6-45FE-58CC-1A1218A2563E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30351" y="109614"/>
            <a:ext cx="2668454" cy="713656"/>
          </a:xfrm>
          <a:prstGeom prst="rect">
            <a:avLst/>
          </a:prstGeom>
        </p:spPr>
      </p:pic>
      <p:sp>
        <p:nvSpPr>
          <p:cNvPr id="2" name="Marcador de contenido 2">
            <a:extLst>
              <a:ext uri="{FF2B5EF4-FFF2-40B4-BE49-F238E27FC236}">
                <a16:creationId xmlns:a16="http://schemas.microsoft.com/office/drawing/2014/main" id="{CF15665D-B3F9-0F3D-4FAB-DB8DC3C1D1E5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293318" y="1478071"/>
            <a:ext cx="8465671" cy="4698893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 algn="l">
              <a:buFont typeface="Arial" panose="020B0604020202020204" pitchFamily="34" charset="0"/>
              <a:buChar char="•"/>
              <a:defRPr sz="2400" b="0" i="0">
                <a:solidFill>
                  <a:srgbClr val="404040"/>
                </a:solidFill>
                <a:latin typeface="Noto Sans Medium" panose="020B0502040504020204" pitchFamily="34" charset="0"/>
                <a:ea typeface="Noto Sans Medium" panose="020B0502040504020204" pitchFamily="34" charset="0"/>
                <a:cs typeface="Noto Sans Medium" panose="020B0502040504020204" pitchFamily="34" charset="0"/>
              </a:defRPr>
            </a:lvl1pPr>
          </a:lstStyle>
          <a:p>
            <a:r>
              <a:rPr lang="es-ES" dirty="0" err="1"/>
              <a:t>Lorem</a:t>
            </a:r>
            <a:r>
              <a:rPr lang="es-ES" dirty="0"/>
              <a:t> </a:t>
            </a:r>
            <a:r>
              <a:rPr lang="es-ES" dirty="0" err="1"/>
              <a:t>ipsum</a:t>
            </a:r>
            <a:endParaRPr lang="es-ES" dirty="0"/>
          </a:p>
          <a:p>
            <a:pPr marL="342900" marR="0" lvl="0" indent="-342900" algn="l" defTabSz="914377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s-ES" dirty="0" err="1"/>
              <a:t>Lorem</a:t>
            </a:r>
            <a:r>
              <a:rPr lang="es-ES" dirty="0"/>
              <a:t> </a:t>
            </a:r>
            <a:r>
              <a:rPr lang="es-ES" dirty="0" err="1"/>
              <a:t>ipsum</a:t>
            </a:r>
            <a:endParaRPr lang="es-ES" dirty="0"/>
          </a:p>
          <a:p>
            <a:endParaRPr lang="es-ES" dirty="0"/>
          </a:p>
          <a:p>
            <a:pPr marL="342900" marR="0" lvl="0" indent="-342900" algn="l" defTabSz="914377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s-ES" dirty="0" err="1"/>
              <a:t>Lorem</a:t>
            </a:r>
            <a:r>
              <a:rPr lang="es-ES" dirty="0"/>
              <a:t> </a:t>
            </a:r>
            <a:r>
              <a:rPr lang="es-ES" dirty="0" err="1"/>
              <a:t>ipsum</a:t>
            </a:r>
            <a:endParaRPr lang="es-ES" dirty="0"/>
          </a:p>
          <a:p>
            <a:pPr marL="342900" marR="0" lvl="0" indent="-342900" algn="l" defTabSz="914377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s-ES" dirty="0" err="1"/>
              <a:t>Lorem</a:t>
            </a:r>
            <a:r>
              <a:rPr lang="es-ES" dirty="0"/>
              <a:t> </a:t>
            </a:r>
            <a:r>
              <a:rPr lang="es-ES" dirty="0" err="1"/>
              <a:t>ipsum</a:t>
            </a:r>
            <a:endParaRPr lang="es-ES" dirty="0"/>
          </a:p>
          <a:p>
            <a:endParaRPr lang="es-ES" dirty="0"/>
          </a:p>
        </p:txBody>
      </p:sp>
      <p:sp>
        <p:nvSpPr>
          <p:cNvPr id="5" name="Título 1">
            <a:extLst>
              <a:ext uri="{FF2B5EF4-FFF2-40B4-BE49-F238E27FC236}">
                <a16:creationId xmlns:a16="http://schemas.microsoft.com/office/drawing/2014/main" id="{BF7DF32D-7393-203E-B820-2D6364BE9A8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93318" y="251901"/>
            <a:ext cx="8465671" cy="884717"/>
          </a:xfrm>
          <a:prstGeom prst="rect">
            <a:avLst/>
          </a:prstGeom>
          <a:noFill/>
        </p:spPr>
        <p:txBody>
          <a:bodyPr/>
          <a:lstStyle>
            <a:lvl1pPr algn="l">
              <a:defRPr sz="4000" b="1" i="0">
                <a:solidFill>
                  <a:srgbClr val="155B4E"/>
                </a:solidFill>
                <a:latin typeface="Noto Sans SemiBold" panose="020B0502040504020204" pitchFamily="34" charset="0"/>
                <a:ea typeface="Noto Sans SemiBold" panose="020B0502040504020204" pitchFamily="34" charset="0"/>
                <a:cs typeface="Noto Sans SemiBold" panose="020B0502040504020204" pitchFamily="34" charset="0"/>
              </a:defRPr>
            </a:lvl1pPr>
          </a:lstStyle>
          <a:p>
            <a:r>
              <a:rPr lang="es-ES" dirty="0"/>
              <a:t>Título Noto Sans</a:t>
            </a:r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218799330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9_Imagen con título">
    <p:bg>
      <p:bgPr>
        <a:solidFill>
          <a:schemeClr val="bg1"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7243281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718D4196-544A-C0CB-21FD-9D00E48E565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4372" y="0"/>
            <a:ext cx="12200744" cy="6857999"/>
          </a:xfrm>
          <a:prstGeom prst="rect">
            <a:avLst/>
          </a:prstGeom>
        </p:spPr>
      </p:pic>
      <p:sp>
        <p:nvSpPr>
          <p:cNvPr id="2" name="Text Placeholder 9">
            <a:extLst>
              <a:ext uri="{FF2B5EF4-FFF2-40B4-BE49-F238E27FC236}">
                <a16:creationId xmlns:a16="http://schemas.microsoft.com/office/drawing/2014/main" id="{6A328305-04FC-2C4D-9755-D98C0EBEF1D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609578" y="2690834"/>
            <a:ext cx="6605540" cy="561931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4000" b="1" i="0">
                <a:solidFill>
                  <a:schemeClr val="bg1"/>
                </a:solidFill>
                <a:latin typeface="Noto Sans SemiBold" panose="020B0502040504020204" pitchFamily="34" charset="0"/>
                <a:ea typeface="Noto Sans SemiBold" panose="020B0502040504020204" pitchFamily="34" charset="0"/>
                <a:cs typeface="Noto Sans SemiBold" panose="020B0502040504020204" pitchFamily="34" charset="0"/>
              </a:defRPr>
            </a:lvl1pPr>
          </a:lstStyle>
          <a:p>
            <a:pPr lvl="0"/>
            <a:r>
              <a:rPr lang="en-US" dirty="0" err="1"/>
              <a:t>Inicio</a:t>
            </a:r>
            <a:r>
              <a:rPr lang="en-US" dirty="0"/>
              <a:t> de </a:t>
            </a:r>
            <a:r>
              <a:rPr lang="en-US" dirty="0" err="1"/>
              <a:t>capítulo</a:t>
            </a:r>
            <a:endParaRPr lang="en-US" dirty="0"/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A3B9533E-5C50-5B23-B604-671EB27778CB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30351" y="109615"/>
            <a:ext cx="2668454" cy="7136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754859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C9E9641B-C145-30E9-4370-873A78FFA07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-2458"/>
            <a:ext cx="12192000" cy="6862916"/>
          </a:xfrm>
          <a:prstGeom prst="rect">
            <a:avLst/>
          </a:prstGeom>
        </p:spPr>
      </p:pic>
      <p:sp>
        <p:nvSpPr>
          <p:cNvPr id="2" name="Text Placeholder 9">
            <a:extLst>
              <a:ext uri="{FF2B5EF4-FFF2-40B4-BE49-F238E27FC236}">
                <a16:creationId xmlns:a16="http://schemas.microsoft.com/office/drawing/2014/main" id="{FAED0853-8D73-8A40-B99E-E8E4F65254DD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609578" y="2690834"/>
            <a:ext cx="6605540" cy="561931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4000" b="1" i="0">
                <a:solidFill>
                  <a:srgbClr val="9C2148"/>
                </a:solidFill>
                <a:latin typeface="Noto Sans SemiBold" panose="020B0502040504020204" pitchFamily="34" charset="0"/>
                <a:ea typeface="Noto Sans SemiBold" panose="020B0502040504020204" pitchFamily="34" charset="0"/>
                <a:cs typeface="Noto Sans SemiBold" panose="020B0502040504020204" pitchFamily="34" charset="0"/>
              </a:defRPr>
            </a:lvl1pPr>
          </a:lstStyle>
          <a:p>
            <a:pPr lvl="0"/>
            <a:r>
              <a:rPr lang="en-US" dirty="0" err="1"/>
              <a:t>Inicio</a:t>
            </a:r>
            <a:r>
              <a:rPr lang="en-US" dirty="0"/>
              <a:t> de </a:t>
            </a:r>
            <a:r>
              <a:rPr lang="en-US" dirty="0" err="1"/>
              <a:t>capítulo</a:t>
            </a:r>
            <a:endParaRPr lang="en-US" dirty="0"/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F50A630D-6ED4-1AE3-4C5D-9264DD330527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30351" y="109614"/>
            <a:ext cx="2668454" cy="7136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86088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578767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6" r:id="rId1"/>
    <p:sldLayoutId id="2147483685" r:id="rId2"/>
    <p:sldLayoutId id="2147483654" r:id="rId3"/>
    <p:sldLayoutId id="2147483657" r:id="rId4"/>
    <p:sldLayoutId id="2147483660" r:id="rId5"/>
    <p:sldLayoutId id="2147483661" r:id="rId6"/>
    <p:sldLayoutId id="2147483663" r:id="rId7"/>
    <p:sldLayoutId id="2147483662" r:id="rId8"/>
    <p:sldLayoutId id="2147483670" r:id="rId9"/>
    <p:sldLayoutId id="2147483664" r:id="rId10"/>
    <p:sldLayoutId id="2147483665" r:id="rId11"/>
    <p:sldLayoutId id="2147483667" r:id="rId12"/>
    <p:sldLayoutId id="2147483671" r:id="rId13"/>
    <p:sldLayoutId id="2147483668" r:id="rId14"/>
    <p:sldLayoutId id="2147483666" r:id="rId15"/>
    <p:sldLayoutId id="2147483669" r:id="rId16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0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0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1">
            <a:extLst>
              <a:ext uri="{FF2B5EF4-FFF2-40B4-BE49-F238E27FC236}">
                <a16:creationId xmlns:a16="http://schemas.microsoft.com/office/drawing/2014/main" id="{ED47ADD9-4FBE-0BBE-EF0C-8376EB0FD3C1}"/>
              </a:ext>
            </a:extLst>
          </p:cNvPr>
          <p:cNvSpPr txBox="1">
            <a:spLocks/>
          </p:cNvSpPr>
          <p:nvPr/>
        </p:nvSpPr>
        <p:spPr>
          <a:xfrm>
            <a:off x="3286279" y="1427986"/>
            <a:ext cx="8346398" cy="1678470"/>
          </a:xfrm>
          <a:prstGeom prst="rect">
            <a:avLst/>
          </a:prstGeom>
          <a:noFill/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i="0" kern="1200">
                <a:solidFill>
                  <a:srgbClr val="9C2148"/>
                </a:solidFill>
                <a:latin typeface="Noto Sans SemiBold" panose="020B0502040504020204" pitchFamily="34" charset="0"/>
                <a:ea typeface="Noto Sans SemiBold" panose="020B0502040504020204" pitchFamily="34" charset="0"/>
                <a:cs typeface="Noto Sans SemiBold" panose="020B0502040504020204" pitchFamily="34" charset="0"/>
              </a:defRPr>
            </a:lvl1pPr>
          </a:lstStyle>
          <a:p>
            <a:pPr algn="ctr"/>
            <a:r>
              <a:rPr lang="es-MX" dirty="0">
                <a:solidFill>
                  <a:srgbClr val="691831"/>
                </a:solidFill>
              </a:rPr>
              <a:t>Tres Propuestas inmobiliarias </a:t>
            </a:r>
          </a:p>
        </p:txBody>
      </p:sp>
      <p:sp>
        <p:nvSpPr>
          <p:cNvPr id="2" name="Título 46">
            <a:extLst>
              <a:ext uri="{FF2B5EF4-FFF2-40B4-BE49-F238E27FC236}">
                <a16:creationId xmlns:a16="http://schemas.microsoft.com/office/drawing/2014/main" id="{993ADB58-0227-A835-6FB7-1E558B490A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16691" y="3534833"/>
            <a:ext cx="9196632" cy="861803"/>
          </a:xfrm>
        </p:spPr>
        <p:txBody>
          <a:bodyPr/>
          <a:lstStyle/>
          <a:p>
            <a:pPr algn="ctr"/>
            <a:r>
              <a:rPr lang="es-ES" sz="2800" dirty="0">
                <a:solidFill>
                  <a:srgbClr val="691831"/>
                </a:solidFill>
              </a:rPr>
              <a:t>Coordinación Técnica de Administración de Activos</a:t>
            </a:r>
            <a:br>
              <a:rPr lang="es-ES" sz="2800" dirty="0">
                <a:solidFill>
                  <a:srgbClr val="691831"/>
                </a:solidFill>
              </a:rPr>
            </a:br>
            <a:r>
              <a:rPr lang="es-ES" sz="2800" dirty="0">
                <a:solidFill>
                  <a:srgbClr val="691831"/>
                </a:solidFill>
              </a:rPr>
              <a:t>Temas Inmobiliarios</a:t>
            </a:r>
          </a:p>
        </p:txBody>
      </p:sp>
      <p:sp>
        <p:nvSpPr>
          <p:cNvPr id="3" name="Google Shape;50;p2">
            <a:extLst>
              <a:ext uri="{FF2B5EF4-FFF2-40B4-BE49-F238E27FC236}">
                <a16:creationId xmlns:a16="http://schemas.microsoft.com/office/drawing/2014/main" id="{8F8ED8B8-4060-B286-982D-B983C8FAFD9B}"/>
              </a:ext>
            </a:extLst>
          </p:cNvPr>
          <p:cNvSpPr txBox="1"/>
          <p:nvPr/>
        </p:nvSpPr>
        <p:spPr>
          <a:xfrm>
            <a:off x="6802055" y="6058676"/>
            <a:ext cx="4980537" cy="46459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algn="r"/>
            <a:r>
              <a:rPr lang="es-MX" sz="2000" b="1" dirty="0">
                <a:solidFill>
                  <a:srgbClr val="691831"/>
                </a:solidFill>
                <a:latin typeface="Noto Sans"/>
                <a:ea typeface="Noto Sans"/>
                <a:cs typeface="Noto Sans"/>
              </a:rPr>
              <a:t>Ciudad de México, mayo 2026.</a:t>
            </a:r>
          </a:p>
          <a:p>
            <a:pPr marL="228600" indent="-50800" algn="r">
              <a:lnSpc>
                <a:spcPct val="90000"/>
              </a:lnSpc>
              <a:spcBef>
                <a:spcPts val="1000"/>
              </a:spcBef>
              <a:buClr>
                <a:schemeClr val="dk1"/>
              </a:buClr>
              <a:buSzPts val="2800"/>
            </a:pPr>
            <a:endParaRPr sz="2000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74121887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0CE236B-3E47-0272-63D0-A50790EB51D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9175A322-86C3-76EB-C3AC-EDDFB64DE1D9}"/>
              </a:ext>
            </a:extLst>
          </p:cNvPr>
          <p:cNvSpPr txBox="1"/>
          <p:nvPr/>
        </p:nvSpPr>
        <p:spPr>
          <a:xfrm>
            <a:off x="189288" y="149720"/>
            <a:ext cx="881605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s-MX"/>
            </a:defPPr>
            <a:lvl1pPr>
              <a:buClr>
                <a:srgbClr val="000000"/>
              </a:buClr>
              <a:buSzPts val="3000"/>
              <a:defRPr sz="2400" b="1">
                <a:solidFill>
                  <a:srgbClr val="621132"/>
                </a:solidFill>
                <a:latin typeface="Patria" pitchFamily="2" charset="0"/>
              </a:defRPr>
            </a:lvl1pPr>
          </a:lstStyle>
          <a:p>
            <a:r>
              <a:rPr lang="es-MX" sz="2000" dirty="0">
                <a:solidFill>
                  <a:srgbClr val="B7903D"/>
                </a:solidFill>
                <a:latin typeface="Noto Sans"/>
                <a:ea typeface="Noto Sans"/>
                <a:cs typeface="Noto Sans"/>
                <a:sym typeface="Noto Sans"/>
              </a:rPr>
              <a:t>Arrendamiento Inmobiliario Nivel Central</a:t>
            </a:r>
            <a:endParaRPr lang="es-MX" sz="2000" dirty="0">
              <a:solidFill>
                <a:srgbClr val="B7903D"/>
              </a:solidFill>
              <a:latin typeface="Noto Sans"/>
              <a:ea typeface="Noto Sans"/>
              <a:cs typeface="Noto Sans"/>
              <a:sym typeface="Calibri"/>
            </a:endParaRPr>
          </a:p>
        </p:txBody>
      </p:sp>
      <p:sp>
        <p:nvSpPr>
          <p:cNvPr id="5" name="Marcador de número de diapositiva 3">
            <a:extLst>
              <a:ext uri="{FF2B5EF4-FFF2-40B4-BE49-F238E27FC236}">
                <a16:creationId xmlns:a16="http://schemas.microsoft.com/office/drawing/2014/main" id="{4EF687DD-A672-9E8C-E41A-1BEEA2F1BBDB}"/>
              </a:ext>
            </a:extLst>
          </p:cNvPr>
          <p:cNvSpPr txBox="1">
            <a:spLocks/>
          </p:cNvSpPr>
          <p:nvPr/>
        </p:nvSpPr>
        <p:spPr>
          <a:xfrm>
            <a:off x="11812187" y="6367338"/>
            <a:ext cx="379813" cy="299857"/>
          </a:xfrm>
          <a:prstGeom prst="rect">
            <a:avLst/>
          </a:prstGeom>
        </p:spPr>
        <p:txBody>
          <a:bodyPr/>
          <a:lstStyle>
            <a:defPPr>
              <a:defRPr lang="es-MX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fld id="{CCF7EA40-30CE-1140-AE32-46D572116FD7}" type="slidenum">
              <a:rPr kumimoji="0" lang="es-ES_tradnl" sz="1100" b="1" i="0" u="none" strike="noStrike" kern="1200" cap="none" spc="0" normalizeH="0" baseline="0" noProof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  <a:sym typeface="Arial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t>2</a:t>
            </a:fld>
            <a:endParaRPr kumimoji="0" lang="es-ES_tradnl" sz="1100" b="1" i="0" u="none" strike="noStrike" kern="1200" cap="none" spc="0" normalizeH="0" baseline="0" noProof="0" dirty="0">
              <a:ln>
                <a:noFill/>
              </a:ln>
              <a:solidFill>
                <a:srgbClr val="FFFFFF">
                  <a:lumMod val="50000"/>
                </a:srgbClr>
              </a:solidFill>
              <a:effectLst/>
              <a:uLnTx/>
              <a:uFillTx/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  <a:sym typeface="Arial"/>
            </a:endParaRPr>
          </a:p>
        </p:txBody>
      </p:sp>
      <p:sp>
        <p:nvSpPr>
          <p:cNvPr id="2" name="Google Shape;79;p8">
            <a:extLst>
              <a:ext uri="{FF2B5EF4-FFF2-40B4-BE49-F238E27FC236}">
                <a16:creationId xmlns:a16="http://schemas.microsoft.com/office/drawing/2014/main" id="{193320FF-86B2-56DF-7D42-F25FE60838BE}"/>
              </a:ext>
            </a:extLst>
          </p:cNvPr>
          <p:cNvSpPr txBox="1"/>
          <p:nvPr/>
        </p:nvSpPr>
        <p:spPr>
          <a:xfrm>
            <a:off x="189288" y="568035"/>
            <a:ext cx="6097554" cy="3692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/>
            <a:r>
              <a:rPr lang="es-MX" b="1" dirty="0">
                <a:solidFill>
                  <a:srgbClr val="0F4016"/>
                </a:solidFill>
                <a:latin typeface="Noto Sans"/>
                <a:ea typeface="Noto Sans"/>
                <a:cs typeface="Noto Sans"/>
                <a:sym typeface="Noto Sans"/>
              </a:rPr>
              <a:t>Propuesta de Arrendamiento: Reforma 156</a:t>
            </a:r>
          </a:p>
        </p:txBody>
      </p:sp>
      <p:graphicFrame>
        <p:nvGraphicFramePr>
          <p:cNvPr id="4" name="Tabla 3">
            <a:extLst>
              <a:ext uri="{FF2B5EF4-FFF2-40B4-BE49-F238E27FC236}">
                <a16:creationId xmlns:a16="http://schemas.microsoft.com/office/drawing/2014/main" id="{C2A6BD68-BA02-E90E-668E-9F0033CB7FF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01039710"/>
              </p:ext>
            </p:extLst>
          </p:nvPr>
        </p:nvGraphicFramePr>
        <p:xfrm>
          <a:off x="189288" y="1635524"/>
          <a:ext cx="6325645" cy="3882640"/>
        </p:xfrm>
        <a:graphic>
          <a:graphicData uri="http://schemas.openxmlformats.org/drawingml/2006/table">
            <a:tbl>
              <a:tblPr/>
              <a:tblGrid>
                <a:gridCol w="4699830">
                  <a:extLst>
                    <a:ext uri="{9D8B030D-6E8A-4147-A177-3AD203B41FA5}">
                      <a16:colId xmlns:a16="http://schemas.microsoft.com/office/drawing/2014/main" val="3397488214"/>
                    </a:ext>
                  </a:extLst>
                </a:gridCol>
                <a:gridCol w="1625815">
                  <a:extLst>
                    <a:ext uri="{9D8B030D-6E8A-4147-A177-3AD203B41FA5}">
                      <a16:colId xmlns:a16="http://schemas.microsoft.com/office/drawing/2014/main" val="836495003"/>
                    </a:ext>
                  </a:extLst>
                </a:gridCol>
              </a:tblGrid>
              <a:tr h="342566">
                <a:tc>
                  <a:txBody>
                    <a:bodyPr/>
                    <a:lstStyle/>
                    <a:p>
                      <a:pPr algn="ctr" fontAlgn="ctr">
                        <a:lnSpc>
                          <a:spcPct val="100000"/>
                        </a:lnSpc>
                        <a:buNone/>
                      </a:pPr>
                      <a:r>
                        <a:rPr lang="es-MX" sz="1400" b="1" i="0" u="none" strike="noStrike" dirty="0">
                          <a:solidFill>
                            <a:schemeClr val="bg1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Conceptos</a:t>
                      </a:r>
                    </a:p>
                  </a:txBody>
                  <a:tcPr marL="5320" marR="5320" marT="532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B5445"/>
                    </a:solidFill>
                  </a:tcPr>
                </a:tc>
                <a:tc>
                  <a:txBody>
                    <a:bodyPr/>
                    <a:lstStyle/>
                    <a:p>
                      <a:pPr marL="85725" marR="66675" indent="0" algn="ctr">
                        <a:lnSpc>
                          <a:spcPct val="10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MX" sz="1400" b="1" kern="1200" dirty="0">
                          <a:solidFill>
                            <a:schemeClr val="bg1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Propuesta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B544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23543182"/>
                  </a:ext>
                </a:extLst>
              </a:tr>
              <a:tr h="313448">
                <a:tc>
                  <a:txBody>
                    <a:bodyPr/>
                    <a:lstStyle/>
                    <a:p>
                      <a:pPr marL="85725" marR="78105" indent="0" algn="just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MX" sz="1400" dirty="0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Niveles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alpha val="29804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85725" indent="0"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MX" sz="1400" dirty="0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19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alpha val="29804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77857">
                <a:tc>
                  <a:txBody>
                    <a:bodyPr/>
                    <a:lstStyle/>
                    <a:p>
                      <a:pPr marL="85725" marR="78105" indent="0" algn="just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MX" sz="1400" dirty="0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No. Cajones Estacionamiento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85725" indent="0"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MX" sz="1400" dirty="0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610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86100356"/>
                  </a:ext>
                </a:extLst>
              </a:tr>
              <a:tr h="277857">
                <a:tc>
                  <a:txBody>
                    <a:bodyPr/>
                    <a:lstStyle/>
                    <a:p>
                      <a:pPr marL="85725" marR="78105" indent="0" algn="just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MX" sz="1400" dirty="0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Área Rentable (m</a:t>
                      </a:r>
                      <a:r>
                        <a:rPr lang="es-MX" sz="1400" baseline="30000" dirty="0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2</a:t>
                      </a:r>
                      <a:r>
                        <a:rPr lang="es-MX" sz="1400" dirty="0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)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85725" indent="0"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MX" sz="1400" dirty="0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17,800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59716372"/>
                  </a:ext>
                </a:extLst>
              </a:tr>
              <a:tr h="277857">
                <a:tc>
                  <a:txBody>
                    <a:bodyPr/>
                    <a:lstStyle/>
                    <a:p>
                      <a:pPr marL="85725" marR="78105" indent="0" algn="just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MX" sz="1400" dirty="0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Baños por nivel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85725" indent="0"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MX" sz="1400" dirty="0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2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5506075"/>
                  </a:ext>
                </a:extLst>
              </a:tr>
              <a:tr h="277857">
                <a:tc gridSpan="2">
                  <a:txBody>
                    <a:bodyPr/>
                    <a:lstStyle/>
                    <a:p>
                      <a:pPr marL="85725" marR="78105" indent="0" algn="just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MX" sz="1400" kern="1200" noProof="0" dirty="0">
                          <a:solidFill>
                            <a:schemeClr val="tx1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No cuenta con servicio de Voz y Datos</a:t>
                      </a:r>
                      <a:endParaRPr lang="es-MX" sz="1400" kern="1200" dirty="0">
                        <a:solidFill>
                          <a:schemeClr val="tx1"/>
                        </a:solidFill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dirty="0"/>
                    </a:p>
                  </a:txBody>
                  <a:tcPr marL="68580" marR="68580" marT="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8820762"/>
                  </a:ext>
                </a:extLst>
              </a:tr>
              <a:tr h="277857">
                <a:tc gridSpan="2">
                  <a:txBody>
                    <a:bodyPr/>
                    <a:lstStyle/>
                    <a:p>
                      <a:pPr marL="85725" marR="78105" indent="0" algn="just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MX" sz="1400" b="1" dirty="0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Consideraciones adicionales 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AF8D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85725" indent="0"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endParaRPr lang="es-MX" sz="1400" dirty="0"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42215121"/>
                  </a:ext>
                </a:extLst>
              </a:tr>
              <a:tr h="277857">
                <a:tc gridSpan="2">
                  <a:txBody>
                    <a:bodyPr/>
                    <a:lstStyle/>
                    <a:p>
                      <a:pPr marL="85725" marR="78105" indent="0" algn="just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MX" sz="1400" kern="1200" dirty="0">
                          <a:solidFill>
                            <a:schemeClr val="tx1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Centralización de  operaciones.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85725" indent="0"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endParaRPr lang="es-MX" sz="800" dirty="0"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7261266"/>
                  </a:ext>
                </a:extLst>
              </a:tr>
              <a:tr h="277857">
                <a:tc gridSpan="2">
                  <a:txBody>
                    <a:bodyPr/>
                    <a:lstStyle/>
                    <a:p>
                      <a:pPr marL="85725" marR="78105" indent="0" algn="just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MX" sz="1400" kern="1200" dirty="0">
                          <a:solidFill>
                            <a:schemeClr val="tx1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Optimización de recursos institucionales.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54587297"/>
                  </a:ext>
                </a:extLst>
              </a:tr>
              <a:tr h="277857">
                <a:tc gridSpan="2">
                  <a:txBody>
                    <a:bodyPr/>
                    <a:lstStyle/>
                    <a:p>
                      <a:pPr marL="85725" marR="78105" indent="0" algn="just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MX" sz="1400" kern="1200" dirty="0">
                          <a:solidFill>
                            <a:schemeClr val="tx1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Mejorar supervisión y control.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7324897"/>
                  </a:ext>
                </a:extLst>
              </a:tr>
              <a:tr h="277857">
                <a:tc gridSpan="2">
                  <a:txBody>
                    <a:bodyPr/>
                    <a:lstStyle/>
                    <a:p>
                      <a:pPr marL="85725" marR="78105" indent="0" algn="just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MX" sz="1400" kern="1200" dirty="0">
                          <a:solidFill>
                            <a:schemeClr val="tx1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Mayor coordinación interdepartamental.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22325574"/>
                  </a:ext>
                </a:extLst>
              </a:tr>
              <a:tr h="277857">
                <a:tc gridSpan="2">
                  <a:txBody>
                    <a:bodyPr/>
                    <a:lstStyle/>
                    <a:p>
                      <a:pPr marL="85725" marR="78105" lvl="0" indent="0" algn="just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1400" kern="1200" dirty="0">
                          <a:solidFill>
                            <a:schemeClr val="tx1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Reducción de costos derivados del hacinamiento.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10604914"/>
                  </a:ext>
                </a:extLst>
              </a:tr>
              <a:tr h="277857">
                <a:tc gridSpan="2">
                  <a:txBody>
                    <a:bodyPr/>
                    <a:lstStyle/>
                    <a:p>
                      <a:pPr marL="85725" marR="78105" lvl="0" indent="0" algn="just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1400" b="1" dirty="0">
                          <a:solidFill>
                            <a:srgbClr val="B7903D"/>
                          </a:solidFill>
                          <a:latin typeface="Noto Sans"/>
                          <a:ea typeface="Noto Sans"/>
                          <a:cs typeface="Noto Sans"/>
                          <a:sym typeface="Noto Sans"/>
                        </a:rPr>
                        <a:t>Distancia del Edificio Sede </a:t>
                      </a:r>
                      <a:r>
                        <a:rPr lang="es-MX" sz="1400" b="1" dirty="0">
                          <a:solidFill>
                            <a:srgbClr val="691831"/>
                          </a:solidFill>
                          <a:latin typeface="Noto Sans"/>
                          <a:ea typeface="Noto Sans"/>
                          <a:cs typeface="Noto Sans"/>
                          <a:sym typeface="Noto Sans"/>
                        </a:rPr>
                        <a:t>2.2 km,</a:t>
                      </a:r>
                      <a:r>
                        <a:rPr lang="es-MX" sz="1400" b="1" dirty="0">
                          <a:solidFill>
                            <a:srgbClr val="B7903D"/>
                          </a:solidFill>
                          <a:latin typeface="Noto Sans"/>
                          <a:ea typeface="Noto Sans"/>
                          <a:cs typeface="Noto Sans"/>
                          <a:sym typeface="Noto Sans"/>
                        </a:rPr>
                        <a:t> tiempo aproximado de traslado caminando </a:t>
                      </a:r>
                      <a:r>
                        <a:rPr lang="es-MX" sz="1400" b="1" dirty="0">
                          <a:solidFill>
                            <a:srgbClr val="881038"/>
                          </a:solidFill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21 minutos.</a:t>
                      </a:r>
                      <a:endParaRPr lang="es-MX" sz="1400" dirty="0">
                        <a:solidFill>
                          <a:srgbClr val="881038"/>
                        </a:solidFill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34270639"/>
                  </a:ext>
                </a:extLst>
              </a:tr>
            </a:tbl>
          </a:graphicData>
        </a:graphic>
      </p:graphicFrame>
      <p:sp>
        <p:nvSpPr>
          <p:cNvPr id="7" name="CuadroTexto 6">
            <a:extLst>
              <a:ext uri="{FF2B5EF4-FFF2-40B4-BE49-F238E27FC236}">
                <a16:creationId xmlns:a16="http://schemas.microsoft.com/office/drawing/2014/main" id="{6E4050A8-F25D-897D-D53A-F0207EF84FE1}"/>
              </a:ext>
            </a:extLst>
          </p:cNvPr>
          <p:cNvSpPr txBox="1"/>
          <p:nvPr/>
        </p:nvSpPr>
        <p:spPr>
          <a:xfrm>
            <a:off x="2259186" y="5628119"/>
            <a:ext cx="9573828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s-ES" sz="1400" dirty="0">
                <a:effectLst/>
                <a:latin typeface="Montserrat" panose="00000500000000000000" pitchFamily="2" charset="0"/>
                <a:ea typeface="Calibri" panose="020F0502020204030204" pitchFamily="34" charset="0"/>
                <a:cs typeface="Arial" panose="020B0604020202020204" pitchFamily="34" charset="0"/>
              </a:rPr>
              <a:t>El arrendador manifestó en </a:t>
            </a:r>
            <a:r>
              <a:rPr lang="es-ES" sz="1400" dirty="0">
                <a:latin typeface="Montserrat" panose="00000500000000000000" pitchFamily="2" charset="0"/>
                <a:ea typeface="Calibri" panose="020F0502020204030204" pitchFamily="34" charset="0"/>
                <a:cs typeface="Arial" panose="020B0604020202020204" pitchFamily="34" charset="0"/>
              </a:rPr>
              <a:t>entrevista ajustarse al monto máximo de reta de </a:t>
            </a:r>
            <a:r>
              <a:rPr lang="es-ES" sz="1400" dirty="0">
                <a:effectLst/>
                <a:latin typeface="Montserrat" panose="00000500000000000000" pitchFamily="2" charset="0"/>
                <a:ea typeface="Calibri" panose="020F0502020204030204" pitchFamily="34" charset="0"/>
                <a:cs typeface="Arial" panose="020B0604020202020204" pitchFamily="34" charset="0"/>
              </a:rPr>
              <a:t>$412.00 por metro cuadrado, señalado en el Acuerdo por el que se fija el importe máximo de rentas por tipo de inmuebles a que se refiere la LGBN, publicado en el Diario Oficial de la Federación el 9 de diciembre de 2025.</a:t>
            </a:r>
            <a:endParaRPr lang="es-MX" sz="1400" dirty="0"/>
          </a:p>
        </p:txBody>
      </p:sp>
      <p:sp>
        <p:nvSpPr>
          <p:cNvPr id="8" name="Google Shape;79;p8">
            <a:extLst>
              <a:ext uri="{FF2B5EF4-FFF2-40B4-BE49-F238E27FC236}">
                <a16:creationId xmlns:a16="http://schemas.microsoft.com/office/drawing/2014/main" id="{0A95BF44-2351-EE64-123B-2C39B270A0C5}"/>
              </a:ext>
            </a:extLst>
          </p:cNvPr>
          <p:cNvSpPr txBox="1"/>
          <p:nvPr/>
        </p:nvSpPr>
        <p:spPr>
          <a:xfrm>
            <a:off x="388102" y="1280691"/>
            <a:ext cx="5928016" cy="3385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MX" sz="1600" b="1" dirty="0">
                <a:solidFill>
                  <a:srgbClr val="0B5445"/>
                </a:solidFill>
                <a:latin typeface="Noto Sans"/>
                <a:ea typeface="Noto Sans"/>
                <a:cs typeface="Noto Sans"/>
                <a:sym typeface="Noto Sans"/>
              </a:rPr>
              <a:t>Características del inmueble</a:t>
            </a:r>
            <a:endParaRPr lang="es-MX" sz="1600" dirty="0">
              <a:solidFill>
                <a:srgbClr val="0B5445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" name="CuadroTexto 6">
            <a:extLst>
              <a:ext uri="{FF2B5EF4-FFF2-40B4-BE49-F238E27FC236}">
                <a16:creationId xmlns:a16="http://schemas.microsoft.com/office/drawing/2014/main" id="{6E4050A8-F25D-897D-D53A-F0207EF84FE1}"/>
              </a:ext>
            </a:extLst>
          </p:cNvPr>
          <p:cNvSpPr txBox="1"/>
          <p:nvPr/>
        </p:nvSpPr>
        <p:spPr>
          <a:xfrm>
            <a:off x="2428884" y="6574202"/>
            <a:ext cx="9663589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s-MX" sz="900" dirty="0">
                <a:latin typeface="Montserrat" panose="00000500000000000000" pitchFamily="2" charset="0"/>
                <a:ea typeface="Calibri" panose="020F0502020204030204" pitchFamily="34" charset="0"/>
                <a:cs typeface="Arial" panose="020B0604020202020204" pitchFamily="34" charset="0"/>
              </a:rPr>
              <a:t>La presente propuesta de nuevo arrendamiento, NO se encuentra incluida dentro del Programa de Arrendamiento Inmobiliario para el año 2026, IMSS-Arrendatario</a:t>
            </a:r>
            <a:r>
              <a:rPr lang="es-MX" sz="900" b="1" dirty="0">
                <a:latin typeface="Montserrat" panose="00000500000000000000" pitchFamily="2" charset="0"/>
                <a:ea typeface="Calibri" panose="020F0502020204030204" pitchFamily="34" charset="0"/>
                <a:cs typeface="Arial" panose="020B0604020202020204" pitchFamily="34" charset="0"/>
              </a:rPr>
              <a:t>.</a:t>
            </a:r>
          </a:p>
        </p:txBody>
      </p:sp>
      <p:pic>
        <p:nvPicPr>
          <p:cNvPr id="14" name="13 Imagen"/>
          <p:cNvPicPr/>
          <p:nvPr/>
        </p:nvPicPr>
        <p:blipFill rotWithShape="1">
          <a:blip r:embed="rId2"/>
          <a:srcRect l="10699" t="28026" r="9586" b="20170"/>
          <a:stretch/>
        </p:blipFill>
        <p:spPr bwMode="auto">
          <a:xfrm>
            <a:off x="9144000" y="937326"/>
            <a:ext cx="2858712" cy="3317433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406131344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0CE236B-3E47-0272-63D0-A50790EB51D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Marcador de número de diapositiva 3">
            <a:extLst>
              <a:ext uri="{FF2B5EF4-FFF2-40B4-BE49-F238E27FC236}">
                <a16:creationId xmlns:a16="http://schemas.microsoft.com/office/drawing/2014/main" id="{4EF687DD-A672-9E8C-E41A-1BEEA2F1BBDB}"/>
              </a:ext>
            </a:extLst>
          </p:cNvPr>
          <p:cNvSpPr txBox="1">
            <a:spLocks/>
          </p:cNvSpPr>
          <p:nvPr/>
        </p:nvSpPr>
        <p:spPr>
          <a:xfrm>
            <a:off x="11712660" y="6356386"/>
            <a:ext cx="379813" cy="299857"/>
          </a:xfrm>
          <a:prstGeom prst="rect">
            <a:avLst/>
          </a:prstGeom>
        </p:spPr>
        <p:txBody>
          <a:bodyPr/>
          <a:lstStyle>
            <a:defPPr>
              <a:defRPr lang="es-MX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fld id="{CCF7EA40-30CE-1140-AE32-46D572116FD7}" type="slidenum">
              <a:rPr kumimoji="0" lang="es-ES_tradnl" sz="1100" b="0" i="0" u="none" strike="noStrike" kern="1200" cap="none" spc="0" normalizeH="0" baseline="0" noProof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  <a:sym typeface="Arial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t>3</a:t>
            </a:fld>
            <a:endParaRPr kumimoji="0" lang="es-ES_tradnl" sz="1100" b="0" i="0" u="none" strike="noStrike" kern="1200" cap="none" spc="0" normalizeH="0" baseline="0" noProof="0" dirty="0">
              <a:ln>
                <a:noFill/>
              </a:ln>
              <a:solidFill>
                <a:srgbClr val="FFFFFF">
                  <a:lumMod val="50000"/>
                </a:srgbClr>
              </a:solidFill>
              <a:effectLst/>
              <a:uLnTx/>
              <a:uFillTx/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  <a:sym typeface="Arial"/>
            </a:endParaRPr>
          </a:p>
        </p:txBody>
      </p:sp>
      <p:graphicFrame>
        <p:nvGraphicFramePr>
          <p:cNvPr id="4" name="Tabla 3">
            <a:extLst>
              <a:ext uri="{FF2B5EF4-FFF2-40B4-BE49-F238E27FC236}">
                <a16:creationId xmlns:a16="http://schemas.microsoft.com/office/drawing/2014/main" id="{C2A6BD68-BA02-E90E-668E-9F0033CB7FF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06175471"/>
              </p:ext>
            </p:extLst>
          </p:nvPr>
        </p:nvGraphicFramePr>
        <p:xfrm>
          <a:off x="277996" y="1580177"/>
          <a:ext cx="6189430" cy="3716865"/>
        </p:xfrm>
        <a:graphic>
          <a:graphicData uri="http://schemas.openxmlformats.org/drawingml/2006/table">
            <a:tbl>
              <a:tblPr/>
              <a:tblGrid>
                <a:gridCol w="4683239">
                  <a:extLst>
                    <a:ext uri="{9D8B030D-6E8A-4147-A177-3AD203B41FA5}">
                      <a16:colId xmlns:a16="http://schemas.microsoft.com/office/drawing/2014/main" val="3397488214"/>
                    </a:ext>
                  </a:extLst>
                </a:gridCol>
                <a:gridCol w="1506191">
                  <a:extLst>
                    <a:ext uri="{9D8B030D-6E8A-4147-A177-3AD203B41FA5}">
                      <a16:colId xmlns:a16="http://schemas.microsoft.com/office/drawing/2014/main" val="836495003"/>
                    </a:ext>
                  </a:extLst>
                </a:gridCol>
              </a:tblGrid>
              <a:tr h="454648">
                <a:tc>
                  <a:txBody>
                    <a:bodyPr/>
                    <a:lstStyle/>
                    <a:p>
                      <a:pPr algn="ctr" fontAlgn="ctr">
                        <a:lnSpc>
                          <a:spcPct val="100000"/>
                        </a:lnSpc>
                        <a:buNone/>
                      </a:pPr>
                      <a:r>
                        <a:rPr lang="es-MX" sz="1400" b="1" i="0" u="none" strike="noStrike" dirty="0">
                          <a:solidFill>
                            <a:schemeClr val="bg1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Conceptos</a:t>
                      </a:r>
                    </a:p>
                  </a:txBody>
                  <a:tcPr marL="5320" marR="5320" marT="532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B5445"/>
                    </a:solidFill>
                  </a:tcPr>
                </a:tc>
                <a:tc>
                  <a:txBody>
                    <a:bodyPr/>
                    <a:lstStyle/>
                    <a:p>
                      <a:pPr marL="85725" marR="66675" indent="0" algn="ctr">
                        <a:lnSpc>
                          <a:spcPct val="10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MX" sz="1400" b="1" kern="1200" dirty="0">
                          <a:solidFill>
                            <a:schemeClr val="bg1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Propuesta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B544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23543182"/>
                  </a:ext>
                </a:extLst>
              </a:tr>
              <a:tr h="313448">
                <a:tc>
                  <a:txBody>
                    <a:bodyPr/>
                    <a:lstStyle/>
                    <a:p>
                      <a:pPr marL="85725" marR="78105" indent="0" algn="just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MX" sz="1400" dirty="0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Niveles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alpha val="29804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85725" indent="0"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MX" sz="1400" dirty="0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11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alpha val="29804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77857">
                <a:tc>
                  <a:txBody>
                    <a:bodyPr/>
                    <a:lstStyle/>
                    <a:p>
                      <a:pPr marL="85725" marR="78105" indent="0" algn="just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MX" sz="1400" dirty="0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No. Cajones Estacionamiento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85725" indent="0"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MX" sz="1400" dirty="0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18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86100356"/>
                  </a:ext>
                </a:extLst>
              </a:tr>
              <a:tr h="277857">
                <a:tc>
                  <a:txBody>
                    <a:bodyPr/>
                    <a:lstStyle/>
                    <a:p>
                      <a:pPr marL="85725" marR="78105" indent="0" algn="just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MX" sz="1400" dirty="0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Área Rentable (m</a:t>
                      </a:r>
                      <a:r>
                        <a:rPr lang="es-MX" sz="1400" baseline="30000" dirty="0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2</a:t>
                      </a:r>
                      <a:r>
                        <a:rPr lang="es-MX" sz="1400" dirty="0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)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85725" indent="0"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MX" sz="1400" dirty="0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10,700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59716372"/>
                  </a:ext>
                </a:extLst>
              </a:tr>
              <a:tr h="277857">
                <a:tc gridSpan="2">
                  <a:txBody>
                    <a:bodyPr/>
                    <a:lstStyle/>
                    <a:p>
                      <a:pPr marL="85725" marR="78105" indent="0" algn="just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MX" sz="1400" b="1" dirty="0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Consideraciones adicionales 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AF8D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85725" indent="0"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endParaRPr lang="es-MX" sz="1400" dirty="0"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06694398"/>
                  </a:ext>
                </a:extLst>
              </a:tr>
              <a:tr h="277857">
                <a:tc gridSpan="2">
                  <a:txBody>
                    <a:bodyPr/>
                    <a:lstStyle/>
                    <a:p>
                      <a:pPr marL="93663" indent="0" algn="just">
                        <a:lnSpc>
                          <a:spcPct val="107000"/>
                        </a:lnSpc>
                        <a:buFont typeface="+mj-lt"/>
                        <a:buNone/>
                        <a:tabLst>
                          <a:tab pos="2150429" algn="l"/>
                        </a:tabLst>
                      </a:pPr>
                      <a:r>
                        <a:rPr lang="es-MX" sz="1400" dirty="0"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Alerta sísmica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71622262"/>
                  </a:ext>
                </a:extLst>
              </a:tr>
              <a:tr h="277857">
                <a:tc gridSpan="2">
                  <a:txBody>
                    <a:bodyPr/>
                    <a:lstStyle/>
                    <a:p>
                      <a:pPr marL="93663" indent="0" algn="just">
                        <a:lnSpc>
                          <a:spcPct val="107000"/>
                        </a:lnSpc>
                        <a:buFont typeface="+mj-lt"/>
                        <a:buNone/>
                        <a:tabLst>
                          <a:tab pos="2150429" algn="l"/>
                        </a:tabLst>
                      </a:pPr>
                      <a:r>
                        <a:rPr lang="es-MX" sz="1400" dirty="0"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Subestación eléctrica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13453267"/>
                  </a:ext>
                </a:extLst>
              </a:tr>
              <a:tr h="277857">
                <a:tc gridSpan="2">
                  <a:txBody>
                    <a:bodyPr/>
                    <a:lstStyle/>
                    <a:p>
                      <a:pPr marL="93663" indent="0" algn="just">
                        <a:lnSpc>
                          <a:spcPct val="107000"/>
                        </a:lnSpc>
                        <a:buFont typeface="+mj-lt"/>
                        <a:buNone/>
                        <a:tabLst>
                          <a:tab pos="2150429" algn="l"/>
                        </a:tabLst>
                      </a:pPr>
                      <a:r>
                        <a:rPr lang="es-MX" sz="1400" dirty="0"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Planta de emergencia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70436481"/>
                  </a:ext>
                </a:extLst>
              </a:tr>
              <a:tr h="277857">
                <a:tc gridSpan="2">
                  <a:txBody>
                    <a:bodyPr/>
                    <a:lstStyle/>
                    <a:p>
                      <a:pPr marL="93663" indent="0" algn="just">
                        <a:lnSpc>
                          <a:spcPct val="107000"/>
                        </a:lnSpc>
                        <a:buFont typeface="+mj-lt"/>
                        <a:buNone/>
                        <a:tabLst>
                          <a:tab pos="2150429" algn="l"/>
                        </a:tabLst>
                      </a:pPr>
                      <a:r>
                        <a:rPr lang="es-MX" sz="1400" dirty="0"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Escaleras de emergencia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82932162"/>
                  </a:ext>
                </a:extLst>
              </a:tr>
              <a:tr h="277857">
                <a:tc gridSpan="2">
                  <a:txBody>
                    <a:bodyPr/>
                    <a:lstStyle/>
                    <a:p>
                      <a:pPr marL="85725" marR="78105" lvl="0" indent="0" algn="just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1400" dirty="0"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Se desconoce si cuenta con servicio de Voz y Datos.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31572204"/>
                  </a:ext>
                </a:extLst>
              </a:tr>
              <a:tr h="277857">
                <a:tc gridSpan="2">
                  <a:txBody>
                    <a:bodyPr/>
                    <a:lstStyle/>
                    <a:p>
                      <a:pPr marL="85725" marR="78105" lvl="0" indent="0" algn="just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1400" dirty="0"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El inmueble tiene tres años de estar desocupado.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11994033"/>
                  </a:ext>
                </a:extLst>
              </a:tr>
              <a:tr h="277857">
                <a:tc gridSpan="2">
                  <a:txBody>
                    <a:bodyPr/>
                    <a:lstStyle/>
                    <a:p>
                      <a:pPr marL="85725" marR="78105" lvl="0" indent="0" algn="just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1400" b="1" dirty="0">
                          <a:solidFill>
                            <a:srgbClr val="B7903D"/>
                          </a:solidFill>
                          <a:latin typeface="Noto Sans"/>
                          <a:ea typeface="Noto Sans"/>
                          <a:cs typeface="Noto Sans"/>
                          <a:sym typeface="Noto Sans"/>
                        </a:rPr>
                        <a:t>Distancia del Edificio Sede </a:t>
                      </a:r>
                      <a:r>
                        <a:rPr lang="es-MX" sz="1400" b="1" dirty="0">
                          <a:solidFill>
                            <a:srgbClr val="691831"/>
                          </a:solidFill>
                          <a:latin typeface="Noto Sans"/>
                          <a:ea typeface="Noto Sans"/>
                          <a:cs typeface="Noto Sans"/>
                          <a:sym typeface="Noto Sans"/>
                        </a:rPr>
                        <a:t>1.5 km,</a:t>
                      </a:r>
                      <a:r>
                        <a:rPr lang="es-MX" sz="1400" b="1" dirty="0">
                          <a:solidFill>
                            <a:srgbClr val="B7903D"/>
                          </a:solidFill>
                          <a:latin typeface="Noto Sans"/>
                          <a:ea typeface="Noto Sans"/>
                          <a:cs typeface="Noto Sans"/>
                          <a:sym typeface="Noto Sans"/>
                        </a:rPr>
                        <a:t> tiempo aproximado de traslado caminando </a:t>
                      </a:r>
                      <a:r>
                        <a:rPr lang="es-MX" sz="1400" b="1" dirty="0">
                          <a:solidFill>
                            <a:srgbClr val="881038"/>
                          </a:solidFill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13 minutos.</a:t>
                      </a:r>
                      <a:endParaRPr lang="es-MX" sz="1400" dirty="0">
                        <a:solidFill>
                          <a:srgbClr val="881038"/>
                        </a:solidFill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87364685"/>
                  </a:ext>
                </a:extLst>
              </a:tr>
            </a:tbl>
          </a:graphicData>
        </a:graphic>
      </p:graphicFrame>
      <p:sp>
        <p:nvSpPr>
          <p:cNvPr id="8" name="Google Shape;79;p8">
            <a:extLst>
              <a:ext uri="{FF2B5EF4-FFF2-40B4-BE49-F238E27FC236}">
                <a16:creationId xmlns:a16="http://schemas.microsoft.com/office/drawing/2014/main" id="{0A95BF44-2351-EE64-123B-2C39B270A0C5}"/>
              </a:ext>
            </a:extLst>
          </p:cNvPr>
          <p:cNvSpPr txBox="1"/>
          <p:nvPr/>
        </p:nvSpPr>
        <p:spPr>
          <a:xfrm>
            <a:off x="458579" y="1192681"/>
            <a:ext cx="5828264" cy="3385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MX" sz="1600" b="1" dirty="0">
                <a:solidFill>
                  <a:srgbClr val="0B5445"/>
                </a:solidFill>
                <a:latin typeface="Noto Sans"/>
                <a:ea typeface="Noto Sans"/>
                <a:cs typeface="Noto Sans"/>
                <a:sym typeface="Noto Sans"/>
              </a:rPr>
              <a:t>Características del inmueble</a:t>
            </a:r>
            <a:endParaRPr lang="es-MX" sz="1600" dirty="0">
              <a:solidFill>
                <a:srgbClr val="0B5445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194" t="12072" r="27291" b="28467"/>
          <a:stretch/>
        </p:blipFill>
        <p:spPr bwMode="auto">
          <a:xfrm>
            <a:off x="8332238" y="937327"/>
            <a:ext cx="3401184" cy="380542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CuadroTexto 5">
            <a:extLst>
              <a:ext uri="{FF2B5EF4-FFF2-40B4-BE49-F238E27FC236}">
                <a16:creationId xmlns:a16="http://schemas.microsoft.com/office/drawing/2014/main" id="{F88517E8-92B7-9E80-D097-902F041926F7}"/>
              </a:ext>
            </a:extLst>
          </p:cNvPr>
          <p:cNvSpPr txBox="1"/>
          <p:nvPr/>
        </p:nvSpPr>
        <p:spPr>
          <a:xfrm>
            <a:off x="189288" y="149720"/>
            <a:ext cx="881605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s-MX"/>
            </a:defPPr>
            <a:lvl1pPr>
              <a:buClr>
                <a:srgbClr val="000000"/>
              </a:buClr>
              <a:buSzPts val="3000"/>
              <a:defRPr sz="2400" b="1">
                <a:solidFill>
                  <a:srgbClr val="621132"/>
                </a:solidFill>
                <a:latin typeface="Patria" pitchFamily="2" charset="0"/>
              </a:defRPr>
            </a:lvl1pPr>
          </a:lstStyle>
          <a:p>
            <a:r>
              <a:rPr lang="es-MX" sz="2000" dirty="0">
                <a:solidFill>
                  <a:srgbClr val="B7903D"/>
                </a:solidFill>
                <a:latin typeface="Noto Sans"/>
                <a:ea typeface="Noto Sans"/>
                <a:cs typeface="Noto Sans"/>
                <a:sym typeface="Noto Sans"/>
              </a:rPr>
              <a:t>Arrendamiento Inmobiliario Nivel Central</a:t>
            </a:r>
            <a:endParaRPr lang="es-MX" sz="2000" dirty="0">
              <a:solidFill>
                <a:srgbClr val="B7903D"/>
              </a:solidFill>
              <a:latin typeface="Noto Sans"/>
              <a:ea typeface="Noto Sans"/>
              <a:cs typeface="Noto Sans"/>
              <a:sym typeface="Calibri"/>
            </a:endParaRPr>
          </a:p>
        </p:txBody>
      </p:sp>
      <p:sp>
        <p:nvSpPr>
          <p:cNvPr id="9" name="Google Shape;79;p8">
            <a:extLst>
              <a:ext uri="{FF2B5EF4-FFF2-40B4-BE49-F238E27FC236}">
                <a16:creationId xmlns:a16="http://schemas.microsoft.com/office/drawing/2014/main" id="{DD2F30F0-DF81-48E2-E6FE-2AD59D28A164}"/>
              </a:ext>
            </a:extLst>
          </p:cNvPr>
          <p:cNvSpPr txBox="1"/>
          <p:nvPr/>
        </p:nvSpPr>
        <p:spPr>
          <a:xfrm>
            <a:off x="189288" y="568035"/>
            <a:ext cx="6097554" cy="3692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/>
            <a:r>
              <a:rPr lang="es-MX" b="1" dirty="0">
                <a:solidFill>
                  <a:srgbClr val="0F4016"/>
                </a:solidFill>
                <a:latin typeface="Noto Sans"/>
                <a:ea typeface="Noto Sans"/>
                <a:cs typeface="Noto Sans"/>
                <a:sym typeface="Noto Sans"/>
              </a:rPr>
              <a:t>Propuesta de Arrendamiento: Reforma 122</a:t>
            </a:r>
          </a:p>
        </p:txBody>
      </p:sp>
      <p:sp>
        <p:nvSpPr>
          <p:cNvPr id="2" name="CuadroTexto 6">
            <a:extLst>
              <a:ext uri="{FF2B5EF4-FFF2-40B4-BE49-F238E27FC236}">
                <a16:creationId xmlns:a16="http://schemas.microsoft.com/office/drawing/2014/main" id="{9DD9A000-1CC5-1F56-8D2C-874FE98EFAA7}"/>
              </a:ext>
            </a:extLst>
          </p:cNvPr>
          <p:cNvSpPr txBox="1"/>
          <p:nvPr/>
        </p:nvSpPr>
        <p:spPr>
          <a:xfrm>
            <a:off x="2428884" y="6574202"/>
            <a:ext cx="9663589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s-MX" sz="900" dirty="0">
                <a:latin typeface="Montserrat" panose="00000500000000000000" pitchFamily="2" charset="0"/>
                <a:ea typeface="Calibri" panose="020F0502020204030204" pitchFamily="34" charset="0"/>
                <a:cs typeface="Arial" panose="020B0604020202020204" pitchFamily="34" charset="0"/>
              </a:rPr>
              <a:t>La presente propuesta de nuevo arrendamiento, NO se encuentra incluida dentro del Programa de Arrendamiento Inmobiliario para el año 2026, IMSS-Arrendatario</a:t>
            </a:r>
            <a:r>
              <a:rPr lang="es-MX" sz="900" b="1" dirty="0">
                <a:latin typeface="Montserrat" panose="00000500000000000000" pitchFamily="2" charset="0"/>
                <a:ea typeface="Calibri" panose="020F0502020204030204" pitchFamily="34" charset="0"/>
                <a:cs typeface="Arial" panose="020B0604020202020204" pitchFamily="34" charset="0"/>
              </a:rPr>
              <a:t>.</a:t>
            </a: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480D2ADD-2E8A-F918-5EDF-B7FEFEEE34D9}"/>
              </a:ext>
            </a:extLst>
          </p:cNvPr>
          <p:cNvSpPr txBox="1"/>
          <p:nvPr/>
        </p:nvSpPr>
        <p:spPr>
          <a:xfrm>
            <a:off x="2428884" y="5402279"/>
            <a:ext cx="9029108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s-ES" sz="1400" dirty="0">
                <a:effectLst/>
                <a:latin typeface="Montserrat" panose="00000500000000000000" pitchFamily="2" charset="0"/>
                <a:ea typeface="Calibri" panose="020F0502020204030204" pitchFamily="34" charset="0"/>
                <a:cs typeface="Arial" panose="020B0604020202020204" pitchFamily="34" charset="0"/>
              </a:rPr>
              <a:t>El arrendador manifestó en </a:t>
            </a:r>
            <a:r>
              <a:rPr lang="es-ES" sz="1400" dirty="0">
                <a:latin typeface="Montserrat" panose="00000500000000000000" pitchFamily="2" charset="0"/>
                <a:ea typeface="Calibri" panose="020F0502020204030204" pitchFamily="34" charset="0"/>
                <a:cs typeface="Arial" panose="020B0604020202020204" pitchFamily="34" charset="0"/>
              </a:rPr>
              <a:t>entrevista ajustarse al monto máximo de reta de </a:t>
            </a:r>
            <a:r>
              <a:rPr lang="es-ES" sz="1400" dirty="0">
                <a:effectLst/>
                <a:latin typeface="Montserrat" panose="00000500000000000000" pitchFamily="2" charset="0"/>
                <a:ea typeface="Calibri" panose="020F0502020204030204" pitchFamily="34" charset="0"/>
                <a:cs typeface="Arial" panose="020B0604020202020204" pitchFamily="34" charset="0"/>
              </a:rPr>
              <a:t>$412.00 por metro cuadrado, señalado en el Acuerdo por el que se fija el importe máximo de rentas por tipo de inmuebles a que se refiere la LGBN, publicado en el Diario Oficial de la Federación el 9 de diciembre de 2025.</a:t>
            </a:r>
            <a:endParaRPr lang="es-MX" sz="1400" dirty="0"/>
          </a:p>
        </p:txBody>
      </p:sp>
    </p:spTree>
    <p:extLst>
      <p:ext uri="{BB962C8B-B14F-4D97-AF65-F5344CB8AC3E}">
        <p14:creationId xmlns:p14="http://schemas.microsoft.com/office/powerpoint/2010/main" val="154844628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0CE236B-3E47-0272-63D0-A50790EB51D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Marcador de número de diapositiva 3">
            <a:extLst>
              <a:ext uri="{FF2B5EF4-FFF2-40B4-BE49-F238E27FC236}">
                <a16:creationId xmlns:a16="http://schemas.microsoft.com/office/drawing/2014/main" id="{4EF687DD-A672-9E8C-E41A-1BEEA2F1BBDB}"/>
              </a:ext>
            </a:extLst>
          </p:cNvPr>
          <p:cNvSpPr txBox="1">
            <a:spLocks/>
          </p:cNvSpPr>
          <p:nvPr/>
        </p:nvSpPr>
        <p:spPr>
          <a:xfrm>
            <a:off x="11812187" y="6389761"/>
            <a:ext cx="379813" cy="299857"/>
          </a:xfrm>
          <a:prstGeom prst="rect">
            <a:avLst/>
          </a:prstGeom>
        </p:spPr>
        <p:txBody>
          <a:bodyPr/>
          <a:lstStyle>
            <a:defPPr>
              <a:defRPr lang="es-MX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fld id="{CCF7EA40-30CE-1140-AE32-46D572116FD7}" type="slidenum">
              <a:rPr kumimoji="0" lang="es-ES_tradnl" sz="1100" b="0" i="0" u="none" strike="noStrike" kern="1200" cap="none" spc="0" normalizeH="0" baseline="0" noProof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  <a:sym typeface="Arial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t>4</a:t>
            </a:fld>
            <a:endParaRPr kumimoji="0" lang="es-ES_tradnl" sz="1100" b="0" i="0" u="none" strike="noStrike" kern="1200" cap="none" spc="0" normalizeH="0" baseline="0" noProof="0" dirty="0">
              <a:ln>
                <a:noFill/>
              </a:ln>
              <a:solidFill>
                <a:srgbClr val="FFFFFF">
                  <a:lumMod val="50000"/>
                </a:srgbClr>
              </a:solidFill>
              <a:effectLst/>
              <a:uLnTx/>
              <a:uFillTx/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  <a:sym typeface="Arial"/>
            </a:endParaRPr>
          </a:p>
        </p:txBody>
      </p:sp>
      <p:graphicFrame>
        <p:nvGraphicFramePr>
          <p:cNvPr id="4" name="Tabla 3">
            <a:extLst>
              <a:ext uri="{FF2B5EF4-FFF2-40B4-BE49-F238E27FC236}">
                <a16:creationId xmlns:a16="http://schemas.microsoft.com/office/drawing/2014/main" id="{C2A6BD68-BA02-E90E-668E-9F0033CB7FF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54028574"/>
              </p:ext>
            </p:extLst>
          </p:nvPr>
        </p:nvGraphicFramePr>
        <p:xfrm>
          <a:off x="189288" y="1396188"/>
          <a:ext cx="6336772" cy="4550436"/>
        </p:xfrm>
        <a:graphic>
          <a:graphicData uri="http://schemas.openxmlformats.org/drawingml/2006/table">
            <a:tbl>
              <a:tblPr/>
              <a:tblGrid>
                <a:gridCol w="4708097">
                  <a:extLst>
                    <a:ext uri="{9D8B030D-6E8A-4147-A177-3AD203B41FA5}">
                      <a16:colId xmlns:a16="http://schemas.microsoft.com/office/drawing/2014/main" val="3397488214"/>
                    </a:ext>
                  </a:extLst>
                </a:gridCol>
                <a:gridCol w="1628675">
                  <a:extLst>
                    <a:ext uri="{9D8B030D-6E8A-4147-A177-3AD203B41FA5}">
                      <a16:colId xmlns:a16="http://schemas.microsoft.com/office/drawing/2014/main" val="836495003"/>
                    </a:ext>
                  </a:extLst>
                </a:gridCol>
              </a:tblGrid>
              <a:tr h="454648">
                <a:tc>
                  <a:txBody>
                    <a:bodyPr/>
                    <a:lstStyle/>
                    <a:p>
                      <a:pPr algn="ctr" fontAlgn="ctr">
                        <a:lnSpc>
                          <a:spcPct val="100000"/>
                        </a:lnSpc>
                        <a:buNone/>
                      </a:pPr>
                      <a:r>
                        <a:rPr lang="es-MX" sz="1400" b="1" i="0" u="none" strike="noStrike" dirty="0">
                          <a:solidFill>
                            <a:schemeClr val="bg1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Conceptos</a:t>
                      </a:r>
                    </a:p>
                  </a:txBody>
                  <a:tcPr marL="5320" marR="5320" marT="532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B5445"/>
                    </a:solidFill>
                  </a:tcPr>
                </a:tc>
                <a:tc>
                  <a:txBody>
                    <a:bodyPr/>
                    <a:lstStyle/>
                    <a:p>
                      <a:pPr marL="85725" marR="66675" indent="0" algn="ctr">
                        <a:lnSpc>
                          <a:spcPct val="100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MX" sz="1400" b="1" kern="1200" dirty="0">
                          <a:solidFill>
                            <a:schemeClr val="bg1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Propuesta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B544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23543182"/>
                  </a:ext>
                </a:extLst>
              </a:tr>
              <a:tr h="313448">
                <a:tc>
                  <a:txBody>
                    <a:bodyPr/>
                    <a:lstStyle/>
                    <a:p>
                      <a:pPr marL="85725" marR="78105" indent="0" algn="just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MX" sz="1400" dirty="0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Niveles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alpha val="29804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85725" indent="0"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MX" sz="1400" dirty="0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12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alpha val="29804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77857">
                <a:tc>
                  <a:txBody>
                    <a:bodyPr/>
                    <a:lstStyle/>
                    <a:p>
                      <a:pPr marL="85725" marR="78105" indent="0" algn="just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MX" sz="1400" dirty="0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No. Cajones Estacionamiento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85725" indent="0"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MX" sz="1400" dirty="0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49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86100356"/>
                  </a:ext>
                </a:extLst>
              </a:tr>
              <a:tr h="277857">
                <a:tc>
                  <a:txBody>
                    <a:bodyPr/>
                    <a:lstStyle/>
                    <a:p>
                      <a:pPr marL="85725" marR="78105" indent="0" algn="just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MX" sz="1400" dirty="0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Elevadores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85725" indent="0"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MX" sz="1400" dirty="0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3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41686583"/>
                  </a:ext>
                </a:extLst>
              </a:tr>
              <a:tr h="277857">
                <a:tc>
                  <a:txBody>
                    <a:bodyPr/>
                    <a:lstStyle/>
                    <a:p>
                      <a:pPr marL="85725" marR="78105" indent="0" algn="just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MX" sz="1400" dirty="0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Área Rentable (m</a:t>
                      </a:r>
                      <a:r>
                        <a:rPr lang="es-MX" sz="1400" baseline="30000" dirty="0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2</a:t>
                      </a:r>
                      <a:r>
                        <a:rPr lang="es-MX" sz="1400" dirty="0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)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85725" indent="0"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MX" sz="1400" dirty="0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4,480.99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59716372"/>
                  </a:ext>
                </a:extLst>
              </a:tr>
              <a:tr h="277857">
                <a:tc gridSpan="2">
                  <a:txBody>
                    <a:bodyPr/>
                    <a:lstStyle/>
                    <a:p>
                      <a:pPr marL="85725" marR="78105" lvl="0" indent="0" algn="just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1400" b="1" dirty="0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Consideraciones adicionales 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AF8D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85725" indent="0"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endParaRPr lang="es-MX" sz="1400" dirty="0"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AF8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85070571"/>
                  </a:ext>
                </a:extLst>
              </a:tr>
              <a:tr h="277857">
                <a:tc gridSpan="2">
                  <a:txBody>
                    <a:bodyPr/>
                    <a:lstStyle/>
                    <a:p>
                      <a:pPr marL="93663" indent="0" algn="just">
                        <a:lnSpc>
                          <a:spcPct val="107000"/>
                        </a:lnSpc>
                        <a:buFont typeface="+mj-lt"/>
                        <a:buNone/>
                        <a:tabLst>
                          <a:tab pos="2150429" algn="l"/>
                        </a:tabLst>
                      </a:pPr>
                      <a:r>
                        <a:rPr lang="es-MX" sz="1400" dirty="0"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Totalmente acondicionado.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85725" indent="0"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endParaRPr lang="es-MX" sz="1400" dirty="0"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52351873"/>
                  </a:ext>
                </a:extLst>
              </a:tr>
              <a:tr h="277857">
                <a:tc gridSpan="2">
                  <a:txBody>
                    <a:bodyPr/>
                    <a:lstStyle/>
                    <a:p>
                      <a:pPr marL="93663" indent="0" algn="just">
                        <a:lnSpc>
                          <a:spcPct val="107000"/>
                        </a:lnSpc>
                        <a:buFont typeface="+mj-lt"/>
                        <a:buNone/>
                        <a:tabLst>
                          <a:tab pos="2150429" algn="l"/>
                        </a:tabLst>
                      </a:pPr>
                      <a:r>
                        <a:rPr lang="es-MX" sz="1400" dirty="0"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Cableado estructurado de Voz y Datos.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85725" indent="0"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endParaRPr lang="es-MX" sz="1400" dirty="0"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39336680"/>
                  </a:ext>
                </a:extLst>
              </a:tr>
              <a:tr h="277857">
                <a:tc gridSpan="2">
                  <a:txBody>
                    <a:bodyPr/>
                    <a:lstStyle/>
                    <a:p>
                      <a:pPr marL="93663" indent="0" algn="just">
                        <a:lnSpc>
                          <a:spcPct val="107000"/>
                        </a:lnSpc>
                        <a:buFont typeface="+mj-lt"/>
                        <a:buNone/>
                        <a:tabLst>
                          <a:tab pos="2150429" algn="l"/>
                        </a:tabLst>
                      </a:pPr>
                      <a:r>
                        <a:rPr lang="es-MX" sz="1400" dirty="0"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División de oficinas perimetrales y mobiliario.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85725" indent="0"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endParaRPr lang="es-MX" sz="1400" dirty="0"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55342262"/>
                  </a:ext>
                </a:extLst>
              </a:tr>
              <a:tr h="277857">
                <a:tc gridSpan="2">
                  <a:txBody>
                    <a:bodyPr/>
                    <a:lstStyle/>
                    <a:p>
                      <a:pPr marL="93663" indent="0" algn="just">
                        <a:lnSpc>
                          <a:spcPct val="107000"/>
                        </a:lnSpc>
                        <a:buFont typeface="+mj-lt"/>
                        <a:buNone/>
                        <a:tabLst>
                          <a:tab pos="2150429" algn="l"/>
                        </a:tabLst>
                      </a:pPr>
                      <a:r>
                        <a:rPr lang="es-MX" sz="1400" dirty="0"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Subestación eléctrica.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85725" indent="0"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endParaRPr lang="es-MX" sz="1400" dirty="0"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9955242"/>
                  </a:ext>
                </a:extLst>
              </a:tr>
              <a:tr h="277857">
                <a:tc gridSpan="2">
                  <a:txBody>
                    <a:bodyPr/>
                    <a:lstStyle/>
                    <a:p>
                      <a:pPr marL="93663" indent="0" algn="just">
                        <a:lnSpc>
                          <a:spcPct val="107000"/>
                        </a:lnSpc>
                        <a:buFont typeface="+mj-lt"/>
                        <a:buNone/>
                        <a:tabLst>
                          <a:tab pos="2150429" algn="l"/>
                        </a:tabLst>
                      </a:pPr>
                      <a:r>
                        <a:rPr lang="es-MX" sz="1400" dirty="0"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Planta de emergencia.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85725" indent="0"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endParaRPr lang="es-MX" sz="1400" dirty="0"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94801138"/>
                  </a:ext>
                </a:extLst>
              </a:tr>
              <a:tr h="277857">
                <a:tc gridSpan="2">
                  <a:txBody>
                    <a:bodyPr/>
                    <a:lstStyle/>
                    <a:p>
                      <a:pPr marL="93663" indent="0" algn="just">
                        <a:lnSpc>
                          <a:spcPct val="107000"/>
                        </a:lnSpc>
                        <a:buFont typeface="+mj-lt"/>
                        <a:buNone/>
                        <a:tabLst>
                          <a:tab pos="2150429" algn="l"/>
                        </a:tabLst>
                      </a:pPr>
                      <a:r>
                        <a:rPr lang="es-MX" sz="1400" dirty="0"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Escaleras de emergencia</a:t>
                      </a:r>
                      <a:r>
                        <a:rPr lang="es-MX" sz="1400" dirty="0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.</a:t>
                      </a:r>
                      <a:endParaRPr lang="es-MX" sz="1400" dirty="0"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85725" indent="0"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endParaRPr lang="es-MX" sz="1400" dirty="0"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39972256"/>
                  </a:ext>
                </a:extLst>
              </a:tr>
              <a:tr h="277857">
                <a:tc gridSpan="2">
                  <a:txBody>
                    <a:bodyPr/>
                    <a:lstStyle/>
                    <a:p>
                      <a:pPr marL="93663" indent="0" algn="just">
                        <a:lnSpc>
                          <a:spcPct val="107000"/>
                        </a:lnSpc>
                        <a:buFont typeface="+mj-lt"/>
                        <a:buNone/>
                        <a:tabLst>
                          <a:tab pos="2150429" algn="l"/>
                        </a:tabLst>
                      </a:pPr>
                      <a:r>
                        <a:rPr lang="es-MX" sz="1400" dirty="0"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Cisterna de 49,000 litros 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85725" indent="0"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endParaRPr lang="es-MX" sz="1400" dirty="0"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40822197"/>
                  </a:ext>
                </a:extLst>
              </a:tr>
              <a:tr h="277857">
                <a:tc gridSpan="2">
                  <a:txBody>
                    <a:bodyPr/>
                    <a:lstStyle/>
                    <a:p>
                      <a:pPr marL="85725" marR="78105" lvl="0" indent="0" algn="just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1400" dirty="0"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Ocupación inmediata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85725" indent="0"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endParaRPr lang="es-MX" sz="1400" dirty="0"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82081247"/>
                  </a:ext>
                </a:extLst>
              </a:tr>
              <a:tr h="277857">
                <a:tc gridSpan="2">
                  <a:txBody>
                    <a:bodyPr/>
                    <a:lstStyle/>
                    <a:p>
                      <a:pPr marL="85725" marR="78105" lvl="0" indent="0" algn="just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1400" b="1" dirty="0">
                          <a:solidFill>
                            <a:srgbClr val="B7903D"/>
                          </a:solidFill>
                          <a:latin typeface="Noto Sans"/>
                          <a:ea typeface="Noto Sans"/>
                          <a:cs typeface="Noto Sans"/>
                          <a:sym typeface="Noto Sans"/>
                        </a:rPr>
                        <a:t>Distancia del Edificio Sede </a:t>
                      </a:r>
                      <a:r>
                        <a:rPr lang="es-MX" sz="1400" b="1" dirty="0">
                          <a:solidFill>
                            <a:srgbClr val="691831"/>
                          </a:solidFill>
                          <a:latin typeface="Noto Sans"/>
                          <a:ea typeface="Noto Sans"/>
                          <a:cs typeface="Noto Sans"/>
                          <a:sym typeface="Noto Sans"/>
                        </a:rPr>
                        <a:t>2.1 km,</a:t>
                      </a:r>
                      <a:r>
                        <a:rPr lang="es-MX" sz="1400" b="1" dirty="0">
                          <a:solidFill>
                            <a:srgbClr val="B7903D"/>
                          </a:solidFill>
                          <a:latin typeface="Noto Sans"/>
                          <a:ea typeface="Noto Sans"/>
                          <a:cs typeface="Noto Sans"/>
                          <a:sym typeface="Noto Sans"/>
                        </a:rPr>
                        <a:t> tiempo aproximado de traslado caminando </a:t>
                      </a:r>
                      <a:r>
                        <a:rPr lang="es-MX" sz="1400" b="1" dirty="0">
                          <a:solidFill>
                            <a:srgbClr val="881038"/>
                          </a:solidFill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20 minutos.</a:t>
                      </a:r>
                      <a:endParaRPr lang="es-MX" sz="1400" dirty="0">
                        <a:solidFill>
                          <a:srgbClr val="881038"/>
                        </a:solidFill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8818170"/>
                  </a:ext>
                </a:extLst>
              </a:tr>
            </a:tbl>
          </a:graphicData>
        </a:graphic>
      </p:graphicFrame>
      <p:sp>
        <p:nvSpPr>
          <p:cNvPr id="8" name="Google Shape;79;p8">
            <a:extLst>
              <a:ext uri="{FF2B5EF4-FFF2-40B4-BE49-F238E27FC236}">
                <a16:creationId xmlns:a16="http://schemas.microsoft.com/office/drawing/2014/main" id="{0A95BF44-2351-EE64-123B-2C39B270A0C5}"/>
              </a:ext>
            </a:extLst>
          </p:cNvPr>
          <p:cNvSpPr txBox="1"/>
          <p:nvPr/>
        </p:nvSpPr>
        <p:spPr>
          <a:xfrm>
            <a:off x="219077" y="1020350"/>
            <a:ext cx="6325645" cy="3385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MX" sz="1600" b="1" dirty="0">
                <a:solidFill>
                  <a:srgbClr val="0B5445"/>
                </a:solidFill>
                <a:latin typeface="Noto Sans"/>
                <a:ea typeface="Noto Sans"/>
                <a:cs typeface="Noto Sans"/>
                <a:sym typeface="Noto Sans"/>
              </a:rPr>
              <a:t>Características del inmueble</a:t>
            </a:r>
            <a:endParaRPr lang="es-MX" sz="1600" dirty="0">
              <a:solidFill>
                <a:srgbClr val="0B5445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431" t="36087" r="39350" b="41093"/>
          <a:stretch/>
        </p:blipFill>
        <p:spPr bwMode="auto">
          <a:xfrm>
            <a:off x="7765701" y="1042012"/>
            <a:ext cx="2806844" cy="294153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CuadroTexto 5">
            <a:extLst>
              <a:ext uri="{FF2B5EF4-FFF2-40B4-BE49-F238E27FC236}">
                <a16:creationId xmlns:a16="http://schemas.microsoft.com/office/drawing/2014/main" id="{D97D8EC8-EDEB-8A6E-2872-4F494494CDC8}"/>
              </a:ext>
            </a:extLst>
          </p:cNvPr>
          <p:cNvSpPr txBox="1"/>
          <p:nvPr/>
        </p:nvSpPr>
        <p:spPr>
          <a:xfrm>
            <a:off x="189288" y="149720"/>
            <a:ext cx="881605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s-MX"/>
            </a:defPPr>
            <a:lvl1pPr>
              <a:buClr>
                <a:srgbClr val="000000"/>
              </a:buClr>
              <a:buSzPts val="3000"/>
              <a:defRPr sz="2400" b="1">
                <a:solidFill>
                  <a:srgbClr val="621132"/>
                </a:solidFill>
                <a:latin typeface="Patria" pitchFamily="2" charset="0"/>
              </a:defRPr>
            </a:lvl1pPr>
          </a:lstStyle>
          <a:p>
            <a:r>
              <a:rPr lang="es-MX" sz="2000" dirty="0">
                <a:solidFill>
                  <a:srgbClr val="B7903D"/>
                </a:solidFill>
                <a:latin typeface="Noto Sans"/>
                <a:ea typeface="Noto Sans"/>
                <a:cs typeface="Noto Sans"/>
                <a:sym typeface="Noto Sans"/>
              </a:rPr>
              <a:t>Arrendamiento Inmobiliario Nivel Central</a:t>
            </a:r>
            <a:endParaRPr lang="es-MX" sz="2000" dirty="0">
              <a:solidFill>
                <a:srgbClr val="B7903D"/>
              </a:solidFill>
              <a:latin typeface="Noto Sans"/>
              <a:ea typeface="Noto Sans"/>
              <a:cs typeface="Noto Sans"/>
              <a:sym typeface="Calibri"/>
            </a:endParaRPr>
          </a:p>
        </p:txBody>
      </p:sp>
      <p:sp>
        <p:nvSpPr>
          <p:cNvPr id="9" name="Google Shape;79;p8">
            <a:extLst>
              <a:ext uri="{FF2B5EF4-FFF2-40B4-BE49-F238E27FC236}">
                <a16:creationId xmlns:a16="http://schemas.microsoft.com/office/drawing/2014/main" id="{C6D78B79-7EE2-4A6D-6A0F-ECA791A5DD52}"/>
              </a:ext>
            </a:extLst>
          </p:cNvPr>
          <p:cNvSpPr txBox="1"/>
          <p:nvPr/>
        </p:nvSpPr>
        <p:spPr>
          <a:xfrm>
            <a:off x="189288" y="568035"/>
            <a:ext cx="6097554" cy="3692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/>
            <a:r>
              <a:rPr lang="es-MX" b="1" dirty="0">
                <a:solidFill>
                  <a:srgbClr val="0F4016"/>
                </a:solidFill>
                <a:latin typeface="Noto Sans"/>
                <a:ea typeface="Noto Sans"/>
                <a:cs typeface="Noto Sans"/>
                <a:sym typeface="Noto Sans"/>
              </a:rPr>
              <a:t>Propuesta de Arrendamiento: Dante 14</a:t>
            </a:r>
          </a:p>
        </p:txBody>
      </p:sp>
      <p:sp>
        <p:nvSpPr>
          <p:cNvPr id="2" name="CuadroTexto 1">
            <a:extLst>
              <a:ext uri="{FF2B5EF4-FFF2-40B4-BE49-F238E27FC236}">
                <a16:creationId xmlns:a16="http://schemas.microsoft.com/office/drawing/2014/main" id="{CBF12C30-A45A-8324-8906-588388AA2E53}"/>
              </a:ext>
            </a:extLst>
          </p:cNvPr>
          <p:cNvSpPr txBox="1"/>
          <p:nvPr/>
        </p:nvSpPr>
        <p:spPr>
          <a:xfrm>
            <a:off x="6626037" y="4186326"/>
            <a:ext cx="5186150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s-ES" sz="1400" dirty="0">
                <a:effectLst/>
                <a:latin typeface="Montserrat" panose="00000500000000000000" pitchFamily="2" charset="0"/>
                <a:ea typeface="Calibri" panose="020F0502020204030204" pitchFamily="34" charset="0"/>
                <a:cs typeface="Arial" panose="020B0604020202020204" pitchFamily="34" charset="0"/>
              </a:rPr>
              <a:t>El arrendador manifestó en </a:t>
            </a:r>
            <a:r>
              <a:rPr lang="es-ES" sz="1400" dirty="0">
                <a:latin typeface="Montserrat" panose="00000500000000000000" pitchFamily="2" charset="0"/>
                <a:ea typeface="Calibri" panose="020F0502020204030204" pitchFamily="34" charset="0"/>
                <a:cs typeface="Arial" panose="020B0604020202020204" pitchFamily="34" charset="0"/>
              </a:rPr>
              <a:t>entrevista ajustarse al monto máximo de reta de </a:t>
            </a:r>
            <a:r>
              <a:rPr lang="es-ES" sz="1400" dirty="0">
                <a:effectLst/>
                <a:latin typeface="Montserrat" panose="00000500000000000000" pitchFamily="2" charset="0"/>
                <a:ea typeface="Calibri" panose="020F0502020204030204" pitchFamily="34" charset="0"/>
                <a:cs typeface="Arial" panose="020B0604020202020204" pitchFamily="34" charset="0"/>
              </a:rPr>
              <a:t>$412.00 por metro cuadrado, señalado en el Acuerdo por el que se fija el importe máximo de rentas por tipo de inmuebles a que se refiere la LGBN, publicado en el Diario Oficial de la Federación el 9 de diciembre de 2025.</a:t>
            </a:r>
            <a:endParaRPr lang="es-MX" sz="1400" dirty="0"/>
          </a:p>
        </p:txBody>
      </p:sp>
      <p:sp>
        <p:nvSpPr>
          <p:cNvPr id="3" name="CuadroTexto 6">
            <a:extLst>
              <a:ext uri="{FF2B5EF4-FFF2-40B4-BE49-F238E27FC236}">
                <a16:creationId xmlns:a16="http://schemas.microsoft.com/office/drawing/2014/main" id="{7C5284C7-3C0B-AE91-AD9E-3BAEF8F7B364}"/>
              </a:ext>
            </a:extLst>
          </p:cNvPr>
          <p:cNvSpPr txBox="1"/>
          <p:nvPr/>
        </p:nvSpPr>
        <p:spPr>
          <a:xfrm>
            <a:off x="2428884" y="6574202"/>
            <a:ext cx="9663589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s-MX" sz="900" dirty="0">
                <a:latin typeface="Montserrat" panose="00000500000000000000" pitchFamily="2" charset="0"/>
                <a:ea typeface="Calibri" panose="020F0502020204030204" pitchFamily="34" charset="0"/>
                <a:cs typeface="Arial" panose="020B0604020202020204" pitchFamily="34" charset="0"/>
              </a:rPr>
              <a:t>La presente propuesta de nuevo arrendamiento, NO se encuentra incluida dentro del Programa de Arrendamiento Inmobiliario para el año 2026, IMSS-Arrendatario</a:t>
            </a:r>
            <a:r>
              <a:rPr lang="es-MX" sz="900" b="1" dirty="0">
                <a:latin typeface="Montserrat" panose="00000500000000000000" pitchFamily="2" charset="0"/>
                <a:ea typeface="Calibri" panose="020F0502020204030204" pitchFamily="34" charset="0"/>
                <a:cs typeface="Arial" panose="020B0604020202020204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282013126"/>
      </p:ext>
    </p:extLst>
  </p:cSld>
  <p:clrMapOvr>
    <a:masterClrMapping/>
  </p:clrMapOvr>
</p:sld>
</file>

<file path=ppt/theme/theme1.xml><?xml version="1.0" encoding="utf-8"?>
<a:theme xmlns:a="http://schemas.openxmlformats.org/drawingml/2006/main" name="Diseño personalizado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PublishingExpirationDate xmlns="http://schemas.microsoft.com/sharepoint/v3" xsi:nil="true"/>
    <PublishingStartDate xmlns="http://schemas.microsoft.com/sharepoint/v3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46FD03E494956F4E9A1D342D76580B0A" ma:contentTypeVersion="1" ma:contentTypeDescription="Crear nuevo documento." ma:contentTypeScope="" ma:versionID="3d3e1c2ac676938f0249d38581db97c6">
  <xsd:schema xmlns:xsd="http://www.w3.org/2001/XMLSchema" xmlns:xs="http://www.w3.org/2001/XMLSchema" xmlns:p="http://schemas.microsoft.com/office/2006/metadata/properties" xmlns:ns1="http://schemas.microsoft.com/sharepoint/v3" targetNamespace="http://schemas.microsoft.com/office/2006/metadata/properties" ma:root="true" ma:fieldsID="0fa58ab6bdef439119b64b6b50b7cac5" ns1:_="">
    <xsd:import namespace="http://schemas.microsoft.com/sharepoint/v3"/>
    <xsd:element name="properties">
      <xsd:complexType>
        <xsd:sequence>
          <xsd:element name="documentManagement">
            <xsd:complexType>
              <xsd:all>
                <xsd:element ref="ns1:PublishingStartDate" minOccurs="0"/>
                <xsd:element ref="ns1:PublishingExpirationDat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PublishingStartDate" ma:index="8" nillable="true" ma:displayName="Fecha de inicio programada" ma:description="Fecha de inicio programada es una columna del sitio que crea la característica Publicación. Se usa para especificar la fecha y la hora a la que esta página se presentará por primera vez a los visitantes del sitio." ma:hidden="true" ma:internalName="PublishingStartDate">
      <xsd:simpleType>
        <xsd:restriction base="dms:Unknown"/>
      </xsd:simpleType>
    </xsd:element>
    <xsd:element name="PublishingExpirationDate" ma:index="9" nillable="true" ma:displayName="Fecha de finalización programada" ma:description="Fecha de finalización programada es una columna del sitio que crea la característica Publicación. Se usa para especificar la fecha y la hora a la que esta página dejará de presentarse a los visitantes del sitio." ma:hidden="true" ma:internalName="PublishingExpirationDate">
      <xsd:simpleType>
        <xsd:restriction base="dms:Unknow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e contenido"/>
        <xsd:element ref="dc:title" minOccurs="0" maxOccurs="1" ma:index="4" ma:displayName="Títu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D88D0F52-0AA8-4726-AEF1-14A38C2C08CC}">
  <ds:schemaRefs>
    <ds:schemaRef ds:uri="http://schemas.microsoft.com/office/2006/documentManagement/types"/>
    <ds:schemaRef ds:uri="http://purl.org/dc/elements/1.1/"/>
    <ds:schemaRef ds:uri="http://purl.org/dc/dcmitype/"/>
    <ds:schemaRef ds:uri="http://www.w3.org/XML/1998/namespace"/>
    <ds:schemaRef ds:uri="http://purl.org/dc/terms/"/>
    <ds:schemaRef ds:uri="http://schemas.openxmlformats.org/package/2006/metadata/core-properties"/>
    <ds:schemaRef ds:uri="http://schemas.microsoft.com/office/2006/metadata/properties"/>
    <ds:schemaRef ds:uri="http://schemas.microsoft.com/office/infopath/2007/PartnerControls"/>
    <ds:schemaRef ds:uri="http://schemas.microsoft.com/sharepoint/v3"/>
  </ds:schemaRefs>
</ds:datastoreItem>
</file>

<file path=customXml/itemProps2.xml><?xml version="1.0" encoding="utf-8"?>
<ds:datastoreItem xmlns:ds="http://schemas.openxmlformats.org/officeDocument/2006/customXml" ds:itemID="{4E2ED3F0-4B99-442C-8047-AA6F46AD1E56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FEF777AF-8B6C-4EE6-9887-7B5A952A5EDC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Metadata/LabelInfo.xml><?xml version="1.0" encoding="utf-8"?>
<clbl:labelList xmlns:clbl="http://schemas.microsoft.com/office/2020/mipLabelMetadata">
  <clbl:label id="{b08e6078-b6a6-4e37-b77a-f467d32c54e5}" enabled="0" method="" siteId="{b08e6078-b6a6-4e37-b77a-f467d32c54e5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9520</TotalTime>
  <Words>506</Words>
  <Application>Microsoft Office PowerPoint</Application>
  <PresentationFormat>Panorámica</PresentationFormat>
  <Paragraphs>75</Paragraphs>
  <Slides>4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7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4</vt:i4>
      </vt:variant>
    </vt:vector>
  </HeadingPairs>
  <TitlesOfParts>
    <vt:vector size="12" baseType="lpstr">
      <vt:lpstr>Aptos</vt:lpstr>
      <vt:lpstr>Arial</vt:lpstr>
      <vt:lpstr>Calibri</vt:lpstr>
      <vt:lpstr>Montserrat</vt:lpstr>
      <vt:lpstr>Noto Sans</vt:lpstr>
      <vt:lpstr>Noto Sans Medium</vt:lpstr>
      <vt:lpstr>Noto Sans SemiBold</vt:lpstr>
      <vt:lpstr>Diseño personalizado</vt:lpstr>
      <vt:lpstr>Coordinación Técnica de Administración de Activos Temas Inmobiliarios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Jorge Carlos Lizcano Arias</dc:creator>
  <cp:lastModifiedBy>Guillermo Enrique Gomez Parra</cp:lastModifiedBy>
  <cp:revision>122</cp:revision>
  <cp:lastPrinted>2026-04-06T16:54:25Z</cp:lastPrinted>
  <dcterms:created xsi:type="dcterms:W3CDTF">2025-12-30T21:08:16Z</dcterms:created>
  <dcterms:modified xsi:type="dcterms:W3CDTF">2026-05-28T21:15:24Z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0x01010046FD03E494956F4E9A1D342D76580B0A</vt:lpwstr>
  </property>
</Properties>
</file>