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handoutMasterIdLst>
    <p:handoutMasterId r:id="rId10"/>
  </p:handoutMasterIdLst>
  <p:sldIdLst>
    <p:sldId id="265" r:id="rId5"/>
    <p:sldId id="2142534454" r:id="rId6"/>
    <p:sldId id="2142534456" r:id="rId7"/>
    <p:sldId id="2142534455" r:id="rId8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1" userDrawn="1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1831"/>
    <a:srgbClr val="C9AF8D"/>
    <a:srgbClr val="0F4016"/>
    <a:srgbClr val="E7EAED"/>
    <a:srgbClr val="7C7348"/>
    <a:srgbClr val="84E291"/>
    <a:srgbClr val="235B4F"/>
    <a:srgbClr val="B38E5D"/>
    <a:srgbClr val="13322B"/>
    <a:srgbClr val="886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6115" autoAdjust="0"/>
  </p:normalViewPr>
  <p:slideViewPr>
    <p:cSldViewPr snapToGrid="0">
      <p:cViewPr varScale="1">
        <p:scale>
          <a:sx n="103" d="100"/>
          <a:sy n="103" d="100"/>
        </p:scale>
        <p:origin x="546" y="96"/>
      </p:cViewPr>
      <p:guideLst>
        <p:guide orient="horz" pos="2591"/>
        <p:guide pos="7460"/>
        <p:guide orient="horz" pos="667"/>
        <p:guide pos="2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28/05/2026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27986"/>
            <a:ext cx="8346398" cy="167847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Tres Propuestas inmobiliarias 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691" y="3534833"/>
            <a:ext cx="9196632" cy="861803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r>
              <a:rPr lang="es-ES" sz="2800" dirty="0">
                <a:solidFill>
                  <a:srgbClr val="691831"/>
                </a:solidFill>
              </a:rPr>
              <a:t>Temas Inmobiliarios</a:t>
            </a: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6802055" y="6058676"/>
            <a:ext cx="498053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sz="2000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mayo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75A322-86C3-76EB-C3AC-EDDFB64DE1D9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812187" y="6367338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2" name="Google Shape;79;p8">
            <a:extLst>
              <a:ext uri="{FF2B5EF4-FFF2-40B4-BE49-F238E27FC236}">
                <a16:creationId xmlns:a16="http://schemas.microsoft.com/office/drawing/2014/main" id="{193320FF-86B2-56DF-7D42-F25FE60838BE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Reforma 156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14538"/>
              </p:ext>
            </p:extLst>
          </p:nvPr>
        </p:nvGraphicFramePr>
        <p:xfrm>
          <a:off x="273264" y="1619205"/>
          <a:ext cx="6325645" cy="2493355"/>
        </p:xfrm>
        <a:graphic>
          <a:graphicData uri="http://schemas.openxmlformats.org/drawingml/2006/table">
            <a:tbl>
              <a:tblPr/>
              <a:tblGrid>
                <a:gridCol w="4699830">
                  <a:extLst>
                    <a:ext uri="{9D8B030D-6E8A-4147-A177-3AD203B41FA5}">
                      <a16:colId xmlns:a16="http://schemas.microsoft.com/office/drawing/2014/main" val="3397488214"/>
                    </a:ext>
                  </a:extLst>
                </a:gridCol>
                <a:gridCol w="1625815">
                  <a:extLst>
                    <a:ext uri="{9D8B030D-6E8A-4147-A177-3AD203B41FA5}">
                      <a16:colId xmlns:a16="http://schemas.microsoft.com/office/drawing/2014/main" val="83649500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17,800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71637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Baños por nivel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06075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kern="1200" noProof="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 cuenta con servicio de Voz y Datos</a:t>
                      </a:r>
                      <a:endParaRPr lang="es-MX" sz="1400" kern="120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207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1512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2.2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7063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6E4050A8-F25D-897D-D53A-F0207EF84FE1}"/>
              </a:ext>
            </a:extLst>
          </p:cNvPr>
          <p:cNvSpPr txBox="1"/>
          <p:nvPr/>
        </p:nvSpPr>
        <p:spPr>
          <a:xfrm>
            <a:off x="2238359" y="5486475"/>
            <a:ext cx="95738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 manifestó en </a:t>
            </a:r>
            <a:r>
              <a:rPr lang="es-ES" sz="14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ajustarse al monto máximo de reta de </a:t>
            </a:r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400" dirty="0"/>
          </a:p>
        </p:txBody>
      </p:sp>
      <p:sp>
        <p:nvSpPr>
          <p:cNvPr id="8" name="Google Shape;79;p8">
            <a:extLst>
              <a:ext uri="{FF2B5EF4-FFF2-40B4-BE49-F238E27FC236}">
                <a16:creationId xmlns:a16="http://schemas.microsoft.com/office/drawing/2014/main" id="{0A95BF44-2351-EE64-123B-2C39B270A0C5}"/>
              </a:ext>
            </a:extLst>
          </p:cNvPr>
          <p:cNvSpPr txBox="1"/>
          <p:nvPr/>
        </p:nvSpPr>
        <p:spPr>
          <a:xfrm>
            <a:off x="388102" y="1280691"/>
            <a:ext cx="592801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CuadroTexto 6">
            <a:extLst>
              <a:ext uri="{FF2B5EF4-FFF2-40B4-BE49-F238E27FC236}">
                <a16:creationId xmlns:a16="http://schemas.microsoft.com/office/drawing/2014/main" id="{6E4050A8-F25D-897D-D53A-F0207EF84FE1}"/>
              </a:ext>
            </a:extLst>
          </p:cNvPr>
          <p:cNvSpPr txBox="1"/>
          <p:nvPr/>
        </p:nvSpPr>
        <p:spPr>
          <a:xfrm>
            <a:off x="2428884" y="6574202"/>
            <a:ext cx="9663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9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La presente propuesta de nuevo arrendamiento, NO se encuentra incluida dentro del Programa de Arrendamiento Inmobiliario para el año 2026, IMSS-Arrendatario</a:t>
            </a:r>
            <a:r>
              <a:rPr lang="es-MX" sz="900" b="1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13 Imagen"/>
          <p:cNvPicPr/>
          <p:nvPr/>
        </p:nvPicPr>
        <p:blipFill rotWithShape="1">
          <a:blip r:embed="rId2"/>
          <a:srcRect l="10699" t="28026" r="9586" b="20170"/>
          <a:stretch/>
        </p:blipFill>
        <p:spPr bwMode="auto">
          <a:xfrm>
            <a:off x="9144000" y="937326"/>
            <a:ext cx="2858712" cy="3317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131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712660" y="6356386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436040"/>
              </p:ext>
            </p:extLst>
          </p:nvPr>
        </p:nvGraphicFramePr>
        <p:xfrm>
          <a:off x="277996" y="1580177"/>
          <a:ext cx="6189430" cy="3439008"/>
        </p:xfrm>
        <a:graphic>
          <a:graphicData uri="http://schemas.openxmlformats.org/drawingml/2006/table">
            <a:tbl>
              <a:tblPr/>
              <a:tblGrid>
                <a:gridCol w="4683239">
                  <a:extLst>
                    <a:ext uri="{9D8B030D-6E8A-4147-A177-3AD203B41FA5}">
                      <a16:colId xmlns:a16="http://schemas.microsoft.com/office/drawing/2014/main" val="3397488214"/>
                    </a:ext>
                  </a:extLst>
                </a:gridCol>
                <a:gridCol w="1506191">
                  <a:extLst>
                    <a:ext uri="{9D8B030D-6E8A-4147-A177-3AD203B41FA5}">
                      <a16:colId xmlns:a16="http://schemas.microsoft.com/office/drawing/2014/main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10,700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71637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694398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Alerta sísmica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222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Subestación eléctrica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5326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Planta de emergencia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43648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Escaleras de emergencia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321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desconoce si cuenta con servicio de Voz y Datos.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72204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1.5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64685"/>
                  </a:ext>
                </a:extLst>
              </a:tr>
            </a:tbl>
          </a:graphicData>
        </a:graphic>
      </p:graphicFrame>
      <p:sp>
        <p:nvSpPr>
          <p:cNvPr id="8" name="Google Shape;79;p8">
            <a:extLst>
              <a:ext uri="{FF2B5EF4-FFF2-40B4-BE49-F238E27FC236}">
                <a16:creationId xmlns:a16="http://schemas.microsoft.com/office/drawing/2014/main" id="{0A95BF44-2351-EE64-123B-2C39B270A0C5}"/>
              </a:ext>
            </a:extLst>
          </p:cNvPr>
          <p:cNvSpPr txBox="1"/>
          <p:nvPr/>
        </p:nvSpPr>
        <p:spPr>
          <a:xfrm>
            <a:off x="458579" y="1192681"/>
            <a:ext cx="58282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12072" r="27291" b="28467"/>
          <a:stretch/>
        </p:blipFill>
        <p:spPr bwMode="auto">
          <a:xfrm>
            <a:off x="8332238" y="937327"/>
            <a:ext cx="3401184" cy="3805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8517E8-92B7-9E80-D097-902F041926F7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9" name="Google Shape;79;p8">
            <a:extLst>
              <a:ext uri="{FF2B5EF4-FFF2-40B4-BE49-F238E27FC236}">
                <a16:creationId xmlns:a16="http://schemas.microsoft.com/office/drawing/2014/main" id="{DD2F30F0-DF81-48E2-E6FE-2AD59D28A164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Reforma 122</a:t>
            </a:r>
          </a:p>
        </p:txBody>
      </p:sp>
      <p:sp>
        <p:nvSpPr>
          <p:cNvPr id="2" name="CuadroTexto 6">
            <a:extLst>
              <a:ext uri="{FF2B5EF4-FFF2-40B4-BE49-F238E27FC236}">
                <a16:creationId xmlns:a16="http://schemas.microsoft.com/office/drawing/2014/main" id="{9DD9A000-1CC5-1F56-8D2C-874FE98EFAA7}"/>
              </a:ext>
            </a:extLst>
          </p:cNvPr>
          <p:cNvSpPr txBox="1"/>
          <p:nvPr/>
        </p:nvSpPr>
        <p:spPr>
          <a:xfrm>
            <a:off x="2428884" y="6574202"/>
            <a:ext cx="9663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9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La presente propuesta de nuevo arrendamiento, NO se encuentra incluida dentro del Programa de Arrendamiento Inmobiliario para el año 2026, IMSS-Arrendatario</a:t>
            </a:r>
            <a:r>
              <a:rPr lang="es-MX" sz="900" b="1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0D2ADD-2E8A-F918-5EDF-B7FEFEEE34D9}"/>
              </a:ext>
            </a:extLst>
          </p:cNvPr>
          <p:cNvSpPr txBox="1"/>
          <p:nvPr/>
        </p:nvSpPr>
        <p:spPr>
          <a:xfrm>
            <a:off x="2428884" y="5402279"/>
            <a:ext cx="90291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 manifestó en </a:t>
            </a:r>
            <a:r>
              <a:rPr lang="es-ES" sz="14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ajustarse al monto máximo de reta de </a:t>
            </a:r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54844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812187" y="6389761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028574"/>
              </p:ext>
            </p:extLst>
          </p:nvPr>
        </p:nvGraphicFramePr>
        <p:xfrm>
          <a:off x="189288" y="1396188"/>
          <a:ext cx="6336772" cy="4550436"/>
        </p:xfrm>
        <a:graphic>
          <a:graphicData uri="http://schemas.openxmlformats.org/drawingml/2006/table">
            <a:tbl>
              <a:tblPr/>
              <a:tblGrid>
                <a:gridCol w="4708097">
                  <a:extLst>
                    <a:ext uri="{9D8B030D-6E8A-4147-A177-3AD203B41FA5}">
                      <a16:colId xmlns:a16="http://schemas.microsoft.com/office/drawing/2014/main" val="3397488214"/>
                    </a:ext>
                  </a:extLst>
                </a:gridCol>
                <a:gridCol w="1628675">
                  <a:extLst>
                    <a:ext uri="{9D8B030D-6E8A-4147-A177-3AD203B41FA5}">
                      <a16:colId xmlns:a16="http://schemas.microsoft.com/office/drawing/2014/main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Elevadores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686583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4,480.99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71637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07057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Totalmente acondicionado.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351873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Cableado estructurado de Voz y Datos.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9336680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División de oficinas perimetrales y mobiliario.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3422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Subestación eléctrica.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5524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Planta de emergencia.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4801138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Escaleras de emergencia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</a:t>
                      </a:r>
                      <a:endParaRPr lang="es-MX" sz="14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972256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Cisterna de 49,000 litros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82219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Ocupación inmediata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08124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2.1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8170"/>
                  </a:ext>
                </a:extLst>
              </a:tr>
            </a:tbl>
          </a:graphicData>
        </a:graphic>
      </p:graphicFrame>
      <p:sp>
        <p:nvSpPr>
          <p:cNvPr id="8" name="Google Shape;79;p8">
            <a:extLst>
              <a:ext uri="{FF2B5EF4-FFF2-40B4-BE49-F238E27FC236}">
                <a16:creationId xmlns:a16="http://schemas.microsoft.com/office/drawing/2014/main" id="{0A95BF44-2351-EE64-123B-2C39B270A0C5}"/>
              </a:ext>
            </a:extLst>
          </p:cNvPr>
          <p:cNvSpPr txBox="1"/>
          <p:nvPr/>
        </p:nvSpPr>
        <p:spPr>
          <a:xfrm>
            <a:off x="219077" y="1020350"/>
            <a:ext cx="632564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1" t="36087" r="39350" b="41093"/>
          <a:stretch/>
        </p:blipFill>
        <p:spPr bwMode="auto">
          <a:xfrm>
            <a:off x="7765701" y="1042012"/>
            <a:ext cx="2806844" cy="294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97D8EC8-EDEB-8A6E-2872-4F494494CDC8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9" name="Google Shape;79;p8">
            <a:extLst>
              <a:ext uri="{FF2B5EF4-FFF2-40B4-BE49-F238E27FC236}">
                <a16:creationId xmlns:a16="http://schemas.microsoft.com/office/drawing/2014/main" id="{C6D78B79-7EE2-4A6D-6A0F-ECA791A5DD52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Dante 14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F12C30-A45A-8324-8906-588388AA2E53}"/>
              </a:ext>
            </a:extLst>
          </p:cNvPr>
          <p:cNvSpPr txBox="1"/>
          <p:nvPr/>
        </p:nvSpPr>
        <p:spPr>
          <a:xfrm>
            <a:off x="6719343" y="4669834"/>
            <a:ext cx="51861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 manifestó en </a:t>
            </a:r>
            <a:r>
              <a:rPr lang="es-ES" sz="14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ajustarse al monto máximo de reta de </a:t>
            </a:r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400" dirty="0"/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7C5284C7-3C0B-AE91-AD9E-3BAEF8F7B364}"/>
              </a:ext>
            </a:extLst>
          </p:cNvPr>
          <p:cNvSpPr txBox="1"/>
          <p:nvPr/>
        </p:nvSpPr>
        <p:spPr>
          <a:xfrm>
            <a:off x="2428884" y="6574202"/>
            <a:ext cx="9663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9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La presente propuesta de nuevo arrendamiento, NO se encuentra incluida dentro del Programa de Arrendamiento Inmobiliario para el año 2026, IMSS-Arrendatario</a:t>
            </a:r>
            <a:r>
              <a:rPr lang="es-MX" sz="900" b="1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201312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9521</TotalTime>
  <Words>472</Words>
  <Application>Microsoft Office PowerPoint</Application>
  <PresentationFormat>Panorámica</PresentationFormat>
  <Paragraphs>69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Aptos</vt:lpstr>
      <vt:lpstr>Arial</vt:lpstr>
      <vt:lpstr>Calibri</vt:lpstr>
      <vt:lpstr>Montserrat</vt:lpstr>
      <vt:lpstr>Noto Sans</vt:lpstr>
      <vt:lpstr>Noto Sans Medium</vt:lpstr>
      <vt:lpstr>Noto Sans SemiBold</vt:lpstr>
      <vt:lpstr>Diseño personalizado</vt:lpstr>
      <vt:lpstr>Coordinación Técnica de Administración de Activos Temas Inmobiliarios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123</cp:revision>
  <cp:lastPrinted>2026-04-06T16:54:25Z</cp:lastPrinted>
  <dcterms:created xsi:type="dcterms:W3CDTF">2025-12-30T21:08:16Z</dcterms:created>
  <dcterms:modified xsi:type="dcterms:W3CDTF">2026-05-28T23:36:46Z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