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  <p:sldMasterId id="2147483712" r:id="rId2"/>
    <p:sldMasterId id="2147483713" r:id="rId3"/>
    <p:sldMasterId id="2147483752" r:id="rId4"/>
  </p:sldMasterIdLst>
  <p:notesMasterIdLst>
    <p:notesMasterId r:id="rId6"/>
  </p:notesMasterIdLst>
  <p:handoutMasterIdLst>
    <p:handoutMasterId r:id="rId7"/>
  </p:handoutMasterIdLst>
  <p:sldIdLst>
    <p:sldId id="1308" r:id="rId5"/>
  </p:sldIdLst>
  <p:sldSz cx="15546388" cy="10059988"/>
  <p:notesSz cx="7010400" cy="9296400"/>
  <p:defaultTextStyle>
    <a:defPPr>
      <a:defRPr lang="en-US"/>
    </a:defPPr>
    <a:lvl1pPr marL="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31" userDrawn="1">
          <p15:clr>
            <a:srgbClr val="A4A3A4"/>
          </p15:clr>
        </p15:guide>
        <p15:guide id="2" pos="7595" userDrawn="1">
          <p15:clr>
            <a:srgbClr val="A4A3A4"/>
          </p15:clr>
        </p15:guide>
        <p15:guide id="3" pos="20" userDrawn="1">
          <p15:clr>
            <a:srgbClr val="A4A3A4"/>
          </p15:clr>
        </p15:guide>
        <p15:guide id="4" pos="7369" userDrawn="1">
          <p15:clr>
            <a:srgbClr val="A4A3A4"/>
          </p15:clr>
        </p15:guide>
        <p15:guide id="5" pos="95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tia Aguilar Nuñez" initials="CAN" lastIdx="12" clrIdx="0"/>
  <p:cmAuthor id="1" name="Alberto Cadena Mtz." initials="ACM" lastIdx="17" clrIdx="1"/>
  <p:cmAuthor id="2" name="ELIECER MORENO" initials="E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8E5D"/>
    <a:srgbClr val="285C4D"/>
    <a:srgbClr val="A42145"/>
    <a:srgbClr val="9D2449"/>
    <a:srgbClr val="D4C19C"/>
    <a:srgbClr val="246D5C"/>
    <a:srgbClr val="56242A"/>
    <a:srgbClr val="13322B"/>
    <a:srgbClr val="621132"/>
    <a:srgbClr val="4E2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87" autoAdjust="0"/>
    <p:restoredTop sz="96586" autoAdjust="0"/>
  </p:normalViewPr>
  <p:slideViewPr>
    <p:cSldViewPr snapToGrid="0" snapToObjects="1">
      <p:cViewPr>
        <p:scale>
          <a:sx n="50" d="100"/>
          <a:sy n="50" d="100"/>
        </p:scale>
        <p:origin x="-1146" y="-870"/>
      </p:cViewPr>
      <p:guideLst>
        <p:guide orient="horz" pos="1331"/>
        <p:guide pos="7595"/>
        <p:guide pos="20"/>
        <p:guide pos="7369"/>
        <p:guide pos="95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"/>
    </p:cViewPr>
  </p:sorterViewPr>
  <p:notesViewPr>
    <p:cSldViewPr snapToGrid="0" snapToObjects="1">
      <p:cViewPr varScale="1">
        <p:scale>
          <a:sx n="70" d="100"/>
          <a:sy n="70" d="100"/>
        </p:scale>
        <p:origin x="-2508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6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20524600601759E-2"/>
          <c:y val="1.0233914945324815E-2"/>
          <c:w val="0.84600364823302976"/>
          <c:h val="0.53045490050235466"/>
        </c:manualLayout>
      </c:layout>
      <c:barChart>
        <c:barDir val="col"/>
        <c:grouping val="stacked"/>
        <c:varyColors val="0"/>
        <c:ser>
          <c:idx val="0"/>
          <c:order val="0"/>
          <c:tx>
            <c:v>Primer Trimestre</c:v>
          </c:tx>
          <c:spPr>
            <a:solidFill>
              <a:srgbClr val="285C4D"/>
            </a:solidFill>
          </c:spPr>
          <c:invertIfNegative val="0"/>
          <c:dPt>
            <c:idx val="39"/>
            <c:invertIfNegative val="0"/>
            <c:bubble3D val="0"/>
            <c:spPr>
              <a:solidFill>
                <a:srgbClr val="FFC000"/>
              </a:solidFill>
            </c:spPr>
          </c:dPt>
          <c:cat>
            <c:strRef>
              <c:f>Hoja1!$G$4:$G$70</c:f>
              <c:strCache>
                <c:ptCount val="67"/>
                <c:pt idx="0">
                  <c:v>ÁREAS COMUNES CMN SIGLO XXI</c:v>
                </c:pt>
                <c:pt idx="1">
                  <c:v>COAHUILA</c:v>
                </c:pt>
                <c:pt idx="2">
                  <c:v>CV OAXTEPEC</c:v>
                </c:pt>
                <c:pt idx="3">
                  <c:v>CV TRINIDAD Y MALINTZI</c:v>
                </c:pt>
                <c:pt idx="4">
                  <c:v>HIDALGO</c:v>
                </c:pt>
                <c:pt idx="5">
                  <c:v>HOSPITAL ESPECIALIDADES CENTRO MÉDICO NACIONAL LA RAZA NORTE DEL D.F.</c:v>
                </c:pt>
                <c:pt idx="6">
                  <c:v>HOSPITAL GINECO OBSTETRICIA No 3 CENTRO MÉDICO NACIONAL LA RAZA NORTE DEL D.F.</c:v>
                </c:pt>
                <c:pt idx="7">
                  <c:v>NAYARIT</c:v>
                </c:pt>
                <c:pt idx="8">
                  <c:v>NIVEL CENTRAL</c:v>
                </c:pt>
                <c:pt idx="9">
                  <c:v>NUEVO LEÓN</c:v>
                </c:pt>
                <c:pt idx="10">
                  <c:v>PUEBLA</c:v>
                </c:pt>
                <c:pt idx="11">
                  <c:v>QUERÉTARO</c:v>
                </c:pt>
                <c:pt idx="12">
                  <c:v>VERACRUZ NORTE</c:v>
                </c:pt>
                <c:pt idx="13">
                  <c:v>VERACRUZ SUR</c:v>
                </c:pt>
                <c:pt idx="14">
                  <c:v>UNIDAD DE CONGRESOS DEL CMN SIGLO XXI</c:v>
                </c:pt>
                <c:pt idx="15">
                  <c:v>CV ATILXCO METEPEC</c:v>
                </c:pt>
                <c:pt idx="16">
                  <c:v>DF SUR</c:v>
                </c:pt>
                <c:pt idx="17">
                  <c:v>TLAXCALA</c:v>
                </c:pt>
                <c:pt idx="18">
                  <c:v>BAJA CALIFORNIA SUR</c:v>
                </c:pt>
                <c:pt idx="19">
                  <c:v>CAMPECHE</c:v>
                </c:pt>
                <c:pt idx="20">
                  <c:v>CHIAPAS</c:v>
                </c:pt>
                <c:pt idx="21">
                  <c:v>DURANGO</c:v>
                </c:pt>
                <c:pt idx="22">
                  <c:v>GUANAJUATO</c:v>
                </c:pt>
                <c:pt idx="23">
                  <c:v>GUERRERO</c:v>
                </c:pt>
                <c:pt idx="24">
                  <c:v>HOSPITAL ESPECIALIDADES CENTRO MÉDICO NACIONAL OCCIDENTE GUADALAJARA, JALISCO</c:v>
                </c:pt>
                <c:pt idx="25">
                  <c:v>HOSPITAL ESPECIALIDADES CENTRO MÉDICO NACIONAL PUEBLA, PUEBLA</c:v>
                </c:pt>
                <c:pt idx="26">
                  <c:v>HOSPITAL GINECO OBSTETRICIA  No 4,  D.F. SUR DEL D.F.</c:v>
                </c:pt>
                <c:pt idx="27">
                  <c:v>MORELOS</c:v>
                </c:pt>
                <c:pt idx="28">
                  <c:v>QUINTANA ROO</c:v>
                </c:pt>
                <c:pt idx="29">
                  <c:v>SINALOA</c:v>
                </c:pt>
                <c:pt idx="30">
                  <c:v>SONORA</c:v>
                </c:pt>
                <c:pt idx="31">
                  <c:v>TAMAULIPAS</c:v>
                </c:pt>
                <c:pt idx="32">
                  <c:v>YUCATÁN</c:v>
                </c:pt>
                <c:pt idx="33">
                  <c:v>ZACATECAS</c:v>
                </c:pt>
                <c:pt idx="34">
                  <c:v>BAJA CALIFORNIA</c:v>
                </c:pt>
                <c:pt idx="35">
                  <c:v>HOSPITAL GINECO OBSTETRICIA CENTRO MÉDICO NACIONAL OCCIDENTE  GUADALAJARA, JALISCO</c:v>
                </c:pt>
                <c:pt idx="36">
                  <c:v>HOSPITAL PEDIATRÍA CENTRO MÉDICO NACIONAL OCCIDENTE GUADALAJARA, JALISCO</c:v>
                </c:pt>
                <c:pt idx="37">
                  <c:v>HOSPITAL TRAUMATOLOGÍA Y ORTOPEDIA No 21, NUEVO LEÓN</c:v>
                </c:pt>
                <c:pt idx="38">
                  <c:v>SAN LUIS POTOSI</c:v>
                </c:pt>
                <c:pt idx="39">
                  <c:v>COLIMA</c:v>
                </c:pt>
                <c:pt idx="40">
                  <c:v>OAXACA</c:v>
                </c:pt>
                <c:pt idx="41">
                  <c:v>AGUASCALIENTES</c:v>
                </c:pt>
                <c:pt idx="42">
                  <c:v>ÁREAS COMUNES CMN DE OCCIDENTE</c:v>
                </c:pt>
                <c:pt idx="43">
                  <c:v>CHIHUAHUA</c:v>
                </c:pt>
                <c:pt idx="44">
                  <c:v>DF NORTE</c:v>
                </c:pt>
                <c:pt idx="45">
                  <c:v>ESTADO DE MÉXICO ORIENTE</c:v>
                </c:pt>
                <c:pt idx="46">
                  <c:v>ESTADO DE MÉXICO PONIENTE</c:v>
                </c:pt>
                <c:pt idx="47">
                  <c:v>HOSPITAL CARDIOLOGÍA CENTRO MÉDICO NACIONAL SIGLO XXI SUR DEL D.F.</c:v>
                </c:pt>
                <c:pt idx="48">
                  <c:v>HOSPITAL DE CARDIOLOGÍA No. 34 MONTERREY, NUEVO LEÓN</c:v>
                </c:pt>
                <c:pt idx="49">
                  <c:v>HOSPITAL DE TRAUMATOLOGÍA  MAGDALENA DE LAS SALINAS NORTE DEL D.F.</c:v>
                </c:pt>
                <c:pt idx="50">
                  <c:v>HOSPITAL ESPECIALIDADES CENTRO MÉDICO NACIONAL SIGLO XXI SUR DEL D.F.</c:v>
                </c:pt>
                <c:pt idx="51">
                  <c:v>HOSPITAL ESPECIALIDADES No 1 CENTRO MÉDICO NACIONAL BAJIO, LEÓN, GUANAJUATO</c:v>
                </c:pt>
                <c:pt idx="52">
                  <c:v>HOSPITAL ESPECIALIDADES No 14 VERACRUZ, VERACRUZ NORTE</c:v>
                </c:pt>
                <c:pt idx="53">
                  <c:v>HOSPITAL ESPECIALIDADES No 2 CENTRO MÉDICO NACIONAL NORESTE, CD. OBREGON, SONORA</c:v>
                </c:pt>
                <c:pt idx="54">
                  <c:v>HOSPITAL ESPECIALIDADES No 25 MONTERREY, NUEVO LEÓN</c:v>
                </c:pt>
                <c:pt idx="55">
                  <c:v>HOSPITAL ESPECIALIDADES No 71 TORREON, COAH </c:v>
                </c:pt>
                <c:pt idx="56">
                  <c:v>HOSPITAL ESPECIALIDADES No. 1 CENTRO MÉDICO NACIONAL MERIDA, YUCATAN</c:v>
                </c:pt>
                <c:pt idx="57">
                  <c:v>HOSPITAL GENERAL CENTRO MÉDICO NACIONAL LA RAZA NORTE DEL D.F.</c:v>
                </c:pt>
                <c:pt idx="58">
                  <c:v>HOSPITAL GINECO OBSTETRICIA No 23, MONTERREY  NUEVO LEÓN</c:v>
                </c:pt>
                <c:pt idx="59">
                  <c:v>HOSPITAL GINECO PEDIATRÍA No 48 LEÓN GUANAJUATO</c:v>
                </c:pt>
                <c:pt idx="60">
                  <c:v>HOSPITAL ONCOLOGIA CENTRO MÉDICO NACIONAL SIGLO XXI SUR DEL D.F.</c:v>
                </c:pt>
                <c:pt idx="61">
                  <c:v>HOSPITAL PEDIATRÍA CENTRO MÉDICO NACIONAL SIGLO XXI SUR DEL D.F.</c:v>
                </c:pt>
                <c:pt idx="62">
                  <c:v>HOSPITAL TRAUMATOLOGÍA Y ORTOPEDIA CENTRO MÉDICO NACIONAL, PUEBLA, PUEBLA</c:v>
                </c:pt>
                <c:pt idx="63">
                  <c:v>HOSPITAL TRAUMATOLOGÍA Y ORTOPEDIA LOMAS VERDES EDO. MÉXICO</c:v>
                </c:pt>
                <c:pt idx="64">
                  <c:v>JALISCO</c:v>
                </c:pt>
                <c:pt idx="65">
                  <c:v>MICHOACÁN</c:v>
                </c:pt>
                <c:pt idx="66">
                  <c:v>TABASCO</c:v>
                </c:pt>
              </c:strCache>
            </c:strRef>
          </c:cat>
          <c:val>
            <c:numRef>
              <c:f>Hoja1!$H$4:$H$70</c:f>
              <c:numCache>
                <c:formatCode>General</c:formatCode>
                <c:ptCount val="6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0.5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</c:numCache>
            </c:numRef>
          </c:val>
        </c:ser>
        <c:ser>
          <c:idx val="1"/>
          <c:order val="1"/>
          <c:tx>
            <c:v>Segundo Trimestre</c:v>
          </c:tx>
          <c:spPr>
            <a:solidFill>
              <a:srgbClr val="B38E5D"/>
            </a:solidFill>
          </c:spPr>
          <c:invertIfNegative val="0"/>
          <c:cat>
            <c:strRef>
              <c:f>Hoja1!$G$4:$G$70</c:f>
              <c:strCache>
                <c:ptCount val="67"/>
                <c:pt idx="0">
                  <c:v>ÁREAS COMUNES CMN SIGLO XXI</c:v>
                </c:pt>
                <c:pt idx="1">
                  <c:v>COAHUILA</c:v>
                </c:pt>
                <c:pt idx="2">
                  <c:v>CV OAXTEPEC</c:v>
                </c:pt>
                <c:pt idx="3">
                  <c:v>CV TRINIDAD Y MALINTZI</c:v>
                </c:pt>
                <c:pt idx="4">
                  <c:v>HIDALGO</c:v>
                </c:pt>
                <c:pt idx="5">
                  <c:v>HOSPITAL ESPECIALIDADES CENTRO MÉDICO NACIONAL LA RAZA NORTE DEL D.F.</c:v>
                </c:pt>
                <c:pt idx="6">
                  <c:v>HOSPITAL GINECO OBSTETRICIA No 3 CENTRO MÉDICO NACIONAL LA RAZA NORTE DEL D.F.</c:v>
                </c:pt>
                <c:pt idx="7">
                  <c:v>NAYARIT</c:v>
                </c:pt>
                <c:pt idx="8">
                  <c:v>NIVEL CENTRAL</c:v>
                </c:pt>
                <c:pt idx="9">
                  <c:v>NUEVO LEÓN</c:v>
                </c:pt>
                <c:pt idx="10">
                  <c:v>PUEBLA</c:v>
                </c:pt>
                <c:pt idx="11">
                  <c:v>QUERÉTARO</c:v>
                </c:pt>
                <c:pt idx="12">
                  <c:v>VERACRUZ NORTE</c:v>
                </c:pt>
                <c:pt idx="13">
                  <c:v>VERACRUZ SUR</c:v>
                </c:pt>
                <c:pt idx="14">
                  <c:v>UNIDAD DE CONGRESOS DEL CMN SIGLO XXI</c:v>
                </c:pt>
                <c:pt idx="15">
                  <c:v>CV ATILXCO METEPEC</c:v>
                </c:pt>
                <c:pt idx="16">
                  <c:v>DF SUR</c:v>
                </c:pt>
                <c:pt idx="17">
                  <c:v>TLAXCALA</c:v>
                </c:pt>
                <c:pt idx="18">
                  <c:v>BAJA CALIFORNIA SUR</c:v>
                </c:pt>
                <c:pt idx="19">
                  <c:v>CAMPECHE</c:v>
                </c:pt>
                <c:pt idx="20">
                  <c:v>CHIAPAS</c:v>
                </c:pt>
                <c:pt idx="21">
                  <c:v>DURANGO</c:v>
                </c:pt>
                <c:pt idx="22">
                  <c:v>GUANAJUATO</c:v>
                </c:pt>
                <c:pt idx="23">
                  <c:v>GUERRERO</c:v>
                </c:pt>
                <c:pt idx="24">
                  <c:v>HOSPITAL ESPECIALIDADES CENTRO MÉDICO NACIONAL OCCIDENTE GUADALAJARA, JALISCO</c:v>
                </c:pt>
                <c:pt idx="25">
                  <c:v>HOSPITAL ESPECIALIDADES CENTRO MÉDICO NACIONAL PUEBLA, PUEBLA</c:v>
                </c:pt>
                <c:pt idx="26">
                  <c:v>HOSPITAL GINECO OBSTETRICIA  No 4,  D.F. SUR DEL D.F.</c:v>
                </c:pt>
                <c:pt idx="27">
                  <c:v>MORELOS</c:v>
                </c:pt>
                <c:pt idx="28">
                  <c:v>QUINTANA ROO</c:v>
                </c:pt>
                <c:pt idx="29">
                  <c:v>SINALOA</c:v>
                </c:pt>
                <c:pt idx="30">
                  <c:v>SONORA</c:v>
                </c:pt>
                <c:pt idx="31">
                  <c:v>TAMAULIPAS</c:v>
                </c:pt>
                <c:pt idx="32">
                  <c:v>YUCATÁN</c:v>
                </c:pt>
                <c:pt idx="33">
                  <c:v>ZACATECAS</c:v>
                </c:pt>
                <c:pt idx="34">
                  <c:v>BAJA CALIFORNIA</c:v>
                </c:pt>
                <c:pt idx="35">
                  <c:v>HOSPITAL GINECO OBSTETRICIA CENTRO MÉDICO NACIONAL OCCIDENTE  GUADALAJARA, JALISCO</c:v>
                </c:pt>
                <c:pt idx="36">
                  <c:v>HOSPITAL PEDIATRÍA CENTRO MÉDICO NACIONAL OCCIDENTE GUADALAJARA, JALISCO</c:v>
                </c:pt>
                <c:pt idx="37">
                  <c:v>HOSPITAL TRAUMATOLOGÍA Y ORTOPEDIA No 21, NUEVO LEÓN</c:v>
                </c:pt>
                <c:pt idx="38">
                  <c:v>SAN LUIS POTOSI</c:v>
                </c:pt>
                <c:pt idx="39">
                  <c:v>COLIMA</c:v>
                </c:pt>
                <c:pt idx="40">
                  <c:v>OAXACA</c:v>
                </c:pt>
                <c:pt idx="41">
                  <c:v>AGUASCALIENTES</c:v>
                </c:pt>
                <c:pt idx="42">
                  <c:v>ÁREAS COMUNES CMN DE OCCIDENTE</c:v>
                </c:pt>
                <c:pt idx="43">
                  <c:v>CHIHUAHUA</c:v>
                </c:pt>
                <c:pt idx="44">
                  <c:v>DF NORTE</c:v>
                </c:pt>
                <c:pt idx="45">
                  <c:v>ESTADO DE MÉXICO ORIENTE</c:v>
                </c:pt>
                <c:pt idx="46">
                  <c:v>ESTADO DE MÉXICO PONIENTE</c:v>
                </c:pt>
                <c:pt idx="47">
                  <c:v>HOSPITAL CARDIOLOGÍA CENTRO MÉDICO NACIONAL SIGLO XXI SUR DEL D.F.</c:v>
                </c:pt>
                <c:pt idx="48">
                  <c:v>HOSPITAL DE CARDIOLOGÍA No. 34 MONTERREY, NUEVO LEÓN</c:v>
                </c:pt>
                <c:pt idx="49">
                  <c:v>HOSPITAL DE TRAUMATOLOGÍA  MAGDALENA DE LAS SALINAS NORTE DEL D.F.</c:v>
                </c:pt>
                <c:pt idx="50">
                  <c:v>HOSPITAL ESPECIALIDADES CENTRO MÉDICO NACIONAL SIGLO XXI SUR DEL D.F.</c:v>
                </c:pt>
                <c:pt idx="51">
                  <c:v>HOSPITAL ESPECIALIDADES No 1 CENTRO MÉDICO NACIONAL BAJIO, LEÓN, GUANAJUATO</c:v>
                </c:pt>
                <c:pt idx="52">
                  <c:v>HOSPITAL ESPECIALIDADES No 14 VERACRUZ, VERACRUZ NORTE</c:v>
                </c:pt>
                <c:pt idx="53">
                  <c:v>HOSPITAL ESPECIALIDADES No 2 CENTRO MÉDICO NACIONAL NORESTE, CD. OBREGON, SONORA</c:v>
                </c:pt>
                <c:pt idx="54">
                  <c:v>HOSPITAL ESPECIALIDADES No 25 MONTERREY, NUEVO LEÓN</c:v>
                </c:pt>
                <c:pt idx="55">
                  <c:v>HOSPITAL ESPECIALIDADES No 71 TORREON, COAH </c:v>
                </c:pt>
                <c:pt idx="56">
                  <c:v>HOSPITAL ESPECIALIDADES No. 1 CENTRO MÉDICO NACIONAL MERIDA, YUCATAN</c:v>
                </c:pt>
                <c:pt idx="57">
                  <c:v>HOSPITAL GENERAL CENTRO MÉDICO NACIONAL LA RAZA NORTE DEL D.F.</c:v>
                </c:pt>
                <c:pt idx="58">
                  <c:v>HOSPITAL GINECO OBSTETRICIA No 23, MONTERREY  NUEVO LEÓN</c:v>
                </c:pt>
                <c:pt idx="59">
                  <c:v>HOSPITAL GINECO PEDIATRÍA No 48 LEÓN GUANAJUATO</c:v>
                </c:pt>
                <c:pt idx="60">
                  <c:v>HOSPITAL ONCOLOGIA CENTRO MÉDICO NACIONAL SIGLO XXI SUR DEL D.F.</c:v>
                </c:pt>
                <c:pt idx="61">
                  <c:v>HOSPITAL PEDIATRÍA CENTRO MÉDICO NACIONAL SIGLO XXI SUR DEL D.F.</c:v>
                </c:pt>
                <c:pt idx="62">
                  <c:v>HOSPITAL TRAUMATOLOGÍA Y ORTOPEDIA CENTRO MÉDICO NACIONAL, PUEBLA, PUEBLA</c:v>
                </c:pt>
                <c:pt idx="63">
                  <c:v>HOSPITAL TRAUMATOLOGÍA Y ORTOPEDIA LOMAS VERDES EDO. MÉXICO</c:v>
                </c:pt>
                <c:pt idx="64">
                  <c:v>JALISCO</c:v>
                </c:pt>
                <c:pt idx="65">
                  <c:v>MICHOACÁN</c:v>
                </c:pt>
                <c:pt idx="66">
                  <c:v>TABASCO</c:v>
                </c:pt>
              </c:strCache>
            </c:strRef>
          </c:cat>
          <c:val>
            <c:numRef>
              <c:f>Hoja1!$I$4:$I$70</c:f>
              <c:numCache>
                <c:formatCode>General</c:formatCode>
                <c:ptCount val="6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1191168"/>
        <c:axId val="78611968"/>
      </c:barChart>
      <c:catAx>
        <c:axId val="711911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MX"/>
          </a:p>
        </c:txPr>
        <c:crossAx val="78611968"/>
        <c:crosses val="autoZero"/>
        <c:auto val="1"/>
        <c:lblAlgn val="ctr"/>
        <c:lblOffset val="100"/>
        <c:noMultiLvlLbl val="0"/>
      </c:catAx>
      <c:valAx>
        <c:axId val="78611968"/>
        <c:scaling>
          <c:orientation val="minMax"/>
          <c:max val="2"/>
          <c:min val="0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71191168"/>
        <c:crosses val="autoZero"/>
        <c:crossBetween val="between"/>
        <c:majorUnit val="1"/>
        <c:minorUnit val="4.0000000000000008E-2"/>
      </c:valAx>
    </c:plotArea>
    <c:legend>
      <c:legendPos val="r"/>
      <c:layout>
        <c:manualLayout>
          <c:xMode val="edge"/>
          <c:yMode val="edge"/>
          <c:x val="0.70032629431742377"/>
          <c:y val="4.3246760235035007E-2"/>
          <c:w val="0.18520063704026299"/>
          <c:h val="0.1162250602454685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1774-F16D-404C-861E-62395E28964A}" type="datetimeFigureOut">
              <a:rPr lang="es-MX" smtClean="0"/>
              <a:t>08/07/2021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32D0-6C48-4DE1-8D14-F1E97E6728F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90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71A019-C0C7-4A88-B9AB-482A98D3ABFB}" type="datetimeFigureOut">
              <a:rPr lang="es-MX" smtClean="0"/>
              <a:pPr/>
              <a:t>08/07/2021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A9A6C2-435D-483C-AD5A-C44D91AC3BD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671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92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 de l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2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ume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615743" y="9545618"/>
            <a:ext cx="597607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fld id="{7A5E4B40-8CE8-487A-AD07-8D02278C700A}" type="slidenum">
              <a:rPr lang="es-MX" sz="1800" b="1" smtClean="0">
                <a:solidFill>
                  <a:srgbClr val="996600"/>
                </a:solidFill>
              </a:rPr>
              <a:pPr algn="r"/>
              <a:t>‹Nº›</a:t>
            </a:fld>
            <a:endParaRPr lang="es-MX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ex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971025" y="9538775"/>
            <a:ext cx="244946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r>
              <a:rPr lang="es-MX" sz="1800" b="1" dirty="0">
                <a:solidFill>
                  <a:srgbClr val="9966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712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45" y="4538082"/>
            <a:ext cx="7775660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60" y="297"/>
            <a:ext cx="7933448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282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78" y="129631"/>
            <a:ext cx="891635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71" y="264807"/>
            <a:ext cx="2048732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50" y="250815"/>
            <a:ext cx="533121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5" y="264811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2018" y="9324156"/>
            <a:ext cx="3497937" cy="535601"/>
          </a:xfr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9" y="2508049"/>
            <a:ext cx="13408760" cy="4184675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9" y="6732277"/>
            <a:ext cx="13408760" cy="2200622"/>
          </a:xfrm>
        </p:spPr>
        <p:txBody>
          <a:bodyPr/>
          <a:lstStyle>
            <a:lvl1pPr marL="0" indent="0">
              <a:buNone/>
              <a:defRPr sz="3800">
                <a:solidFill>
                  <a:schemeClr val="tx1"/>
                </a:solidFill>
              </a:defRPr>
            </a:lvl1pPr>
            <a:lvl2pPr marL="72914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5829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1874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29165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36457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43748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10404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5833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5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80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6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40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71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1" y="2466095"/>
            <a:ext cx="6609239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1" y="3674710"/>
            <a:ext cx="6609239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60" y="1448476"/>
            <a:ext cx="7870360" cy="7149112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60" y="1448476"/>
            <a:ext cx="7870360" cy="7149112"/>
          </a:xfrm>
        </p:spPr>
        <p:txBody>
          <a:bodyPr anchor="t"/>
          <a:lstStyle>
            <a:lvl1pPr marL="0" indent="0">
              <a:buNone/>
              <a:defRPr sz="5000"/>
            </a:lvl1pPr>
            <a:lvl2pPr marL="729149" indent="0">
              <a:buNone/>
              <a:defRPr sz="4400"/>
            </a:lvl2pPr>
            <a:lvl3pPr marL="1458297" indent="0">
              <a:buNone/>
              <a:defRPr sz="3800"/>
            </a:lvl3pPr>
            <a:lvl4pPr marL="2187446" indent="0">
              <a:buNone/>
              <a:defRPr sz="3200"/>
            </a:lvl4pPr>
            <a:lvl5pPr marL="2916598" indent="0">
              <a:buNone/>
              <a:defRPr sz="3200"/>
            </a:lvl5pPr>
            <a:lvl6pPr marL="3645746" indent="0">
              <a:buNone/>
              <a:defRPr sz="3200"/>
            </a:lvl6pPr>
            <a:lvl7pPr marL="4374898" indent="0">
              <a:buNone/>
              <a:defRPr sz="3200"/>
            </a:lvl7pPr>
            <a:lvl8pPr marL="5104047" indent="0">
              <a:buNone/>
              <a:defRPr sz="3200"/>
            </a:lvl8pPr>
            <a:lvl9pPr marL="5833196" indent="0">
              <a:buNone/>
              <a:defRPr sz="32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4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06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7" y="535623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36" y="535623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24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601" y="349928"/>
            <a:ext cx="14446532" cy="904277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08.07.2021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369645" y="9324153"/>
            <a:ext cx="3627491" cy="535601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50604" y="1254189"/>
            <a:ext cx="14445186" cy="49323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8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_blanc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55961" y="9280853"/>
            <a:ext cx="3627491" cy="53560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01959946-1997-4BE3-98D4-7CA92443D8D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uadroTexto 6"/>
          <p:cNvSpPr txBox="1"/>
          <p:nvPr userDrawn="1"/>
        </p:nvSpPr>
        <p:spPr>
          <a:xfrm>
            <a:off x="3" y="9508387"/>
            <a:ext cx="5719213" cy="538328"/>
          </a:xfrm>
          <a:prstGeom prst="rect">
            <a:avLst/>
          </a:prstGeom>
          <a:solidFill>
            <a:schemeClr val="bg1"/>
          </a:solidFill>
        </p:spPr>
        <p:txBody>
          <a:bodyPr wrap="square" lIns="91146" tIns="45581" rIns="91146" bIns="45581" rtlCol="0">
            <a:spAutoFit/>
          </a:bodyPr>
          <a:lstStyle/>
          <a:p>
            <a:pPr defTabSz="1458297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17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08/07/2021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61" y="4538082"/>
            <a:ext cx="7775659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82" y="271"/>
            <a:ext cx="7933447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5" y="263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53" y="129619"/>
            <a:ext cx="891636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45" y="264787"/>
            <a:ext cx="2048731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43" y="250815"/>
            <a:ext cx="533120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9" y="264789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7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" y="16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1" y="150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" y="9263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6" r:id="rId2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7" y="535603"/>
            <a:ext cx="13408760" cy="1944466"/>
          </a:xfrm>
          <a:prstGeom prst="rect">
            <a:avLst/>
          </a:prstGeom>
        </p:spPr>
        <p:txBody>
          <a:bodyPr vert="horz" lIns="145844" tIns="72897" rIns="145844" bIns="72897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7" y="2678006"/>
            <a:ext cx="13408760" cy="6382970"/>
          </a:xfrm>
          <a:prstGeom prst="rect">
            <a:avLst/>
          </a:prstGeom>
        </p:spPr>
        <p:txBody>
          <a:bodyPr vert="horz" lIns="145844" tIns="72897" rIns="145844" bIns="72897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5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1BE0F3F2-87AD-4776-80C3-845D50E98732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08/07/2021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4" y="9324156"/>
            <a:ext cx="5246906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58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4737450" y="941493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14737450" y="978170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21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66" r:id="rId13"/>
    <p:sldLayoutId id="2147483767" r:id="rId14"/>
  </p:sldLayoutIdLst>
  <p:hf hdr="0" ftr="0" dt="0"/>
  <p:txStyles>
    <p:titleStyle>
      <a:lvl1pPr algn="l" defTabSz="1458297" rtl="0" eaLnBrk="1" latinLnBrk="0" hangingPunct="1">
        <a:lnSpc>
          <a:spcPct val="90000"/>
        </a:lnSpc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589" indent="-364589" algn="l" defTabSz="1458297" rtl="0" eaLnBrk="1" latinLnBrk="0" hangingPunct="1">
        <a:lnSpc>
          <a:spcPct val="90000"/>
        </a:lnSpc>
        <a:spcBef>
          <a:spcPts val="159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93736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22880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52027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281181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40103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7394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4686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1977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9149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829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874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5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457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748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0404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3319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2859094"/>
              </p:ext>
            </p:extLst>
          </p:nvPr>
        </p:nvGraphicFramePr>
        <p:xfrm>
          <a:off x="216568" y="1732547"/>
          <a:ext cx="15833558" cy="7916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5913912" y="764498"/>
            <a:ext cx="9406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400" b="1" dirty="0" smtClean="0"/>
              <a:t>Cumplimiento de Obligaciones de Transparencia  Permisos</a:t>
            </a:r>
            <a:endParaRPr lang="es-MX" sz="2400" b="1" dirty="0"/>
          </a:p>
        </p:txBody>
      </p:sp>
      <p:grpSp>
        <p:nvGrpSpPr>
          <p:cNvPr id="8" name="7 Grupo"/>
          <p:cNvGrpSpPr/>
          <p:nvPr/>
        </p:nvGrpSpPr>
        <p:grpSpPr>
          <a:xfrm>
            <a:off x="11629970" y="3057994"/>
            <a:ext cx="3689975" cy="369332"/>
            <a:chOff x="11629970" y="3057994"/>
            <a:chExt cx="3689975" cy="369332"/>
          </a:xfrm>
        </p:grpSpPr>
        <p:sp>
          <p:nvSpPr>
            <p:cNvPr id="6" name="5 CuadroTexto"/>
            <p:cNvSpPr txBox="1"/>
            <p:nvPr/>
          </p:nvSpPr>
          <p:spPr>
            <a:xfrm>
              <a:off x="11752285" y="3057994"/>
              <a:ext cx="3567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800" dirty="0" smtClean="0"/>
                <a:t>Devuelto con observaciones</a:t>
              </a:r>
              <a:endParaRPr lang="es-MX" sz="1800" dirty="0"/>
            </a:p>
          </p:txBody>
        </p:sp>
        <p:sp>
          <p:nvSpPr>
            <p:cNvPr id="7" name="6 Rectángulo"/>
            <p:cNvSpPr/>
            <p:nvPr/>
          </p:nvSpPr>
          <p:spPr>
            <a:xfrm>
              <a:off x="11629970" y="3188660"/>
              <a:ext cx="108000" cy="10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218602396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ge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i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A6A6A6"/>
      </a:accent2>
      <a:accent3>
        <a:srgbClr val="D9D9D9"/>
      </a:accent3>
      <a:accent4>
        <a:srgbClr val="246D5C"/>
      </a:accent4>
      <a:accent5>
        <a:srgbClr val="309C5C"/>
      </a:accent5>
      <a:accent6>
        <a:srgbClr val="54903C"/>
      </a:accent6>
      <a:hlink>
        <a:srgbClr val="0563C1"/>
      </a:hlink>
      <a:folHlink>
        <a:srgbClr val="954F72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109758</TotalTime>
  <Words>9</Words>
  <Application>Microsoft Office PowerPoint</Application>
  <PresentationFormat>Personalizado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Portadas</vt:lpstr>
      <vt:lpstr>Agenda</vt:lpstr>
      <vt:lpstr>Contenido</vt:lpstr>
      <vt:lpstr>1_Tema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DMF</dc:creator>
  <cp:lastModifiedBy>Dalia Anaid Silva Villaseñor</cp:lastModifiedBy>
  <cp:revision>6527</cp:revision>
  <cp:lastPrinted>2021-07-08T15:50:07Z</cp:lastPrinted>
  <dcterms:created xsi:type="dcterms:W3CDTF">2014-01-14T18:42:15Z</dcterms:created>
  <dcterms:modified xsi:type="dcterms:W3CDTF">2021-07-08T22:59:16Z</dcterms:modified>
</cp:coreProperties>
</file>