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319" r:id="rId5"/>
    <p:sldId id="331" r:id="rId6"/>
    <p:sldId id="332" r:id="rId7"/>
    <p:sldId id="333" r:id="rId8"/>
    <p:sldId id="334" r:id="rId9"/>
    <p:sldId id="335" r:id="rId10"/>
    <p:sldId id="336" r:id="rId11"/>
  </p:sldIdLst>
  <p:sldSz cx="12192000" cy="6858000"/>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1" userDrawn="1">
          <p15:clr>
            <a:srgbClr val="A4A3A4"/>
          </p15:clr>
        </p15:guide>
        <p15:guide id="2" pos="43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C4F"/>
    <a:srgbClr val="DECEAD"/>
    <a:srgbClr val="BC9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7CE84F3-28C3-443E-9E96-99CF82512B78}" styleName="Estilo oscuro 1 - Énfasis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AF606853-7671-496A-8E4F-DF71F8EC918B}" styleName="Estilo oscuro 1 - Énfasis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54" autoAdjust="0"/>
    <p:restoredTop sz="61583" autoAdjust="0"/>
  </p:normalViewPr>
  <p:slideViewPr>
    <p:cSldViewPr snapToGrid="0" snapToObjects="1">
      <p:cViewPr varScale="1">
        <p:scale>
          <a:sx n="110" d="100"/>
          <a:sy n="110" d="100"/>
        </p:scale>
        <p:origin x="606" y="108"/>
      </p:cViewPr>
      <p:guideLst>
        <p:guide orient="horz" pos="981"/>
        <p:guide pos="432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1"/>
            <a:ext cx="3038475" cy="465138"/>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970339" y="1"/>
            <a:ext cx="3038475" cy="465138"/>
          </a:xfrm>
          <a:prstGeom prst="rect">
            <a:avLst/>
          </a:prstGeom>
        </p:spPr>
        <p:txBody>
          <a:bodyPr vert="horz" lIns="91440" tIns="45720" rIns="91440" bIns="45720" rtlCol="0"/>
          <a:lstStyle>
            <a:lvl1pPr algn="r">
              <a:defRPr sz="1200"/>
            </a:lvl1pPr>
          </a:lstStyle>
          <a:p>
            <a:fld id="{F576D520-8430-46EF-8B62-FFBEC15B4507}" type="datetimeFigureOut">
              <a:rPr lang="es-MX" smtClean="0"/>
              <a:t>10/10/2022</a:t>
            </a:fld>
            <a:endParaRPr lang="es-MX"/>
          </a:p>
        </p:txBody>
      </p:sp>
      <p:sp>
        <p:nvSpPr>
          <p:cNvPr id="4" name="3 Marcador de imagen de diapositiva"/>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701676" y="4416426"/>
            <a:ext cx="5607050" cy="4183063"/>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1" y="8829675"/>
            <a:ext cx="3038475" cy="465138"/>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970339" y="8829675"/>
            <a:ext cx="3038475" cy="465138"/>
          </a:xfrm>
          <a:prstGeom prst="rect">
            <a:avLst/>
          </a:prstGeom>
        </p:spPr>
        <p:txBody>
          <a:bodyPr vert="horz" lIns="91440" tIns="45720" rIns="91440" bIns="45720" rtlCol="0" anchor="b"/>
          <a:lstStyle>
            <a:lvl1pPr algn="r">
              <a:defRPr sz="1200"/>
            </a:lvl1pPr>
          </a:lstStyle>
          <a:p>
            <a:fld id="{118144E4-0D86-41FF-A965-A64F8D6F4FC7}" type="slidenum">
              <a:rPr lang="es-MX" smtClean="0"/>
              <a:t>‹Nº›</a:t>
            </a:fld>
            <a:endParaRPr lang="es-MX"/>
          </a:p>
        </p:txBody>
      </p:sp>
    </p:spTree>
    <p:extLst>
      <p:ext uri="{BB962C8B-B14F-4D97-AF65-F5344CB8AC3E}">
        <p14:creationId xmlns:p14="http://schemas.microsoft.com/office/powerpoint/2010/main" val="205953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ítulo 1">
            <a:extLst>
              <a:ext uri="{FF2B5EF4-FFF2-40B4-BE49-F238E27FC236}">
                <a16:creationId xmlns:a16="http://schemas.microsoft.com/office/drawing/2014/main" id="{19652914-8D6A-3C47-960A-89E7F97A3BF7}"/>
              </a:ext>
            </a:extLst>
          </p:cNvPr>
          <p:cNvSpPr>
            <a:spLocks noGrp="1"/>
          </p:cNvSpPr>
          <p:nvPr>
            <p:ph type="ctrTitle" hasCustomPrompt="1"/>
          </p:nvPr>
        </p:nvSpPr>
        <p:spPr>
          <a:xfrm>
            <a:off x="440723" y="2157412"/>
            <a:ext cx="11310553" cy="1271588"/>
          </a:xfrm>
          <a:prstGeom prst="rect">
            <a:avLst/>
          </a:prstGeom>
        </p:spPr>
        <p:txBody>
          <a:bodyPr/>
          <a:lstStyle>
            <a:lvl1pPr algn="ctr">
              <a:defRPr lang="es-MX" b="1" i="0" dirty="0">
                <a:solidFill>
                  <a:srgbClr val="245C4F"/>
                </a:solidFill>
                <a:latin typeface="Montserrat SemiBold" pitchFamily="2" charset="77"/>
              </a:defRPr>
            </a:lvl1pPr>
          </a:lstStyle>
          <a:p>
            <a:pPr marL="0" lvl="0"/>
            <a:r>
              <a:rPr lang="es-MX" dirty="0">
                <a:solidFill>
                  <a:srgbClr val="245C4F"/>
                </a:solidFill>
              </a:rPr>
              <a:t>INSTITUTO MEXICANO</a:t>
            </a:r>
            <a:br>
              <a:rPr lang="es-MX" dirty="0">
                <a:solidFill>
                  <a:srgbClr val="245C4F"/>
                </a:solidFill>
              </a:rPr>
            </a:br>
            <a:r>
              <a:rPr lang="es-MX" dirty="0">
                <a:solidFill>
                  <a:srgbClr val="245C4F"/>
                </a:solidFill>
              </a:rPr>
              <a:t>DEL SEGURO SOCIAL</a:t>
            </a:r>
            <a:endParaRPr lang="es-MX" dirty="0"/>
          </a:p>
        </p:txBody>
      </p:sp>
      <p:sp>
        <p:nvSpPr>
          <p:cNvPr id="17" name="Subtítulo 2">
            <a:extLst>
              <a:ext uri="{FF2B5EF4-FFF2-40B4-BE49-F238E27FC236}">
                <a16:creationId xmlns:a16="http://schemas.microsoft.com/office/drawing/2014/main" id="{32026DBC-2A7F-D343-BC8B-E921067DE425}"/>
              </a:ext>
            </a:extLst>
          </p:cNvPr>
          <p:cNvSpPr>
            <a:spLocks noGrp="1"/>
          </p:cNvSpPr>
          <p:nvPr>
            <p:ph type="subTitle" idx="1" hasCustomPrompt="1"/>
          </p:nvPr>
        </p:nvSpPr>
        <p:spPr>
          <a:xfrm>
            <a:off x="440723" y="3429000"/>
            <a:ext cx="11306433" cy="1655762"/>
          </a:xfrm>
          <a:prstGeom prst="rect">
            <a:avLst/>
          </a:prstGeom>
        </p:spPr>
        <p:txBody>
          <a:bodyPr/>
          <a:lstStyle>
            <a:lvl1pPr marL="0" indent="0" algn="ctr">
              <a:buNone/>
              <a:defRPr lang="es-MX" sz="2000" b="0" i="0" kern="1200" smtClean="0">
                <a:solidFill>
                  <a:srgbClr val="BC945A"/>
                </a:solidFill>
                <a:latin typeface="Montserrat SemiBold" panose="00000700000000000000" pitchFamily="2"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1 de enero de 2022</a:t>
            </a:r>
          </a:p>
        </p:txBody>
      </p:sp>
      <p:sp>
        <p:nvSpPr>
          <p:cNvPr id="18" name="Marcador de fecha 3">
            <a:extLst>
              <a:ext uri="{FF2B5EF4-FFF2-40B4-BE49-F238E27FC236}">
                <a16:creationId xmlns:a16="http://schemas.microsoft.com/office/drawing/2014/main" id="{E48122CA-E02E-6143-B765-916014E3EF87}"/>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10/10/2022</a:t>
            </a:fld>
            <a:endParaRPr lang="es-MX"/>
          </a:p>
        </p:txBody>
      </p:sp>
      <p:sp>
        <p:nvSpPr>
          <p:cNvPr id="19" name="Marcador de pie de página 4">
            <a:extLst>
              <a:ext uri="{FF2B5EF4-FFF2-40B4-BE49-F238E27FC236}">
                <a16:creationId xmlns:a16="http://schemas.microsoft.com/office/drawing/2014/main" id="{B7C0A9CA-112C-3645-9E05-8C53BB8EBF34}"/>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20" name="Marcador de número de diapositiva 5">
            <a:extLst>
              <a:ext uri="{FF2B5EF4-FFF2-40B4-BE49-F238E27FC236}">
                <a16:creationId xmlns:a16="http://schemas.microsoft.com/office/drawing/2014/main" id="{7C2DCBF4-C5C6-0142-8B94-EB5BABA51F93}"/>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cxnSp>
        <p:nvCxnSpPr>
          <p:cNvPr id="21" name="Conector recto 20">
            <a:extLst>
              <a:ext uri="{FF2B5EF4-FFF2-40B4-BE49-F238E27FC236}">
                <a16:creationId xmlns:a16="http://schemas.microsoft.com/office/drawing/2014/main" id="{C3B5516A-D4CD-124C-A99F-7170CD9F8DDE}"/>
              </a:ext>
            </a:extLst>
          </p:cNvPr>
          <p:cNvCxnSpPr>
            <a:cxnSpLocks/>
          </p:cNvCxnSpPr>
          <p:nvPr userDrawn="1"/>
        </p:nvCxnSpPr>
        <p:spPr>
          <a:xfrm>
            <a:off x="3569043" y="3410465"/>
            <a:ext cx="5037437" cy="0"/>
          </a:xfrm>
          <a:prstGeom prst="line">
            <a:avLst/>
          </a:prstGeom>
          <a:ln w="31750">
            <a:solidFill>
              <a:srgbClr val="BC945A"/>
            </a:solidFill>
          </a:ln>
        </p:spPr>
        <p:style>
          <a:lnRef idx="1">
            <a:schemeClr val="accent1"/>
          </a:lnRef>
          <a:fillRef idx="0">
            <a:schemeClr val="accent1"/>
          </a:fillRef>
          <a:effectRef idx="0">
            <a:schemeClr val="accent1"/>
          </a:effectRef>
          <a:fontRef idx="minor">
            <a:schemeClr val="tx1"/>
          </a:fontRef>
        </p:style>
      </p:cxnSp>
      <p:pic>
        <p:nvPicPr>
          <p:cNvPr id="22" name="7 Imagen">
            <a:extLst>
              <a:ext uri="{FF2B5EF4-FFF2-40B4-BE49-F238E27FC236}">
                <a16:creationId xmlns:a16="http://schemas.microsoft.com/office/drawing/2014/main" id="{7D48B855-AC5D-2B4F-A3BB-EB4FB028DA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03766" y="5207338"/>
            <a:ext cx="2450034" cy="1149012"/>
          </a:xfrm>
          <a:prstGeom prst="rect">
            <a:avLst/>
          </a:prstGeom>
        </p:spPr>
      </p:pic>
      <p:pic>
        <p:nvPicPr>
          <p:cNvPr id="23" name="Picture 5" descr="Firmas GMX-IMSS-2021.pdf">
            <a:extLst>
              <a:ext uri="{FF2B5EF4-FFF2-40B4-BE49-F238E27FC236}">
                <a16:creationId xmlns:a16="http://schemas.microsoft.com/office/drawing/2014/main" id="{38E4989C-C3F6-534E-AA62-67FE90C1CCA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1983" t="37429" r="13433" b="37205"/>
          <a:stretch/>
        </p:blipFill>
        <p:spPr>
          <a:xfrm>
            <a:off x="440723" y="5280528"/>
            <a:ext cx="4008254" cy="1002632"/>
          </a:xfrm>
          <a:prstGeom prst="rect">
            <a:avLst/>
          </a:prstGeom>
        </p:spPr>
      </p:pic>
    </p:spTree>
    <p:extLst>
      <p:ext uri="{BB962C8B-B14F-4D97-AF65-F5344CB8AC3E}">
        <p14:creationId xmlns:p14="http://schemas.microsoft.com/office/powerpoint/2010/main" val="3538282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DE39B01-1C29-F740-B34C-8C8F3D9B3372}"/>
              </a:ext>
            </a:extLst>
          </p:cNvPr>
          <p:cNvSpPr>
            <a:spLocks noGrp="1"/>
          </p:cNvSpPr>
          <p:nvPr>
            <p:ph type="ctrTitle" hasCustomPrompt="1"/>
          </p:nvPr>
        </p:nvSpPr>
        <p:spPr>
          <a:xfrm>
            <a:off x="4448977" y="2157412"/>
            <a:ext cx="7302299" cy="1271588"/>
          </a:xfrm>
          <a:prstGeom prst="rect">
            <a:avLst/>
          </a:prstGeom>
        </p:spPr>
        <p:txBody>
          <a:bodyPr/>
          <a:lstStyle>
            <a:lvl1pPr algn="ctr">
              <a:defRPr lang="es-MX" b="1" i="0" dirty="0">
                <a:solidFill>
                  <a:srgbClr val="245C4F"/>
                </a:solidFill>
                <a:latin typeface="Montserrat SemiBold" pitchFamily="2" charset="77"/>
              </a:defRPr>
            </a:lvl1pPr>
          </a:lstStyle>
          <a:p>
            <a:pPr marL="0" lvl="0"/>
            <a:r>
              <a:rPr lang="es-MX" dirty="0">
                <a:solidFill>
                  <a:srgbClr val="245C4F"/>
                </a:solidFill>
              </a:rPr>
              <a:t>EJEMPLO DE ENTRADA DE CAPÍTULO O TEMA</a:t>
            </a:r>
            <a:endParaRPr lang="es-MX" dirty="0"/>
          </a:p>
        </p:txBody>
      </p:sp>
      <p:sp>
        <p:nvSpPr>
          <p:cNvPr id="11" name="Subtítulo 2">
            <a:extLst>
              <a:ext uri="{FF2B5EF4-FFF2-40B4-BE49-F238E27FC236}">
                <a16:creationId xmlns:a16="http://schemas.microsoft.com/office/drawing/2014/main" id="{62D5E33C-9F19-C34E-9EF9-33F9CAB31316}"/>
              </a:ext>
            </a:extLst>
          </p:cNvPr>
          <p:cNvSpPr>
            <a:spLocks noGrp="1"/>
          </p:cNvSpPr>
          <p:nvPr>
            <p:ph type="subTitle" idx="1"/>
          </p:nvPr>
        </p:nvSpPr>
        <p:spPr>
          <a:xfrm>
            <a:off x="4444857" y="3697959"/>
            <a:ext cx="7302299" cy="1002629"/>
          </a:xfrm>
          <a:prstGeom prst="rect">
            <a:avLst/>
          </a:prstGeom>
        </p:spPr>
        <p:txBody>
          <a:bodyPr/>
          <a:lstStyle>
            <a:lvl1pPr marL="0" indent="0" algn="ctr">
              <a:buNone/>
              <a:defRPr lang="es-MX" sz="2400" b="0" i="0" kern="1200" smtClean="0">
                <a:solidFill>
                  <a:srgbClr val="BC945A"/>
                </a:solidFill>
                <a:latin typeface="Montserrat SemiBold" panose="00000700000000000000" pitchFamily="2"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dirty="0"/>
              <a:t>Haz clic para editar el estilo de subtítulo del patrón</a:t>
            </a:r>
          </a:p>
        </p:txBody>
      </p:sp>
      <p:sp>
        <p:nvSpPr>
          <p:cNvPr id="12" name="Marcador de fecha 3">
            <a:extLst>
              <a:ext uri="{FF2B5EF4-FFF2-40B4-BE49-F238E27FC236}">
                <a16:creationId xmlns:a16="http://schemas.microsoft.com/office/drawing/2014/main" id="{065CF607-6DA1-B84E-802C-8D7D10EDD593}"/>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10/10/2022</a:t>
            </a:fld>
            <a:endParaRPr lang="es-MX"/>
          </a:p>
        </p:txBody>
      </p:sp>
      <p:sp>
        <p:nvSpPr>
          <p:cNvPr id="13" name="Marcador de pie de página 4">
            <a:extLst>
              <a:ext uri="{FF2B5EF4-FFF2-40B4-BE49-F238E27FC236}">
                <a16:creationId xmlns:a16="http://schemas.microsoft.com/office/drawing/2014/main" id="{39DDB117-567E-9E49-AB86-45FE1070CCA9}"/>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14" name="Marcador de número de diapositiva 5">
            <a:extLst>
              <a:ext uri="{FF2B5EF4-FFF2-40B4-BE49-F238E27FC236}">
                <a16:creationId xmlns:a16="http://schemas.microsoft.com/office/drawing/2014/main" id="{597A9707-2891-4040-BB1F-B03D1B93CFEE}"/>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cxnSp>
        <p:nvCxnSpPr>
          <p:cNvPr id="18" name="Conector recto 17">
            <a:extLst>
              <a:ext uri="{FF2B5EF4-FFF2-40B4-BE49-F238E27FC236}">
                <a16:creationId xmlns:a16="http://schemas.microsoft.com/office/drawing/2014/main" id="{8E0FAC12-079B-DB4C-BEFF-A8F357688062}"/>
              </a:ext>
            </a:extLst>
          </p:cNvPr>
          <p:cNvCxnSpPr>
            <a:cxnSpLocks/>
          </p:cNvCxnSpPr>
          <p:nvPr userDrawn="1"/>
        </p:nvCxnSpPr>
        <p:spPr>
          <a:xfrm>
            <a:off x="4444857" y="3429000"/>
            <a:ext cx="7747143" cy="0"/>
          </a:xfrm>
          <a:prstGeom prst="line">
            <a:avLst/>
          </a:prstGeom>
          <a:ln w="31750">
            <a:solidFill>
              <a:srgbClr val="BC945A"/>
            </a:solidFill>
          </a:ln>
        </p:spPr>
        <p:style>
          <a:lnRef idx="1">
            <a:schemeClr val="accent1"/>
          </a:lnRef>
          <a:fillRef idx="0">
            <a:schemeClr val="accent1"/>
          </a:fillRef>
          <a:effectRef idx="0">
            <a:schemeClr val="accent1"/>
          </a:effectRef>
          <a:fontRef idx="minor">
            <a:schemeClr val="tx1"/>
          </a:fontRef>
        </p:style>
      </p:cxnSp>
      <p:pic>
        <p:nvPicPr>
          <p:cNvPr id="19" name="7 Imagen">
            <a:extLst>
              <a:ext uri="{FF2B5EF4-FFF2-40B4-BE49-F238E27FC236}">
                <a16:creationId xmlns:a16="http://schemas.microsoft.com/office/drawing/2014/main" id="{E1E7242A-A11B-4149-B65B-F1D5D888C8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03766" y="5207338"/>
            <a:ext cx="2450034" cy="1149012"/>
          </a:xfrm>
          <a:prstGeom prst="rect">
            <a:avLst/>
          </a:prstGeom>
        </p:spPr>
      </p:pic>
      <p:pic>
        <p:nvPicPr>
          <p:cNvPr id="20" name="Picture 5" descr="Firmas GMX-IMSS-2021.pdf">
            <a:extLst>
              <a:ext uri="{FF2B5EF4-FFF2-40B4-BE49-F238E27FC236}">
                <a16:creationId xmlns:a16="http://schemas.microsoft.com/office/drawing/2014/main" id="{09608EBF-2314-554A-ABE3-A033F44CAAA5}"/>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1983" t="37429" r="13433" b="37205"/>
          <a:stretch/>
        </p:blipFill>
        <p:spPr>
          <a:xfrm>
            <a:off x="440723" y="5280528"/>
            <a:ext cx="4008254" cy="1002632"/>
          </a:xfrm>
          <a:prstGeom prst="rect">
            <a:avLst/>
          </a:prstGeom>
        </p:spPr>
      </p:pic>
    </p:spTree>
    <p:extLst>
      <p:ext uri="{BB962C8B-B14F-4D97-AF65-F5344CB8AC3E}">
        <p14:creationId xmlns:p14="http://schemas.microsoft.com/office/powerpoint/2010/main" val="3143673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E8E410-8C53-D84C-9883-CFF407088C13}"/>
              </a:ext>
            </a:extLst>
          </p:cNvPr>
          <p:cNvSpPr>
            <a:spLocks noGrp="1"/>
          </p:cNvSpPr>
          <p:nvPr>
            <p:ph type="title" hasCustomPrompt="1"/>
          </p:nvPr>
        </p:nvSpPr>
        <p:spPr>
          <a:xfrm>
            <a:off x="237712" y="554219"/>
            <a:ext cx="10515600" cy="593486"/>
          </a:xfrm>
          <a:prstGeom prst="rect">
            <a:avLst/>
          </a:prstGeom>
          <a:noFill/>
        </p:spPr>
        <p:txBody>
          <a:bodyPr/>
          <a:lstStyle>
            <a:lvl1pPr>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ES" dirty="0"/>
              <a:t>Cabeza</a:t>
            </a:r>
            <a:endParaRPr lang="es-MX" dirty="0"/>
          </a:p>
        </p:txBody>
      </p:sp>
      <p:sp>
        <p:nvSpPr>
          <p:cNvPr id="3" name="Marcador de contenido 2">
            <a:extLst>
              <a:ext uri="{FF2B5EF4-FFF2-40B4-BE49-F238E27FC236}">
                <a16:creationId xmlns:a16="http://schemas.microsoft.com/office/drawing/2014/main" id="{CE637069-379F-F84E-BE95-0CF705A65FAD}"/>
              </a:ext>
            </a:extLst>
          </p:cNvPr>
          <p:cNvSpPr>
            <a:spLocks noGrp="1"/>
          </p:cNvSpPr>
          <p:nvPr>
            <p:ph idx="1" hasCustomPrompt="1"/>
          </p:nvPr>
        </p:nvSpPr>
        <p:spPr>
          <a:xfrm>
            <a:off x="237712" y="1907873"/>
            <a:ext cx="9508362" cy="397746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1" i="0">
                <a:latin typeface="Montserrat SemiBold" pitchFamily="2" charset="77"/>
              </a:defRPr>
            </a:lvl1pPr>
            <a:lvl2pPr>
              <a:defRPr sz="1800" b="0" i="0">
                <a:latin typeface="Montserrat Medium" pitchFamily="2" charset="77"/>
              </a:defRPr>
            </a:lvl2pPr>
            <a:lvl3pPr>
              <a:defRPr sz="1600" b="0" i="0">
                <a:latin typeface="Montserrat Medium" pitchFamily="2" charset="77"/>
              </a:defRPr>
            </a:lvl3pPr>
            <a:lvl4pPr>
              <a:defRPr sz="1400" b="0" i="0">
                <a:latin typeface="Montserrat Medium" pitchFamily="2" charset="77"/>
              </a:defRPr>
            </a:lvl4pPr>
            <a:lvl5pPr>
              <a:defRPr sz="1400" b="0" i="0">
                <a:latin typeface="Montserrat Medium" pitchFamily="2" charset="77"/>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MX" sz="2400" dirty="0">
                <a:latin typeface="Montserrat SemiBold"/>
                <a:ea typeface="Montserrat SemiBold"/>
                <a:cs typeface="Montserrat SemiBold"/>
                <a:sym typeface="Montserrat SemiBold"/>
              </a:rPr>
              <a:t>Usar Tipografía Montserrat Semibold 21 puntos. </a:t>
            </a:r>
          </a:p>
          <a:p>
            <a:pPr lvl="0"/>
            <a:endParaRPr lang="es-MX" dirty="0"/>
          </a:p>
        </p:txBody>
      </p:sp>
      <p:sp>
        <p:nvSpPr>
          <p:cNvPr id="4" name="Marcador de fecha 3">
            <a:extLst>
              <a:ext uri="{FF2B5EF4-FFF2-40B4-BE49-F238E27FC236}">
                <a16:creationId xmlns:a16="http://schemas.microsoft.com/office/drawing/2014/main" id="{8875941F-B37C-3543-BCF6-BBDA53BF0A7C}"/>
              </a:ext>
            </a:extLst>
          </p:cNvPr>
          <p:cNvSpPr>
            <a:spLocks noGrp="1"/>
          </p:cNvSpPr>
          <p:nvPr>
            <p:ph type="dt" sz="half" idx="10"/>
          </p:nvPr>
        </p:nvSpPr>
        <p:spPr>
          <a:xfrm>
            <a:off x="838200" y="6356350"/>
            <a:ext cx="2743200" cy="365125"/>
          </a:xfrm>
          <a:prstGeom prst="rect">
            <a:avLst/>
          </a:prstGeom>
        </p:spPr>
        <p:txBody>
          <a:bodyPr/>
          <a:lstStyle>
            <a:lvl1pPr>
              <a:defRPr sz="1200" b="0" i="0">
                <a:solidFill>
                  <a:schemeClr val="tx1">
                    <a:lumMod val="65000"/>
                    <a:lumOff val="35000"/>
                  </a:schemeClr>
                </a:solidFill>
                <a:latin typeface="Montserrat Medium" pitchFamily="2" charset="77"/>
              </a:defRPr>
            </a:lvl1pPr>
          </a:lstStyle>
          <a:p>
            <a:fld id="{25603BE5-1F17-8548-8BEF-3E49464E9736}" type="datetimeFigureOut">
              <a:rPr lang="es-MX" smtClean="0"/>
              <a:pPr/>
              <a:t>10/10/2022</a:t>
            </a:fld>
            <a:endParaRPr lang="es-MX" dirty="0"/>
          </a:p>
        </p:txBody>
      </p:sp>
      <p:sp>
        <p:nvSpPr>
          <p:cNvPr id="5" name="Marcador de pie de página 4">
            <a:extLst>
              <a:ext uri="{FF2B5EF4-FFF2-40B4-BE49-F238E27FC236}">
                <a16:creationId xmlns:a16="http://schemas.microsoft.com/office/drawing/2014/main" id="{1F1BCEE1-122C-454F-9643-CA9E30ABCEC7}"/>
              </a:ext>
            </a:extLst>
          </p:cNvPr>
          <p:cNvSpPr>
            <a:spLocks noGrp="1"/>
          </p:cNvSpPr>
          <p:nvPr>
            <p:ph type="ftr" sz="quarter" idx="11"/>
          </p:nvPr>
        </p:nvSpPr>
        <p:spPr>
          <a:xfrm>
            <a:off x="4038600" y="6356350"/>
            <a:ext cx="4114800" cy="365125"/>
          </a:xfrm>
          <a:prstGeom prst="rect">
            <a:avLst/>
          </a:prstGeom>
        </p:spPr>
        <p:txBody>
          <a:bodyPr/>
          <a:lstStyle>
            <a:lvl1pPr algn="ctr">
              <a:defRPr sz="1200" b="0" i="0">
                <a:solidFill>
                  <a:schemeClr val="tx1">
                    <a:lumMod val="65000"/>
                    <a:lumOff val="35000"/>
                  </a:schemeClr>
                </a:solidFill>
                <a:latin typeface="Montserrat Medium" pitchFamily="2" charset="77"/>
              </a:defRPr>
            </a:lvl1pPr>
          </a:lstStyle>
          <a:p>
            <a:endParaRPr lang="es-MX" dirty="0"/>
          </a:p>
        </p:txBody>
      </p:sp>
      <p:sp>
        <p:nvSpPr>
          <p:cNvPr id="6" name="Marcador de número de diapositiva 5">
            <a:extLst>
              <a:ext uri="{FF2B5EF4-FFF2-40B4-BE49-F238E27FC236}">
                <a16:creationId xmlns:a16="http://schemas.microsoft.com/office/drawing/2014/main" id="{919EE994-338E-E347-BBF7-43EFDF7A4C6C}"/>
              </a:ext>
            </a:extLst>
          </p:cNvPr>
          <p:cNvSpPr>
            <a:spLocks noGrp="1"/>
          </p:cNvSpPr>
          <p:nvPr>
            <p:ph type="sldNum" sz="quarter" idx="12"/>
          </p:nvPr>
        </p:nvSpPr>
        <p:spPr>
          <a:xfrm>
            <a:off x="8610600" y="6356350"/>
            <a:ext cx="2743200" cy="365125"/>
          </a:xfrm>
          <a:prstGeom prst="rect">
            <a:avLst/>
          </a:prstGeom>
        </p:spPr>
        <p:txBody>
          <a:bodyPr/>
          <a:lstStyle>
            <a:lvl1pPr algn="r">
              <a:defRPr sz="1200" b="0" i="0">
                <a:solidFill>
                  <a:schemeClr val="tx1">
                    <a:lumMod val="65000"/>
                    <a:lumOff val="35000"/>
                  </a:schemeClr>
                </a:solidFill>
                <a:latin typeface="Montserrat Medium" pitchFamily="2" charset="77"/>
              </a:defRPr>
            </a:lvl1pPr>
          </a:lstStyle>
          <a:p>
            <a:fld id="{EC6FE2E1-1F49-9140-AA3E-EA70BBC72399}" type="slidenum">
              <a:rPr lang="es-MX" smtClean="0"/>
              <a:pPr/>
              <a:t>‹Nº›</a:t>
            </a:fld>
            <a:endParaRPr lang="es-MX"/>
          </a:p>
        </p:txBody>
      </p:sp>
      <p:sp>
        <p:nvSpPr>
          <p:cNvPr id="14" name="Marcador de texto 2">
            <a:extLst>
              <a:ext uri="{FF2B5EF4-FFF2-40B4-BE49-F238E27FC236}">
                <a16:creationId xmlns:a16="http://schemas.microsoft.com/office/drawing/2014/main" id="{CD6E2F78-9B87-A946-823F-A6B2297AB59C}"/>
              </a:ext>
            </a:extLst>
          </p:cNvPr>
          <p:cNvSpPr>
            <a:spLocks noGrp="1"/>
          </p:cNvSpPr>
          <p:nvPr>
            <p:ph type="body" idx="13" hasCustomPrompt="1"/>
          </p:nvPr>
        </p:nvSpPr>
        <p:spPr>
          <a:xfrm>
            <a:off x="237712" y="1204153"/>
            <a:ext cx="10514012" cy="450674"/>
          </a:xfrm>
          <a:prstGeom prst="rect">
            <a:avLst/>
          </a:prstGeom>
        </p:spPr>
        <p:txBody>
          <a:bodyPr anchor="b"/>
          <a:lstStyle>
            <a:lvl1pPr marL="0" indent="0">
              <a:buNone/>
              <a:defRPr sz="2400" b="1" i="0">
                <a:solidFill>
                  <a:srgbClr val="BC945A"/>
                </a:solidFill>
                <a:latin typeface="Montserrat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SzPts val="2200"/>
            </a:pPr>
            <a:r>
              <a:rPr lang="es-MX" sz="2400" dirty="0">
                <a:solidFill>
                  <a:srgbClr val="BC955C"/>
                </a:solidFill>
                <a:latin typeface="Montserrat SemiBold"/>
                <a:ea typeface="Montserrat SemiBold"/>
                <a:cs typeface="Montserrat SemiBold"/>
                <a:sym typeface="Montserrat SemiBold"/>
              </a:rPr>
              <a:t>Subtitulo usar Tipografía Montserrat Semibold 24 puntos. </a:t>
            </a:r>
          </a:p>
        </p:txBody>
      </p:sp>
      <p:pic>
        <p:nvPicPr>
          <p:cNvPr id="16" name="Picture 4" descr="Firmas GMX-IMSS-2021.pdf">
            <a:extLst>
              <a:ext uri="{FF2B5EF4-FFF2-40B4-BE49-F238E27FC236}">
                <a16:creationId xmlns:a16="http://schemas.microsoft.com/office/drawing/2014/main" id="{DD8C5329-3375-154F-BC15-EC647F0BD97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7" name="7 Imagen">
            <a:extLst>
              <a:ext uri="{FF2B5EF4-FFF2-40B4-BE49-F238E27FC236}">
                <a16:creationId xmlns:a16="http://schemas.microsoft.com/office/drawing/2014/main" id="{3404B1D4-F9D2-AA48-ADA6-B0D1775B57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1577374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054ECF21-766C-CF47-ADA3-A4E837057451}"/>
              </a:ext>
            </a:extLst>
          </p:cNvPr>
          <p:cNvSpPr/>
          <p:nvPr userDrawn="1"/>
        </p:nvSpPr>
        <p:spPr>
          <a:xfrm>
            <a:off x="1753602" y="2683038"/>
            <a:ext cx="10386912" cy="902043"/>
          </a:xfrm>
          <a:prstGeom prst="rect">
            <a:avLst/>
          </a:prstGeom>
          <a:gradFill flip="none" rotWithShape="1">
            <a:gsLst>
              <a:gs pos="0">
                <a:srgbClr val="DECEAD">
                  <a:alpha val="27578"/>
                </a:srgbClr>
              </a:gs>
              <a:gs pos="100000">
                <a:srgbClr val="DECEA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4" name="Marcador de fecha 3">
            <a:extLst>
              <a:ext uri="{FF2B5EF4-FFF2-40B4-BE49-F238E27FC236}">
                <a16:creationId xmlns:a16="http://schemas.microsoft.com/office/drawing/2014/main" id="{73058B99-6E3E-E24F-88FD-92643B009C4A}"/>
              </a:ext>
            </a:extLst>
          </p:cNvPr>
          <p:cNvSpPr>
            <a:spLocks noGrp="1"/>
          </p:cNvSpPr>
          <p:nvPr>
            <p:ph type="dt" sz="half" idx="10"/>
          </p:nvPr>
        </p:nvSpPr>
        <p:spPr>
          <a:xfrm>
            <a:off x="838200" y="6356350"/>
            <a:ext cx="2743200" cy="365125"/>
          </a:xfrm>
          <a:prstGeom prst="rect">
            <a:avLst/>
          </a:prstGeom>
        </p:spPr>
        <p:txBody>
          <a:bodyPr/>
          <a:lstStyle/>
          <a:p>
            <a:fld id="{25603BE5-1F17-8548-8BEF-3E49464E9736}" type="datetimeFigureOut">
              <a:rPr lang="es-MX" smtClean="0"/>
              <a:t>10/10/2022</a:t>
            </a:fld>
            <a:endParaRPr lang="es-MX"/>
          </a:p>
        </p:txBody>
      </p:sp>
      <p:sp>
        <p:nvSpPr>
          <p:cNvPr id="5" name="Marcador de pie de página 4">
            <a:extLst>
              <a:ext uri="{FF2B5EF4-FFF2-40B4-BE49-F238E27FC236}">
                <a16:creationId xmlns:a16="http://schemas.microsoft.com/office/drawing/2014/main" id="{11B31569-8587-0343-9144-76940B46B950}"/>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6" name="Marcador de número de diapositiva 5">
            <a:extLst>
              <a:ext uri="{FF2B5EF4-FFF2-40B4-BE49-F238E27FC236}">
                <a16:creationId xmlns:a16="http://schemas.microsoft.com/office/drawing/2014/main" id="{54BCF81B-5B7B-3549-A207-AD603098CFD0}"/>
              </a:ext>
            </a:extLst>
          </p:cNvPr>
          <p:cNvSpPr>
            <a:spLocks noGrp="1"/>
          </p:cNvSpPr>
          <p:nvPr>
            <p:ph type="sldNum" sz="quarter" idx="12"/>
          </p:nvPr>
        </p:nvSpPr>
        <p:spPr>
          <a:xfrm>
            <a:off x="8610600" y="6356350"/>
            <a:ext cx="2743200" cy="365125"/>
          </a:xfrm>
          <a:prstGeom prst="rect">
            <a:avLst/>
          </a:prstGeom>
        </p:spPr>
        <p:txBody>
          <a:bodyPr/>
          <a:lstStyle/>
          <a:p>
            <a:fld id="{EC6FE2E1-1F49-9140-AA3E-EA70BBC72399}" type="slidenum">
              <a:rPr lang="es-MX" smtClean="0"/>
              <a:t>‹Nº›</a:t>
            </a:fld>
            <a:endParaRPr lang="es-MX"/>
          </a:p>
        </p:txBody>
      </p:sp>
      <p:sp>
        <p:nvSpPr>
          <p:cNvPr id="9" name="Text Placeholder 9">
            <a:extLst>
              <a:ext uri="{FF2B5EF4-FFF2-40B4-BE49-F238E27FC236}">
                <a16:creationId xmlns:a16="http://schemas.microsoft.com/office/drawing/2014/main" id="{1CAC066D-B604-7A4A-8BE7-83F456B4E6F0}"/>
              </a:ext>
            </a:extLst>
          </p:cNvPr>
          <p:cNvSpPr>
            <a:spLocks noGrp="1"/>
          </p:cNvSpPr>
          <p:nvPr>
            <p:ph type="body" sz="quarter" idx="13" hasCustomPrompt="1"/>
          </p:nvPr>
        </p:nvSpPr>
        <p:spPr>
          <a:xfrm>
            <a:off x="1805088" y="2853095"/>
            <a:ext cx="10126721" cy="561931"/>
          </a:xfrm>
          <a:prstGeom prst="rect">
            <a:avLst/>
          </a:prstGeom>
        </p:spPr>
        <p:txBody>
          <a:bodyPr>
            <a:noAutofit/>
          </a:bodyPr>
          <a:lstStyle>
            <a:lvl1pPr marL="0" indent="0" algn="ctr">
              <a:buNone/>
              <a:defRPr sz="3700">
                <a:solidFill>
                  <a:srgbClr val="245C4F"/>
                </a:solidFill>
                <a:latin typeface="Montserrat SemiBold" panose="00000700000000000000" pitchFamily="2" charset="0"/>
              </a:defRPr>
            </a:lvl1pPr>
          </a:lstStyle>
          <a:p>
            <a:pPr lvl="0"/>
            <a:r>
              <a:rPr lang="en-US" dirty="0"/>
              <a:t>TÍTULO DE CONTRAPORTADA</a:t>
            </a:r>
          </a:p>
        </p:txBody>
      </p:sp>
      <p:pic>
        <p:nvPicPr>
          <p:cNvPr id="15" name="Picture 5" descr="Firmas GMX-IMSS-2021.pdf">
            <a:extLst>
              <a:ext uri="{FF2B5EF4-FFF2-40B4-BE49-F238E27FC236}">
                <a16:creationId xmlns:a16="http://schemas.microsoft.com/office/drawing/2014/main" id="{C71DD2DB-9219-3344-B5E3-AD6C2CB4535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409" t="37429" r="15532" b="37205"/>
          <a:stretch/>
        </p:blipFill>
        <p:spPr>
          <a:xfrm>
            <a:off x="2972844" y="3883960"/>
            <a:ext cx="5422380" cy="1464869"/>
          </a:xfrm>
          <a:prstGeom prst="rect">
            <a:avLst/>
          </a:prstGeom>
        </p:spPr>
      </p:pic>
      <p:pic>
        <p:nvPicPr>
          <p:cNvPr id="16" name="7 Imagen">
            <a:extLst>
              <a:ext uri="{FF2B5EF4-FFF2-40B4-BE49-F238E27FC236}">
                <a16:creationId xmlns:a16="http://schemas.microsoft.com/office/drawing/2014/main" id="{C727261F-25FD-8640-8B6B-DFF5736ED22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03766" y="3883960"/>
            <a:ext cx="2450034" cy="1149012"/>
          </a:xfrm>
          <a:prstGeom prst="rect">
            <a:avLst/>
          </a:prstGeom>
        </p:spPr>
      </p:pic>
    </p:spTree>
    <p:extLst>
      <p:ext uri="{BB962C8B-B14F-4D97-AF65-F5344CB8AC3E}">
        <p14:creationId xmlns:p14="http://schemas.microsoft.com/office/powerpoint/2010/main" val="1247645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73BD97-07CB-7442-9E42-26E0FF55F23E}"/>
              </a:ext>
            </a:extLst>
          </p:cNvPr>
          <p:cNvSpPr>
            <a:spLocks noGrp="1"/>
          </p:cNvSpPr>
          <p:nvPr>
            <p:ph sz="half" idx="1" hasCustomPrompt="1"/>
          </p:nvPr>
        </p:nvSpPr>
        <p:spPr>
          <a:xfrm>
            <a:off x="838200" y="1825625"/>
            <a:ext cx="5181600" cy="4351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MX" sz="2400" dirty="0">
                <a:latin typeface="Montserrat SemiBold"/>
                <a:ea typeface="Montserrat SemiBold"/>
                <a:cs typeface="Montserrat SemiBold"/>
                <a:sym typeface="Montserrat SemiBold"/>
              </a:rPr>
              <a:t>Usar Tipografía Montserrat Semibold 21 puntos. </a:t>
            </a:r>
          </a:p>
          <a:p>
            <a:pPr lvl="0"/>
            <a:endParaRPr lang="es-MX" dirty="0"/>
          </a:p>
        </p:txBody>
      </p:sp>
      <p:sp>
        <p:nvSpPr>
          <p:cNvPr id="4" name="Marcador de contenido 3">
            <a:extLst>
              <a:ext uri="{FF2B5EF4-FFF2-40B4-BE49-F238E27FC236}">
                <a16:creationId xmlns:a16="http://schemas.microsoft.com/office/drawing/2014/main" id="{20B0156F-8163-7445-9FB4-3A97E130106F}"/>
              </a:ext>
            </a:extLst>
          </p:cNvPr>
          <p:cNvSpPr>
            <a:spLocks noGrp="1"/>
          </p:cNvSpPr>
          <p:nvPr>
            <p:ph sz="half" idx="2" hasCustomPrompt="1"/>
          </p:nvPr>
        </p:nvSpPr>
        <p:spPr>
          <a:xfrm>
            <a:off x="6172200" y="1825625"/>
            <a:ext cx="5181600" cy="4351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MX" sz="2400" dirty="0">
                <a:latin typeface="Montserrat SemiBold"/>
                <a:ea typeface="Montserrat SemiBold"/>
                <a:cs typeface="Montserrat SemiBold"/>
                <a:sym typeface="Montserrat SemiBold"/>
              </a:rPr>
              <a:t>Usar Tipografía Montserrat Semibold 21 puntos. </a:t>
            </a:r>
          </a:p>
          <a:p>
            <a:pPr lvl="0"/>
            <a:endParaRPr lang="es-MX" dirty="0"/>
          </a:p>
        </p:txBody>
      </p:sp>
      <p:sp>
        <p:nvSpPr>
          <p:cNvPr id="5" name="Marcador de fecha 4">
            <a:extLst>
              <a:ext uri="{FF2B5EF4-FFF2-40B4-BE49-F238E27FC236}">
                <a16:creationId xmlns:a16="http://schemas.microsoft.com/office/drawing/2014/main" id="{45CB603F-41EA-FC4C-B55D-D18D46D0DB12}"/>
              </a:ext>
            </a:extLst>
          </p:cNvPr>
          <p:cNvSpPr>
            <a:spLocks noGrp="1"/>
          </p:cNvSpPr>
          <p:nvPr>
            <p:ph type="dt" sz="half" idx="10"/>
          </p:nvPr>
        </p:nvSpPr>
        <p:spPr>
          <a:xfrm>
            <a:off x="838200" y="6356350"/>
            <a:ext cx="2743200" cy="365125"/>
          </a:xfrm>
          <a:prstGeom prst="rect">
            <a:avLst/>
          </a:prstGeom>
        </p:spPr>
        <p:txBody>
          <a:bodyPr/>
          <a:lstStyle>
            <a:lvl1pPr>
              <a:defRPr sz="1400" b="0" i="0">
                <a:latin typeface="Montserrat" pitchFamily="2" charset="77"/>
              </a:defRPr>
            </a:lvl1pPr>
          </a:lstStyle>
          <a:p>
            <a:fld id="{25603BE5-1F17-8548-8BEF-3E49464E9736}" type="datetimeFigureOut">
              <a:rPr lang="es-MX" smtClean="0"/>
              <a:pPr/>
              <a:t>10/10/2022</a:t>
            </a:fld>
            <a:endParaRPr lang="es-MX"/>
          </a:p>
        </p:txBody>
      </p:sp>
      <p:sp>
        <p:nvSpPr>
          <p:cNvPr id="6" name="Marcador de pie de página 5">
            <a:extLst>
              <a:ext uri="{FF2B5EF4-FFF2-40B4-BE49-F238E27FC236}">
                <a16:creationId xmlns:a16="http://schemas.microsoft.com/office/drawing/2014/main" id="{612EC22C-1FE7-424C-AEF4-E28C11F5F689}"/>
              </a:ext>
            </a:extLst>
          </p:cNvPr>
          <p:cNvSpPr>
            <a:spLocks noGrp="1"/>
          </p:cNvSpPr>
          <p:nvPr>
            <p:ph type="ftr" sz="quarter" idx="11"/>
          </p:nvPr>
        </p:nvSpPr>
        <p:spPr>
          <a:xfrm>
            <a:off x="4038600" y="6356350"/>
            <a:ext cx="4114800" cy="365125"/>
          </a:xfrm>
          <a:prstGeom prst="rect">
            <a:avLst/>
          </a:prstGeom>
        </p:spPr>
        <p:txBody>
          <a:bodyPr/>
          <a:lstStyle>
            <a:lvl1pPr>
              <a:defRPr sz="1400"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4A0C21B3-5B1F-2D41-BF1C-437FC4D60803}"/>
              </a:ext>
            </a:extLst>
          </p:cNvPr>
          <p:cNvSpPr>
            <a:spLocks noGrp="1"/>
          </p:cNvSpPr>
          <p:nvPr>
            <p:ph type="sldNum" sz="quarter" idx="12"/>
          </p:nvPr>
        </p:nvSpPr>
        <p:spPr>
          <a:xfrm>
            <a:off x="8610600" y="6356350"/>
            <a:ext cx="2743200" cy="365125"/>
          </a:xfrm>
          <a:prstGeom prst="rect">
            <a:avLst/>
          </a:prstGeom>
        </p:spPr>
        <p:txBody>
          <a:bodyPr/>
          <a:lstStyle>
            <a:lvl1pPr>
              <a:defRPr sz="1400" b="0" i="0">
                <a:latin typeface="Montserrat" pitchFamily="2" charset="77"/>
              </a:defRPr>
            </a:lvl1pPr>
          </a:lstStyle>
          <a:p>
            <a:fld id="{EC6FE2E1-1F49-9140-AA3E-EA70BBC72399}" type="slidenum">
              <a:rPr lang="es-MX" smtClean="0"/>
              <a:pPr/>
              <a:t>‹Nº›</a:t>
            </a:fld>
            <a:endParaRPr lang="es-MX"/>
          </a:p>
        </p:txBody>
      </p:sp>
      <p:pic>
        <p:nvPicPr>
          <p:cNvPr id="10" name="Picture 4" descr="Firmas GMX-IMSS-2021.pdf">
            <a:extLst>
              <a:ext uri="{FF2B5EF4-FFF2-40B4-BE49-F238E27FC236}">
                <a16:creationId xmlns:a16="http://schemas.microsoft.com/office/drawing/2014/main" id="{5459E9A7-39C9-6649-A808-3E49CD97B0C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1" name="7 Imagen">
            <a:extLst>
              <a:ext uri="{FF2B5EF4-FFF2-40B4-BE49-F238E27FC236}">
                <a16:creationId xmlns:a16="http://schemas.microsoft.com/office/drawing/2014/main" id="{B42389E4-3878-9B45-B367-E7CF1D478CA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
        <p:nvSpPr>
          <p:cNvPr id="12" name="Título 1">
            <a:extLst>
              <a:ext uri="{FF2B5EF4-FFF2-40B4-BE49-F238E27FC236}">
                <a16:creationId xmlns:a16="http://schemas.microsoft.com/office/drawing/2014/main" id="{FBE8E410-8C53-D84C-9883-CFF407088C13}"/>
              </a:ext>
            </a:extLst>
          </p:cNvPr>
          <p:cNvSpPr>
            <a:spLocks noGrp="1"/>
          </p:cNvSpPr>
          <p:nvPr>
            <p:ph type="title" hasCustomPrompt="1"/>
          </p:nvPr>
        </p:nvSpPr>
        <p:spPr>
          <a:xfrm>
            <a:off x="237712" y="554219"/>
            <a:ext cx="10515600" cy="593486"/>
          </a:xfrm>
          <a:prstGeom prst="rect">
            <a:avLst/>
          </a:prstGeom>
          <a:noFill/>
        </p:spPr>
        <p:txBody>
          <a:bodyPr/>
          <a:lstStyle>
            <a:lvl1pPr>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ES" dirty="0"/>
              <a:t>Cabeza</a:t>
            </a:r>
            <a:endParaRPr lang="es-MX" dirty="0"/>
          </a:p>
        </p:txBody>
      </p:sp>
      <p:sp>
        <p:nvSpPr>
          <p:cNvPr id="14" name="Marcador de texto 2">
            <a:extLst>
              <a:ext uri="{FF2B5EF4-FFF2-40B4-BE49-F238E27FC236}">
                <a16:creationId xmlns:a16="http://schemas.microsoft.com/office/drawing/2014/main" id="{CD6E2F78-9B87-A946-823F-A6B2297AB59C}"/>
              </a:ext>
            </a:extLst>
          </p:cNvPr>
          <p:cNvSpPr>
            <a:spLocks noGrp="1"/>
          </p:cNvSpPr>
          <p:nvPr>
            <p:ph type="body" idx="13" hasCustomPrompt="1"/>
          </p:nvPr>
        </p:nvSpPr>
        <p:spPr>
          <a:xfrm>
            <a:off x="237712" y="1204153"/>
            <a:ext cx="10514012" cy="450674"/>
          </a:xfrm>
          <a:prstGeom prst="rect">
            <a:avLst/>
          </a:prstGeom>
        </p:spPr>
        <p:txBody>
          <a:bodyPr anchor="b"/>
          <a:lstStyle>
            <a:lvl1pPr marL="0" indent="0">
              <a:buNone/>
              <a:defRPr sz="2400" b="1" i="0">
                <a:solidFill>
                  <a:srgbClr val="BC945A"/>
                </a:solidFill>
                <a:latin typeface="Montserrat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SzPts val="2200"/>
            </a:pPr>
            <a:r>
              <a:rPr lang="es-MX" sz="2400" dirty="0">
                <a:solidFill>
                  <a:srgbClr val="BC955C"/>
                </a:solidFill>
                <a:latin typeface="Montserrat SemiBold"/>
                <a:ea typeface="Montserrat SemiBold"/>
                <a:cs typeface="Montserrat SemiBold"/>
                <a:sym typeface="Montserrat SemiBold"/>
              </a:rPr>
              <a:t>Subtitulo usar Tipografía Montserrat Semibold 24 puntos. </a:t>
            </a:r>
          </a:p>
        </p:txBody>
      </p:sp>
    </p:spTree>
    <p:extLst>
      <p:ext uri="{BB962C8B-B14F-4D97-AF65-F5344CB8AC3E}">
        <p14:creationId xmlns:p14="http://schemas.microsoft.com/office/powerpoint/2010/main" val="3799862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76BB6D-B33A-A547-A485-77D3D13F5D5A}"/>
              </a:ext>
            </a:extLst>
          </p:cNvPr>
          <p:cNvSpPr>
            <a:spLocks noGrp="1"/>
          </p:cNvSpPr>
          <p:nvPr>
            <p:ph type="title"/>
          </p:nvPr>
        </p:nvSpPr>
        <p:spPr>
          <a:xfrm>
            <a:off x="839788" y="365125"/>
            <a:ext cx="10515600" cy="1325563"/>
          </a:xfrm>
          <a:prstGeom prst="rect">
            <a:avLst/>
          </a:prstGeom>
          <a:noFill/>
        </p:spPr>
        <p:txBody>
          <a:bodyPr/>
          <a:lstStyle>
            <a:lvl1pPr>
              <a:defRPr lang="es-MX" sz="4000" b="0" i="0" dirty="0">
                <a:solidFill>
                  <a:srgbClr val="245C4F"/>
                </a:solidFill>
                <a:latin typeface="Montserrat SemiBold" panose="00000700000000000000" pitchFamily="2" charset="0"/>
              </a:defRPr>
            </a:lvl1pPr>
          </a:lstStyle>
          <a:p>
            <a:pPr marL="0" lvl="0"/>
            <a:r>
              <a:rPr lang="es-MX" dirty="0"/>
              <a:t>Haz clic para modificar el estilo de título del patrón</a:t>
            </a:r>
          </a:p>
        </p:txBody>
      </p:sp>
      <p:sp>
        <p:nvSpPr>
          <p:cNvPr id="3" name="Marcador de texto 2">
            <a:extLst>
              <a:ext uri="{FF2B5EF4-FFF2-40B4-BE49-F238E27FC236}">
                <a16:creationId xmlns:a16="http://schemas.microsoft.com/office/drawing/2014/main" id="{32C4A6EA-30A2-5340-AAB1-DCC35A789895}"/>
              </a:ext>
            </a:extLst>
          </p:cNvPr>
          <p:cNvSpPr>
            <a:spLocks noGrp="1"/>
          </p:cNvSpPr>
          <p:nvPr>
            <p:ph type="body" idx="1"/>
          </p:nvPr>
        </p:nvSpPr>
        <p:spPr>
          <a:xfrm>
            <a:off x="839788" y="1681163"/>
            <a:ext cx="5157787" cy="823912"/>
          </a:xfrm>
          <a:prstGeom prst="rect">
            <a:avLst/>
          </a:prstGeom>
        </p:spPr>
        <p:txBody>
          <a:bodyPr anchor="b"/>
          <a:lstStyle>
            <a:lvl1pPr marL="0" indent="0">
              <a:buNone/>
              <a:defRPr sz="1800" b="1" i="0">
                <a:solidFill>
                  <a:srgbClr val="BC945A"/>
                </a:solidFill>
                <a:latin typeface="Montserrat SemiBol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dirty="0"/>
              <a:t>Haga clic para modificar los estilos de texto del patrón</a:t>
            </a:r>
          </a:p>
        </p:txBody>
      </p:sp>
      <p:sp>
        <p:nvSpPr>
          <p:cNvPr id="4" name="Marcador de contenido 3">
            <a:extLst>
              <a:ext uri="{FF2B5EF4-FFF2-40B4-BE49-F238E27FC236}">
                <a16:creationId xmlns:a16="http://schemas.microsoft.com/office/drawing/2014/main" id="{36942261-CB79-C84F-ABBD-0D5045978F55}"/>
              </a:ext>
            </a:extLst>
          </p:cNvPr>
          <p:cNvSpPr>
            <a:spLocks noGrp="1"/>
          </p:cNvSpPr>
          <p:nvPr>
            <p:ph sz="half" idx="2"/>
          </p:nvPr>
        </p:nvSpPr>
        <p:spPr>
          <a:xfrm>
            <a:off x="839788" y="2505075"/>
            <a:ext cx="5157787" cy="3684588"/>
          </a:xfrm>
          <a:prstGeom prst="rect">
            <a:avLst/>
          </a:prstGeom>
        </p:spPr>
        <p:txBody>
          <a:bodyPr/>
          <a:lstStyle>
            <a:lvl1pPr>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5" name="Marcador de texto 4">
            <a:extLst>
              <a:ext uri="{FF2B5EF4-FFF2-40B4-BE49-F238E27FC236}">
                <a16:creationId xmlns:a16="http://schemas.microsoft.com/office/drawing/2014/main" id="{22A37B2F-B499-0540-A63C-8F1906321E9F}"/>
              </a:ext>
            </a:extLst>
          </p:cNvPr>
          <p:cNvSpPr>
            <a:spLocks noGrp="1"/>
          </p:cNvSpPr>
          <p:nvPr>
            <p:ph type="body" sz="quarter" idx="3"/>
          </p:nvPr>
        </p:nvSpPr>
        <p:spPr>
          <a:xfrm>
            <a:off x="6172200" y="1681163"/>
            <a:ext cx="5183188" cy="823912"/>
          </a:xfrm>
          <a:prstGeom prst="rect">
            <a:avLst/>
          </a:prstGeom>
        </p:spPr>
        <p:txBody>
          <a:bodyPr anchor="b"/>
          <a:lstStyle>
            <a:lvl1pPr>
              <a:defRPr lang="es-MX" sz="1800" b="1" i="0" dirty="0">
                <a:solidFill>
                  <a:srgbClr val="BC945A"/>
                </a:solidFill>
                <a:latin typeface="Montserrat SemiBold" pitchFamily="2" charset="77"/>
              </a:defRPr>
            </a:lvl1pPr>
          </a:lstStyle>
          <a:p>
            <a:pPr marL="0" lvl="0" indent="0">
              <a:buNone/>
            </a:pPr>
            <a:r>
              <a:rPr lang="es-MX" dirty="0"/>
              <a:t>Haga clic para modificar los estilos de texto del patrón</a:t>
            </a:r>
          </a:p>
        </p:txBody>
      </p:sp>
      <p:sp>
        <p:nvSpPr>
          <p:cNvPr id="6" name="Marcador de contenido 5">
            <a:extLst>
              <a:ext uri="{FF2B5EF4-FFF2-40B4-BE49-F238E27FC236}">
                <a16:creationId xmlns:a16="http://schemas.microsoft.com/office/drawing/2014/main" id="{73C65AED-1AA1-E044-8696-2CF354862864}"/>
              </a:ext>
            </a:extLst>
          </p:cNvPr>
          <p:cNvSpPr>
            <a:spLocks noGrp="1"/>
          </p:cNvSpPr>
          <p:nvPr>
            <p:ph sz="quarter" idx="4"/>
          </p:nvPr>
        </p:nvSpPr>
        <p:spPr>
          <a:xfrm>
            <a:off x="6172200" y="2505075"/>
            <a:ext cx="5183188" cy="3684588"/>
          </a:xfrm>
          <a:prstGeom prst="rect">
            <a:avLst/>
          </a:prstGeom>
        </p:spPr>
        <p:txBody>
          <a:bodyPr/>
          <a:lstStyle>
            <a:lvl1pPr>
              <a:defRPr sz="2000" b="0" i="0">
                <a:latin typeface="Montserrat" pitchFamily="2" charset="77"/>
              </a:defRPr>
            </a:lvl1pPr>
            <a:lvl2pPr>
              <a:defRPr sz="1800" b="0" i="0">
                <a:latin typeface="Montserrat" pitchFamily="2" charset="77"/>
              </a:defRPr>
            </a:lvl2pPr>
            <a:lvl3pPr>
              <a:defRPr sz="1600" b="0" i="0">
                <a:latin typeface="Montserrat" pitchFamily="2" charset="77"/>
              </a:defRPr>
            </a:lvl3pPr>
            <a:lvl4pPr>
              <a:defRPr sz="1400" b="0" i="0">
                <a:latin typeface="Montserrat" pitchFamily="2" charset="77"/>
              </a:defRPr>
            </a:lvl4pPr>
            <a:lvl5pPr>
              <a:defRPr sz="1400" b="0" i="0">
                <a:latin typeface="Montserrat" pitchFamily="2" charset="77"/>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7" name="Marcador de fecha 6">
            <a:extLst>
              <a:ext uri="{FF2B5EF4-FFF2-40B4-BE49-F238E27FC236}">
                <a16:creationId xmlns:a16="http://schemas.microsoft.com/office/drawing/2014/main" id="{9240CBD3-E863-2046-B2D2-D6F27EED18E9}"/>
              </a:ext>
            </a:extLst>
          </p:cNvPr>
          <p:cNvSpPr>
            <a:spLocks noGrp="1"/>
          </p:cNvSpPr>
          <p:nvPr>
            <p:ph type="dt" sz="half" idx="10"/>
          </p:nvPr>
        </p:nvSpPr>
        <p:spPr>
          <a:xfrm>
            <a:off x="838200" y="6356350"/>
            <a:ext cx="2743200" cy="365125"/>
          </a:xfrm>
          <a:prstGeom prst="rect">
            <a:avLst/>
          </a:prstGeom>
        </p:spPr>
        <p:txBody>
          <a:bodyPr/>
          <a:lstStyle>
            <a:lvl1pPr>
              <a:defRPr sz="1400" b="0" i="0">
                <a:latin typeface="Montserrat" pitchFamily="2" charset="77"/>
              </a:defRPr>
            </a:lvl1pPr>
          </a:lstStyle>
          <a:p>
            <a:fld id="{25603BE5-1F17-8548-8BEF-3E49464E9736}" type="datetimeFigureOut">
              <a:rPr lang="es-MX" smtClean="0"/>
              <a:pPr/>
              <a:t>10/10/2022</a:t>
            </a:fld>
            <a:endParaRPr lang="es-MX"/>
          </a:p>
        </p:txBody>
      </p:sp>
      <p:sp>
        <p:nvSpPr>
          <p:cNvPr id="8" name="Marcador de pie de página 7">
            <a:extLst>
              <a:ext uri="{FF2B5EF4-FFF2-40B4-BE49-F238E27FC236}">
                <a16:creationId xmlns:a16="http://schemas.microsoft.com/office/drawing/2014/main" id="{23387900-B9DB-684D-926D-AD7BBF676AFE}"/>
              </a:ext>
            </a:extLst>
          </p:cNvPr>
          <p:cNvSpPr>
            <a:spLocks noGrp="1"/>
          </p:cNvSpPr>
          <p:nvPr>
            <p:ph type="ftr" sz="quarter" idx="11"/>
          </p:nvPr>
        </p:nvSpPr>
        <p:spPr>
          <a:xfrm>
            <a:off x="4038600" y="6356350"/>
            <a:ext cx="4114800" cy="365125"/>
          </a:xfrm>
          <a:prstGeom prst="rect">
            <a:avLst/>
          </a:prstGeom>
        </p:spPr>
        <p:txBody>
          <a:bodyPr/>
          <a:lstStyle>
            <a:lvl1pPr>
              <a:defRPr sz="1400" b="0" i="0">
                <a:latin typeface="Montserrat" pitchFamily="2" charset="77"/>
              </a:defRPr>
            </a:lvl1pPr>
          </a:lstStyle>
          <a:p>
            <a:endParaRPr lang="es-MX"/>
          </a:p>
        </p:txBody>
      </p:sp>
      <p:sp>
        <p:nvSpPr>
          <p:cNvPr id="9" name="Marcador de número de diapositiva 8">
            <a:extLst>
              <a:ext uri="{FF2B5EF4-FFF2-40B4-BE49-F238E27FC236}">
                <a16:creationId xmlns:a16="http://schemas.microsoft.com/office/drawing/2014/main" id="{B9C1A863-054B-D145-A065-2BB5A21D841F}"/>
              </a:ext>
            </a:extLst>
          </p:cNvPr>
          <p:cNvSpPr>
            <a:spLocks noGrp="1"/>
          </p:cNvSpPr>
          <p:nvPr>
            <p:ph type="sldNum" sz="quarter" idx="12"/>
          </p:nvPr>
        </p:nvSpPr>
        <p:spPr>
          <a:xfrm>
            <a:off x="8610600" y="6356350"/>
            <a:ext cx="2743200" cy="365125"/>
          </a:xfrm>
          <a:prstGeom prst="rect">
            <a:avLst/>
          </a:prstGeom>
        </p:spPr>
        <p:txBody>
          <a:bodyPr/>
          <a:lstStyle>
            <a:lvl1pPr>
              <a:defRPr sz="1400" b="0" i="0">
                <a:latin typeface="Montserrat" pitchFamily="2" charset="77"/>
              </a:defRPr>
            </a:lvl1pPr>
          </a:lstStyle>
          <a:p>
            <a:fld id="{EC6FE2E1-1F49-9140-AA3E-EA70BBC72399}" type="slidenum">
              <a:rPr lang="es-MX" smtClean="0"/>
              <a:pPr/>
              <a:t>‹Nº›</a:t>
            </a:fld>
            <a:endParaRPr lang="es-MX"/>
          </a:p>
        </p:txBody>
      </p:sp>
      <p:pic>
        <p:nvPicPr>
          <p:cNvPr id="11" name="Picture 4" descr="Firmas GMX-IMSS-2021.pdf">
            <a:extLst>
              <a:ext uri="{FF2B5EF4-FFF2-40B4-BE49-F238E27FC236}">
                <a16:creationId xmlns:a16="http://schemas.microsoft.com/office/drawing/2014/main" id="{5C9BACE2-1DD2-E446-9D89-B05A26C0E24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3" name="7 Imagen">
            <a:extLst>
              <a:ext uri="{FF2B5EF4-FFF2-40B4-BE49-F238E27FC236}">
                <a16:creationId xmlns:a16="http://schemas.microsoft.com/office/drawing/2014/main" id="{CD5C5196-0F57-1544-981F-F04647378EE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1449145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lo el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arcador de fecha 2">
            <a:extLst>
              <a:ext uri="{FF2B5EF4-FFF2-40B4-BE49-F238E27FC236}">
                <a16:creationId xmlns:a16="http://schemas.microsoft.com/office/drawing/2014/main" id="{A988499F-9013-3B4D-9E62-8473EED30FE9}"/>
              </a:ext>
            </a:extLst>
          </p:cNvPr>
          <p:cNvSpPr>
            <a:spLocks noGrp="1"/>
          </p:cNvSpPr>
          <p:nvPr>
            <p:ph type="dt" sz="half" idx="10"/>
          </p:nvPr>
        </p:nvSpPr>
        <p:spPr>
          <a:xfrm>
            <a:off x="838200" y="6356350"/>
            <a:ext cx="2743200" cy="365125"/>
          </a:xfrm>
          <a:prstGeom prst="rect">
            <a:avLst/>
          </a:prstGeom>
        </p:spPr>
        <p:txBody>
          <a:bodyPr/>
          <a:lstStyle/>
          <a:p>
            <a:fld id="{25603BE5-1F17-8548-8BEF-3E49464E9736}" type="datetimeFigureOut">
              <a:rPr lang="es-MX" smtClean="0"/>
              <a:t>10/10/2022</a:t>
            </a:fld>
            <a:endParaRPr lang="es-MX"/>
          </a:p>
        </p:txBody>
      </p:sp>
      <p:sp>
        <p:nvSpPr>
          <p:cNvPr id="4" name="Marcador de pie de página 3">
            <a:extLst>
              <a:ext uri="{FF2B5EF4-FFF2-40B4-BE49-F238E27FC236}">
                <a16:creationId xmlns:a16="http://schemas.microsoft.com/office/drawing/2014/main" id="{57064967-A914-0E42-A81E-DBE9DDA9F8DB}"/>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5" name="Marcador de número de diapositiva 4">
            <a:extLst>
              <a:ext uri="{FF2B5EF4-FFF2-40B4-BE49-F238E27FC236}">
                <a16:creationId xmlns:a16="http://schemas.microsoft.com/office/drawing/2014/main" id="{8DA3D91E-F8B5-DE4E-96D1-A498862FBB75}"/>
              </a:ext>
            </a:extLst>
          </p:cNvPr>
          <p:cNvSpPr>
            <a:spLocks noGrp="1"/>
          </p:cNvSpPr>
          <p:nvPr>
            <p:ph type="sldNum" sz="quarter" idx="12"/>
          </p:nvPr>
        </p:nvSpPr>
        <p:spPr>
          <a:xfrm>
            <a:off x="8610600" y="6356350"/>
            <a:ext cx="2743200" cy="365125"/>
          </a:xfrm>
          <a:prstGeom prst="rect">
            <a:avLst/>
          </a:prstGeom>
        </p:spPr>
        <p:txBody>
          <a:bodyPr/>
          <a:lstStyle/>
          <a:p>
            <a:fld id="{EC6FE2E1-1F49-9140-AA3E-EA70BBC72399}" type="slidenum">
              <a:rPr lang="es-MX" smtClean="0"/>
              <a:t>‹Nº›</a:t>
            </a:fld>
            <a:endParaRPr lang="es-MX"/>
          </a:p>
        </p:txBody>
      </p:sp>
      <p:pic>
        <p:nvPicPr>
          <p:cNvPr id="7" name="Picture 4" descr="Firmas GMX-IMSS-2021.pdf">
            <a:extLst>
              <a:ext uri="{FF2B5EF4-FFF2-40B4-BE49-F238E27FC236}">
                <a16:creationId xmlns:a16="http://schemas.microsoft.com/office/drawing/2014/main" id="{3617246E-A69B-DD43-B42B-BE17290D5B8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8" name="7 Imagen">
            <a:extLst>
              <a:ext uri="{FF2B5EF4-FFF2-40B4-BE49-F238E27FC236}">
                <a16:creationId xmlns:a16="http://schemas.microsoft.com/office/drawing/2014/main" id="{50042BCD-3DF3-754A-9331-3A330D181B3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
        <p:nvSpPr>
          <p:cNvPr id="9" name="Título 1">
            <a:extLst>
              <a:ext uri="{FF2B5EF4-FFF2-40B4-BE49-F238E27FC236}">
                <a16:creationId xmlns:a16="http://schemas.microsoft.com/office/drawing/2014/main" id="{FBE8E410-8C53-D84C-9883-CFF407088C13}"/>
              </a:ext>
            </a:extLst>
          </p:cNvPr>
          <p:cNvSpPr>
            <a:spLocks noGrp="1"/>
          </p:cNvSpPr>
          <p:nvPr>
            <p:ph type="title" hasCustomPrompt="1"/>
          </p:nvPr>
        </p:nvSpPr>
        <p:spPr>
          <a:xfrm>
            <a:off x="237712" y="554219"/>
            <a:ext cx="10515600" cy="593486"/>
          </a:xfrm>
          <a:prstGeom prst="rect">
            <a:avLst/>
          </a:prstGeom>
          <a:noFill/>
        </p:spPr>
        <p:txBody>
          <a:bodyPr/>
          <a:lstStyle>
            <a:lvl1pPr>
              <a:defRPr lang="es-ES" sz="4000" b="1" i="0" kern="1200" dirty="0" smtClean="0">
                <a:solidFill>
                  <a:srgbClr val="2A5C4B"/>
                </a:solidFill>
                <a:latin typeface="Montserrat SemiBold" pitchFamily="2" charset="77"/>
                <a:ea typeface="Montserrat SemiBold" pitchFamily="2" charset="77"/>
                <a:cs typeface="Montserrat SemiBold" pitchFamily="2" charset="77"/>
              </a:defRPr>
            </a:lvl1pPr>
          </a:lstStyle>
          <a:p>
            <a:r>
              <a:rPr lang="es-ES" dirty="0"/>
              <a:t>Cabeza</a:t>
            </a:r>
            <a:endParaRPr lang="es-MX" dirty="0"/>
          </a:p>
        </p:txBody>
      </p:sp>
    </p:spTree>
    <p:extLst>
      <p:ext uri="{BB962C8B-B14F-4D97-AF65-F5344CB8AC3E}">
        <p14:creationId xmlns:p14="http://schemas.microsoft.com/office/powerpoint/2010/main" val="394299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04A8A6C-DEEF-C942-9E00-C5A06EF195DD}"/>
              </a:ext>
            </a:extLst>
          </p:cNvPr>
          <p:cNvSpPr>
            <a:spLocks noGrp="1"/>
          </p:cNvSpPr>
          <p:nvPr>
            <p:ph type="dt" sz="half" idx="10"/>
          </p:nvPr>
        </p:nvSpPr>
        <p:spPr>
          <a:xfrm>
            <a:off x="838200" y="6356350"/>
            <a:ext cx="2743200" cy="365125"/>
          </a:xfrm>
          <a:prstGeom prst="rect">
            <a:avLst/>
          </a:prstGeom>
        </p:spPr>
        <p:txBody>
          <a:bodyPr/>
          <a:lstStyle/>
          <a:p>
            <a:fld id="{25603BE5-1F17-8548-8BEF-3E49464E9736}" type="datetimeFigureOut">
              <a:rPr lang="es-MX" smtClean="0"/>
              <a:t>10/10/2022</a:t>
            </a:fld>
            <a:endParaRPr lang="es-MX"/>
          </a:p>
        </p:txBody>
      </p:sp>
      <p:sp>
        <p:nvSpPr>
          <p:cNvPr id="3" name="Marcador de pie de página 2">
            <a:extLst>
              <a:ext uri="{FF2B5EF4-FFF2-40B4-BE49-F238E27FC236}">
                <a16:creationId xmlns:a16="http://schemas.microsoft.com/office/drawing/2014/main" id="{86E707FE-5ABD-D344-B4B2-9606CFE029A2}"/>
              </a:ext>
            </a:extLst>
          </p:cNvPr>
          <p:cNvSpPr>
            <a:spLocks noGrp="1"/>
          </p:cNvSpPr>
          <p:nvPr>
            <p:ph type="ftr" sz="quarter" idx="11"/>
          </p:nvPr>
        </p:nvSpPr>
        <p:spPr>
          <a:xfrm>
            <a:off x="4038600" y="6356350"/>
            <a:ext cx="4114800" cy="365125"/>
          </a:xfrm>
          <a:prstGeom prst="rect">
            <a:avLst/>
          </a:prstGeom>
        </p:spPr>
        <p:txBody>
          <a:bodyPr/>
          <a:lstStyle/>
          <a:p>
            <a:endParaRPr lang="es-MX"/>
          </a:p>
        </p:txBody>
      </p:sp>
      <p:sp>
        <p:nvSpPr>
          <p:cNvPr id="4" name="Marcador de número de diapositiva 3">
            <a:extLst>
              <a:ext uri="{FF2B5EF4-FFF2-40B4-BE49-F238E27FC236}">
                <a16:creationId xmlns:a16="http://schemas.microsoft.com/office/drawing/2014/main" id="{8A1C4905-1517-D34F-968D-926498CD2670}"/>
              </a:ext>
            </a:extLst>
          </p:cNvPr>
          <p:cNvSpPr>
            <a:spLocks noGrp="1"/>
          </p:cNvSpPr>
          <p:nvPr>
            <p:ph type="sldNum" sz="quarter" idx="12"/>
          </p:nvPr>
        </p:nvSpPr>
        <p:spPr>
          <a:xfrm>
            <a:off x="8610600" y="6356350"/>
            <a:ext cx="2743200" cy="365125"/>
          </a:xfrm>
          <a:prstGeom prst="rect">
            <a:avLst/>
          </a:prstGeom>
        </p:spPr>
        <p:txBody>
          <a:bodyPr/>
          <a:lstStyle/>
          <a:p>
            <a:fld id="{EC6FE2E1-1F49-9140-AA3E-EA70BBC72399}" type="slidenum">
              <a:rPr lang="es-MX" smtClean="0"/>
              <a:t>‹Nº›</a:t>
            </a:fld>
            <a:endParaRPr lang="es-MX"/>
          </a:p>
        </p:txBody>
      </p:sp>
    </p:spTree>
    <p:extLst>
      <p:ext uri="{BB962C8B-B14F-4D97-AF65-F5344CB8AC3E}">
        <p14:creationId xmlns:p14="http://schemas.microsoft.com/office/powerpoint/2010/main" val="2576780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F29DCB-E728-3844-A1EA-EA11326E11C7}"/>
              </a:ext>
            </a:extLst>
          </p:cNvPr>
          <p:cNvSpPr>
            <a:spLocks noGrp="1"/>
          </p:cNvSpPr>
          <p:nvPr>
            <p:ph type="title" hasCustomPrompt="1"/>
          </p:nvPr>
        </p:nvSpPr>
        <p:spPr>
          <a:xfrm>
            <a:off x="839788" y="457200"/>
            <a:ext cx="3932237" cy="1600200"/>
          </a:xfrm>
          <a:prstGeom prst="rect">
            <a:avLst/>
          </a:prstGeom>
          <a:noFill/>
        </p:spPr>
        <p:txBody>
          <a:bodyPr/>
          <a:lstStyle>
            <a:lvl1pPr>
              <a:defRPr lang="es-MX" sz="2400" b="0" i="0" dirty="0">
                <a:solidFill>
                  <a:srgbClr val="245C4F"/>
                </a:solidFill>
                <a:latin typeface="Montserrat SemiBold" panose="00000700000000000000" pitchFamily="2" charset="0"/>
              </a:defRPr>
            </a:lvl1pPr>
          </a:lstStyle>
          <a:p>
            <a:pPr marL="0" lvl="0"/>
            <a:r>
              <a:rPr lang="es-MX" dirty="0"/>
              <a:t>Título</a:t>
            </a:r>
          </a:p>
        </p:txBody>
      </p:sp>
      <p:sp>
        <p:nvSpPr>
          <p:cNvPr id="3" name="Marcador de contenido 2">
            <a:extLst>
              <a:ext uri="{FF2B5EF4-FFF2-40B4-BE49-F238E27FC236}">
                <a16:creationId xmlns:a16="http://schemas.microsoft.com/office/drawing/2014/main" id="{8A5D5C0E-9B9E-B848-B839-EF88167FBCF2}"/>
              </a:ext>
            </a:extLst>
          </p:cNvPr>
          <p:cNvSpPr>
            <a:spLocks noGrp="1"/>
          </p:cNvSpPr>
          <p:nvPr>
            <p:ph idx="1"/>
          </p:nvPr>
        </p:nvSpPr>
        <p:spPr>
          <a:xfrm>
            <a:off x="5183188" y="987425"/>
            <a:ext cx="6172200" cy="4873625"/>
          </a:xfrm>
          <a:prstGeom prst="rect">
            <a:avLst/>
          </a:prstGeom>
        </p:spPr>
        <p:txBody>
          <a:bodyPr/>
          <a:lstStyle>
            <a:lvl1pPr>
              <a:defRPr sz="2800" b="0" i="0">
                <a:latin typeface="Montserrat" pitchFamily="2" charset="77"/>
              </a:defRPr>
            </a:lvl1pPr>
            <a:lvl2pPr>
              <a:defRPr sz="2400" b="0" i="0">
                <a:latin typeface="Montserrat" pitchFamily="2" charset="77"/>
              </a:defRPr>
            </a:lvl2pPr>
            <a:lvl3pPr>
              <a:defRPr sz="2000" b="0" i="0">
                <a:latin typeface="Montserrat" pitchFamily="2" charset="77"/>
              </a:defRPr>
            </a:lvl3pPr>
            <a:lvl4pPr>
              <a:defRPr sz="1800" b="0" i="0">
                <a:latin typeface="Montserrat" pitchFamily="2" charset="77"/>
              </a:defRPr>
            </a:lvl4pPr>
            <a:lvl5pPr>
              <a:defRPr sz="1800" b="0" i="0">
                <a:latin typeface="Montserrat" pitchFamily="2" charset="77"/>
              </a:defRPr>
            </a:lvl5pPr>
            <a:lvl6pPr>
              <a:defRPr sz="2000"/>
            </a:lvl6pPr>
            <a:lvl7pPr>
              <a:defRPr sz="2000"/>
            </a:lvl7pPr>
            <a:lvl8pPr>
              <a:defRPr sz="2000"/>
            </a:lvl8pPr>
            <a:lvl9pPr>
              <a:defRPr sz="2000"/>
            </a:lvl9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texto 3">
            <a:extLst>
              <a:ext uri="{FF2B5EF4-FFF2-40B4-BE49-F238E27FC236}">
                <a16:creationId xmlns:a16="http://schemas.microsoft.com/office/drawing/2014/main" id="{10874441-51E0-6B4B-B9ED-21030A469639}"/>
              </a:ext>
            </a:extLst>
          </p:cNvPr>
          <p:cNvSpPr>
            <a:spLocks noGrp="1"/>
          </p:cNvSpPr>
          <p:nvPr>
            <p:ph type="body" sz="half" idx="2"/>
          </p:nvPr>
        </p:nvSpPr>
        <p:spPr>
          <a:xfrm>
            <a:off x="839788" y="2057400"/>
            <a:ext cx="3932237" cy="3811588"/>
          </a:xfrm>
          <a:prstGeom prst="rect">
            <a:avLst/>
          </a:prstGeom>
        </p:spPr>
        <p:txBody>
          <a:bodyPr/>
          <a:lstStyle>
            <a:lvl1pPr marL="0" indent="0">
              <a:buNone/>
              <a:defRPr sz="1400" b="0" i="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dirty="0"/>
              <a:t>Haga clic para modificar los estilos de texto del patrón</a:t>
            </a:r>
          </a:p>
        </p:txBody>
      </p:sp>
      <p:sp>
        <p:nvSpPr>
          <p:cNvPr id="5" name="Marcador de fecha 4">
            <a:extLst>
              <a:ext uri="{FF2B5EF4-FFF2-40B4-BE49-F238E27FC236}">
                <a16:creationId xmlns:a16="http://schemas.microsoft.com/office/drawing/2014/main" id="{A6A51B01-7D76-8D4A-B7BB-85DBC993471F}"/>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10/10/2022</a:t>
            </a:fld>
            <a:endParaRPr lang="es-MX"/>
          </a:p>
        </p:txBody>
      </p:sp>
      <p:sp>
        <p:nvSpPr>
          <p:cNvPr id="6" name="Marcador de pie de página 5">
            <a:extLst>
              <a:ext uri="{FF2B5EF4-FFF2-40B4-BE49-F238E27FC236}">
                <a16:creationId xmlns:a16="http://schemas.microsoft.com/office/drawing/2014/main" id="{D0DE9428-2D9C-084C-8E7A-313E27D3BF6A}"/>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2DA02AF5-1EEE-F44E-9420-06B37C41EB37}"/>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pic>
        <p:nvPicPr>
          <p:cNvPr id="9" name="Picture 4" descr="Firmas GMX-IMSS-2021.pdf">
            <a:extLst>
              <a:ext uri="{FF2B5EF4-FFF2-40B4-BE49-F238E27FC236}">
                <a16:creationId xmlns:a16="http://schemas.microsoft.com/office/drawing/2014/main" id="{E0502872-0983-F540-ACBF-076F304778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0" name="7 Imagen">
            <a:extLst>
              <a:ext uri="{FF2B5EF4-FFF2-40B4-BE49-F238E27FC236}">
                <a16:creationId xmlns:a16="http://schemas.microsoft.com/office/drawing/2014/main" id="{6B9A99C3-7A4A-FC49-980D-9BC42D88AA0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2045240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93824E-625A-6F48-AB74-624910D27536}"/>
              </a:ext>
            </a:extLst>
          </p:cNvPr>
          <p:cNvSpPr>
            <a:spLocks noGrp="1"/>
          </p:cNvSpPr>
          <p:nvPr>
            <p:ph type="title" hasCustomPrompt="1"/>
          </p:nvPr>
        </p:nvSpPr>
        <p:spPr>
          <a:xfrm>
            <a:off x="839788" y="457200"/>
            <a:ext cx="3932237" cy="1600200"/>
          </a:xfrm>
          <a:prstGeom prst="rect">
            <a:avLst/>
          </a:prstGeom>
          <a:noFill/>
        </p:spPr>
        <p:txBody>
          <a:bodyPr/>
          <a:lstStyle>
            <a:lvl1pPr>
              <a:defRPr lang="es-MX" sz="2400" b="0" i="0" dirty="0">
                <a:solidFill>
                  <a:srgbClr val="245C4F"/>
                </a:solidFill>
                <a:latin typeface="Montserrat SemiBold" panose="00000700000000000000" pitchFamily="2" charset="0"/>
              </a:defRPr>
            </a:lvl1pPr>
          </a:lstStyle>
          <a:p>
            <a:pPr marL="0" lvl="0"/>
            <a:r>
              <a:rPr lang="es-MX" dirty="0"/>
              <a:t>Título</a:t>
            </a:r>
          </a:p>
        </p:txBody>
      </p:sp>
      <p:sp>
        <p:nvSpPr>
          <p:cNvPr id="3" name="Marcador de posición de imagen 2">
            <a:extLst>
              <a:ext uri="{FF2B5EF4-FFF2-40B4-BE49-F238E27FC236}">
                <a16:creationId xmlns:a16="http://schemas.microsoft.com/office/drawing/2014/main" id="{F4A2CE39-8C0D-D44E-8322-733D93EA55AE}"/>
              </a:ext>
            </a:extLst>
          </p:cNvPr>
          <p:cNvSpPr>
            <a:spLocks noGrp="1"/>
          </p:cNvSpPr>
          <p:nvPr>
            <p:ph type="pic" idx="1"/>
          </p:nvPr>
        </p:nvSpPr>
        <p:spPr>
          <a:xfrm>
            <a:off x="5183188" y="987425"/>
            <a:ext cx="6172200" cy="4873625"/>
          </a:xfrm>
          <a:prstGeom prst="rect">
            <a:avLst/>
          </a:prstGeom>
        </p:spPr>
        <p:txBody>
          <a:bodyPr/>
          <a:lstStyle>
            <a:lvl1pPr marL="0" indent="0">
              <a:buNone/>
              <a:defRPr sz="2800" b="0" i="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32E61BB9-029D-0740-A413-B024F5ED10BF}"/>
              </a:ext>
            </a:extLst>
          </p:cNvPr>
          <p:cNvSpPr>
            <a:spLocks noGrp="1"/>
          </p:cNvSpPr>
          <p:nvPr>
            <p:ph type="body" sz="half" idx="2"/>
          </p:nvPr>
        </p:nvSpPr>
        <p:spPr>
          <a:xfrm>
            <a:off x="839788" y="2057400"/>
            <a:ext cx="3932237" cy="3811588"/>
          </a:xfrm>
          <a:prstGeom prst="rect">
            <a:avLst/>
          </a:prstGeom>
        </p:spPr>
        <p:txBody>
          <a:bodyPr/>
          <a:lstStyle>
            <a:lvl1pPr marL="0" indent="0">
              <a:buNone/>
              <a:defRPr sz="1400" b="0" i="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dirty="0"/>
              <a:t>Haga clic para modificar los estilos de texto del patrón</a:t>
            </a:r>
          </a:p>
        </p:txBody>
      </p:sp>
      <p:sp>
        <p:nvSpPr>
          <p:cNvPr id="5" name="Marcador de fecha 4">
            <a:extLst>
              <a:ext uri="{FF2B5EF4-FFF2-40B4-BE49-F238E27FC236}">
                <a16:creationId xmlns:a16="http://schemas.microsoft.com/office/drawing/2014/main" id="{C6A2D3BA-2586-6F4E-92A6-77612A8AE045}"/>
              </a:ext>
            </a:extLst>
          </p:cNvPr>
          <p:cNvSpPr>
            <a:spLocks noGrp="1"/>
          </p:cNvSpPr>
          <p:nvPr>
            <p:ph type="dt" sz="half" idx="10"/>
          </p:nvPr>
        </p:nvSpPr>
        <p:spPr>
          <a:xfrm>
            <a:off x="838200" y="6356350"/>
            <a:ext cx="2743200" cy="365125"/>
          </a:xfrm>
          <a:prstGeom prst="rect">
            <a:avLst/>
          </a:prstGeom>
        </p:spPr>
        <p:txBody>
          <a:bodyPr/>
          <a:lstStyle>
            <a:lvl1pPr>
              <a:defRPr sz="1600" b="0" i="0">
                <a:latin typeface="Montserrat" pitchFamily="2" charset="77"/>
              </a:defRPr>
            </a:lvl1pPr>
          </a:lstStyle>
          <a:p>
            <a:fld id="{25603BE5-1F17-8548-8BEF-3E49464E9736}" type="datetimeFigureOut">
              <a:rPr lang="es-MX" smtClean="0"/>
              <a:pPr/>
              <a:t>10/10/2022</a:t>
            </a:fld>
            <a:endParaRPr lang="es-MX"/>
          </a:p>
        </p:txBody>
      </p:sp>
      <p:sp>
        <p:nvSpPr>
          <p:cNvPr id="6" name="Marcador de pie de página 5">
            <a:extLst>
              <a:ext uri="{FF2B5EF4-FFF2-40B4-BE49-F238E27FC236}">
                <a16:creationId xmlns:a16="http://schemas.microsoft.com/office/drawing/2014/main" id="{1BED3E03-E96E-BD48-BF86-BDE47C5A0476}"/>
              </a:ext>
            </a:extLst>
          </p:cNvPr>
          <p:cNvSpPr>
            <a:spLocks noGrp="1"/>
          </p:cNvSpPr>
          <p:nvPr>
            <p:ph type="ftr" sz="quarter" idx="11"/>
          </p:nvPr>
        </p:nvSpPr>
        <p:spPr>
          <a:xfrm>
            <a:off x="4038600" y="6356350"/>
            <a:ext cx="4114800" cy="365125"/>
          </a:xfrm>
          <a:prstGeom prst="rect">
            <a:avLst/>
          </a:prstGeom>
        </p:spPr>
        <p:txBody>
          <a:bodyPr/>
          <a:lstStyle>
            <a:lvl1pPr>
              <a:defRPr sz="1600" b="0" i="0">
                <a:latin typeface="Montserrat" pitchFamily="2" charset="77"/>
              </a:defRPr>
            </a:lvl1pPr>
          </a:lstStyle>
          <a:p>
            <a:endParaRPr lang="es-MX"/>
          </a:p>
        </p:txBody>
      </p:sp>
      <p:sp>
        <p:nvSpPr>
          <p:cNvPr id="7" name="Marcador de número de diapositiva 6">
            <a:extLst>
              <a:ext uri="{FF2B5EF4-FFF2-40B4-BE49-F238E27FC236}">
                <a16:creationId xmlns:a16="http://schemas.microsoft.com/office/drawing/2014/main" id="{B3F04F57-E9EA-A74F-8979-3584A9ADED65}"/>
              </a:ext>
            </a:extLst>
          </p:cNvPr>
          <p:cNvSpPr>
            <a:spLocks noGrp="1"/>
          </p:cNvSpPr>
          <p:nvPr>
            <p:ph type="sldNum" sz="quarter" idx="12"/>
          </p:nvPr>
        </p:nvSpPr>
        <p:spPr>
          <a:xfrm>
            <a:off x="8610600" y="6356350"/>
            <a:ext cx="2743200" cy="365125"/>
          </a:xfrm>
          <a:prstGeom prst="rect">
            <a:avLst/>
          </a:prstGeom>
        </p:spPr>
        <p:txBody>
          <a:bodyPr/>
          <a:lstStyle>
            <a:lvl1pPr>
              <a:defRPr sz="1600" b="0" i="0">
                <a:latin typeface="Montserrat" pitchFamily="2" charset="77"/>
              </a:defRPr>
            </a:lvl1pPr>
          </a:lstStyle>
          <a:p>
            <a:fld id="{EC6FE2E1-1F49-9140-AA3E-EA70BBC72399}" type="slidenum">
              <a:rPr lang="es-MX" smtClean="0"/>
              <a:pPr/>
              <a:t>‹Nº›</a:t>
            </a:fld>
            <a:endParaRPr lang="es-MX"/>
          </a:p>
        </p:txBody>
      </p:sp>
      <p:pic>
        <p:nvPicPr>
          <p:cNvPr id="10" name="Picture 4" descr="Firmas GMX-IMSS-2021.pdf">
            <a:extLst>
              <a:ext uri="{FF2B5EF4-FFF2-40B4-BE49-F238E27FC236}">
                <a16:creationId xmlns:a16="http://schemas.microsoft.com/office/drawing/2014/main" id="{3B592202-8E00-2A4A-88C1-BAD9A2DE0EE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983" t="37429" r="13433" b="37205"/>
          <a:stretch/>
        </p:blipFill>
        <p:spPr>
          <a:xfrm>
            <a:off x="9088583" y="119121"/>
            <a:ext cx="2807820" cy="702354"/>
          </a:xfrm>
          <a:prstGeom prst="rect">
            <a:avLst/>
          </a:prstGeom>
        </p:spPr>
      </p:pic>
      <p:pic>
        <p:nvPicPr>
          <p:cNvPr id="11" name="7 Imagen">
            <a:extLst>
              <a:ext uri="{FF2B5EF4-FFF2-40B4-BE49-F238E27FC236}">
                <a16:creationId xmlns:a16="http://schemas.microsoft.com/office/drawing/2014/main" id="{B09D6997-7DC3-3F4A-8E04-308D720FD7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883321" y="5548784"/>
            <a:ext cx="2013082" cy="944091"/>
          </a:xfrm>
          <a:prstGeom prst="rect">
            <a:avLst/>
          </a:prstGeom>
        </p:spPr>
      </p:pic>
    </p:spTree>
    <p:extLst>
      <p:ext uri="{BB962C8B-B14F-4D97-AF65-F5344CB8AC3E}">
        <p14:creationId xmlns:p14="http://schemas.microsoft.com/office/powerpoint/2010/main" val="3670832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661197"/>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261337" y="1012118"/>
            <a:ext cx="11173244" cy="5133501"/>
          </a:xfrm>
          <a:prstGeom prst="rect">
            <a:avLst/>
          </a:prstGeom>
        </p:spPr>
        <p:txBody>
          <a:bodyPr wrap="square">
            <a:noAutofit/>
          </a:bodyPr>
          <a:lstStyle/>
          <a:p>
            <a:pPr marL="342900" lvl="0" indent="-342900" algn="just">
              <a:lnSpc>
                <a:spcPct val="107000"/>
              </a:lnSpc>
              <a:spcAft>
                <a:spcPts val="800"/>
              </a:spcAft>
              <a:buClr>
                <a:srgbClr val="C00000"/>
              </a:buClr>
              <a:buFont typeface="Symbol" panose="05050102010706020507" pitchFamily="18" charset="2"/>
              <a:buChar char=""/>
            </a:pP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Cuadro comparativo que manifieste ahorros económicos y en espacios físicos, así como que el inmueble por rentar ofrece mejores condiciones (Investigación de mercado). </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Debe elaborar un dictamen que permita analizar el Costo Beneficio de al menos 3 propuestas inmobiliarias, analizadas en igualdad de circunstancias, en el cual se pueda identificar la mejor propuesta, vigilando los siguientes aspectos: población a servir, ubicación geográfica, seguridad estructural, libre acceso, superficie, legalidad, requisitos administrativos, aspectos técnicos, mejor propuesta económica.</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Clr>
                <a:srgbClr val="C00000"/>
              </a:buClr>
              <a:buFont typeface="Symbol" panose="05050102010706020507" pitchFamily="18" charset="2"/>
              <a:buChar char=""/>
            </a:pP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Justificación del nuevo arrendamiento la cual debe considerar lo establecido en los numerales 143 y 144 del ACUERDO, debidamente firmada por el servidor público que tenga atribuciones en el ente público para ello.</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61950">
              <a:lnSpc>
                <a:spcPct val="107000"/>
              </a:lnSpc>
            </a:pPr>
            <a:endParaRPr lang="es-MX" sz="1400" dirty="0">
              <a:effectLst/>
              <a:latin typeface="Montserrat Light" panose="00000400000000000000" pitchFamily="2" charset="0"/>
              <a:ea typeface="Calibri" panose="020F0502020204030204" pitchFamily="34" charset="0"/>
              <a:cs typeface="Times New Roman" panose="02020603050405020304" pitchFamily="18" charset="0"/>
            </a:endParaRPr>
          </a:p>
          <a:p>
            <a:pPr marL="361950">
              <a:lnSpc>
                <a:spcPct val="107000"/>
              </a:lnSpc>
            </a:pP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La justificación deberá presentarse acompañada de copia simple de cuando menos de la siguiente documentación:</a:t>
            </a:r>
          </a:p>
          <a:p>
            <a:pPr marL="457200">
              <a:lnSpc>
                <a:spcPct val="107000"/>
              </a:lnSpc>
            </a:pPr>
            <a:endParaRPr lang="es-MX" sz="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a) Constancia de Uso de Suelo.</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b) Dictamen de Seguridad Estructural.</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c) Dictamen de Protección Civil.</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spcAft>
                <a:spcPts val="800"/>
              </a:spcAft>
            </a:pP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d)En su caso, la documentación relacionada con el importe de las erogaciones y tiempo para la remodelación y adaptación del inmueble que se pretende rentar.</a:t>
            </a: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 </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La Justificación debe realizarse sobre el inmueble propuesto y la conveniencia para su arrendamiento, resaltando los beneficios que representaría su contratación y en su caso el ahorro que se pueda tener de este.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C00000"/>
              </a:buClr>
              <a:buFont typeface="Symbol" panose="05050102010706020507" pitchFamily="18" charset="2"/>
              <a:buChar char=""/>
            </a:pP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Acuse de Registro de la tabla SMOI. </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Elaborar para determinar la superficie real a ocupar y para contar con la excepción, en su caso.</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Clr>
                <a:srgbClr val="C00000"/>
              </a:buClr>
              <a:buFont typeface="Symbol" panose="05050102010706020507" pitchFamily="18" charset="2"/>
              <a:buChar char=""/>
            </a:pP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Copia fotostática de planos Arquitectónicos actualizados del inmueble que se pretende arrendar</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 Deben contener nombre, fecha y firma de elaboración, así como coincidir con la superficie de terreno que se establece en el título de propiedad.</a:t>
            </a:r>
          </a:p>
        </p:txBody>
      </p:sp>
      <p:sp>
        <p:nvSpPr>
          <p:cNvPr id="5" name="Título 1">
            <a:extLst>
              <a:ext uri="{FF2B5EF4-FFF2-40B4-BE49-F238E27FC236}">
                <a16:creationId xmlns:a16="http://schemas.microsoft.com/office/drawing/2014/main" id="{31E3290D-5541-CF44-88F0-40B9300E9D02}"/>
              </a:ext>
            </a:extLst>
          </p:cNvPr>
          <p:cNvSpPr>
            <a:spLocks noGrp="1"/>
          </p:cNvSpPr>
          <p:nvPr>
            <p:ph type="title"/>
          </p:nvPr>
        </p:nvSpPr>
        <p:spPr>
          <a:xfrm>
            <a:off x="261337" y="195848"/>
            <a:ext cx="8830412" cy="752475"/>
          </a:xfrm>
          <a:prstGeom prst="rect">
            <a:avLst/>
          </a:prstGeom>
        </p:spPr>
        <p:txBody>
          <a:bodyPr/>
          <a:lstStyle/>
          <a:p>
            <a:pPr>
              <a:tabLst>
                <a:tab pos="2806065" algn="ctr"/>
                <a:tab pos="5612130" algn="r"/>
              </a:tabLst>
            </a:pPr>
            <a:r>
              <a:rPr lang="es-MX" sz="1800" b="1" dirty="0">
                <a:effectLst/>
                <a:latin typeface="Calibri" panose="020F0502020204030204" pitchFamily="34" charset="0"/>
                <a:ea typeface="Calibri" panose="020F0502020204030204" pitchFamily="34" charset="0"/>
                <a:cs typeface="Times New Roman" panose="02020603050405020304" pitchFamily="18" charset="0"/>
              </a:rPr>
              <a:t>Observaciones de la División de Arrendamiento en la presentación de la documentaci</a:t>
            </a:r>
            <a:r>
              <a:rPr lang="es-MX" sz="1800" dirty="0">
                <a:latin typeface="Calibri" panose="020F0502020204030204" pitchFamily="34" charset="0"/>
                <a:ea typeface="Calibri" panose="020F0502020204030204" pitchFamily="34" charset="0"/>
                <a:cs typeface="Times New Roman" panose="02020603050405020304" pitchFamily="18" charset="0"/>
              </a:rPr>
              <a:t>ón por parte de los OOAD para nuevos arrendamientos.</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5619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075037AE-5CA1-EF50-8DA5-4EAB667586EF}"/>
              </a:ext>
            </a:extLst>
          </p:cNvPr>
          <p:cNvSpPr/>
          <p:nvPr/>
        </p:nvSpPr>
        <p:spPr>
          <a:xfrm>
            <a:off x="261337" y="835112"/>
            <a:ext cx="11173244" cy="5034060"/>
          </a:xfrm>
          <a:prstGeom prst="rect">
            <a:avLst/>
          </a:prstGeom>
        </p:spPr>
        <p:txBody>
          <a:bodyPr wrap="square">
            <a:noAutofit/>
          </a:bodyPr>
          <a:lstStyle/>
          <a:p>
            <a:pPr marL="342900" indent="-342900" algn="just">
              <a:lnSpc>
                <a:spcPct val="107000"/>
              </a:lnSpc>
              <a:spcAft>
                <a:spcPts val="800"/>
              </a:spcAft>
              <a:buClr>
                <a:srgbClr val="C00000"/>
              </a:buClr>
              <a:buFont typeface="Symbol" panose="05050102010706020507" pitchFamily="18" charset="2"/>
              <a:buChar char=""/>
            </a:pPr>
            <a:r>
              <a:rPr lang="es-MX" sz="1400" b="1" dirty="0">
                <a:latin typeface="Montserrat Light" panose="00000400000000000000" pitchFamily="2" charset="0"/>
                <a:ea typeface="Calibri" panose="020F0502020204030204" pitchFamily="34" charset="0"/>
                <a:cs typeface="Times New Roman" panose="02020603050405020304" pitchFamily="18" charset="0"/>
              </a:rPr>
              <a:t>Dictamen estructural. </a:t>
            </a:r>
            <a:r>
              <a:rPr lang="es-MX" sz="1400" dirty="0">
                <a:latin typeface="Montserrat Light" panose="00000400000000000000" pitchFamily="2" charset="0"/>
                <a:ea typeface="Calibri" panose="020F0502020204030204" pitchFamily="34" charset="0"/>
                <a:cs typeface="Times New Roman" panose="02020603050405020304" pitchFamily="18" charset="0"/>
              </a:rPr>
              <a:t>Debe estar actualizado, emitido por un DRO autorizado por la Dependencia correspondiente a la entidad federativa,</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C00000"/>
              </a:buClr>
              <a:buFont typeface="Symbol" panose="05050102010706020507" pitchFamily="18" charset="2"/>
              <a:buChar char=""/>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Oficio de solicitud al INDAABIN sobre la disponibilidad de inmuebles federales.</a:t>
            </a:r>
            <a:r>
              <a:rPr lang="es-MX" sz="1400" dirty="0">
                <a:effectLst/>
                <a:latin typeface="Montserrat" panose="00000500000000000000" pitchFamily="2" charset="0"/>
                <a:ea typeface="Calibri" panose="020F0502020204030204" pitchFamily="34" charset="0"/>
                <a:cs typeface="Times New Roman" panose="02020603050405020304" pitchFamily="18" charset="0"/>
              </a:rPr>
              <a:t> Deben de especificar la superficie y el lugar donde se requiera, así como el destino o uso que se le dará el inmueble</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Clr>
                <a:srgbClr val="C00000"/>
              </a:buClr>
              <a:buFont typeface="Symbol" panose="05050102010706020507" pitchFamily="18" charset="2"/>
              <a:buChar char=""/>
            </a:pPr>
            <a:endParaRPr lang="es-MX" sz="1400" dirty="0">
              <a:effectLst/>
              <a:latin typeface="Montserrat Medium" panose="000006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Clr>
                <a:srgbClr val="C00000"/>
              </a:buClr>
              <a:buFont typeface="Symbol" panose="05050102010706020507" pitchFamily="18" charset="2"/>
              <a:buChar char=""/>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Copia fotostática de la Escritura Pública o documento público que acredita la propiedad del inmueble debidamente inscrito en el Registro Público de la Propiedad Local respectivo.</a:t>
            </a:r>
            <a:r>
              <a:rPr lang="es-MX" sz="1400" dirty="0">
                <a:effectLst/>
                <a:latin typeface="Montserrat" panose="00000500000000000000" pitchFamily="2" charset="0"/>
                <a:ea typeface="Calibri" panose="020F0502020204030204" pitchFamily="34" charset="0"/>
                <a:cs typeface="Times New Roman" panose="02020603050405020304" pitchFamily="18" charset="0"/>
              </a:rPr>
              <a:t> D</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eben de verificar que las escrituras cuenten con el antecedente de origen del inmueble y la escritura correspondiente; en los casos de personas morales deberán enviar antecedente de origen, constitución de la empresa y en su caso el poder de su representante legal.</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buClr>
                <a:srgbClr val="C00000"/>
              </a:buClr>
            </a:pP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Clr>
                <a:srgbClr val="C00000"/>
              </a:buClr>
              <a:buFont typeface="Symbol" panose="05050102010706020507" pitchFamily="18" charset="2"/>
              <a:buChar char=""/>
            </a:pP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Copia fotostática de boleta predial al último bimestre o periodo de pago; el Certificado de no adeudo fiscal por contribuciones Municipales respectivamente. </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Deben</a:t>
            </a: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 </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de verificar que los datos coincidan con los de la escritura o título de propiedad.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buClr>
                <a:srgbClr val="C00000"/>
              </a:buClr>
            </a:pP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Clr>
                <a:srgbClr val="C00000"/>
              </a:buClr>
              <a:buFont typeface="Symbol" panose="05050102010706020507" pitchFamily="18" charset="2"/>
              <a:buChar char=""/>
            </a:pP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Cédula de identificación fiscal del arrendador. </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Se requiere que sea actualizada. Máximo con tres meses de antigüedad.</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buClr>
                <a:srgbClr val="C00000"/>
              </a:buClr>
            </a:pP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Clr>
                <a:srgbClr val="C00000"/>
              </a:buClr>
              <a:buFont typeface="Symbol" panose="05050102010706020507" pitchFamily="18" charset="2"/>
              <a:buChar char=""/>
            </a:pP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Copia fotostática de identificación Oficial con Fotografía y firma del arrendador o su representante legal. </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En este caso se recomienda que sean ambas identificaciones.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buClr>
                <a:srgbClr val="C00000"/>
              </a:buClr>
            </a:pP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Clr>
                <a:srgbClr val="C00000"/>
              </a:buClr>
              <a:buFont typeface="Symbol" panose="05050102010706020507" pitchFamily="18" charset="2"/>
              <a:buChar char=""/>
            </a:pP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Copia fotostática Comprobante de domicilio (con una antigüedad no mayor de 3 tres meses de la fecha de solicitud del nuevo arrendamiento).  </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Deberán cuidar los OOAD, que dicho documento sea de un domicilio en donde el propietario pueda oír y recibir notificaciones; no deberá ser del inmueble sujeto a arrendar.</a:t>
            </a: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4239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075037AE-5CA1-EF50-8DA5-4EAB667586EF}"/>
              </a:ext>
            </a:extLst>
          </p:cNvPr>
          <p:cNvSpPr/>
          <p:nvPr/>
        </p:nvSpPr>
        <p:spPr>
          <a:xfrm>
            <a:off x="261337" y="989283"/>
            <a:ext cx="11173244" cy="3529553"/>
          </a:xfrm>
          <a:prstGeom prst="rect">
            <a:avLst/>
          </a:prstGeom>
        </p:spPr>
        <p:txBody>
          <a:bodyPr wrap="square">
            <a:noAutofit/>
          </a:bodyPr>
          <a:lstStyle/>
          <a:p>
            <a:pPr marL="342900" lvl="0" indent="-342900" algn="just">
              <a:lnSpc>
                <a:spcPct val="107000"/>
              </a:lnSpc>
              <a:buClr>
                <a:srgbClr val="C00000"/>
              </a:buClr>
              <a:buFont typeface="Symbol" panose="05050102010706020507" pitchFamily="18" charset="2"/>
              <a:buChar char=""/>
            </a:pP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Copia fotostática de Poder Notarial de la persona que pretenda suscribir el contrato de arrendamiento, en representación del arrendador. En caso de personas morales. </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Debe de contar con registro en el Registro Nacional de Personas con Competencias Certificadas (RENAP).</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Clr>
                <a:srgbClr val="C00000"/>
              </a:buClr>
              <a:buFont typeface="Symbol" panose="05050102010706020507" pitchFamily="18" charset="2"/>
              <a:buChar char=""/>
            </a:pPr>
            <a:endParaRPr lang="es-MX" sz="1400" b="1" dirty="0">
              <a:effectLst/>
              <a:latin typeface="Montserrat Light" panose="00000400000000000000" pitchFamily="2" charset="0"/>
              <a:ea typeface="Calibri" panose="020F0502020204030204" pitchFamily="34" charset="0"/>
              <a:cs typeface="Times New Roman" panose="02020603050405020304" pitchFamily="18" charset="0"/>
            </a:endParaRPr>
          </a:p>
          <a:p>
            <a:pPr marL="342900" lvl="0" indent="-342900" algn="just">
              <a:lnSpc>
                <a:spcPct val="107000"/>
              </a:lnSpc>
              <a:buClr>
                <a:srgbClr val="C00000"/>
              </a:buClr>
              <a:buFont typeface="Symbol" panose="05050102010706020507" pitchFamily="18" charset="2"/>
              <a:buChar char=""/>
            </a:pP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Plano de distribución o Plantilla de Personal. </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Ambos deben venir con firma autógrafa del Titular del OOAD que corresponda.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pP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 </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Clr>
                <a:srgbClr val="C00000"/>
              </a:buClr>
              <a:buFont typeface="Symbol" panose="05050102010706020507" pitchFamily="18" charset="2"/>
              <a:buChar char=""/>
            </a:pPr>
            <a:r>
              <a:rPr lang="es-MX" sz="1400" b="1" dirty="0">
                <a:effectLst/>
                <a:latin typeface="Montserrat Light" panose="00000400000000000000" pitchFamily="2" charset="0"/>
                <a:ea typeface="Calibri" panose="020F0502020204030204" pitchFamily="34" charset="0"/>
                <a:cs typeface="Times New Roman" panose="02020603050405020304" pitchFamily="18" charset="0"/>
              </a:rPr>
              <a:t>Cuadro comparativo que manifieste ahorros económicos, y en espacios físicos, así como que el inmueble por rentar ofrece mejores condiciones (Investigación de mercado). </a:t>
            </a:r>
            <a:r>
              <a:rPr lang="es-MX" sz="1400" dirty="0">
                <a:effectLst/>
                <a:latin typeface="Montserrat Light" panose="00000400000000000000" pitchFamily="2" charset="0"/>
                <a:ea typeface="Calibri" panose="020F0502020204030204" pitchFamily="34" charset="0"/>
                <a:cs typeface="Times New Roman" panose="02020603050405020304" pitchFamily="18" charset="0"/>
              </a:rPr>
              <a:t>En este caso, se deberá elaborar un dictamen que permita analizar el Costo Beneficio de al menos 3 propuestas inmobiliarias, analizadas en igualdad de circunstancias, en el cual se pueda identificar la mejor propuesta inmobiliaria, vigilando los siguientes aspectos (Población a servir, ubicación geográfica, seguridad estructural, libre acceso, superficie, legalidad, requisitos administrativos, aspectos técnicos, mejor propuesta económica).</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9724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261337" y="1764649"/>
            <a:ext cx="11173244" cy="4121326"/>
          </a:xfrm>
          <a:prstGeom prst="rect">
            <a:avLst/>
          </a:prstGeom>
        </p:spPr>
        <p:txBody>
          <a:bodyPr wrap="square">
            <a:noAutofit/>
          </a:bodyPr>
          <a:lstStyle/>
          <a:p>
            <a:pPr marL="342900" lvl="0" indent="-342900" algn="just">
              <a:lnSpc>
                <a:spcPct val="107000"/>
              </a:lnSpc>
              <a:spcAft>
                <a:spcPts val="800"/>
              </a:spcAft>
              <a:buFont typeface="+mj-lt"/>
              <a:buAutoNum type="arabicPeriod"/>
            </a:pPr>
            <a:r>
              <a:rPr lang="es-MX" sz="1400" b="1" dirty="0">
                <a:effectLst/>
                <a:latin typeface="Montserrat Medium" panose="00000600000000000000" pitchFamily="2" charset="0"/>
                <a:ea typeface="Calibri" panose="020F0502020204030204" pitchFamily="34" charset="0"/>
                <a:cs typeface="Times New Roman" panose="02020603050405020304" pitchFamily="18" charset="0"/>
              </a:rPr>
              <a:t>Oficio en donde el servidor público facultado para ello, solicita al Presidente del INDAABIN, la autorización previa, que establece el numeral 15 de los Lineamientos en materia de Austeridad Republicana de la Administración Pública Federal, para llevar a cabo el nuevo arrendamiento del inmueble. </a:t>
            </a: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Será suscrito por el Titular de la Coordinación de Conservación y Servicios Generales, en su calidad de Responsable Inmobiliario del IMSS. </a:t>
            </a:r>
          </a:p>
          <a:p>
            <a:pPr marL="342900" lvl="0" indent="-342900" algn="just">
              <a:lnSpc>
                <a:spcPct val="107000"/>
              </a:lnSpc>
              <a:spcAft>
                <a:spcPts val="800"/>
              </a:spcAft>
              <a:buFont typeface="+mj-lt"/>
              <a:buAutoNum type="arabicPeriod"/>
            </a:pPr>
            <a:r>
              <a:rPr lang="es-MX" sz="1400" b="1" dirty="0">
                <a:effectLst/>
                <a:latin typeface="Montserrat Medium" panose="00000600000000000000" pitchFamily="2" charset="0"/>
                <a:ea typeface="Calibri" panose="020F0502020204030204" pitchFamily="34" charset="0"/>
                <a:cs typeface="Times New Roman" panose="02020603050405020304" pitchFamily="18" charset="0"/>
              </a:rPr>
              <a:t>Oficio de Autorización de Reserva Presupuestal (Disponibilidad presupuestaria</a:t>
            </a:r>
            <a:r>
              <a:rPr lang="es-MX" sz="1400" b="1" dirty="0">
                <a:latin typeface="Montserrat Medium" panose="00000600000000000000" pitchFamily="2" charset="0"/>
                <a:ea typeface="Calibri" panose="020F0502020204030204" pitchFamily="34" charset="0"/>
                <a:cs typeface="Times New Roman" panose="02020603050405020304" pitchFamily="18" charset="0"/>
              </a:rPr>
              <a:t>, d</a:t>
            </a:r>
            <a:r>
              <a:rPr lang="es-MX" sz="1400" b="1" dirty="0">
                <a:effectLst/>
                <a:latin typeface="Montserrat Medium" panose="00000600000000000000" pitchFamily="2" charset="0"/>
                <a:ea typeface="Calibri" panose="020F0502020204030204" pitchFamily="34" charset="0"/>
                <a:cs typeface="Times New Roman" panose="02020603050405020304" pitchFamily="18" charset="0"/>
              </a:rPr>
              <a:t>ocumento considerado por la DGPGI como esencial). </a:t>
            </a: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Será gestionado por la Coordinación Técnica de Administración de Activos.</a:t>
            </a:r>
          </a:p>
          <a:p>
            <a:pPr marL="342900" lvl="0" indent="-342900" algn="just">
              <a:lnSpc>
                <a:spcPct val="107000"/>
              </a:lnSpc>
              <a:spcAft>
                <a:spcPts val="800"/>
              </a:spcAft>
              <a:buFont typeface="+mj-lt"/>
              <a:buAutoNum type="arabicPeriod"/>
            </a:pPr>
            <a:r>
              <a:rPr lang="es-MX" sz="1400" b="1" dirty="0">
                <a:effectLst/>
                <a:latin typeface="Montserrat Medium" panose="00000600000000000000" pitchFamily="2" charset="0"/>
                <a:ea typeface="Calibri" panose="020F0502020204030204" pitchFamily="34" charset="0"/>
                <a:cs typeface="Times New Roman" panose="02020603050405020304" pitchFamily="18" charset="0"/>
              </a:rPr>
              <a:t>Oficio de respuesta del INDAABIN sobre la No disponibilidad de inmuebles federales.</a:t>
            </a: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 La petición la hará el OOAD indicando superficie, localidad y destino requeridos. Si INDAABIN responde que hay un inmueble disponible, el OOAD debe manifestar a la propia Dirección General de Política y Gestión Inmobiliaria, las causas por las que no resulta de interés, en su caso, para que posteriormente dicho Instituto emita el oficio de No disponibilidad.</a:t>
            </a:r>
          </a:p>
          <a:p>
            <a:pPr marL="342900" lvl="0" indent="-342900" algn="just">
              <a:lnSpc>
                <a:spcPct val="107000"/>
              </a:lnSpc>
              <a:spcAft>
                <a:spcPts val="800"/>
              </a:spcAft>
              <a:buFont typeface="+mj-lt"/>
              <a:buAutoNum type="arabicPeriod"/>
            </a:pPr>
            <a:r>
              <a:rPr lang="es-MX" sz="1400" b="1" dirty="0">
                <a:effectLst/>
                <a:latin typeface="Montserrat Medium" panose="00000600000000000000" pitchFamily="2" charset="0"/>
                <a:ea typeface="Calibri" panose="020F0502020204030204" pitchFamily="34" charset="0"/>
                <a:cs typeface="Times New Roman" panose="02020603050405020304" pitchFamily="18" charset="0"/>
              </a:rPr>
              <a:t>Justipreciación de Renta.</a:t>
            </a: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 Será gestionado por la Coordinación Técnica de Administración de Activos.</a:t>
            </a:r>
          </a:p>
          <a:p>
            <a:pPr marL="342900" lvl="0" indent="-342900" algn="just">
              <a:lnSpc>
                <a:spcPct val="107000"/>
              </a:lnSpc>
              <a:spcAft>
                <a:spcPts val="800"/>
              </a:spcAft>
              <a:buFont typeface="+mj-lt"/>
              <a:buAutoNum type="arabicPeriod"/>
            </a:pPr>
            <a:r>
              <a:rPr lang="es-MX" sz="1400" b="1" dirty="0">
                <a:effectLst/>
                <a:latin typeface="Montserrat Medium" panose="00000600000000000000" pitchFamily="2" charset="0"/>
                <a:ea typeface="Calibri" panose="020F0502020204030204" pitchFamily="34" charset="0"/>
                <a:cs typeface="Times New Roman" panose="02020603050405020304" pitchFamily="18" charset="0"/>
              </a:rPr>
              <a:t>Escritura Pública o documento público que acredita la propiedad del inmueble debidamente inscrito en el Registro Público de la Propiedad Local respectivo.</a:t>
            </a: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 Deben coincidir los datos del domicilio del inmueble y del arrendador con la escritura, y en su caso, se deberán aportar otros documentos que los relacionen, como un alineamiento y número oficial.</a:t>
            </a:r>
          </a:p>
        </p:txBody>
      </p:sp>
      <p:sp>
        <p:nvSpPr>
          <p:cNvPr id="5" name="Título 1">
            <a:extLst>
              <a:ext uri="{FF2B5EF4-FFF2-40B4-BE49-F238E27FC236}">
                <a16:creationId xmlns:a16="http://schemas.microsoft.com/office/drawing/2014/main" id="{31E3290D-5541-CF44-88F0-40B9300E9D02}"/>
              </a:ext>
            </a:extLst>
          </p:cNvPr>
          <p:cNvSpPr>
            <a:spLocks noGrp="1"/>
          </p:cNvSpPr>
          <p:nvPr>
            <p:ph type="title"/>
          </p:nvPr>
        </p:nvSpPr>
        <p:spPr>
          <a:xfrm>
            <a:off x="261337" y="195848"/>
            <a:ext cx="8830412" cy="752475"/>
          </a:xfrm>
          <a:prstGeom prst="rect">
            <a:avLst/>
          </a:prstGeom>
        </p:spPr>
        <p:txBody>
          <a:bodyPr/>
          <a:lstStyle/>
          <a:p>
            <a:pPr algn="just">
              <a:tabLst>
                <a:tab pos="2806065" algn="ctr"/>
                <a:tab pos="5612130" algn="r"/>
              </a:tabLst>
            </a:pPr>
            <a:r>
              <a:rPr lang="es-ES_tradnl" sz="1800" b="1" dirty="0">
                <a:effectLst/>
                <a:latin typeface="Montserrat" panose="00000500000000000000" pitchFamily="2" charset="0"/>
                <a:ea typeface="Times New Roman" panose="02020603050405020304" pitchFamily="18" charset="0"/>
                <a:cs typeface="Times New Roman" panose="02020603050405020304" pitchFamily="18" charset="0"/>
              </a:rPr>
              <a:t>Criterios de INDAABIN relacionados con </a:t>
            </a:r>
            <a:r>
              <a:rPr lang="es-ES_tradnl" sz="1800" dirty="0">
                <a:latin typeface="Montserrat" panose="00000500000000000000" pitchFamily="2" charset="0"/>
                <a:ea typeface="Times New Roman" panose="02020603050405020304" pitchFamily="18" charset="0"/>
                <a:cs typeface="Times New Roman" panose="02020603050405020304" pitchFamily="18" charset="0"/>
              </a:rPr>
              <a:t>l</a:t>
            </a:r>
            <a:r>
              <a:rPr lang="es-ES_tradnl" sz="1800" b="1" dirty="0">
                <a:effectLst/>
                <a:latin typeface="Montserrat" panose="00000500000000000000" pitchFamily="2" charset="0"/>
                <a:ea typeface="Times New Roman" panose="02020603050405020304" pitchFamily="18" charset="0"/>
                <a:cs typeface="Times New Roman" panose="02020603050405020304" pitchFamily="18" charset="0"/>
              </a:rPr>
              <a:t>os requisitos para la Autorización de Nuevos Arrendamientos, contenidos en la Circular PRES/001/2022 de INDAABIN; con fundamento en lo previsto </a:t>
            </a:r>
            <a:r>
              <a:rPr lang="es-ES_tradnl" sz="1800" dirty="0">
                <a:latin typeface="Montserrat" panose="00000500000000000000" pitchFamily="2" charset="0"/>
                <a:ea typeface="Times New Roman" panose="02020603050405020304" pitchFamily="18" charset="0"/>
                <a:cs typeface="Times New Roman" panose="02020603050405020304" pitchFamily="18" charset="0"/>
              </a:rPr>
              <a:t>e</a:t>
            </a:r>
            <a:r>
              <a:rPr lang="es-ES_tradnl" sz="1800" b="1" dirty="0">
                <a:effectLst/>
                <a:latin typeface="Montserrat" panose="00000500000000000000" pitchFamily="2" charset="0"/>
                <a:ea typeface="Times New Roman" panose="02020603050405020304" pitchFamily="18" charset="0"/>
                <a:cs typeface="Times New Roman" panose="02020603050405020304" pitchFamily="18" charset="0"/>
              </a:rPr>
              <a:t>n el numeral 15 de </a:t>
            </a:r>
            <a:r>
              <a:rPr lang="es-ES_tradnl" sz="1800" dirty="0">
                <a:latin typeface="Montserrat" panose="00000500000000000000" pitchFamily="2" charset="0"/>
                <a:ea typeface="Times New Roman" panose="02020603050405020304" pitchFamily="18" charset="0"/>
                <a:cs typeface="Times New Roman" panose="02020603050405020304" pitchFamily="18" charset="0"/>
              </a:rPr>
              <a:t>l</a:t>
            </a:r>
            <a:r>
              <a:rPr lang="es-ES_tradnl" sz="1800" b="1" dirty="0">
                <a:effectLst/>
                <a:latin typeface="Montserrat" panose="00000500000000000000" pitchFamily="2" charset="0"/>
                <a:ea typeface="Times New Roman" panose="02020603050405020304" pitchFamily="18" charset="0"/>
                <a:cs typeface="Times New Roman" panose="02020603050405020304" pitchFamily="18" charset="0"/>
              </a:rPr>
              <a:t>os Lineamientos en Materia </a:t>
            </a:r>
            <a:r>
              <a:rPr lang="es-ES_tradnl" sz="1800" dirty="0">
                <a:latin typeface="Montserrat" panose="00000500000000000000" pitchFamily="2" charset="0"/>
                <a:ea typeface="Times New Roman" panose="02020603050405020304" pitchFamily="18" charset="0"/>
                <a:cs typeface="Times New Roman" panose="02020603050405020304" pitchFamily="18" charset="0"/>
              </a:rPr>
              <a:t>d</a:t>
            </a:r>
            <a:r>
              <a:rPr lang="es-ES_tradnl" sz="1800" b="1" dirty="0">
                <a:effectLst/>
                <a:latin typeface="Montserrat" panose="00000500000000000000" pitchFamily="2" charset="0"/>
                <a:ea typeface="Times New Roman" panose="02020603050405020304" pitchFamily="18" charset="0"/>
                <a:cs typeface="Times New Roman" panose="02020603050405020304" pitchFamily="18" charset="0"/>
              </a:rPr>
              <a:t>e Austeridad Republicana de la Administración Pública Federal</a:t>
            </a:r>
            <a:r>
              <a:rPr lang="es-MX" sz="1800" dirty="0">
                <a:latin typeface="Calibri" panose="020F0502020204030204" pitchFamily="34" charset="0"/>
                <a:ea typeface="Calibri" panose="020F0502020204030204" pitchFamily="34" charset="0"/>
                <a:cs typeface="Times New Roman" panose="02020603050405020304" pitchFamily="18" charset="0"/>
              </a:rPr>
              <a: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5940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346398" y="882147"/>
            <a:ext cx="11173244" cy="4121326"/>
          </a:xfrm>
          <a:prstGeom prst="rect">
            <a:avLst/>
          </a:prstGeom>
        </p:spPr>
        <p:txBody>
          <a:bodyPr wrap="square">
            <a:noAutofit/>
          </a:bodyPr>
          <a:lstStyle/>
          <a:p>
            <a:pPr marL="342900" lvl="0" indent="-342900" algn="just">
              <a:lnSpc>
                <a:spcPct val="107000"/>
              </a:lnSpc>
              <a:spcAft>
                <a:spcPts val="800"/>
              </a:spcAft>
              <a:buFont typeface="+mj-lt"/>
              <a:buAutoNum type="arabicPeriod" startAt="6"/>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Copia fotostática de boleta predial al último bimestre o periodo de pago, el Certificado de no adeudo fiscal por contribuciones municipales respectivamente.</a:t>
            </a:r>
          </a:p>
          <a:p>
            <a:pPr marL="342900" lvl="0" indent="-342900" algn="just">
              <a:lnSpc>
                <a:spcPct val="107000"/>
              </a:lnSpc>
              <a:spcAft>
                <a:spcPts val="800"/>
              </a:spcAft>
              <a:buFont typeface="+mj-lt"/>
              <a:buAutoNum type="arabicPeriod" startAt="6"/>
            </a:pPr>
            <a:r>
              <a:rPr lang="es-MX" sz="1400" b="1" dirty="0">
                <a:effectLst/>
                <a:latin typeface="Montserrat Medium" panose="00000600000000000000" pitchFamily="2" charset="0"/>
                <a:ea typeface="Calibri" panose="020F0502020204030204" pitchFamily="34" charset="0"/>
                <a:cs typeface="Times New Roman" panose="02020603050405020304" pitchFamily="18" charset="0"/>
              </a:rPr>
              <a:t>Copia fotostática de planos Arquitectónicos actualizados del inmueble que se pretende arrendar. </a:t>
            </a: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Sólo de la superficie a arrendar, y firmados por TOOAD.</a:t>
            </a:r>
          </a:p>
          <a:p>
            <a:pPr marL="342900" lvl="0" indent="-342900" algn="just">
              <a:lnSpc>
                <a:spcPct val="107000"/>
              </a:lnSpc>
              <a:spcAft>
                <a:spcPts val="800"/>
              </a:spcAft>
              <a:buFont typeface="+mj-lt"/>
              <a:buAutoNum type="arabicPeriod" startAt="6"/>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Cédula de identificación fiscal del arrendador.</a:t>
            </a:r>
          </a:p>
          <a:p>
            <a:pPr marL="342900" lvl="0" indent="-342900" algn="just">
              <a:lnSpc>
                <a:spcPct val="107000"/>
              </a:lnSpc>
              <a:spcAft>
                <a:spcPts val="800"/>
              </a:spcAft>
              <a:buFont typeface="+mj-lt"/>
              <a:buAutoNum type="arabicPeriod" startAt="6"/>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Copia fotostática de identificación Oficial con Fotografía y firma del arrendador o su representante legal.</a:t>
            </a:r>
          </a:p>
          <a:p>
            <a:pPr marL="342900" lvl="0" indent="-342900" algn="just">
              <a:lnSpc>
                <a:spcPct val="107000"/>
              </a:lnSpc>
              <a:spcAft>
                <a:spcPts val="800"/>
              </a:spcAft>
              <a:buFont typeface="+mj-lt"/>
              <a:buAutoNum type="arabicPeriod" startAt="6"/>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Copia fotostática de Comprobante de domicilio (con una antigüedad no mayor de 3 tres meses de la fecha de solicitud del nuevo arrendamiento).</a:t>
            </a:r>
          </a:p>
          <a:p>
            <a:pPr marL="342900" lvl="0" indent="-342900" algn="just">
              <a:lnSpc>
                <a:spcPct val="107000"/>
              </a:lnSpc>
              <a:spcAft>
                <a:spcPts val="800"/>
              </a:spcAft>
              <a:buFont typeface="+mj-lt"/>
              <a:buAutoNum type="arabicPeriod" startAt="6"/>
            </a:pPr>
            <a:r>
              <a:rPr lang="es-MX" sz="1400" b="1" dirty="0">
                <a:effectLst/>
                <a:latin typeface="Montserrat Medium" panose="00000600000000000000" pitchFamily="2" charset="0"/>
                <a:ea typeface="Calibri" panose="020F0502020204030204" pitchFamily="34" charset="0"/>
                <a:cs typeface="Times New Roman" panose="02020603050405020304" pitchFamily="18" charset="0"/>
              </a:rPr>
              <a:t>Copia fotostática de Poder Notarial de la persona que pretenda suscribir el contrato de arrendamiento, en representación del arrendador. En caso de personas morales. </a:t>
            </a: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También en el caso de personas físicas, para actos de administración y/o dominio.</a:t>
            </a:r>
          </a:p>
          <a:p>
            <a:pPr marL="342900" lvl="0" indent="-342900" algn="just">
              <a:lnSpc>
                <a:spcPct val="107000"/>
              </a:lnSpc>
              <a:spcAft>
                <a:spcPts val="800"/>
              </a:spcAft>
              <a:buFont typeface="+mj-lt"/>
              <a:buAutoNum type="arabicPeriod" startAt="6"/>
            </a:pPr>
            <a:r>
              <a:rPr lang="es-MX" sz="1400" b="1" dirty="0">
                <a:effectLst/>
                <a:latin typeface="Montserrat Medium" panose="00000600000000000000" pitchFamily="2" charset="0"/>
                <a:ea typeface="Calibri" panose="020F0502020204030204" pitchFamily="34" charset="0"/>
                <a:cs typeface="Times New Roman" panose="02020603050405020304" pitchFamily="18" charset="0"/>
              </a:rPr>
              <a:t>Plano de distribución o Plantilla de Personal. </a:t>
            </a: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Si bien el requisito se establece como uno u otro documento, INDAABIN requiere ambos.</a:t>
            </a:r>
          </a:p>
          <a:p>
            <a:pPr marL="342900" lvl="0" indent="-342900" algn="just">
              <a:lnSpc>
                <a:spcPct val="107000"/>
              </a:lnSpc>
              <a:spcAft>
                <a:spcPts val="800"/>
              </a:spcAft>
              <a:buFont typeface="+mj-lt"/>
              <a:buAutoNum type="arabicPeriod" startAt="6"/>
            </a:pP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Tabla de Superficie Máxima a Ocupar por Institución (SMOI). </a:t>
            </a:r>
            <a:r>
              <a:rPr lang="es-MX" sz="1400" b="1"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Firmada por TOOAD</a:t>
            </a: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 o en su caso, la excepción a la Tabla SMOI. </a:t>
            </a:r>
            <a:r>
              <a:rPr lang="es-MX" sz="1400" b="1"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La solicitud de la autorización de excepción deberá ser suscrita por la TOOAD, adjuntando los siguientes documentos:</a:t>
            </a:r>
            <a:endParaRPr lang="es-MX" sz="1400" dirty="0">
              <a:effectLst/>
              <a:latin typeface="Montserrat Medium" panose="00000600000000000000" pitchFamily="2" charset="0"/>
              <a:ea typeface="Times New Roman" panose="02020603050405020304" pitchFamily="18" charset="0"/>
            </a:endParaRPr>
          </a:p>
          <a:p>
            <a:pPr lvl="1" algn="just">
              <a:spcAft>
                <a:spcPts val="900"/>
              </a:spcAft>
            </a:pP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a. Oficio de respuesta a la consulta de Disponibilidad Inmobiliaria Federal.</a:t>
            </a:r>
            <a:endParaRPr lang="es-MX" sz="1400" dirty="0">
              <a:effectLst/>
              <a:latin typeface="Montserrat Medium" panose="00000600000000000000" pitchFamily="2" charset="0"/>
              <a:ea typeface="Times New Roman" panose="02020603050405020304" pitchFamily="18" charset="0"/>
            </a:endParaRPr>
          </a:p>
          <a:p>
            <a:pPr marL="712788" lvl="1" indent="-255588" algn="just">
              <a:spcAft>
                <a:spcPts val="900"/>
              </a:spcAft>
            </a:pP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b. Acuse de la Tabla de Superficie Máxima a Ocupar por Institución (SMOI), que emite el Sistema de Contratos de Arrendamiento y Otras Figuras de Ocupación (vigente).</a:t>
            </a:r>
            <a:endParaRPr lang="es-MX" sz="1400" dirty="0">
              <a:effectLst/>
              <a:latin typeface="Montserrat Medium" panose="00000600000000000000" pitchFamily="2" charset="0"/>
              <a:ea typeface="Times New Roman" panose="02020603050405020304" pitchFamily="18" charset="0"/>
            </a:endParaRPr>
          </a:p>
          <a:p>
            <a:pPr lvl="0" algn="just">
              <a:lnSpc>
                <a:spcPct val="107000"/>
              </a:lnSpc>
              <a:spcAft>
                <a:spcPts val="800"/>
              </a:spcAft>
            </a:pPr>
            <a:endParaRPr lang="es-MX" sz="1400" dirty="0">
              <a:effectLst/>
              <a:latin typeface="Montserrat Medium" panose="000006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43037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346398" y="882147"/>
            <a:ext cx="11173244" cy="4444765"/>
          </a:xfrm>
          <a:prstGeom prst="rect">
            <a:avLst/>
          </a:prstGeom>
        </p:spPr>
        <p:txBody>
          <a:bodyPr wrap="square">
            <a:noAutofit/>
          </a:bodyPr>
          <a:lstStyle/>
          <a:p>
            <a:pPr marL="712788" lvl="1" indent="-255588" algn="just">
              <a:lnSpc>
                <a:spcPct val="107000"/>
              </a:lnSpc>
              <a:spcAft>
                <a:spcPts val="800"/>
              </a:spcAft>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c. Plano arquitectónico en formato de AutoCAD del inmueble de interés a escala con la ubicación del personal graficada, así como la delimitación de los espacios extra requeridos en términos de los factores “X” y “Y”.</a:t>
            </a:r>
          </a:p>
          <a:p>
            <a:pPr lvl="1" algn="just">
              <a:lnSpc>
                <a:spcPct val="107000"/>
              </a:lnSpc>
              <a:spcAft>
                <a:spcPts val="800"/>
              </a:spcAft>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d. Georreferenciación del inmueble en coordenadas geográficas (X, Y).</a:t>
            </a:r>
          </a:p>
          <a:p>
            <a:pPr lvl="1" algn="just">
              <a:lnSpc>
                <a:spcPct val="107000"/>
              </a:lnSpc>
              <a:spcAft>
                <a:spcPts val="800"/>
              </a:spcAft>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e. Estudio de mercado (incluir justificación del uso del inmueble a arrendar).</a:t>
            </a:r>
          </a:p>
          <a:p>
            <a:pPr marL="627063" lvl="1" indent="-169863" algn="just">
              <a:lnSpc>
                <a:spcPct val="107000"/>
              </a:lnSpc>
              <a:spcAft>
                <a:spcPts val="800"/>
              </a:spcAft>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f. Aforo promedio por hora, día, mes o año de acuerdo con la naturaleza de las actividades de atención al público que deba realizar la institución (en el caso de que así corresponda).</a:t>
            </a:r>
          </a:p>
          <a:p>
            <a:pPr lvl="1" algn="just">
              <a:lnSpc>
                <a:spcPct val="107000"/>
              </a:lnSpc>
              <a:spcAft>
                <a:spcPts val="800"/>
              </a:spcAft>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g. Programa de actividades anual de las áreas solicitadas para excepción a la tabla SMOI.</a:t>
            </a:r>
          </a:p>
          <a:p>
            <a:pPr marL="712788" lvl="1" indent="-255588" algn="just">
              <a:lnSpc>
                <a:spcPct val="107000"/>
              </a:lnSpc>
              <a:spcAft>
                <a:spcPts val="800"/>
              </a:spcAft>
            </a:pPr>
            <a:r>
              <a:rPr lang="es-MX" sz="1400" dirty="0">
                <a:effectLst/>
                <a:latin typeface="Montserrat Medium" panose="00000600000000000000" pitchFamily="2" charset="0"/>
                <a:ea typeface="Calibri" panose="020F0502020204030204" pitchFamily="34" charset="0"/>
                <a:cs typeface="Times New Roman" panose="02020603050405020304" pitchFamily="18" charset="0"/>
              </a:rPr>
              <a:t>h. Dictamen Valuatorio de justipreciación de renta tradicional, o en su caso, la excepción de la justipreciación para llevar a cabo la celebración de un contrato de arrendamiento, a través, de una declaración unilateral del Servidor Púbico a cargo con facultades para celebrar Contrato de Arrendamiento enunciadas de forma expresa, así mismo, el nombramiento o documento que justifique el cargo o comisión y datos generales de identificación y comunicación del mismo.</a:t>
            </a:r>
          </a:p>
          <a:p>
            <a:pPr marL="342900" indent="-342900" algn="just">
              <a:spcAft>
                <a:spcPts val="900"/>
              </a:spcAft>
              <a:buFont typeface="+mj-lt"/>
              <a:buAutoNum type="arabicPeriod" startAt="14"/>
            </a:pP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Acuse de Registro de la tabla SMOI.</a:t>
            </a:r>
            <a:endParaRPr lang="es-MX" sz="1400" dirty="0">
              <a:effectLst/>
              <a:latin typeface="Montserrat Medium" panose="00000600000000000000" pitchFamily="2" charset="0"/>
              <a:ea typeface="Times New Roman" panose="02020603050405020304" pitchFamily="18" charset="0"/>
            </a:endParaRPr>
          </a:p>
          <a:p>
            <a:pPr marL="342900" indent="-342900" algn="just">
              <a:spcAft>
                <a:spcPts val="900"/>
              </a:spcAft>
              <a:buFont typeface="+mj-lt"/>
              <a:buAutoNum type="arabicPeriod" startAt="14"/>
            </a:pP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Cuadro comparativo que manifieste ahorros económicos, y en espacios físicos, así como que el inmueble por rentar ofrece mejores condiciones (Investigación de mercado). </a:t>
            </a:r>
            <a:r>
              <a:rPr lang="es-MX" sz="1400" b="1"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Anexando la documentación que sustente las ofertas inmobiliarias.</a:t>
            </a:r>
            <a:endParaRPr lang="es-MX" sz="1400" dirty="0">
              <a:effectLst/>
              <a:latin typeface="Montserrat Medium" panose="00000600000000000000" pitchFamily="2" charset="0"/>
              <a:ea typeface="Times New Roman" panose="02020603050405020304" pitchFamily="18" charset="0"/>
            </a:endParaRPr>
          </a:p>
          <a:p>
            <a:pPr marL="712788" lvl="1" indent="-255588" algn="just">
              <a:lnSpc>
                <a:spcPct val="107000"/>
              </a:lnSpc>
              <a:spcAft>
                <a:spcPts val="800"/>
              </a:spcAft>
            </a:pPr>
            <a:endParaRPr lang="es-MX" sz="1400" dirty="0">
              <a:effectLst/>
              <a:latin typeface="Montserrat Medium" panose="000006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6811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346398" y="882147"/>
            <a:ext cx="11173244" cy="5391062"/>
          </a:xfrm>
          <a:prstGeom prst="rect">
            <a:avLst/>
          </a:prstGeom>
        </p:spPr>
        <p:txBody>
          <a:bodyPr wrap="square">
            <a:noAutofit/>
          </a:bodyPr>
          <a:lstStyle/>
          <a:p>
            <a:pPr marL="342900" indent="-342900" algn="just">
              <a:spcAft>
                <a:spcPts val="900"/>
              </a:spcAft>
              <a:buFont typeface="+mj-lt"/>
              <a:buAutoNum type="arabicPeriod" startAt="16"/>
            </a:pP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Justificación del nuevo arrendamiento la cual debe considerar lo establecido en los numerales 143 y 144 del ACUERDO, debidamente firmado por quien tenga atribuciones en el ente público para ello. </a:t>
            </a:r>
            <a:r>
              <a:rPr lang="es-MX" sz="1400" b="1"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La justificación es respecto del inmueble que se pretende arrendar básicamente, en el caso de sustituciones, y no sobre el que se desocupa, y deberá de hacer referencia a los requisitos y criterios establecidos en los numerales 143 y 144 del Acuerdo por el que se modifica el diverso por el que se establecen las disposiciones en Materia de Recursos Materiales y Servicios Generales y ser firmada por TOOAD, ponderando que la solicitud del nuevo arrendamiento se trata de un caso estrictamente indispensable para la operación Institucional y que se cuenta con la Disponibilidad Presupuestaria para ello, atento a lo dispuesto por el numeral 15 de los Lineamientos en Materia de Austeridad Republicana de la Administración Pública Federal.</a:t>
            </a:r>
          </a:p>
          <a:p>
            <a:pPr lvl="1" algn="just">
              <a:spcAft>
                <a:spcPts val="900"/>
              </a:spcAft>
            </a:pP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La justificación deberá presentarse acompañada de copia simple de cuando menos de la siguiente documentación: </a:t>
            </a:r>
          </a:p>
          <a:p>
            <a:pPr marL="712788" lvl="1" indent="-255588" algn="just">
              <a:spcAft>
                <a:spcPts val="900"/>
              </a:spcAft>
            </a:pP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a) Adjuntar copia de su nombramiento, EL OOAD se deberá asegurar que los documentos sean consistentes con la información correspondiente (domicilio, vigencia, acreditación etc.)</a:t>
            </a:r>
          </a:p>
          <a:p>
            <a:pPr lvl="1" algn="just">
              <a:spcAft>
                <a:spcPts val="900"/>
              </a:spcAft>
            </a:pP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b) Copia simple del Dictamen de Seguridad Estructural.</a:t>
            </a:r>
          </a:p>
          <a:p>
            <a:pPr lvl="1" algn="just">
              <a:spcAft>
                <a:spcPts val="900"/>
              </a:spcAft>
            </a:pP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c) Copia simple de Dictamen de Protección Civil.</a:t>
            </a:r>
          </a:p>
          <a:p>
            <a:pPr marL="712788" lvl="1" indent="-255588" algn="just">
              <a:spcAft>
                <a:spcPts val="900"/>
              </a:spcAft>
            </a:pPr>
            <a:r>
              <a:rPr lang="es-MX" sz="1400" dirty="0">
                <a:solidFill>
                  <a:srgbClr val="000000"/>
                </a:solidFill>
                <a:effectLst/>
                <a:latin typeface="Montserrat Medium" panose="00000600000000000000" pitchFamily="2" charset="0"/>
                <a:ea typeface="Times New Roman" panose="02020603050405020304" pitchFamily="18" charset="0"/>
                <a:cs typeface="Montserrat" panose="00000500000000000000" pitchFamily="2" charset="0"/>
              </a:rPr>
              <a:t>d) En su caso, la documentación relacionada con el importe de las erogaciones y tiempo para la remodelación y adaptación del inmueble que se pretenda rentar. Dirigido al INDAABIN y firmado por TOOAD.</a:t>
            </a:r>
          </a:p>
          <a:p>
            <a:pPr marL="342900" lvl="1" indent="-342900" algn="just">
              <a:spcAft>
                <a:spcPts val="900"/>
              </a:spcAft>
              <a:buFont typeface="+mj-lt"/>
              <a:buAutoNum type="arabicPeriod" startAt="17"/>
            </a:pPr>
            <a:r>
              <a:rPr lang="es-MX" sz="1400" dirty="0">
                <a:solidFill>
                  <a:srgbClr val="000000"/>
                </a:solidFill>
                <a:latin typeface="Montserrat Medium" panose="00000600000000000000" pitchFamily="2" charset="0"/>
              </a:rPr>
              <a:t>Proyecto de Contrato de arrendamiento revisado, validado, dictaminado o aprobado por el área jurídica del </a:t>
            </a:r>
            <a:r>
              <a:rPr lang="es-MX" sz="1400">
                <a:solidFill>
                  <a:srgbClr val="000000"/>
                </a:solidFill>
                <a:latin typeface="Montserrat Medium" panose="00000600000000000000" pitchFamily="2" charset="0"/>
              </a:rPr>
              <a:t>ente público (Proyecto </a:t>
            </a:r>
            <a:r>
              <a:rPr lang="es-MX" sz="1400" dirty="0">
                <a:solidFill>
                  <a:srgbClr val="000000"/>
                </a:solidFill>
                <a:latin typeface="Montserrat Medium" panose="00000600000000000000" pitchFamily="2" charset="0"/>
              </a:rPr>
              <a:t>Final según corresponda a la normatividad aplicable al Ente Público).</a:t>
            </a:r>
            <a:r>
              <a:rPr lang="es-MX" sz="1400" b="1" dirty="0">
                <a:solidFill>
                  <a:srgbClr val="000000"/>
                </a:solidFill>
                <a:latin typeface="Montserrat Medium" panose="00000600000000000000" pitchFamily="2" charset="0"/>
              </a:rPr>
              <a:t> El proyecto deberá ser elaborado una vez que se cuente con el Dictamen Presupuestal Previo, Dictamen de Justipreciación de Renta, monto de renta mensual y anexos, únicamente con la firma del Titular del Área Jurídica del OOAD.</a:t>
            </a:r>
          </a:p>
          <a:p>
            <a:pPr marL="712788" lvl="1" indent="-255588" algn="just">
              <a:lnSpc>
                <a:spcPct val="107000"/>
              </a:lnSpc>
              <a:spcAft>
                <a:spcPts val="800"/>
              </a:spcAft>
            </a:pPr>
            <a:endParaRPr lang="es-MX" sz="1400" dirty="0">
              <a:effectLst/>
              <a:latin typeface="Montserrat Medium" panose="000006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107353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5D7B3102-C394-4AFA-8249-3752574FF8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370E575-137A-44F4-96BC-B496D87E5494}">
  <ds:schemaRefs>
    <ds:schemaRef ds:uri="http://schemas.microsoft.com/sharepoint/v3/contenttype/forms"/>
  </ds:schemaRefs>
</ds:datastoreItem>
</file>

<file path=customXml/itemProps3.xml><?xml version="1.0" encoding="utf-8"?>
<ds:datastoreItem xmlns:ds="http://schemas.openxmlformats.org/officeDocument/2006/customXml" ds:itemID="{E85AA2DE-7AD8-4BBC-BCAE-353AD2EF739D}">
  <ds:schemaRefs>
    <ds:schemaRef ds:uri="http://schemas.microsoft.com/office/2006/metadata/properties"/>
    <ds:schemaRef ds:uri="http://schemas.microsoft.com/office/infopath/2007/PartnerControls"/>
    <ds:schemaRef ds:uri="http://purl.org/dc/dcmitype/"/>
    <ds:schemaRef ds:uri="http://schemas.microsoft.com/office/2006/documentManagement/types"/>
    <ds:schemaRef ds:uri="http://purl.org/dc/terms/"/>
    <ds:schemaRef ds:uri="http://www.w3.org/XML/1998/namespace"/>
    <ds:schemaRef ds:uri="http://purl.org/dc/elements/1.1/"/>
    <ds:schemaRef ds:uri="http://schemas.openxmlformats.org/package/2006/metadata/core-propertie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10736</TotalTime>
  <Words>1891</Words>
  <Application>Microsoft Office PowerPoint</Application>
  <PresentationFormat>Panorámica</PresentationFormat>
  <Paragraphs>60</Paragraphs>
  <Slides>7</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7</vt:i4>
      </vt:variant>
    </vt:vector>
  </HeadingPairs>
  <TitlesOfParts>
    <vt:vector size="15" baseType="lpstr">
      <vt:lpstr>Arial</vt:lpstr>
      <vt:lpstr>Calibri</vt:lpstr>
      <vt:lpstr>Montserrat</vt:lpstr>
      <vt:lpstr>Montserrat Light</vt:lpstr>
      <vt:lpstr>Montserrat Medium</vt:lpstr>
      <vt:lpstr>Montserrat SemiBold</vt:lpstr>
      <vt:lpstr>Symbol</vt:lpstr>
      <vt:lpstr>Tema de Office</vt:lpstr>
      <vt:lpstr>Observaciones de la División de Arrendamiento en la presentación de la documentación por parte de los OOAD para nuevos arrendamientos.</vt:lpstr>
      <vt:lpstr>Presentación de PowerPoint</vt:lpstr>
      <vt:lpstr>Presentación de PowerPoint</vt:lpstr>
      <vt:lpstr>Criterios de INDAABIN relacionados con los requisitos para la Autorización de Nuevos Arrendamientos, contenidos en la Circular PRES/001/2022 de INDAABIN; con fundamento en lo previsto en el numeral 15 de los Lineamientos en Materia de Austeridad Republicana de la Administración Pública Federal.</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380</cp:revision>
  <cp:lastPrinted>2022-09-28T00:51:32Z</cp:lastPrinted>
  <dcterms:created xsi:type="dcterms:W3CDTF">2021-12-30T20:32:01Z</dcterms:created>
  <dcterms:modified xsi:type="dcterms:W3CDTF">2022-10-10T15:09:00Z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