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8" r:id="rId1"/>
    <p:sldMasterId id="2147483712" r:id="rId2"/>
    <p:sldMasterId id="2147483713" r:id="rId3"/>
    <p:sldMasterId id="2147483752" r:id="rId4"/>
  </p:sldMasterIdLst>
  <p:notesMasterIdLst>
    <p:notesMasterId r:id="rId9"/>
  </p:notesMasterIdLst>
  <p:handoutMasterIdLst>
    <p:handoutMasterId r:id="rId10"/>
  </p:handoutMasterIdLst>
  <p:sldIdLst>
    <p:sldId id="1308" r:id="rId5"/>
    <p:sldId id="1309" r:id="rId6"/>
    <p:sldId id="1313" r:id="rId7"/>
    <p:sldId id="1312" r:id="rId8"/>
  </p:sldIdLst>
  <p:sldSz cx="15546388" cy="10059988"/>
  <p:notesSz cx="7010400" cy="9296400"/>
  <p:defaultTextStyle>
    <a:defPPr>
      <a:defRPr lang="en-US"/>
    </a:defPPr>
    <a:lvl1pPr marL="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729010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31" userDrawn="1">
          <p15:clr>
            <a:srgbClr val="A4A3A4"/>
          </p15:clr>
        </p15:guide>
        <p15:guide id="2" pos="7595" userDrawn="1">
          <p15:clr>
            <a:srgbClr val="A4A3A4"/>
          </p15:clr>
        </p15:guide>
        <p15:guide id="3" pos="20" userDrawn="1">
          <p15:clr>
            <a:srgbClr val="A4A3A4"/>
          </p15:clr>
        </p15:guide>
        <p15:guide id="4" pos="7369" userDrawn="1">
          <p15:clr>
            <a:srgbClr val="A4A3A4"/>
          </p15:clr>
        </p15:guide>
        <p15:guide id="5" pos="95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intia Aguilar Nuñez" initials="CAN" lastIdx="12" clrIdx="0"/>
  <p:cmAuthor id="1" name="Alberto Cadena Mtz." initials="ACM" lastIdx="17" clrIdx="1"/>
  <p:cmAuthor id="2" name="ELIECER MORENO" initials="EM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6D5C"/>
    <a:srgbClr val="9D2449"/>
    <a:srgbClr val="B38E5D"/>
    <a:srgbClr val="F2791E"/>
    <a:srgbClr val="285C4D"/>
    <a:srgbClr val="621132"/>
    <a:srgbClr val="D4C19C"/>
    <a:srgbClr val="A42145"/>
    <a:srgbClr val="56242A"/>
    <a:srgbClr val="1332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 autoAdjust="0"/>
    <p:restoredTop sz="98778" autoAdjust="0"/>
  </p:normalViewPr>
  <p:slideViewPr>
    <p:cSldViewPr snapToGrid="0" snapToObjects="1">
      <p:cViewPr varScale="1">
        <p:scale>
          <a:sx n="60" d="100"/>
          <a:sy n="60" d="100"/>
        </p:scale>
        <p:origin x="-66" y="-462"/>
      </p:cViewPr>
      <p:guideLst>
        <p:guide orient="horz" pos="1331"/>
        <p:guide pos="7595"/>
        <p:guide pos="20"/>
        <p:guide pos="7369"/>
        <p:guide pos="95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-384"/>
    </p:cViewPr>
  </p:sorterViewPr>
  <p:notesViewPr>
    <p:cSldViewPr snapToGrid="0" snapToObjects="1">
      <p:cViewPr varScale="1">
        <p:scale>
          <a:sx n="70" d="100"/>
          <a:sy n="70" d="100"/>
        </p:scale>
        <p:origin x="-2508" y="-96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Contratos</c:v>
                </c:pt>
              </c:strCache>
            </c:strRef>
          </c:tx>
          <c:spPr>
            <a:solidFill>
              <a:srgbClr val="9D2449"/>
            </a:solidFill>
          </c:spPr>
          <c:dPt>
            <c:idx val="0"/>
            <c:bubble3D val="0"/>
            <c:spPr>
              <a:solidFill>
                <a:srgbClr val="285C4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67-E241-A5B0-E8EB2A621F7F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367-E241-A5B0-E8EB2A621F7F}"/>
              </c:ext>
            </c:extLst>
          </c:dPt>
          <c:dLbls>
            <c:dLbl>
              <c:idx val="0"/>
              <c:layout>
                <c:manualLayout>
                  <c:x val="-0.24597124934510647"/>
                  <c:y val="-3.8698533866954092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dirty="0" err="1"/>
                      <a:t>Reportado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41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59.4%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6412879455365379"/>
                  <c:y val="-7.9952639617586543E-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No reportado
</a:t>
                    </a:r>
                    <a:r>
                      <a:rPr lang="en-US" dirty="0" smtClean="0"/>
                      <a:t>26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40.6%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Reportado</c:v>
                </c:pt>
                <c:pt idx="1">
                  <c:v>No reportado</c:v>
                </c:pt>
              </c:strCache>
            </c:strRef>
          </c:cat>
          <c:val>
            <c:numRef>
              <c:f>Hoja1!$B$2:$B$3</c:f>
              <c:numCache>
                <c:formatCode>0</c:formatCode>
                <c:ptCount val="2"/>
                <c:pt idx="0">
                  <c:v>39</c:v>
                </c:pt>
                <c:pt idx="1">
                  <c:v>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67-E241-A5B0-E8EB2A621F7F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Contratos</c:v>
                </c:pt>
              </c:strCache>
            </c:strRef>
          </c:tx>
          <c:spPr>
            <a:solidFill>
              <a:srgbClr val="9D2449"/>
            </a:solidFill>
          </c:spPr>
          <c:dPt>
            <c:idx val="0"/>
            <c:bubble3D val="0"/>
            <c:spPr>
              <a:solidFill>
                <a:srgbClr val="285C4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67-E241-A5B0-E8EB2A621F7F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367-E241-A5B0-E8EB2A621F7F}"/>
              </c:ext>
            </c:extLst>
          </c:dPt>
          <c:dLbls>
            <c:dLbl>
              <c:idx val="0"/>
              <c:layout>
                <c:manualLayout>
                  <c:x val="-0.24972949811747261"/>
                  <c:y val="-0.15330960018605233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dirty="0" err="1"/>
                      <a:t>Reportado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41</a:t>
                    </a:r>
                    <a:r>
                      <a:rPr lang="en-US" dirty="0"/>
                      <a:t>
</a:t>
                    </a:r>
                    <a:r>
                      <a:rPr lang="en-US" dirty="0" smtClean="0"/>
                      <a:t>61.2%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6788689536929483"/>
                  <c:y val="6.7665506487339766E-2"/>
                </c:manualLayout>
              </c:layout>
              <c:tx>
                <c:rich>
                  <a:bodyPr/>
                  <a:lstStyle/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dirty="0"/>
                      <a:t>No </a:t>
                    </a:r>
                    <a:r>
                      <a:rPr lang="en-US" dirty="0" err="1" smtClean="0"/>
                      <a:t>reportado</a:t>
                    </a:r>
                    <a:endParaRPr lang="en-US" dirty="0"/>
                  </a:p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26</a:t>
                    </a:r>
                  </a:p>
                  <a:p>
                    <a:pPr>
                      <a:defRPr b="1">
                        <a:solidFill>
                          <a:schemeClr val="bg1"/>
                        </a:solidFill>
                      </a:defRPr>
                    </a:pPr>
                    <a:r>
                      <a:rPr lang="en-US" dirty="0" smtClean="0"/>
                      <a:t>38.8%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Reportado</c:v>
                </c:pt>
                <c:pt idx="1">
                  <c:v>No reportado</c:v>
                </c:pt>
              </c:strCache>
            </c:strRef>
          </c:cat>
          <c:val>
            <c:numRef>
              <c:f>Hoja1!$B$2:$B$3</c:f>
              <c:numCache>
                <c:formatCode>0</c:formatCode>
                <c:ptCount val="2"/>
                <c:pt idx="0">
                  <c:v>41</c:v>
                </c:pt>
                <c:pt idx="1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67-E241-A5B0-E8EB2A621F7F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Contratos</c:v>
                </c:pt>
              </c:strCache>
            </c:strRef>
          </c:tx>
          <c:spPr>
            <a:solidFill>
              <a:srgbClr val="9D2449"/>
            </a:solidFill>
          </c:spPr>
          <c:dPt>
            <c:idx val="0"/>
            <c:bubble3D val="0"/>
            <c:spPr>
              <a:solidFill>
                <a:srgbClr val="285C4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67-E241-A5B0-E8EB2A621F7F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8367-E241-A5B0-E8EB2A621F7F}"/>
              </c:ext>
            </c:extLst>
          </c:dPt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s-MX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Hoja1!$A$2:$A$3</c:f>
              <c:strCache>
                <c:ptCount val="2"/>
                <c:pt idx="0">
                  <c:v>Reportado</c:v>
                </c:pt>
                <c:pt idx="1">
                  <c:v>No reportado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7</c:v>
                </c:pt>
                <c:pt idx="1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67-E241-A5B0-E8EB2A621F7F}"/>
            </c:ext>
          </c:extLst>
        </c:ser>
        <c:dLbls>
          <c:dLblPos val="ctr"/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7.2630965680726706E-4"/>
          <c:w val="0.94223335868557334"/>
          <c:h val="0.4429332256376103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Trimer Trimestre</c:v>
                </c:pt>
              </c:strCache>
            </c:strRef>
          </c:tx>
          <c:spPr>
            <a:solidFill>
              <a:srgbClr val="246D5C"/>
            </a:solidFill>
          </c:spPr>
          <c:invertIfNegative val="0"/>
          <c:dPt>
            <c:idx val="6"/>
            <c:invertIfNegative val="0"/>
            <c:bubble3D val="0"/>
            <c:spPr>
              <a:solidFill>
                <a:srgbClr val="246D5C"/>
              </a:solidFill>
            </c:spPr>
          </c:dPt>
          <c:dPt>
            <c:idx val="13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4"/>
            <c:invertIfNegative val="0"/>
            <c:bubble3D val="0"/>
            <c:spPr>
              <a:solidFill>
                <a:srgbClr val="246D5C"/>
              </a:solidFill>
            </c:spPr>
          </c:dPt>
          <c:dPt>
            <c:idx val="17"/>
            <c:invertIfNegative val="0"/>
            <c:bubble3D val="0"/>
            <c:spPr>
              <a:solidFill>
                <a:srgbClr val="246D5C"/>
              </a:solidFill>
            </c:spPr>
          </c:dPt>
          <c:dPt>
            <c:idx val="19"/>
            <c:invertIfNegative val="0"/>
            <c:bubble3D val="0"/>
            <c:spPr>
              <a:solidFill>
                <a:srgbClr val="246D5C"/>
              </a:solidFill>
            </c:spPr>
          </c:dPt>
          <c:dPt>
            <c:idx val="20"/>
            <c:invertIfNegative val="0"/>
            <c:bubble3D val="0"/>
            <c:spPr>
              <a:noFill/>
            </c:spPr>
          </c:dPt>
          <c:dPt>
            <c:idx val="22"/>
            <c:invertIfNegative val="0"/>
            <c:bubble3D val="0"/>
            <c:spPr>
              <a:solidFill>
                <a:srgbClr val="246D5C"/>
              </a:solidFill>
            </c:spPr>
          </c:dPt>
          <c:dPt>
            <c:idx val="23"/>
            <c:invertIfNegative val="0"/>
            <c:bubble3D val="0"/>
          </c:dPt>
          <c:dPt>
            <c:idx val="24"/>
            <c:invertIfNegative val="0"/>
            <c:bubble3D val="0"/>
            <c:spPr>
              <a:noFill/>
            </c:spPr>
          </c:dPt>
          <c:dPt>
            <c:idx val="25"/>
            <c:invertIfNegative val="0"/>
            <c:bubble3D val="0"/>
            <c:spPr>
              <a:noFill/>
            </c:spPr>
          </c:dPt>
          <c:dPt>
            <c:idx val="27"/>
            <c:invertIfNegative val="0"/>
            <c:bubble3D val="0"/>
            <c:spPr>
              <a:noFill/>
            </c:spPr>
          </c:dPt>
          <c:dPt>
            <c:idx val="33"/>
            <c:invertIfNegative val="0"/>
            <c:bubble3D val="0"/>
            <c:spPr>
              <a:solidFill>
                <a:srgbClr val="246D5C"/>
              </a:solidFill>
            </c:spPr>
          </c:dPt>
          <c:dPt>
            <c:idx val="34"/>
            <c:invertIfNegative val="0"/>
            <c:bubble3D val="0"/>
            <c:spPr>
              <a:solidFill>
                <a:srgbClr val="246D5C"/>
              </a:solidFill>
            </c:spPr>
          </c:dPt>
          <c:cat>
            <c:strRef>
              <c:f>Hoja1!$A$2:$A$68</c:f>
              <c:strCache>
                <c:ptCount val="67"/>
                <c:pt idx="0">
                  <c:v>HIDALGO</c:v>
                </c:pt>
                <c:pt idx="1">
                  <c:v>NIVEL CENTRAL</c:v>
                </c:pt>
                <c:pt idx="2">
                  <c:v>VERACRUZ NORTE</c:v>
                </c:pt>
                <c:pt idx="3">
                  <c:v>VERACRUZ SUR</c:v>
                </c:pt>
                <c:pt idx="4">
                  <c:v>HOSPITAL GINECO OBSTETRICIA No 3 LA RAZA</c:v>
                </c:pt>
                <c:pt idx="5">
                  <c:v>TLAXCALA</c:v>
                </c:pt>
                <c:pt idx="6">
                  <c:v>UNIDAD DE CONGRESOS DEL CMN SIGLO XXI</c:v>
                </c:pt>
                <c:pt idx="7">
                  <c:v>ÁREAS COMUNES CMN SIGLO XXI</c:v>
                </c:pt>
                <c:pt idx="8">
                  <c:v>BAJA CALIFORNIA</c:v>
                </c:pt>
                <c:pt idx="9">
                  <c:v>BAJA CALIFORNIA SUR</c:v>
                </c:pt>
                <c:pt idx="10">
                  <c:v>CAMPECHE</c:v>
                </c:pt>
                <c:pt idx="11">
                  <c:v>CHIAPAS</c:v>
                </c:pt>
                <c:pt idx="12">
                  <c:v>COAHUILA</c:v>
                </c:pt>
                <c:pt idx="13">
                  <c:v>COLIMA</c:v>
                </c:pt>
                <c:pt idx="14">
                  <c:v>CV ATILXCO METEPEC</c:v>
                </c:pt>
                <c:pt idx="15">
                  <c:v>CV OAXTEPEC</c:v>
                </c:pt>
                <c:pt idx="16">
                  <c:v>CV TRINIDAD Y MALINTZI</c:v>
                </c:pt>
                <c:pt idx="17">
                  <c:v>DF SUR</c:v>
                </c:pt>
                <c:pt idx="18">
                  <c:v>GUANAJUATO</c:v>
                </c:pt>
                <c:pt idx="19">
                  <c:v>GUERRERO</c:v>
                </c:pt>
                <c:pt idx="20">
                  <c:v>HOSPITAL CARDIOLOGÍA SIGLO XXI SUR DEL D.F.</c:v>
                </c:pt>
                <c:pt idx="21">
                  <c:v>HOSPITAL ESPECIALIDADES LA RAZA</c:v>
                </c:pt>
                <c:pt idx="22">
                  <c:v>HOSPITAL ESPECIALIDADES PUEBLA</c:v>
                </c:pt>
                <c:pt idx="23">
                  <c:v>HOSPITAL GINECO OBSTETRICIA  No 4,  D.F. SUR DEL D.F.</c:v>
                </c:pt>
                <c:pt idx="24">
                  <c:v>HOSPITAL GINECO PEDIATRÍA No 48 LEÓN GUANAJUATO</c:v>
                </c:pt>
                <c:pt idx="25">
                  <c:v>HOSPITAL PEDIATRÍA CENTRO MÉDICO NACIONAL SIGLO XXI</c:v>
                </c:pt>
                <c:pt idx="26">
                  <c:v>HOSPITAL TRAUMATOLOGÍA Y ORTOPEDIA No 21, NUEVO LEÓN</c:v>
                </c:pt>
                <c:pt idx="27">
                  <c:v>JALISCO</c:v>
                </c:pt>
                <c:pt idx="28">
                  <c:v>MORELOS</c:v>
                </c:pt>
                <c:pt idx="29">
                  <c:v>NAYARIT</c:v>
                </c:pt>
                <c:pt idx="30">
                  <c:v>NUEVO LEÓN</c:v>
                </c:pt>
                <c:pt idx="31">
                  <c:v>OAXACA</c:v>
                </c:pt>
                <c:pt idx="32">
                  <c:v>PUEBLA</c:v>
                </c:pt>
                <c:pt idx="33">
                  <c:v>QUERÉTARO</c:v>
                </c:pt>
                <c:pt idx="34">
                  <c:v>QUINTANA ROO</c:v>
                </c:pt>
                <c:pt idx="35">
                  <c:v>SINALOA</c:v>
                </c:pt>
                <c:pt idx="36">
                  <c:v>YUCATÁN</c:v>
                </c:pt>
                <c:pt idx="37">
                  <c:v>ZACATECAS</c:v>
                </c:pt>
                <c:pt idx="38">
                  <c:v>DURANGO</c:v>
                </c:pt>
                <c:pt idx="39">
                  <c:v>TAMAULIPAS</c:v>
                </c:pt>
                <c:pt idx="40">
                  <c:v>AGUASCALIENTES</c:v>
                </c:pt>
                <c:pt idx="41">
                  <c:v>HOSPITAL ESPECIALIDADES, JALISCO</c:v>
                </c:pt>
                <c:pt idx="42">
                  <c:v>HOSPITAL GINECO OBSTETRICIA, CMNO</c:v>
                </c:pt>
                <c:pt idx="43">
                  <c:v>HOSPITAL PEDIATRÍA CMNO</c:v>
                </c:pt>
                <c:pt idx="44">
                  <c:v>SAN LUIS POTOSI</c:v>
                </c:pt>
                <c:pt idx="45">
                  <c:v>SONORA</c:v>
                </c:pt>
                <c:pt idx="46">
                  <c:v>ÁREAS COMUNES CMN DE OCCIDENTE</c:v>
                </c:pt>
                <c:pt idx="47">
                  <c:v>CHIHUAHUA</c:v>
                </c:pt>
                <c:pt idx="48">
                  <c:v>DF NORTE</c:v>
                </c:pt>
                <c:pt idx="49">
                  <c:v>ESTADO DE MÉXICO ORIENTE</c:v>
                </c:pt>
                <c:pt idx="50">
                  <c:v>ESTADO DE MÉXICO PONIENTE</c:v>
                </c:pt>
                <c:pt idx="51">
                  <c:v>HOSPITAL DE CARDIOLOGÍA No. 34 MONTERREY, NUEVO LEÓN</c:v>
                </c:pt>
                <c:pt idx="52">
                  <c:v>HOSPITAL DE TRAUMATOLOGÍA  MAGDALENA DE LAS SALINAS</c:v>
                </c:pt>
                <c:pt idx="53">
                  <c:v>HOSPITAL ESPECIALIDADES No 1, GUANAJUATO</c:v>
                </c:pt>
                <c:pt idx="54">
                  <c:v>HOSPITAL ESPECIALIDADES No 14 VERACRUZ, VERACRUZ NORTE</c:v>
                </c:pt>
                <c:pt idx="55">
                  <c:v>HOSPITAL ESPECIALIDADES No 2, CD. OBREGON</c:v>
                </c:pt>
                <c:pt idx="56">
                  <c:v>HOSPITAL ESPECIALIDADES No 25 MONTERREY, NUEVO LEÓN</c:v>
                </c:pt>
                <c:pt idx="57">
                  <c:v>HOSPITAL ESPECIALIDADES No 71 TORREON, COAH </c:v>
                </c:pt>
                <c:pt idx="58">
                  <c:v>HOSPITAL ESPECIALIDADES No. 1, YUCATAN</c:v>
                </c:pt>
                <c:pt idx="59">
                  <c:v>HOSPITAL ESPECIALIDADES SIGLO XXI SUR</c:v>
                </c:pt>
                <c:pt idx="60">
                  <c:v>HOSPITAL GENERAL LA RAZA NORTE</c:v>
                </c:pt>
                <c:pt idx="61">
                  <c:v>HOSPITAL GINECO OBSTETRICIA No 23, MONTERREY</c:v>
                </c:pt>
                <c:pt idx="62">
                  <c:v>HOSPITAL ONCOLOGIA SIGLO XXI</c:v>
                </c:pt>
                <c:pt idx="63">
                  <c:v>HOSPITAL TRAUMATOLOGÍA Y ORTOPEDIA LOMAS VERDES</c:v>
                </c:pt>
                <c:pt idx="64">
                  <c:v>HOSPITAL TRAUMATOLOGÍA Y ORTOPEDIA, PUEBLA</c:v>
                </c:pt>
                <c:pt idx="65">
                  <c:v>MICHOACÁN</c:v>
                </c:pt>
                <c:pt idx="66">
                  <c:v>TABASCO</c:v>
                </c:pt>
              </c:strCache>
            </c:strRef>
          </c:cat>
          <c:val>
            <c:numRef>
              <c:f>Hoja1!$B$2:$B$68</c:f>
              <c:numCache>
                <c:formatCode>General</c:formatCode>
                <c:ptCount val="6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Segundo Trimestre</c:v>
                </c:pt>
              </c:strCache>
            </c:strRef>
          </c:tx>
          <c:spPr>
            <a:solidFill>
              <a:srgbClr val="B38E5D"/>
            </a:solidFill>
          </c:spPr>
          <c:invertIfNegative val="0"/>
          <c:dPt>
            <c:idx val="14"/>
            <c:invertIfNegative val="0"/>
            <c:bubble3D val="0"/>
            <c:spPr>
              <a:solidFill>
                <a:srgbClr val="B38E5D"/>
              </a:solidFill>
            </c:spPr>
          </c:dPt>
          <c:dPt>
            <c:idx val="17"/>
            <c:invertIfNegative val="0"/>
            <c:bubble3D val="0"/>
            <c:spPr>
              <a:solidFill>
                <a:srgbClr val="B38E5D"/>
              </a:solidFill>
            </c:spPr>
          </c:dPt>
          <c:dPt>
            <c:idx val="18"/>
            <c:invertIfNegative val="0"/>
            <c:bubble3D val="0"/>
          </c:dPt>
          <c:dPt>
            <c:idx val="19"/>
            <c:invertIfNegative val="0"/>
            <c:bubble3D val="0"/>
          </c:dPt>
          <c:dPt>
            <c:idx val="20"/>
            <c:invertIfNegative val="0"/>
            <c:bubble3D val="0"/>
          </c:dPt>
          <c:dPt>
            <c:idx val="21"/>
            <c:invertIfNegative val="0"/>
            <c:bubble3D val="0"/>
          </c:dPt>
          <c:dPt>
            <c:idx val="23"/>
            <c:invertIfNegative val="0"/>
            <c:bubble3D val="0"/>
          </c:dPt>
          <c:dPt>
            <c:idx val="25"/>
            <c:invertIfNegative val="0"/>
            <c:bubble3D val="0"/>
          </c:dPt>
          <c:dPt>
            <c:idx val="33"/>
            <c:invertIfNegative val="0"/>
            <c:bubble3D val="0"/>
          </c:dPt>
          <c:dPt>
            <c:idx val="34"/>
            <c:invertIfNegative val="0"/>
            <c:bubble3D val="0"/>
          </c:dPt>
          <c:dPt>
            <c:idx val="41"/>
            <c:invertIfNegative val="0"/>
            <c:bubble3D val="0"/>
            <c:spPr>
              <a:solidFill>
                <a:srgbClr val="F2791E"/>
              </a:solidFill>
            </c:spPr>
          </c:dPt>
          <c:cat>
            <c:strRef>
              <c:f>Hoja1!$A$2:$A$68</c:f>
              <c:strCache>
                <c:ptCount val="67"/>
                <c:pt idx="0">
                  <c:v>HIDALGO</c:v>
                </c:pt>
                <c:pt idx="1">
                  <c:v>NIVEL CENTRAL</c:v>
                </c:pt>
                <c:pt idx="2">
                  <c:v>VERACRUZ NORTE</c:v>
                </c:pt>
                <c:pt idx="3">
                  <c:v>VERACRUZ SUR</c:v>
                </c:pt>
                <c:pt idx="4">
                  <c:v>HOSPITAL GINECO OBSTETRICIA No 3 LA RAZA</c:v>
                </c:pt>
                <c:pt idx="5">
                  <c:v>TLAXCALA</c:v>
                </c:pt>
                <c:pt idx="6">
                  <c:v>UNIDAD DE CONGRESOS DEL CMN SIGLO XXI</c:v>
                </c:pt>
                <c:pt idx="7">
                  <c:v>ÁREAS COMUNES CMN SIGLO XXI</c:v>
                </c:pt>
                <c:pt idx="8">
                  <c:v>BAJA CALIFORNIA</c:v>
                </c:pt>
                <c:pt idx="9">
                  <c:v>BAJA CALIFORNIA SUR</c:v>
                </c:pt>
                <c:pt idx="10">
                  <c:v>CAMPECHE</c:v>
                </c:pt>
                <c:pt idx="11">
                  <c:v>CHIAPAS</c:v>
                </c:pt>
                <c:pt idx="12">
                  <c:v>COAHUILA</c:v>
                </c:pt>
                <c:pt idx="13">
                  <c:v>COLIMA</c:v>
                </c:pt>
                <c:pt idx="14">
                  <c:v>CV ATILXCO METEPEC</c:v>
                </c:pt>
                <c:pt idx="15">
                  <c:v>CV OAXTEPEC</c:v>
                </c:pt>
                <c:pt idx="16">
                  <c:v>CV TRINIDAD Y MALINTZI</c:v>
                </c:pt>
                <c:pt idx="17">
                  <c:v>DF SUR</c:v>
                </c:pt>
                <c:pt idx="18">
                  <c:v>GUANAJUATO</c:v>
                </c:pt>
                <c:pt idx="19">
                  <c:v>GUERRERO</c:v>
                </c:pt>
                <c:pt idx="20">
                  <c:v>HOSPITAL CARDIOLOGÍA SIGLO XXI SUR DEL D.F.</c:v>
                </c:pt>
                <c:pt idx="21">
                  <c:v>HOSPITAL ESPECIALIDADES LA RAZA</c:v>
                </c:pt>
                <c:pt idx="22">
                  <c:v>HOSPITAL ESPECIALIDADES PUEBLA</c:v>
                </c:pt>
                <c:pt idx="23">
                  <c:v>HOSPITAL GINECO OBSTETRICIA  No 4,  D.F. SUR DEL D.F.</c:v>
                </c:pt>
                <c:pt idx="24">
                  <c:v>HOSPITAL GINECO PEDIATRÍA No 48 LEÓN GUANAJUATO</c:v>
                </c:pt>
                <c:pt idx="25">
                  <c:v>HOSPITAL PEDIATRÍA CENTRO MÉDICO NACIONAL SIGLO XXI</c:v>
                </c:pt>
                <c:pt idx="26">
                  <c:v>HOSPITAL TRAUMATOLOGÍA Y ORTOPEDIA No 21, NUEVO LEÓN</c:v>
                </c:pt>
                <c:pt idx="27">
                  <c:v>JALISCO</c:v>
                </c:pt>
                <c:pt idx="28">
                  <c:v>MORELOS</c:v>
                </c:pt>
                <c:pt idx="29">
                  <c:v>NAYARIT</c:v>
                </c:pt>
                <c:pt idx="30">
                  <c:v>NUEVO LEÓN</c:v>
                </c:pt>
                <c:pt idx="31">
                  <c:v>OAXACA</c:v>
                </c:pt>
                <c:pt idx="32">
                  <c:v>PUEBLA</c:v>
                </c:pt>
                <c:pt idx="33">
                  <c:v>QUERÉTARO</c:v>
                </c:pt>
                <c:pt idx="34">
                  <c:v>QUINTANA ROO</c:v>
                </c:pt>
                <c:pt idx="35">
                  <c:v>SINALOA</c:v>
                </c:pt>
                <c:pt idx="36">
                  <c:v>YUCATÁN</c:v>
                </c:pt>
                <c:pt idx="37">
                  <c:v>ZACATECAS</c:v>
                </c:pt>
                <c:pt idx="38">
                  <c:v>DURANGO</c:v>
                </c:pt>
                <c:pt idx="39">
                  <c:v>TAMAULIPAS</c:v>
                </c:pt>
                <c:pt idx="40">
                  <c:v>AGUASCALIENTES</c:v>
                </c:pt>
                <c:pt idx="41">
                  <c:v>HOSPITAL ESPECIALIDADES, JALISCO</c:v>
                </c:pt>
                <c:pt idx="42">
                  <c:v>HOSPITAL GINECO OBSTETRICIA, CMNO</c:v>
                </c:pt>
                <c:pt idx="43">
                  <c:v>HOSPITAL PEDIATRÍA CMNO</c:v>
                </c:pt>
                <c:pt idx="44">
                  <c:v>SAN LUIS POTOSI</c:v>
                </c:pt>
                <c:pt idx="45">
                  <c:v>SONORA</c:v>
                </c:pt>
                <c:pt idx="46">
                  <c:v>ÁREAS COMUNES CMN DE OCCIDENTE</c:v>
                </c:pt>
                <c:pt idx="47">
                  <c:v>CHIHUAHUA</c:v>
                </c:pt>
                <c:pt idx="48">
                  <c:v>DF NORTE</c:v>
                </c:pt>
                <c:pt idx="49">
                  <c:v>ESTADO DE MÉXICO ORIENTE</c:v>
                </c:pt>
                <c:pt idx="50">
                  <c:v>ESTADO DE MÉXICO PONIENTE</c:v>
                </c:pt>
                <c:pt idx="51">
                  <c:v>HOSPITAL DE CARDIOLOGÍA No. 34 MONTERREY, NUEVO LEÓN</c:v>
                </c:pt>
                <c:pt idx="52">
                  <c:v>HOSPITAL DE TRAUMATOLOGÍA  MAGDALENA DE LAS SALINAS</c:v>
                </c:pt>
                <c:pt idx="53">
                  <c:v>HOSPITAL ESPECIALIDADES No 1, GUANAJUATO</c:v>
                </c:pt>
                <c:pt idx="54">
                  <c:v>HOSPITAL ESPECIALIDADES No 14 VERACRUZ, VERACRUZ NORTE</c:v>
                </c:pt>
                <c:pt idx="55">
                  <c:v>HOSPITAL ESPECIALIDADES No 2, CD. OBREGON</c:v>
                </c:pt>
                <c:pt idx="56">
                  <c:v>HOSPITAL ESPECIALIDADES No 25 MONTERREY, NUEVO LEÓN</c:v>
                </c:pt>
                <c:pt idx="57">
                  <c:v>HOSPITAL ESPECIALIDADES No 71 TORREON, COAH </c:v>
                </c:pt>
                <c:pt idx="58">
                  <c:v>HOSPITAL ESPECIALIDADES No. 1, YUCATAN</c:v>
                </c:pt>
                <c:pt idx="59">
                  <c:v>HOSPITAL ESPECIALIDADES SIGLO XXI SUR</c:v>
                </c:pt>
                <c:pt idx="60">
                  <c:v>HOSPITAL GENERAL LA RAZA NORTE</c:v>
                </c:pt>
                <c:pt idx="61">
                  <c:v>HOSPITAL GINECO OBSTETRICIA No 23, MONTERREY</c:v>
                </c:pt>
                <c:pt idx="62">
                  <c:v>HOSPITAL ONCOLOGIA SIGLO XXI</c:v>
                </c:pt>
                <c:pt idx="63">
                  <c:v>HOSPITAL TRAUMATOLOGÍA Y ORTOPEDIA LOMAS VERDES</c:v>
                </c:pt>
                <c:pt idx="64">
                  <c:v>HOSPITAL TRAUMATOLOGÍA Y ORTOPEDIA, PUEBLA</c:v>
                </c:pt>
                <c:pt idx="65">
                  <c:v>MICHOACÁN</c:v>
                </c:pt>
                <c:pt idx="66">
                  <c:v>TABASCO</c:v>
                </c:pt>
              </c:strCache>
            </c:strRef>
          </c:cat>
          <c:val>
            <c:numRef>
              <c:f>Hoja1!$C$2:$C$68</c:f>
              <c:numCache>
                <c:formatCode>General</c:formatCode>
                <c:ptCount val="6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Tercer Trimestre</c:v>
                </c:pt>
              </c:strCache>
            </c:strRef>
          </c:tx>
          <c:spPr>
            <a:solidFill>
              <a:srgbClr val="9D2449"/>
            </a:solidFill>
          </c:spPr>
          <c:invertIfNegative val="0"/>
          <c:cat>
            <c:strRef>
              <c:f>Hoja1!$A$2:$A$68</c:f>
              <c:strCache>
                <c:ptCount val="67"/>
                <c:pt idx="0">
                  <c:v>HIDALGO</c:v>
                </c:pt>
                <c:pt idx="1">
                  <c:v>NIVEL CENTRAL</c:v>
                </c:pt>
                <c:pt idx="2">
                  <c:v>VERACRUZ NORTE</c:v>
                </c:pt>
                <c:pt idx="3">
                  <c:v>VERACRUZ SUR</c:v>
                </c:pt>
                <c:pt idx="4">
                  <c:v>HOSPITAL GINECO OBSTETRICIA No 3 LA RAZA</c:v>
                </c:pt>
                <c:pt idx="5">
                  <c:v>TLAXCALA</c:v>
                </c:pt>
                <c:pt idx="6">
                  <c:v>UNIDAD DE CONGRESOS DEL CMN SIGLO XXI</c:v>
                </c:pt>
                <c:pt idx="7">
                  <c:v>ÁREAS COMUNES CMN SIGLO XXI</c:v>
                </c:pt>
                <c:pt idx="8">
                  <c:v>BAJA CALIFORNIA</c:v>
                </c:pt>
                <c:pt idx="9">
                  <c:v>BAJA CALIFORNIA SUR</c:v>
                </c:pt>
                <c:pt idx="10">
                  <c:v>CAMPECHE</c:v>
                </c:pt>
                <c:pt idx="11">
                  <c:v>CHIAPAS</c:v>
                </c:pt>
                <c:pt idx="12">
                  <c:v>COAHUILA</c:v>
                </c:pt>
                <c:pt idx="13">
                  <c:v>COLIMA</c:v>
                </c:pt>
                <c:pt idx="14">
                  <c:v>CV ATILXCO METEPEC</c:v>
                </c:pt>
                <c:pt idx="15">
                  <c:v>CV OAXTEPEC</c:v>
                </c:pt>
                <c:pt idx="16">
                  <c:v>CV TRINIDAD Y MALINTZI</c:v>
                </c:pt>
                <c:pt idx="17">
                  <c:v>DF SUR</c:v>
                </c:pt>
                <c:pt idx="18">
                  <c:v>GUANAJUATO</c:v>
                </c:pt>
                <c:pt idx="19">
                  <c:v>GUERRERO</c:v>
                </c:pt>
                <c:pt idx="20">
                  <c:v>HOSPITAL CARDIOLOGÍA SIGLO XXI SUR DEL D.F.</c:v>
                </c:pt>
                <c:pt idx="21">
                  <c:v>HOSPITAL ESPECIALIDADES LA RAZA</c:v>
                </c:pt>
                <c:pt idx="22">
                  <c:v>HOSPITAL ESPECIALIDADES PUEBLA</c:v>
                </c:pt>
                <c:pt idx="23">
                  <c:v>HOSPITAL GINECO OBSTETRICIA  No 4,  D.F. SUR DEL D.F.</c:v>
                </c:pt>
                <c:pt idx="24">
                  <c:v>HOSPITAL GINECO PEDIATRÍA No 48 LEÓN GUANAJUATO</c:v>
                </c:pt>
                <c:pt idx="25">
                  <c:v>HOSPITAL PEDIATRÍA CENTRO MÉDICO NACIONAL SIGLO XXI</c:v>
                </c:pt>
                <c:pt idx="26">
                  <c:v>HOSPITAL TRAUMATOLOGÍA Y ORTOPEDIA No 21, NUEVO LEÓN</c:v>
                </c:pt>
                <c:pt idx="27">
                  <c:v>JALISCO</c:v>
                </c:pt>
                <c:pt idx="28">
                  <c:v>MORELOS</c:v>
                </c:pt>
                <c:pt idx="29">
                  <c:v>NAYARIT</c:v>
                </c:pt>
                <c:pt idx="30">
                  <c:v>NUEVO LEÓN</c:v>
                </c:pt>
                <c:pt idx="31">
                  <c:v>OAXACA</c:v>
                </c:pt>
                <c:pt idx="32">
                  <c:v>PUEBLA</c:v>
                </c:pt>
                <c:pt idx="33">
                  <c:v>QUERÉTARO</c:v>
                </c:pt>
                <c:pt idx="34">
                  <c:v>QUINTANA ROO</c:v>
                </c:pt>
                <c:pt idx="35">
                  <c:v>SINALOA</c:v>
                </c:pt>
                <c:pt idx="36">
                  <c:v>YUCATÁN</c:v>
                </c:pt>
                <c:pt idx="37">
                  <c:v>ZACATECAS</c:v>
                </c:pt>
                <c:pt idx="38">
                  <c:v>DURANGO</c:v>
                </c:pt>
                <c:pt idx="39">
                  <c:v>TAMAULIPAS</c:v>
                </c:pt>
                <c:pt idx="40">
                  <c:v>AGUASCALIENTES</c:v>
                </c:pt>
                <c:pt idx="41">
                  <c:v>HOSPITAL ESPECIALIDADES, JALISCO</c:v>
                </c:pt>
                <c:pt idx="42">
                  <c:v>HOSPITAL GINECO OBSTETRICIA, CMNO</c:v>
                </c:pt>
                <c:pt idx="43">
                  <c:v>HOSPITAL PEDIATRÍA CMNO</c:v>
                </c:pt>
                <c:pt idx="44">
                  <c:v>SAN LUIS POTOSI</c:v>
                </c:pt>
                <c:pt idx="45">
                  <c:v>SONORA</c:v>
                </c:pt>
                <c:pt idx="46">
                  <c:v>ÁREAS COMUNES CMN DE OCCIDENTE</c:v>
                </c:pt>
                <c:pt idx="47">
                  <c:v>CHIHUAHUA</c:v>
                </c:pt>
                <c:pt idx="48">
                  <c:v>DF NORTE</c:v>
                </c:pt>
                <c:pt idx="49">
                  <c:v>ESTADO DE MÉXICO ORIENTE</c:v>
                </c:pt>
                <c:pt idx="50">
                  <c:v>ESTADO DE MÉXICO PONIENTE</c:v>
                </c:pt>
                <c:pt idx="51">
                  <c:v>HOSPITAL DE CARDIOLOGÍA No. 34 MONTERREY, NUEVO LEÓN</c:v>
                </c:pt>
                <c:pt idx="52">
                  <c:v>HOSPITAL DE TRAUMATOLOGÍA  MAGDALENA DE LAS SALINAS</c:v>
                </c:pt>
                <c:pt idx="53">
                  <c:v>HOSPITAL ESPECIALIDADES No 1, GUANAJUATO</c:v>
                </c:pt>
                <c:pt idx="54">
                  <c:v>HOSPITAL ESPECIALIDADES No 14 VERACRUZ, VERACRUZ NORTE</c:v>
                </c:pt>
                <c:pt idx="55">
                  <c:v>HOSPITAL ESPECIALIDADES No 2, CD. OBREGON</c:v>
                </c:pt>
                <c:pt idx="56">
                  <c:v>HOSPITAL ESPECIALIDADES No 25 MONTERREY, NUEVO LEÓN</c:v>
                </c:pt>
                <c:pt idx="57">
                  <c:v>HOSPITAL ESPECIALIDADES No 71 TORREON, COAH </c:v>
                </c:pt>
                <c:pt idx="58">
                  <c:v>HOSPITAL ESPECIALIDADES No. 1, YUCATAN</c:v>
                </c:pt>
                <c:pt idx="59">
                  <c:v>HOSPITAL ESPECIALIDADES SIGLO XXI SUR</c:v>
                </c:pt>
                <c:pt idx="60">
                  <c:v>HOSPITAL GENERAL LA RAZA NORTE</c:v>
                </c:pt>
                <c:pt idx="61">
                  <c:v>HOSPITAL GINECO OBSTETRICIA No 23, MONTERREY</c:v>
                </c:pt>
                <c:pt idx="62">
                  <c:v>HOSPITAL ONCOLOGIA SIGLO XXI</c:v>
                </c:pt>
                <c:pt idx="63">
                  <c:v>HOSPITAL TRAUMATOLOGÍA Y ORTOPEDIA LOMAS VERDES</c:v>
                </c:pt>
                <c:pt idx="64">
                  <c:v>HOSPITAL TRAUMATOLOGÍA Y ORTOPEDIA, PUEBLA</c:v>
                </c:pt>
                <c:pt idx="65">
                  <c:v>MICHOACÁN</c:v>
                </c:pt>
                <c:pt idx="66">
                  <c:v>TABASCO</c:v>
                </c:pt>
              </c:strCache>
            </c:strRef>
          </c:cat>
          <c:val>
            <c:numRef>
              <c:f>Hoja1!$D$2:$D$68</c:f>
              <c:numCache>
                <c:formatCode>General</c:formatCode>
                <c:ptCount val="6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5063424"/>
        <c:axId val="265065216"/>
      </c:barChart>
      <c:catAx>
        <c:axId val="265063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s-MX"/>
          </a:p>
        </c:txPr>
        <c:crossAx val="265065216"/>
        <c:crosses val="autoZero"/>
        <c:auto val="1"/>
        <c:lblAlgn val="ctr"/>
        <c:lblOffset val="100"/>
        <c:noMultiLvlLbl val="0"/>
      </c:catAx>
      <c:valAx>
        <c:axId val="265065216"/>
        <c:scaling>
          <c:orientation val="minMax"/>
          <c:max val="3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265063424"/>
        <c:crosses val="autoZero"/>
        <c:crossBetween val="between"/>
        <c:majorUnit val="1"/>
      </c:valAx>
    </c:plotArea>
    <c:legend>
      <c:legendPos val="r"/>
      <c:layout>
        <c:manualLayout>
          <c:xMode val="edge"/>
          <c:yMode val="edge"/>
          <c:x val="3.3820395543028139E-2"/>
          <c:y val="0.94654914022492509"/>
          <c:w val="0.16887971150273065"/>
          <c:h val="5.345085977507487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0.82046</cdr:x>
      <cdr:y>0.22139</cdr:y>
    </cdr:from>
    <cdr:to>
      <cdr:x>0.93587</cdr:x>
      <cdr:y>0.22139</cdr:y>
    </cdr:to>
    <cdr:cxnSp macro="">
      <cdr:nvCxnSpPr>
        <cdr:cNvPr id="2" name="11 Conector recto de flecha"/>
        <cdr:cNvCxnSpPr/>
      </cdr:nvCxnSpPr>
      <cdr:spPr>
        <a:xfrm xmlns:a="http://schemas.openxmlformats.org/drawingml/2006/main" flipV="1">
          <a:off x="12284766" y="1793251"/>
          <a:ext cx="1728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0.34897</cdr:x>
      <cdr:y>0.2813</cdr:y>
    </cdr:from>
    <cdr:to>
      <cdr:x>0.36439</cdr:x>
      <cdr:y>0.47454</cdr:y>
    </cdr:to>
    <cdr:sp macro="" textlink="">
      <cdr:nvSpPr>
        <cdr:cNvPr id="3" name="19 CuadroTexto"/>
        <cdr:cNvSpPr txBox="1"/>
      </cdr:nvSpPr>
      <cdr:spPr>
        <a:xfrm xmlns:a="http://schemas.openxmlformats.org/drawingml/2006/main" rot="16200000">
          <a:off x="4557953" y="2945678"/>
          <a:ext cx="1565215" cy="2308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729010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1458016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2187017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2916028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3645035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4374041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5103053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5832059" algn="l" defTabSz="729010" rtl="0" eaLnBrk="1" latinLnBrk="0" hangingPunct="1">
            <a:defRPr sz="2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MX" sz="900" b="1" dirty="0" smtClean="0"/>
            <a:t>No reportado</a:t>
          </a:r>
          <a:endParaRPr lang="es-MX" sz="900" b="1" dirty="0"/>
        </a:p>
      </cdr:txBody>
    </cdr:sp>
  </cdr:relSizeAnchor>
  <cdr:relSizeAnchor xmlns:cdr="http://schemas.openxmlformats.org/drawingml/2006/chartDrawing">
    <cdr:from>
      <cdr:x>0.6953</cdr:x>
      <cdr:y>0.06671</cdr:y>
    </cdr:from>
    <cdr:to>
      <cdr:x>0.93573</cdr:x>
      <cdr:y>0.06671</cdr:y>
    </cdr:to>
    <cdr:cxnSp macro="">
      <cdr:nvCxnSpPr>
        <cdr:cNvPr id="4" name="11 Conector recto de flecha"/>
        <cdr:cNvCxnSpPr/>
      </cdr:nvCxnSpPr>
      <cdr:spPr>
        <a:xfrm xmlns:a="http://schemas.openxmlformats.org/drawingml/2006/main" flipV="1">
          <a:off x="10410782" y="540378"/>
          <a:ext cx="3600000" cy="0"/>
        </a:xfrm>
        <a:prstGeom xmlns:a="http://schemas.openxmlformats.org/drawingml/2006/main" prst="straightConnector1">
          <a:avLst/>
        </a:prstGeom>
        <a:ln xmlns:a="http://schemas.openxmlformats.org/drawingml/2006/main">
          <a:headEnd type="oval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5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43" y="1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31774-F16D-404C-861E-62395E28964A}" type="datetimeFigureOut">
              <a:rPr lang="es-MX" smtClean="0"/>
              <a:t>04/10/2021</a:t>
            </a:fld>
            <a:endParaRPr lang="es-MX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5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43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9C32D0-6C48-4DE1-8D14-F1E97E6728F8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79075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171A019-C0C7-4A88-B9AB-482A98D3ABFB}" type="datetimeFigureOut">
              <a:rPr lang="es-MX" smtClean="0"/>
              <a:pPr/>
              <a:t>04/10/2021</a:t>
            </a:fld>
            <a:endParaRPr lang="es-MX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811213" y="696913"/>
            <a:ext cx="53879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FA9A6C2-435D-483C-AD5A-C44D91AC3BDF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16719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729010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458016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187017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916028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645035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374041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5103053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832059" algn="l" defTabSz="145801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9A6C2-435D-483C-AD5A-C44D91AC3BDF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3881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9A6C2-435D-483C-AD5A-C44D91AC3BDF}" type="slidenum">
              <a:rPr lang="es-MX" smtClean="0"/>
              <a:pPr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388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A9A6C2-435D-483C-AD5A-C44D91AC3BDF}" type="slidenum">
              <a:rPr lang="es-MX" smtClean="0"/>
              <a:pPr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12125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92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s de la P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2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umer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615743" y="9545618"/>
            <a:ext cx="597607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fld id="{7A5E4B40-8CE8-487A-AD07-8D02278C700A}" type="slidenum">
              <a:rPr lang="es-MX" sz="1800" b="1" smtClean="0">
                <a:solidFill>
                  <a:srgbClr val="996600"/>
                </a:solidFill>
              </a:rPr>
              <a:pPr algn="r"/>
              <a:t>‹Nº›</a:t>
            </a:fld>
            <a:endParaRPr lang="es-MX" b="1" dirty="0">
              <a:solidFill>
                <a:srgbClr val="99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34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ex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 userDrawn="1"/>
        </p:nvSpPr>
        <p:spPr>
          <a:xfrm>
            <a:off x="14971025" y="9538775"/>
            <a:ext cx="244946" cy="369025"/>
          </a:xfrm>
          <a:prstGeom prst="rect">
            <a:avLst/>
          </a:prstGeom>
          <a:noFill/>
        </p:spPr>
        <p:txBody>
          <a:bodyPr wrap="none" lIns="91126" tIns="45568" rIns="91126" bIns="45568" rtlCol="0">
            <a:spAutoFit/>
          </a:bodyPr>
          <a:lstStyle/>
          <a:p>
            <a:pPr algn="r"/>
            <a:r>
              <a:rPr lang="es-MX" sz="1800" b="1" dirty="0">
                <a:solidFill>
                  <a:srgbClr val="996600"/>
                </a:solidFill>
              </a:rPr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271213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45" y="4538082"/>
            <a:ext cx="7775660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60" y="297"/>
            <a:ext cx="7933448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282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78" y="129631"/>
            <a:ext cx="891635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71" y="264807"/>
            <a:ext cx="2048732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50" y="250815"/>
            <a:ext cx="533121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58297"/>
            <a:endParaRPr dirty="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5" y="264811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8628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6233F-A4F2-4127-964C-F59E04530CC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62018" y="9324156"/>
            <a:ext cx="3497937" cy="535601"/>
          </a:xfrm>
        </p:spPr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862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9" y="2508049"/>
            <a:ext cx="13408760" cy="4184675"/>
          </a:xfrm>
        </p:spPr>
        <p:txBody>
          <a:bodyPr anchor="b"/>
          <a:lstStyle>
            <a:lvl1pPr>
              <a:defRPr sz="9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9" y="6732277"/>
            <a:ext cx="13408760" cy="2200622"/>
          </a:xfrm>
        </p:spPr>
        <p:txBody>
          <a:bodyPr/>
          <a:lstStyle>
            <a:lvl1pPr marL="0" indent="0">
              <a:buNone/>
              <a:defRPr sz="3800">
                <a:solidFill>
                  <a:schemeClr val="tx1"/>
                </a:solidFill>
              </a:defRPr>
            </a:lvl1pPr>
            <a:lvl2pPr marL="729149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458297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1874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29165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364574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4374898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510404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5833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662FA-96AC-4A80-990E-5ED81F2BEF4C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623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5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80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EA816-A4F8-483C-92E9-A2955E0E43D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63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40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71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1" y="2466095"/>
            <a:ext cx="6609239" cy="1208595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9149" indent="0">
              <a:buNone/>
              <a:defRPr sz="3200" b="1"/>
            </a:lvl2pPr>
            <a:lvl3pPr marL="1458297" indent="0">
              <a:buNone/>
              <a:defRPr sz="2900" b="1"/>
            </a:lvl3pPr>
            <a:lvl4pPr marL="2187446" indent="0">
              <a:buNone/>
              <a:defRPr sz="2600" b="1"/>
            </a:lvl4pPr>
            <a:lvl5pPr marL="2916598" indent="0">
              <a:buNone/>
              <a:defRPr sz="2600" b="1"/>
            </a:lvl5pPr>
            <a:lvl6pPr marL="3645746" indent="0">
              <a:buNone/>
              <a:defRPr sz="2600" b="1"/>
            </a:lvl6pPr>
            <a:lvl7pPr marL="4374898" indent="0">
              <a:buNone/>
              <a:defRPr sz="2600" b="1"/>
            </a:lvl7pPr>
            <a:lvl8pPr marL="5104047" indent="0">
              <a:buNone/>
              <a:defRPr sz="2600" b="1"/>
            </a:lvl8pPr>
            <a:lvl9pPr marL="5833196" indent="0">
              <a:buNone/>
              <a:defRPr sz="2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1" y="3674710"/>
            <a:ext cx="6609239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8B90F-C2DB-477D-A23A-C0DF14587D9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59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235D1-5B44-4B3A-A1D2-A17D43A03A59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8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0BA47-7860-4736-8362-C4700A38A473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579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60" y="1448476"/>
            <a:ext cx="7870360" cy="7149112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95669-0649-43F1-BEE2-2DB1F7005D21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9290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67" y="670686"/>
            <a:ext cx="5014115" cy="2347331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60" y="1448476"/>
            <a:ext cx="7870360" cy="7149112"/>
          </a:xfrm>
        </p:spPr>
        <p:txBody>
          <a:bodyPr anchor="t"/>
          <a:lstStyle>
            <a:lvl1pPr marL="0" indent="0">
              <a:buNone/>
              <a:defRPr sz="5000"/>
            </a:lvl1pPr>
            <a:lvl2pPr marL="729149" indent="0">
              <a:buNone/>
              <a:defRPr sz="4400"/>
            </a:lvl2pPr>
            <a:lvl3pPr marL="1458297" indent="0">
              <a:buNone/>
              <a:defRPr sz="3800"/>
            </a:lvl3pPr>
            <a:lvl4pPr marL="2187446" indent="0">
              <a:buNone/>
              <a:defRPr sz="3200"/>
            </a:lvl4pPr>
            <a:lvl5pPr marL="2916598" indent="0">
              <a:buNone/>
              <a:defRPr sz="3200"/>
            </a:lvl5pPr>
            <a:lvl6pPr marL="3645746" indent="0">
              <a:buNone/>
              <a:defRPr sz="3200"/>
            </a:lvl6pPr>
            <a:lvl7pPr marL="4374898" indent="0">
              <a:buNone/>
              <a:defRPr sz="3200"/>
            </a:lvl7pPr>
            <a:lvl8pPr marL="5104047" indent="0">
              <a:buNone/>
              <a:defRPr sz="3200"/>
            </a:lvl8pPr>
            <a:lvl9pPr marL="5833196" indent="0">
              <a:buNone/>
              <a:defRPr sz="3200"/>
            </a:lvl9pPr>
          </a:lstStyle>
          <a:p>
            <a:r>
              <a:rPr lang="es-ES" dirty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67" y="3018015"/>
            <a:ext cx="5014115" cy="5591212"/>
          </a:xfrm>
        </p:spPr>
        <p:txBody>
          <a:bodyPr/>
          <a:lstStyle>
            <a:lvl1pPr marL="0" indent="0">
              <a:buNone/>
              <a:defRPr sz="2600"/>
            </a:lvl1pPr>
            <a:lvl2pPr marL="729149" indent="0">
              <a:buNone/>
              <a:defRPr sz="2100"/>
            </a:lvl2pPr>
            <a:lvl3pPr marL="1458297" indent="0">
              <a:buNone/>
              <a:defRPr sz="1800"/>
            </a:lvl3pPr>
            <a:lvl4pPr marL="2187446" indent="0">
              <a:buNone/>
              <a:defRPr sz="1500"/>
            </a:lvl4pPr>
            <a:lvl5pPr marL="2916598" indent="0">
              <a:buNone/>
              <a:defRPr sz="1500"/>
            </a:lvl5pPr>
            <a:lvl6pPr marL="3645746" indent="0">
              <a:buNone/>
              <a:defRPr sz="1500"/>
            </a:lvl6pPr>
            <a:lvl7pPr marL="4374898" indent="0">
              <a:buNone/>
              <a:defRPr sz="1500"/>
            </a:lvl7pPr>
            <a:lvl8pPr marL="5104047" indent="0">
              <a:buNone/>
              <a:defRPr sz="1500"/>
            </a:lvl8pPr>
            <a:lvl9pPr marL="5833196" indent="0">
              <a:buNone/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8B94E-02C9-4B0D-BCAB-77542056C85E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064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B3DC-231D-44BA-A260-774EC82AB65B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064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7" y="535623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36" y="535623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C6040-26F4-491C-8ADE-BE2CF7B2198D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5240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50601" y="349928"/>
            <a:ext cx="14446532" cy="904277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s-ES" noProof="0"/>
              <a:t>Haga clic para modificar el estilo de título del patrón</a:t>
            </a:r>
            <a:endParaRPr lang="de-DE" noProof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37FF8-F5A1-4B15-9195-32D8A5121DA7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04.10.2021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11369645" y="9324153"/>
            <a:ext cx="3627491" cy="535601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‹Nº›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550604" y="1254189"/>
            <a:ext cx="14445186" cy="493236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68808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_blanco"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1355961" y="9280853"/>
            <a:ext cx="3627491" cy="535601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fld id="{01959946-1997-4BE3-98D4-7CA92443D8D5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uadroTexto 6"/>
          <p:cNvSpPr txBox="1"/>
          <p:nvPr userDrawn="1"/>
        </p:nvSpPr>
        <p:spPr>
          <a:xfrm>
            <a:off x="3" y="9508387"/>
            <a:ext cx="5719213" cy="538328"/>
          </a:xfrm>
          <a:prstGeom prst="rect">
            <a:avLst/>
          </a:prstGeom>
          <a:solidFill>
            <a:schemeClr val="bg1"/>
          </a:solidFill>
        </p:spPr>
        <p:txBody>
          <a:bodyPr wrap="square" lIns="91146" tIns="45581" rIns="91146" bIns="45581" rtlCol="0">
            <a:spAutoFit/>
          </a:bodyPr>
          <a:lstStyle/>
          <a:p>
            <a:pPr defTabSz="1458297"/>
            <a:endParaRPr lang="es-MX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617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04/10/2021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2461" y="4538082"/>
            <a:ext cx="7775659" cy="55219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4782" y="271"/>
            <a:ext cx="7933447" cy="2177847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5" y="263"/>
            <a:ext cx="7432727" cy="1731276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538153" y="129619"/>
            <a:ext cx="891636" cy="77630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806645" y="264787"/>
            <a:ext cx="2048731" cy="541054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4674543" y="250815"/>
            <a:ext cx="533120" cy="576070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1463055"/>
            <a:endParaRPr sz="29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4258079" y="264789"/>
            <a:ext cx="6478" cy="54105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4791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" y="16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3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61" y="15025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60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8" y="9263"/>
            <a:ext cx="15545817" cy="100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9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6" r:id="rId2"/>
  </p:sldLayoutIdLst>
  <p:hf hdr="0" ftr="0" dt="0"/>
  <p:txStyles>
    <p:titleStyle>
      <a:lvl1pPr algn="ctr" defTabSz="911193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1698" indent="-341698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0352" indent="-284764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001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46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0206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058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61412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17009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72607" indent="-227795" algn="l" defTabSz="91119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561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1193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6805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2410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77998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3606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89204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4809" algn="l" defTabSz="91119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7" y="535603"/>
            <a:ext cx="13408760" cy="1944466"/>
          </a:xfrm>
          <a:prstGeom prst="rect">
            <a:avLst/>
          </a:prstGeom>
        </p:spPr>
        <p:txBody>
          <a:bodyPr vert="horz" lIns="145844" tIns="72897" rIns="145844" bIns="72897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7" y="2678006"/>
            <a:ext cx="13408760" cy="6382970"/>
          </a:xfrm>
          <a:prstGeom prst="rect">
            <a:avLst/>
          </a:prstGeom>
        </p:spPr>
        <p:txBody>
          <a:bodyPr vert="horz" lIns="145844" tIns="72897" rIns="145844" bIns="72897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5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1BE0F3F2-87AD-4776-80C3-845D50E98732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04/10/2021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4" y="9324156"/>
            <a:ext cx="5246906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58" y="9324156"/>
            <a:ext cx="3497937" cy="535601"/>
          </a:xfrm>
          <a:prstGeom prst="rect">
            <a:avLst/>
          </a:prstGeom>
        </p:spPr>
        <p:txBody>
          <a:bodyPr vert="horz" lIns="145844" tIns="72897" rIns="145844" bIns="72897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58297"/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 defTabSz="1458297"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Conector recto 6"/>
          <p:cNvCxnSpPr/>
          <p:nvPr userDrawn="1"/>
        </p:nvCxnSpPr>
        <p:spPr>
          <a:xfrm>
            <a:off x="14737450" y="941493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 userDrawn="1"/>
        </p:nvCxnSpPr>
        <p:spPr>
          <a:xfrm>
            <a:off x="14737450" y="9781709"/>
            <a:ext cx="472694" cy="0"/>
          </a:xfrm>
          <a:prstGeom prst="line">
            <a:avLst/>
          </a:prstGeom>
          <a:ln>
            <a:solidFill>
              <a:srgbClr val="00685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21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5" r:id="rId12"/>
    <p:sldLayoutId id="2147483766" r:id="rId13"/>
    <p:sldLayoutId id="2147483767" r:id="rId14"/>
  </p:sldLayoutIdLst>
  <p:hf hdr="0" ftr="0" dt="0"/>
  <p:txStyles>
    <p:titleStyle>
      <a:lvl1pPr algn="l" defTabSz="1458297" rtl="0" eaLnBrk="1" latinLnBrk="0" hangingPunct="1">
        <a:lnSpc>
          <a:spcPct val="90000"/>
        </a:lnSpc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4589" indent="-364589" algn="l" defTabSz="1458297" rtl="0" eaLnBrk="1" latinLnBrk="0" hangingPunct="1">
        <a:lnSpc>
          <a:spcPct val="90000"/>
        </a:lnSpc>
        <a:spcBef>
          <a:spcPts val="1599"/>
        </a:spcBef>
        <a:buFont typeface="Arial" panose="020B0604020202020204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93736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822880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552027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3281181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40103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7394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46862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6197775" indent="-364589" algn="l" defTabSz="1458297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9149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829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874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165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4574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74898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04047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33196" algn="l" defTabSz="145829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xmlns="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2" name="Conector recto 2">
            <a:extLst>
              <a:ext uri="{FF2B5EF4-FFF2-40B4-BE49-F238E27FC236}">
                <a16:creationId xmlns:a16="http://schemas.microsoft.com/office/drawing/2014/main" xmlns="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943379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032A8C54-C0FB-9642-A27B-B4E5CD155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3529" y="307034"/>
            <a:ext cx="593605" cy="587082"/>
          </a:xfrm>
          <a:prstGeom prst="rect">
            <a:avLst/>
          </a:prstGeom>
        </p:spPr>
      </p:pic>
      <p:graphicFrame>
        <p:nvGraphicFramePr>
          <p:cNvPr id="8" name="2 Gráfico"/>
          <p:cNvGraphicFramePr/>
          <p:nvPr>
            <p:extLst>
              <p:ext uri="{D42A27DB-BD31-4B8C-83A1-F6EECF244321}">
                <p14:modId xmlns:p14="http://schemas.microsoft.com/office/powerpoint/2010/main" val="2954502577"/>
              </p:ext>
            </p:extLst>
          </p:nvPr>
        </p:nvGraphicFramePr>
        <p:xfrm>
          <a:off x="4646403" y="3219593"/>
          <a:ext cx="6758733" cy="453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522127" y="1344723"/>
            <a:ext cx="6758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CUMPLIMIENTO OBLIGACIONES DE TRANSPARENCIA </a:t>
            </a:r>
          </a:p>
          <a:p>
            <a:pPr algn="ctr"/>
            <a:r>
              <a:rPr lang="es-MX" sz="2400" b="1" dirty="0" smtClean="0"/>
              <a:t>PRIMER TRIMESTRE </a:t>
            </a:r>
            <a:r>
              <a:rPr lang="es-MX" sz="2400" b="1" dirty="0"/>
              <a:t>2021</a:t>
            </a:r>
          </a:p>
          <a:p>
            <a:pPr algn="ctr"/>
            <a:r>
              <a:rPr lang="es-MX" sz="2400" b="1" dirty="0"/>
              <a:t>PERMISOS</a:t>
            </a:r>
          </a:p>
        </p:txBody>
      </p:sp>
      <p:sp>
        <p:nvSpPr>
          <p:cNvPr id="16" name="Rectángulo 1">
            <a:extLst>
              <a:ext uri="{FF2B5EF4-FFF2-40B4-BE49-F238E27FC236}">
                <a16:creationId xmlns:a16="http://schemas.microsoft.com/office/drawing/2014/main" xmlns="" id="{33C1285F-DEBC-4CF0-89D1-C981F0C4A28A}"/>
              </a:ext>
            </a:extLst>
          </p:cNvPr>
          <p:cNvSpPr/>
          <p:nvPr/>
        </p:nvSpPr>
        <p:spPr>
          <a:xfrm>
            <a:off x="8575741" y="381284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3. Proyectos Prioritarios</a:t>
            </a:r>
          </a:p>
        </p:txBody>
      </p:sp>
      <p:sp>
        <p:nvSpPr>
          <p:cNvPr id="19" name="Rectángulo 1">
            <a:extLst>
              <a:ext uri="{FF2B5EF4-FFF2-40B4-BE49-F238E27FC236}">
                <a16:creationId xmlns:a16="http://schemas.microsoft.com/office/drawing/2014/main" xmlns="" id="{F03F5EDD-098C-4649-8E72-D9A15099ABD6}"/>
              </a:ext>
            </a:extLst>
          </p:cNvPr>
          <p:cNvSpPr/>
          <p:nvPr/>
        </p:nvSpPr>
        <p:spPr>
          <a:xfrm>
            <a:off x="11003034" y="948821"/>
            <a:ext cx="4147081" cy="715942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2000" b="1" dirty="0">
                <a:solidFill>
                  <a:srgbClr val="246D5C"/>
                </a:solidFill>
              </a:rPr>
              <a:t>II. Seguimiento de proyectos prioritarios</a:t>
            </a:r>
            <a:endParaRPr lang="es-MX" sz="1600" b="1" dirty="0">
              <a:solidFill>
                <a:srgbClr val="A42145"/>
              </a:solidFill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269908"/>
              </p:ext>
            </p:extLst>
          </p:nvPr>
        </p:nvGraphicFramePr>
        <p:xfrm>
          <a:off x="224221" y="2666477"/>
          <a:ext cx="5396515" cy="65415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133"/>
                <a:gridCol w="1996302"/>
                <a:gridCol w="444845"/>
                <a:gridCol w="2732235"/>
              </a:tblGrid>
              <a:tr h="2160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1" u="none" strike="noStrike" dirty="0">
                          <a:effectLst/>
                        </a:rPr>
                        <a:t>NO REPORTADO</a:t>
                      </a:r>
                      <a:endParaRPr lang="es-MX" sz="900" b="1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 anchor="b">
                    <a:noFill/>
                  </a:tcPr>
                </a:tc>
              </a:tr>
              <a:tr h="389130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CHIHUAHUA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1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BAJÍO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LEON, GUANAJUATO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07566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2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COLIMA </a:t>
                      </a:r>
                      <a:r>
                        <a:rPr lang="es-MX" sz="900" b="1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(DEVUELTO)</a:t>
                      </a:r>
                      <a:endParaRPr lang="es-MX" sz="9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14 VERACRUZ, VERACRUZ NORTE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3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 NORTE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2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NORESTE, CD. OBREGON, SONORA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610540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4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ESTADO DE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MÉXICO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ORIENTE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25 MONTERREY, NUEVO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LEÓN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4395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5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ESTADO DE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MÉXICO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PONIENTE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71 TORREON, COAH 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2958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6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JALISCO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No. 1 CENTRO MEDICO NACIONAL MERIDA,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4395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7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MICHOACÁN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GENERAL CENTRO MEDICO NACIONAL LA RAZA NORTE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39642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8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TABASCO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OBSTETRICIA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23, MONTERREY  NUEVO LEON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9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REAS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COMUNES CMN DE OCCIDENTE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PEDIATRÍA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48 LEON GUANAJUATO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3958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10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CARDIOLOGÍA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CENTRO MEDICO NACIONAL SIGLO XXI SUR DEL D.F.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ONCOLOGIA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SIGLO XXI SUR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41586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11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DE </a:t>
                      </a:r>
                      <a:r>
                        <a:rPr lang="pt-BR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CARDIOLOGÍA </a:t>
                      </a:r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34 MONTERREY, NUEVO </a:t>
                      </a:r>
                      <a:r>
                        <a:rPr lang="pt-BR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LEÓN</a:t>
                      </a:r>
                      <a:endParaRPr lang="pt-BR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PEDIATRIA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SIGLO XXI SUR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92325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>
                          <a:effectLst/>
                        </a:rPr>
                        <a:t>12</a:t>
                      </a:r>
                      <a:endParaRPr lang="es-MX" sz="900" b="0" i="0" u="none" strike="noStrike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DE TRAUMATOLOGÍA  MAGDALENA DE LAS SALINAS NORTE DEL D.F.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TRAUMATOLOGÍA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ORTOPEDIA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NACIONAL, PUEBLA, PUEBLA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99519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dirty="0">
                          <a:effectLst/>
                        </a:rPr>
                        <a:t>13</a:t>
                      </a:r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SIGLO XXI SUR DEL D.F.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TRAUMATOLOGÍA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ORTOPEDIA LOMAS VERDES EDO.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MÉXICO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379855">
                <a:tc>
                  <a:txBody>
                    <a:bodyPr/>
                    <a:lstStyle/>
                    <a:p>
                      <a:pPr algn="r" fontAlgn="b"/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noFill/>
                  </a:tcPr>
                </a:tc>
              </a:tr>
              <a:tr h="458876">
                <a:tc>
                  <a:txBody>
                    <a:bodyPr/>
                    <a:lstStyle/>
                    <a:p>
                      <a:pPr algn="r" fontAlgn="b"/>
                      <a:endParaRPr lang="es-MX" sz="90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786040"/>
              </p:ext>
            </p:extLst>
          </p:nvPr>
        </p:nvGraphicFramePr>
        <p:xfrm>
          <a:off x="10906519" y="2186914"/>
          <a:ext cx="4340110" cy="6991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410"/>
                <a:gridCol w="4131700"/>
              </a:tblGrid>
              <a:tr h="1987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1" u="none" strike="noStrike" dirty="0">
                          <a:effectLst/>
                        </a:rPr>
                        <a:t>CARGADO EN SISTEMA</a:t>
                      </a:r>
                      <a:endParaRPr lang="es-MX" sz="900" b="1" i="0" u="none" strike="noStrike" dirty="0">
                        <a:effectLst/>
                        <a:latin typeface="Arial"/>
                      </a:endParaRPr>
                    </a:p>
                  </a:txBody>
                  <a:tcPr marL="5851" marR="5851" marT="5851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NIVEL CENTRAL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AGUASCALIENTES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 SUR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CAMPECHE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CHIAPAS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COAHUILA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 SUR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DURANGO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GUANAJUATO 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GUERRERO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HIDALGO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MORELOS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NAYARIT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NUEVO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LEÓN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OAXACA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PUEBLA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QUERÉTARO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QUINTANA ROO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SINALOA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SONORA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TAMAULIPAS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VERACRUZ NORTE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VERACRUZ SUR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 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ZACATECAS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REAS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COMUNES CMN SIGLO XXI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321043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LA RAZA NORTE DEL D.F.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34663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OCCIDENTE GUADALAJARA, JALISCO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274937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PUEBLA, PUEBLA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 No 4,  D.F. SUR DEL D.F.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274937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No 3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LA RAZA NORTE DEL D.F.</a:t>
                      </a:r>
                    </a:p>
                  </a:txBody>
                  <a:tcPr marL="9525" marR="9525" marT="9525" marB="0" anchor="b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 DE CONGRESOS DEL CMN SIGLO XXI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ATILXCO METEPEC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196516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OAXTEPEC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185157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TRINIDAD Y MALINTZI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52549">
                <a:tc>
                  <a:txBody>
                    <a:bodyPr/>
                    <a:lstStyle/>
                    <a:p>
                      <a:pPr algn="r" fontAlgn="b"/>
                      <a:endParaRPr lang="es-MX" sz="300" b="0" i="0" u="none" strike="noStrike" dirty="0">
                        <a:effectLst/>
                        <a:latin typeface="Arial"/>
                      </a:endParaRPr>
                    </a:p>
                  </a:txBody>
                  <a:tcPr marL="5851" marR="5851" marT="5851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300" dirty="0"/>
                    </a:p>
                  </a:txBody>
                  <a:tcPr marL="5851" marR="5851" marT="5851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11" name="10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954517"/>
              </p:ext>
            </p:extLst>
          </p:nvPr>
        </p:nvGraphicFramePr>
        <p:xfrm>
          <a:off x="6405686" y="8166410"/>
          <a:ext cx="4340110" cy="17674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410"/>
                <a:gridCol w="4131700"/>
              </a:tblGrid>
              <a:tr h="87286">
                <a:tc>
                  <a:txBody>
                    <a:bodyPr/>
                    <a:lstStyle/>
                    <a:p>
                      <a:pPr algn="r" fontAlgn="b"/>
                      <a:endParaRPr lang="es-MX" sz="300" b="0" i="0" u="none" strike="noStrike" dirty="0">
                        <a:effectLst/>
                        <a:latin typeface="Arial"/>
                      </a:endParaRPr>
                    </a:p>
                  </a:txBody>
                  <a:tcPr marL="5851" marR="5851" marT="5851" marB="0" anchor="b">
                    <a:noFill/>
                  </a:tcPr>
                </a:tc>
                <a:tc>
                  <a:txBody>
                    <a:bodyPr/>
                    <a:lstStyle/>
                    <a:p>
                      <a:endParaRPr lang="es-MX" sz="300" dirty="0"/>
                    </a:p>
                  </a:txBody>
                  <a:tcPr marL="5851" marR="5851" marT="5851" marB="0" anchor="b">
                    <a:noFill/>
                  </a:tcPr>
                </a:tc>
              </a:tr>
              <a:tr h="1987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1" u="none" strike="noStrike" dirty="0">
                          <a:effectLst/>
                        </a:rPr>
                        <a:t>NO TIENEN PERMISOS</a:t>
                      </a:r>
                      <a:endParaRPr lang="es-MX" sz="900" b="1" i="0" u="none" strike="noStrike" dirty="0">
                        <a:effectLst/>
                        <a:latin typeface="Arial"/>
                      </a:endParaRPr>
                    </a:p>
                  </a:txBody>
                  <a:tcPr marL="5851" marR="5851" marT="5851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2382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172382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LUIS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POTOSÍ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TLAXCALA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39978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OCCIDENTE  GUADALAJARA, JALISCO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34663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PEDIATRÍA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MÉDICO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NACIONAL OCCIDENTE GUADALAJARA, JALISCO</a:t>
                      </a:r>
                    </a:p>
                  </a:txBody>
                  <a:tcPr marL="9525" marR="9525" marT="9525" marB="0">
                    <a:noFill/>
                  </a:tcPr>
                </a:tc>
              </a:tr>
              <a:tr h="296987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TRAUMATOLOGÍA </a:t>
                      </a:r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 ORTOPEDIA No 21, NUEVO </a:t>
                      </a: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LEÓN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574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xmlns="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2" name="Conector recto 2">
            <a:extLst>
              <a:ext uri="{FF2B5EF4-FFF2-40B4-BE49-F238E27FC236}">
                <a16:creationId xmlns:a16="http://schemas.microsoft.com/office/drawing/2014/main" xmlns="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943379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032A8C54-C0FB-9642-A27B-B4E5CD15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529" y="307034"/>
            <a:ext cx="593605" cy="587082"/>
          </a:xfrm>
          <a:prstGeom prst="rect">
            <a:avLst/>
          </a:prstGeom>
        </p:spPr>
      </p:pic>
      <p:graphicFrame>
        <p:nvGraphicFramePr>
          <p:cNvPr id="8" name="2 Gráfico"/>
          <p:cNvGraphicFramePr/>
          <p:nvPr>
            <p:extLst>
              <p:ext uri="{D42A27DB-BD31-4B8C-83A1-F6EECF244321}">
                <p14:modId xmlns:p14="http://schemas.microsoft.com/office/powerpoint/2010/main" val="2584807388"/>
              </p:ext>
            </p:extLst>
          </p:nvPr>
        </p:nvGraphicFramePr>
        <p:xfrm>
          <a:off x="4646403" y="3219593"/>
          <a:ext cx="6758733" cy="453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469336" y="1306792"/>
            <a:ext cx="6758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CUMPLIMIENTO OBLIGACIONES DE TRANSPARENCIA</a:t>
            </a:r>
          </a:p>
          <a:p>
            <a:pPr algn="ctr"/>
            <a:r>
              <a:rPr lang="es-MX" sz="2400" b="1" dirty="0" smtClean="0"/>
              <a:t>SEGUNDO TRIMESTRE </a:t>
            </a:r>
            <a:r>
              <a:rPr lang="es-MX" sz="2400" b="1" dirty="0"/>
              <a:t>2021</a:t>
            </a:r>
          </a:p>
          <a:p>
            <a:pPr algn="ctr"/>
            <a:r>
              <a:rPr lang="es-MX" sz="2400" b="1" dirty="0"/>
              <a:t>PERMISOS</a:t>
            </a:r>
          </a:p>
        </p:txBody>
      </p:sp>
      <p:sp>
        <p:nvSpPr>
          <p:cNvPr id="16" name="Rectángulo 1">
            <a:extLst>
              <a:ext uri="{FF2B5EF4-FFF2-40B4-BE49-F238E27FC236}">
                <a16:creationId xmlns:a16="http://schemas.microsoft.com/office/drawing/2014/main" xmlns="" id="{33C1285F-DEBC-4CF0-89D1-C981F0C4A28A}"/>
              </a:ext>
            </a:extLst>
          </p:cNvPr>
          <p:cNvSpPr/>
          <p:nvPr/>
        </p:nvSpPr>
        <p:spPr>
          <a:xfrm>
            <a:off x="8575741" y="381284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3. Proyectos Prioritarios</a:t>
            </a:r>
          </a:p>
        </p:txBody>
      </p:sp>
      <p:sp>
        <p:nvSpPr>
          <p:cNvPr id="19" name="Rectángulo 1">
            <a:extLst>
              <a:ext uri="{FF2B5EF4-FFF2-40B4-BE49-F238E27FC236}">
                <a16:creationId xmlns:a16="http://schemas.microsoft.com/office/drawing/2014/main" xmlns="" id="{F03F5EDD-098C-4649-8E72-D9A15099ABD6}"/>
              </a:ext>
            </a:extLst>
          </p:cNvPr>
          <p:cNvSpPr/>
          <p:nvPr/>
        </p:nvSpPr>
        <p:spPr>
          <a:xfrm>
            <a:off x="11003034" y="948821"/>
            <a:ext cx="4147081" cy="715942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2000" b="1" dirty="0">
                <a:solidFill>
                  <a:srgbClr val="246D5C"/>
                </a:solidFill>
              </a:rPr>
              <a:t>II. Seguimiento de proyectos prioritarios</a:t>
            </a:r>
            <a:endParaRPr lang="es-MX" sz="1600" b="1" dirty="0">
              <a:solidFill>
                <a:srgbClr val="A42145"/>
              </a:solidFill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6884913"/>
              </p:ext>
            </p:extLst>
          </p:nvPr>
        </p:nvGraphicFramePr>
        <p:xfrm>
          <a:off x="320040" y="2834997"/>
          <a:ext cx="5061584" cy="70585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390"/>
                <a:gridCol w="1920257"/>
                <a:gridCol w="253238"/>
                <a:gridCol w="2552699"/>
              </a:tblGrid>
              <a:tr h="2160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850" b="1" u="none" strike="noStrike" dirty="0">
                          <a:effectLst/>
                        </a:rPr>
                        <a:t>NO REPORTADO</a:t>
                      </a:r>
                      <a:endParaRPr lang="es-MX" sz="850" b="1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85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50" b="0" i="0" u="none" strike="noStrike" dirty="0">
                        <a:effectLst/>
                        <a:latin typeface="Arial"/>
                      </a:endParaRPr>
                    </a:p>
                  </a:txBody>
                  <a:tcPr marL="8101" marR="8101" marT="810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6571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CHIHUAHUA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1 CENTRO MÉDICO NACIONAL BAJIO, LEÓN, GUANAJUATO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936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 NORTE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14 VERACRUZ, VERACRUZ NORTE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244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ESTADO DE MÉXICO ORIENTE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2 CENTRO MÉDICO NACIONAL NORESTE, CD. OBREGON, SONORA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68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ESTADO DE MÉXICO PONIENTE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25 MONTERREY, NUEVO LEÓN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8648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MICHOACÁN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71 TORREON, COAH 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780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LUIS POTOSI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No. 1 CENTRO MÉDICO NACIONAL MERIDA, YUCATAN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057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SONORA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GENERAL CENTRO MÉDICO NACIONAL LA RAZA NORTE DEL D.F.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TABASCO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CENTRO MÉDICO NACIONAL OCCIDENTE  GUADALAJARA, JALISCO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ÁREAS COMUNES CMN DE OCCIDENTE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No 23, MONTERREY  NUEVO LEÓN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10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DE CARDIOLOGÍA No. 34 MONTERREY, NUEVO LEÓN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ONCOLOGIA CENTRO MÉDICO NACIONAL SIGLO XXI SUR DEL D.F.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0260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DE TRAUMATOLOGÍA  MAGDALENA DE LAS SALINAS NORTE DEL D.F.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PEDIATRÍA CENTRO MÉDICO NACIONAL OCCIDENTE GUADALAJARA, JALISCO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68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pt-BR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OCCIDENTE GUADALAJARA, JALISCO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TRAUMATOLOGÍA Y ORTOPEDIA CENTRO MÉDICO NACIONAL, PUEBLA, PUEBLA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4222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SIGLO XXI SUR DEL D.F.</a:t>
                      </a:r>
                    </a:p>
                    <a:p>
                      <a:endParaRPr lang="es-MX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TRAUMATOLOGÍA Y ORTOPEDIA LOMAS VERDES EDO. MÉXICO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0551">
                <a:tc>
                  <a:txBody>
                    <a:bodyPr/>
                    <a:lstStyle/>
                    <a:p>
                      <a:endParaRPr lang="es-MX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545"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endParaRPr lang="es-MX" sz="85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1393852"/>
              </p:ext>
            </p:extLst>
          </p:nvPr>
        </p:nvGraphicFramePr>
        <p:xfrm>
          <a:off x="10793296" y="1760209"/>
          <a:ext cx="4356818" cy="8119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118"/>
                <a:gridCol w="4131700"/>
              </a:tblGrid>
              <a:tr h="1987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1" u="none" strike="noStrike" dirty="0">
                          <a:effectLst/>
                        </a:rPr>
                        <a:t>CARGADO EN SISTEMA</a:t>
                      </a:r>
                      <a:endParaRPr lang="es-MX" sz="900" b="1" i="0" u="none" strike="noStrike" dirty="0">
                        <a:effectLst/>
                        <a:latin typeface="Arial"/>
                      </a:endParaRPr>
                    </a:p>
                  </a:txBody>
                  <a:tcPr marL="5851" marR="5851" marT="585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NIVEL CENTRAL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AGUASCALIENTES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 SUR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CAMPECHE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CHIAPAS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COAHUILA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 SUR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DURANGO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GUANAJUATO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GUERRERO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HIDALGO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MORELOS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NAYARIT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NUEVO LEÓN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OAXACA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PUEBLA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QUERÉTARO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QUINTANA ROO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SINALOA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TAMAULIPAS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VERACRUZ NORTE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VERACRUZ SUR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ZACATECAS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863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ÁREAS COMUNES CMN SIGLO XXI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LA RAZA NORTE DEL D.F.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PUEBLA, PUEBLA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No 3 CENTRO MÉDICO NACIONAL LA RAZA NORTE DEL D.F.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OAXTEPEC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TRINIDAD Y MALINTZI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JALISCO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PEDIATRÍA CENTRO MÉDICO NACIONAL SIGLO XXI SUR DEL D.F.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ATILXCO METEPEC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PEDIATRÍA No 48 LEÓN GUANAJUATO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CARDIOLOGÍA CENTRO MÉDICO NACIONAL SIGLO XXI SUR DEL D.F.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 No 4,  D.F. SUR DEL D.F.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 gridSpan="2"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90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 gridSpan="2"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b="1" u="none" strike="noStrike" dirty="0" smtClean="0">
                          <a:effectLst/>
                        </a:rPr>
                        <a:t>NO TIENEN PERMISOS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2382">
                <a:tc>
                  <a:txBody>
                    <a:bodyPr/>
                    <a:lstStyle/>
                    <a:p>
                      <a:pPr algn="r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COLIMA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TLAXCALA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TRAUMATOLOGÍA Y ORTOPEDIA No 21, NUEVO LEÓN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 DE CONGRESOS DEL CMN SIGLO XXI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91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xmlns="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2" name="Conector recto 2">
            <a:extLst>
              <a:ext uri="{FF2B5EF4-FFF2-40B4-BE49-F238E27FC236}">
                <a16:creationId xmlns:a16="http://schemas.microsoft.com/office/drawing/2014/main" xmlns="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8573573" y="943379"/>
            <a:ext cx="6576541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:a16="http://schemas.microsoft.com/office/drawing/2014/main" xmlns="" id="{032A8C54-C0FB-9642-A27B-B4E5CD155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3529" y="307034"/>
            <a:ext cx="593605" cy="587082"/>
          </a:xfrm>
          <a:prstGeom prst="rect">
            <a:avLst/>
          </a:prstGeom>
        </p:spPr>
      </p:pic>
      <p:graphicFrame>
        <p:nvGraphicFramePr>
          <p:cNvPr id="8" name="2 Gráfico"/>
          <p:cNvGraphicFramePr/>
          <p:nvPr>
            <p:extLst>
              <p:ext uri="{D42A27DB-BD31-4B8C-83A1-F6EECF244321}">
                <p14:modId xmlns:p14="http://schemas.microsoft.com/office/powerpoint/2010/main" val="3843598720"/>
              </p:ext>
            </p:extLst>
          </p:nvPr>
        </p:nvGraphicFramePr>
        <p:xfrm>
          <a:off x="4646403" y="3219593"/>
          <a:ext cx="6758733" cy="4532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CuadroTexto 3"/>
          <p:cNvSpPr txBox="1"/>
          <p:nvPr/>
        </p:nvSpPr>
        <p:spPr>
          <a:xfrm>
            <a:off x="4469336" y="1306792"/>
            <a:ext cx="6758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 smtClean="0"/>
              <a:t>CUMPLIMIENTO OBLIGACIONES DE TRANSPARENCIA</a:t>
            </a:r>
          </a:p>
          <a:p>
            <a:pPr algn="ctr"/>
            <a:r>
              <a:rPr lang="es-MX" sz="2400" b="1" dirty="0" smtClean="0"/>
              <a:t>TERCER</a:t>
            </a:r>
            <a:r>
              <a:rPr lang="es-MX" sz="2400" b="1" dirty="0" smtClean="0"/>
              <a:t> </a:t>
            </a:r>
            <a:r>
              <a:rPr lang="es-MX" sz="2400" b="1" dirty="0" smtClean="0"/>
              <a:t>TRIMESTRE </a:t>
            </a:r>
            <a:r>
              <a:rPr lang="es-MX" sz="2400" b="1" dirty="0"/>
              <a:t>2021</a:t>
            </a:r>
          </a:p>
          <a:p>
            <a:pPr algn="ctr"/>
            <a:r>
              <a:rPr lang="es-MX" sz="2400" b="1" dirty="0"/>
              <a:t>PERMISOS</a:t>
            </a:r>
          </a:p>
        </p:txBody>
      </p:sp>
      <p:sp>
        <p:nvSpPr>
          <p:cNvPr id="16" name="Rectángulo 1">
            <a:extLst>
              <a:ext uri="{FF2B5EF4-FFF2-40B4-BE49-F238E27FC236}">
                <a16:creationId xmlns:a16="http://schemas.microsoft.com/office/drawing/2014/main" xmlns="" id="{33C1285F-DEBC-4CF0-89D1-C981F0C4A28A}"/>
              </a:ext>
            </a:extLst>
          </p:cNvPr>
          <p:cNvSpPr/>
          <p:nvPr/>
        </p:nvSpPr>
        <p:spPr>
          <a:xfrm>
            <a:off x="8575741" y="381284"/>
            <a:ext cx="6576541" cy="562054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3000" b="1" dirty="0">
                <a:solidFill>
                  <a:srgbClr val="246D5C"/>
                </a:solidFill>
              </a:rPr>
              <a:t>3. Proyectos Prioritarios</a:t>
            </a:r>
          </a:p>
        </p:txBody>
      </p:sp>
      <p:sp>
        <p:nvSpPr>
          <p:cNvPr id="19" name="Rectángulo 1">
            <a:extLst>
              <a:ext uri="{FF2B5EF4-FFF2-40B4-BE49-F238E27FC236}">
                <a16:creationId xmlns:a16="http://schemas.microsoft.com/office/drawing/2014/main" xmlns="" id="{F03F5EDD-098C-4649-8E72-D9A15099ABD6}"/>
              </a:ext>
            </a:extLst>
          </p:cNvPr>
          <p:cNvSpPr/>
          <p:nvPr/>
        </p:nvSpPr>
        <p:spPr>
          <a:xfrm>
            <a:off x="11003034" y="948821"/>
            <a:ext cx="4147081" cy="715942"/>
          </a:xfrm>
          <a:prstGeom prst="rect">
            <a:avLst/>
          </a:prstGeom>
        </p:spPr>
        <p:txBody>
          <a:bodyPr wrap="square" lIns="99418" tIns="49709" rIns="99418" bIns="49709">
            <a:spAutoFit/>
          </a:bodyPr>
          <a:lstStyle/>
          <a:p>
            <a:pPr algn="r" defTabSz="1458158"/>
            <a:r>
              <a:rPr lang="es-MX" sz="2000" b="1" dirty="0">
                <a:solidFill>
                  <a:srgbClr val="246D5C"/>
                </a:solidFill>
              </a:rPr>
              <a:t>II. Seguimiento de proyectos prioritarios</a:t>
            </a:r>
            <a:endParaRPr lang="es-MX" sz="1600" b="1" dirty="0">
              <a:solidFill>
                <a:srgbClr val="A42145"/>
              </a:solidFill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60014"/>
              </p:ext>
            </p:extLst>
          </p:nvPr>
        </p:nvGraphicFramePr>
        <p:xfrm>
          <a:off x="320040" y="2834997"/>
          <a:ext cx="5061584" cy="70585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5390"/>
                <a:gridCol w="1920257"/>
                <a:gridCol w="253238"/>
                <a:gridCol w="2552699"/>
              </a:tblGrid>
              <a:tr h="2160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85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NO REPORTADO</a:t>
                      </a:r>
                      <a:endParaRPr lang="es-MX" sz="85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101" marR="8101" marT="810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MX" sz="85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101" marR="8101" marT="810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s-MX" sz="850" b="0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8101" marR="8101" marT="8101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6571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CHIHUAHUA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1 CENTRO MÉDICO NACIONAL BAJIO, LEÓN, GUANAJUATO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936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 NORTE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pt-BR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14 VERACRUZ, VERACRUZ NORTE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1244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ESTADO DE MÉXICO ORIENTE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pt-BR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2 CENTRO MÉDICO NACIONAL NORESTE, CD. OBREGON, SONORA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68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ESTADO DE MÉXICO PONIENTE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25 MONTERREY, NUEVO LEÓN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8648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MICHOACÁN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 71 TORREON, COAH 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780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LUIS POTOSI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No. 1 CENTRO MÉDICO NACIONAL MERIDA, YUCATAN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5057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SONORA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GENERAL CENTRO MÉDICO NACIONAL LA RAZA NORTE DEL D.F.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560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TABASCO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pt-BR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CENTRO MÉDICO NACIONAL OCCIDENTE  GUADALAJARA, JALISCO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ÁREAS COMUNES CMN DE OCCIDENTE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No 23, MONTERREY  NUEVO LEÓN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105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DE CARDIOLOGÍA No. 34 MONTERREY, NUEVO LEÓN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ONCOLOGIA CENTRO MÉDICO NACIONAL SIGLO XXI SUR DEL D.F.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0260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DE TRAUMATOLOGÍA  MAGDALENA DE LAS SALINAS NORTE DEL D.F.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PEDIATRÍA CENTRO MÉDICO NACIONAL OCCIDENTE GUADALAJARA, JALISCO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683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pt-BR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OCCIDENTE GUADALAJARA, JALISCO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TRAUMATOLOGÍA Y ORTOPEDIA CENTRO MÉDICO NACIONAL, PUEBLA, PUEBLA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4222"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SIGLO XXI SUR DEL D.F.</a:t>
                      </a:r>
                    </a:p>
                    <a:p>
                      <a:endParaRPr lang="es-MX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r>
                        <a:rPr lang="es-MX" sz="85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TRAUMATOLOGÍA Y ORTOPEDIA LOMAS VERDES EDO. MÉXICO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0551">
                <a:tc>
                  <a:txBody>
                    <a:bodyPr/>
                    <a:lstStyle/>
                    <a:p>
                      <a:endParaRPr lang="es-MX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66545">
                <a:tc>
                  <a:txBody>
                    <a:bodyPr/>
                    <a:lstStyle/>
                    <a:p>
                      <a:endParaRPr lang="es-MX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458297" rtl="0" eaLnBrk="1" fontAlgn="b" latinLnBrk="0" hangingPunct="1"/>
                      <a:endParaRPr lang="es-MX" sz="85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s-MX" dirty="0">
                        <a:solidFill>
                          <a:srgbClr val="FF0000"/>
                        </a:solidFill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79751"/>
              </p:ext>
            </p:extLst>
          </p:nvPr>
        </p:nvGraphicFramePr>
        <p:xfrm>
          <a:off x="10793296" y="1760209"/>
          <a:ext cx="4356818" cy="81190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118"/>
                <a:gridCol w="4131700"/>
              </a:tblGrid>
              <a:tr h="1987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MX" sz="9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CARGADO EN SISTEMA</a:t>
                      </a:r>
                      <a:endParaRPr lang="es-MX" sz="900" b="1" i="0" u="none" strike="noStrike" dirty="0">
                        <a:solidFill>
                          <a:srgbClr val="FF0000"/>
                        </a:solidFill>
                        <a:effectLst/>
                        <a:latin typeface="Arial"/>
                      </a:endParaRPr>
                    </a:p>
                  </a:txBody>
                  <a:tcPr marL="5851" marR="5851" marT="5851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NIVEL CENTRAL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ES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AGUASCALIENTES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 SUR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CAMPECHE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CHIAPAS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COAHUILA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DF SUR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DURANGO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GUANAJUATO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GUERRERO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HIDALGO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MORELOS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NAYARIT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NUEVO LEÓN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OAXACA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PUEBLA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QUERÉTARO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QUINTANA ROO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SINALOA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TAMAULIPAS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VERACRUZ NORTE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VERACRUZ SUR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ZACATECAS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863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ÁREAS COMUNES CMN SIGLO XXI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LA RAZA NORTE DEL D.F.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ESPECIALIDADES CENTRO MÉDICO NACIONAL PUEBLA, PUEBLA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No 3 CENTRO MÉDICO NACIONAL LA RAZA NORTE DEL D.F.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OAXTEPEC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algn="r" fontAlgn="b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TRINIDAD Y MALINTZI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ES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JALISCO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PEDIATRÍA CENTRO MÉDICO NACIONAL SIGLO XXI SUR DEL D.F.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CV ATILXCO METEPEC</a:t>
                      </a:r>
                    </a:p>
                  </a:txBody>
                  <a:tcPr marL="9525" marR="9525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PEDIATRÍA No 48 LEÓN GUANAJUATO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CARDIOLOGÍA CENTRO MÉDICO NACIONAL SIGLO XXI SUR DEL D.F.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>
                  <a:txBody>
                    <a:bodyPr/>
                    <a:lstStyle/>
                    <a:p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GINECO OBSTETRICIA  No 4,  D.F. SUR DEL D.F.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74351">
                <a:tc gridSpan="2">
                  <a:txBody>
                    <a:bodyPr/>
                    <a:lstStyle/>
                    <a:p>
                      <a:pPr marL="0" marR="0" indent="0" algn="l" defTabSz="145829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MX" sz="900" u="none" strike="noStrike" kern="1200" dirty="0" smtClean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4351">
                <a:tc gridSpan="2"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NO TIENEN PERMISOS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endParaRPr lang="es-MX" sz="9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</a:tr>
              <a:tr h="172382">
                <a:tc>
                  <a:txBody>
                    <a:bodyPr/>
                    <a:lstStyle/>
                    <a:p>
                      <a:pPr algn="r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BAJA CALIFORNIA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algn="r" defTabSz="1458297" rtl="0" eaLnBrk="1" fontAlgn="b" latinLnBrk="0" hangingPunct="1"/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COLIMA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TLAXCALA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YUCATÁN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HOSPITAL TRAUMATOLOGÍA Y ORTOPEDIA No 21, NUEVO LEÓN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3031">
                <a:tc>
                  <a:txBody>
                    <a:bodyPr/>
                    <a:lstStyle/>
                    <a:p>
                      <a:pPr marL="0" marR="0" indent="0" algn="r" defTabSz="145829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  <a:endParaRPr lang="es-MX" sz="90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458297" rtl="0" eaLnBrk="1" fontAlgn="b" latinLnBrk="0" hangingPunct="1"/>
                      <a:r>
                        <a:rPr lang="es-MX" sz="9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UNIDAD DE CONGRESOS DEL CMN SIGLO XXI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66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5913912" y="878797"/>
            <a:ext cx="9406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400" b="1" dirty="0" smtClean="0"/>
              <a:t>Cumplimiento de Obligaciones de Transparencia  Permisos 2021</a:t>
            </a:r>
            <a:endParaRPr lang="es-MX" sz="2400" b="1" dirty="0"/>
          </a:p>
        </p:txBody>
      </p:sp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640167185"/>
              </p:ext>
            </p:extLst>
          </p:nvPr>
        </p:nvGraphicFramePr>
        <p:xfrm>
          <a:off x="573352" y="1709794"/>
          <a:ext cx="14973036" cy="8099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7 Grupo"/>
          <p:cNvGrpSpPr/>
          <p:nvPr/>
        </p:nvGrpSpPr>
        <p:grpSpPr>
          <a:xfrm>
            <a:off x="7127898" y="9396771"/>
            <a:ext cx="3689975" cy="369332"/>
            <a:chOff x="11629970" y="3050374"/>
            <a:chExt cx="3689975" cy="369332"/>
          </a:xfrm>
        </p:grpSpPr>
        <p:sp>
          <p:nvSpPr>
            <p:cNvPr id="6" name="5 CuadroTexto"/>
            <p:cNvSpPr txBox="1"/>
            <p:nvPr/>
          </p:nvSpPr>
          <p:spPr>
            <a:xfrm>
              <a:off x="11752285" y="3050374"/>
              <a:ext cx="3567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800" dirty="0" smtClean="0"/>
                <a:t>Devuelto con observaciones</a:t>
              </a:r>
              <a:endParaRPr lang="es-MX" sz="1800" dirty="0"/>
            </a:p>
          </p:txBody>
        </p:sp>
        <p:sp>
          <p:nvSpPr>
            <p:cNvPr id="7" name="6 Rectángulo"/>
            <p:cNvSpPr/>
            <p:nvPr/>
          </p:nvSpPr>
          <p:spPr>
            <a:xfrm>
              <a:off x="11629970" y="3188660"/>
              <a:ext cx="108000" cy="108000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grpSp>
        <p:nvGrpSpPr>
          <p:cNvPr id="9" name="8 Grupo"/>
          <p:cNvGrpSpPr/>
          <p:nvPr/>
        </p:nvGrpSpPr>
        <p:grpSpPr>
          <a:xfrm>
            <a:off x="10890443" y="9404391"/>
            <a:ext cx="3695675" cy="369332"/>
            <a:chOff x="11624270" y="3050374"/>
            <a:chExt cx="3695675" cy="369332"/>
          </a:xfrm>
        </p:grpSpPr>
        <p:sp>
          <p:nvSpPr>
            <p:cNvPr id="10" name="9 CuadroTexto"/>
            <p:cNvSpPr txBox="1"/>
            <p:nvPr/>
          </p:nvSpPr>
          <p:spPr>
            <a:xfrm>
              <a:off x="11752285" y="3050374"/>
              <a:ext cx="3567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1800" dirty="0" smtClean="0"/>
                <a:t>En revisión</a:t>
              </a:r>
              <a:endParaRPr lang="es-MX" sz="1800" dirty="0"/>
            </a:p>
          </p:txBody>
        </p:sp>
        <p:sp>
          <p:nvSpPr>
            <p:cNvPr id="11" name="10 Rectángulo"/>
            <p:cNvSpPr/>
            <p:nvPr/>
          </p:nvSpPr>
          <p:spPr>
            <a:xfrm>
              <a:off x="11624270" y="3168633"/>
              <a:ext cx="122315" cy="120114"/>
            </a:xfrm>
            <a:prstGeom prst="rect">
              <a:avLst/>
            </a:prstGeom>
            <a:solidFill>
              <a:srgbClr val="F279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/>
            </a:p>
          </p:txBody>
        </p:sp>
      </p:grpSp>
      <p:sp>
        <p:nvSpPr>
          <p:cNvPr id="13" name="12 CuadroTexto"/>
          <p:cNvSpPr txBox="1"/>
          <p:nvPr/>
        </p:nvSpPr>
        <p:spPr>
          <a:xfrm rot="16200000">
            <a:off x="-128936" y="4594452"/>
            <a:ext cx="1158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/>
              <a:t>Primer Trimestre</a:t>
            </a:r>
            <a:endParaRPr lang="es-MX" sz="900" dirty="0"/>
          </a:p>
        </p:txBody>
      </p:sp>
      <p:sp>
        <p:nvSpPr>
          <p:cNvPr id="15" name="14 CuadroTexto"/>
          <p:cNvSpPr txBox="1"/>
          <p:nvPr/>
        </p:nvSpPr>
        <p:spPr>
          <a:xfrm rot="16200000">
            <a:off x="-249180" y="3328081"/>
            <a:ext cx="14320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/>
              <a:t>Segundo Trimestre</a:t>
            </a:r>
            <a:endParaRPr lang="es-MX" sz="900" dirty="0"/>
          </a:p>
        </p:txBody>
      </p:sp>
      <p:sp>
        <p:nvSpPr>
          <p:cNvPr id="3" name="2 CuadroTexto"/>
          <p:cNvSpPr txBox="1"/>
          <p:nvPr/>
        </p:nvSpPr>
        <p:spPr>
          <a:xfrm>
            <a:off x="9791700" y="4686300"/>
            <a:ext cx="4819650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14" name="13 CuadroTexto"/>
          <p:cNvSpPr txBox="1"/>
          <p:nvPr/>
        </p:nvSpPr>
        <p:spPr>
          <a:xfrm>
            <a:off x="9809091" y="4524919"/>
            <a:ext cx="5077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 smtClean="0"/>
              <a:t>No reportado</a:t>
            </a:r>
            <a:endParaRPr lang="es-MX" sz="1800" b="1" dirty="0"/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13370470" y="4713895"/>
            <a:ext cx="1257301" cy="1"/>
          </a:xfrm>
          <a:prstGeom prst="straightConnector1">
            <a:avLst/>
          </a:prstGeom>
          <a:ln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 flipV="1">
            <a:off x="10269934" y="4717177"/>
            <a:ext cx="1080000" cy="2"/>
          </a:xfrm>
          <a:prstGeom prst="straightConnector1">
            <a:avLst/>
          </a:prstGeom>
          <a:ln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 rot="16200000">
            <a:off x="5572187" y="4642189"/>
            <a:ext cx="1565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/>
              <a:t>No reportado</a:t>
            </a:r>
            <a:endParaRPr lang="es-MX" sz="900" b="1" dirty="0"/>
          </a:p>
        </p:txBody>
      </p:sp>
      <p:sp>
        <p:nvSpPr>
          <p:cNvPr id="18" name="Marcador de número de diapositiva 2">
            <a:extLst>
              <a:ext uri="{FF2B5EF4-FFF2-40B4-BE49-F238E27FC236}">
                <a16:creationId xmlns:a16="http://schemas.microsoft.com/office/drawing/2014/main" xmlns="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4596110" y="9343642"/>
            <a:ext cx="622690" cy="535601"/>
          </a:xfrm>
        </p:spPr>
        <p:txBody>
          <a:bodyPr vert="horz" lIns="145844" tIns="72897" rIns="145844" bIns="72897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9580677" y="3301646"/>
            <a:ext cx="4602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 smtClean="0"/>
              <a:t>No reportado</a:t>
            </a:r>
            <a:endParaRPr lang="es-MX" sz="1800" b="1" dirty="0"/>
          </a:p>
        </p:txBody>
      </p:sp>
      <p:cxnSp>
        <p:nvCxnSpPr>
          <p:cNvPr id="22" name="21 Conector recto de flecha"/>
          <p:cNvCxnSpPr/>
          <p:nvPr/>
        </p:nvCxnSpPr>
        <p:spPr>
          <a:xfrm flipH="1">
            <a:off x="9233588" y="3500946"/>
            <a:ext cx="1620000" cy="0"/>
          </a:xfrm>
          <a:prstGeom prst="straightConnector1">
            <a:avLst/>
          </a:prstGeom>
          <a:ln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26 CuadroTexto"/>
          <p:cNvSpPr txBox="1"/>
          <p:nvPr/>
        </p:nvSpPr>
        <p:spPr>
          <a:xfrm rot="16200000">
            <a:off x="4903825" y="4633363"/>
            <a:ext cx="1565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/>
              <a:t>No reportado</a:t>
            </a:r>
            <a:endParaRPr lang="es-MX" sz="900" b="1" dirty="0"/>
          </a:p>
        </p:txBody>
      </p:sp>
      <p:sp>
        <p:nvSpPr>
          <p:cNvPr id="28" name="27 CuadroTexto"/>
          <p:cNvSpPr txBox="1"/>
          <p:nvPr/>
        </p:nvSpPr>
        <p:spPr>
          <a:xfrm rot="16200000">
            <a:off x="4091912" y="4633362"/>
            <a:ext cx="15652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900" b="1" dirty="0" smtClean="0"/>
              <a:t>No reportado</a:t>
            </a:r>
            <a:endParaRPr lang="es-MX" sz="900" b="1" dirty="0"/>
          </a:p>
        </p:txBody>
      </p:sp>
      <p:sp>
        <p:nvSpPr>
          <p:cNvPr id="23" name="22 CuadroTexto"/>
          <p:cNvSpPr txBox="1"/>
          <p:nvPr/>
        </p:nvSpPr>
        <p:spPr>
          <a:xfrm rot="16200000">
            <a:off x="-222908" y="2093073"/>
            <a:ext cx="143207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900" dirty="0" smtClean="0"/>
              <a:t>Tercer</a:t>
            </a:r>
            <a:r>
              <a:rPr lang="es-MX" sz="900" dirty="0" smtClean="0"/>
              <a:t> </a:t>
            </a:r>
            <a:r>
              <a:rPr lang="es-MX" sz="900" dirty="0" smtClean="0"/>
              <a:t>Trimestre</a:t>
            </a:r>
            <a:endParaRPr lang="es-MX" sz="900" dirty="0"/>
          </a:p>
        </p:txBody>
      </p:sp>
      <p:sp>
        <p:nvSpPr>
          <p:cNvPr id="24" name="23 CuadroTexto"/>
          <p:cNvSpPr txBox="1"/>
          <p:nvPr/>
        </p:nvSpPr>
        <p:spPr>
          <a:xfrm>
            <a:off x="7870976" y="2102233"/>
            <a:ext cx="3147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 smtClean="0"/>
              <a:t>No reportado</a:t>
            </a:r>
            <a:endParaRPr lang="es-MX" sz="1800" b="1" dirty="0"/>
          </a:p>
        </p:txBody>
      </p:sp>
      <p:cxnSp>
        <p:nvCxnSpPr>
          <p:cNvPr id="25" name="24 Conector recto de flecha"/>
          <p:cNvCxnSpPr/>
          <p:nvPr/>
        </p:nvCxnSpPr>
        <p:spPr>
          <a:xfrm flipH="1">
            <a:off x="4113912" y="2268424"/>
            <a:ext cx="3600000" cy="0"/>
          </a:xfrm>
          <a:prstGeom prst="straightConnector1">
            <a:avLst/>
          </a:prstGeom>
          <a:ln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487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rtada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gen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teni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5959"/>
      </a:accent1>
      <a:accent2>
        <a:srgbClr val="A6A6A6"/>
      </a:accent2>
      <a:accent3>
        <a:srgbClr val="D9D9D9"/>
      </a:accent3>
      <a:accent4>
        <a:srgbClr val="246D5C"/>
      </a:accent4>
      <a:accent5>
        <a:srgbClr val="309C5C"/>
      </a:accent5>
      <a:accent6>
        <a:srgbClr val="54903C"/>
      </a:accent6>
      <a:hlink>
        <a:srgbClr val="0563C1"/>
      </a:hlink>
      <a:folHlink>
        <a:srgbClr val="954F72"/>
      </a:folHlink>
    </a:clrScheme>
    <a:fontScheme name="Personalizado 1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ersonalizado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95959"/>
    </a:accent1>
    <a:accent2>
      <a:srgbClr val="A6A6A6"/>
    </a:accent2>
    <a:accent3>
      <a:srgbClr val="D9D9D9"/>
    </a:accent3>
    <a:accent4>
      <a:srgbClr val="246D5C"/>
    </a:accent4>
    <a:accent5>
      <a:srgbClr val="309C5C"/>
    </a:accent5>
    <a:accent6>
      <a:srgbClr val="54903C"/>
    </a:accent6>
    <a:hlink>
      <a:srgbClr val="0563C1"/>
    </a:hlink>
    <a:folHlink>
      <a:srgbClr val="954F72"/>
    </a:folHlink>
  </a:clrScheme>
  <a:fontScheme name="Personalizado 1">
    <a:majorFont>
      <a:latin typeface="Montserrat"/>
      <a:ea typeface=""/>
      <a:cs typeface=""/>
    </a:majorFont>
    <a:minorFont>
      <a:latin typeface="Montserrat"/>
      <a:ea typeface=""/>
      <a:cs typeface=""/>
    </a:minorFont>
  </a:fontScheme>
  <a:fmtScheme name="Tema de 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112937</TotalTime>
  <Words>1332</Words>
  <Application>Microsoft Office PowerPoint</Application>
  <PresentationFormat>Personalizado</PresentationFormat>
  <Paragraphs>452</Paragraphs>
  <Slides>4</Slides>
  <Notes>3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Portadas</vt:lpstr>
      <vt:lpstr>Agenda</vt:lpstr>
      <vt:lpstr>Contenido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DMF</dc:creator>
  <cp:lastModifiedBy>Dalia Anaid Silva Villaseñor</cp:lastModifiedBy>
  <cp:revision>6628</cp:revision>
  <cp:lastPrinted>2021-09-02T19:01:27Z</cp:lastPrinted>
  <dcterms:created xsi:type="dcterms:W3CDTF">2014-01-14T18:42:15Z</dcterms:created>
  <dcterms:modified xsi:type="dcterms:W3CDTF">2021-10-05T15:24:15Z</dcterms:modified>
</cp:coreProperties>
</file>