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9" r:id="rId2"/>
    <p:sldId id="268" r:id="rId3"/>
    <p:sldId id="272" r:id="rId4"/>
    <p:sldId id="258" r:id="rId5"/>
    <p:sldId id="269" r:id="rId6"/>
    <p:sldId id="265" r:id="rId7"/>
    <p:sldId id="271" r:id="rId8"/>
    <p:sldId id="270" r:id="rId9"/>
    <p:sldId id="261" r:id="rId10"/>
  </p:sldIdLst>
  <p:sldSz cx="15544800" cy="10064750"/>
  <p:notesSz cx="15544800" cy="1006475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5913"/>
    <a:srgbClr val="BC945A"/>
    <a:srgbClr val="DEC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77"/>
    <p:restoredTop sz="94656"/>
  </p:normalViewPr>
  <p:slideViewPr>
    <p:cSldViewPr>
      <p:cViewPr varScale="1">
        <p:scale>
          <a:sx n="72" d="100"/>
          <a:sy n="72" d="100"/>
        </p:scale>
        <p:origin x="1284"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6735763" cy="504825"/>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8805863" y="0"/>
            <a:ext cx="6735762" cy="504825"/>
          </a:xfrm>
          <a:prstGeom prst="rect">
            <a:avLst/>
          </a:prstGeom>
        </p:spPr>
        <p:txBody>
          <a:bodyPr vert="horz" lIns="91440" tIns="45720" rIns="91440" bIns="45720" rtlCol="0"/>
          <a:lstStyle>
            <a:lvl1pPr algn="r">
              <a:defRPr sz="1200"/>
            </a:lvl1pPr>
          </a:lstStyle>
          <a:p>
            <a:fld id="{D68345D8-32B5-413F-A9B4-2925819DE57C}" type="datetimeFigureOut">
              <a:rPr lang="es-MX" smtClean="0"/>
              <a:t>04/04/2023</a:t>
            </a:fld>
            <a:endParaRPr lang="es-MX"/>
          </a:p>
        </p:txBody>
      </p:sp>
      <p:sp>
        <p:nvSpPr>
          <p:cNvPr id="4" name="Marcador de imagen de diapositiva 3"/>
          <p:cNvSpPr>
            <a:spLocks noGrp="1" noRot="1" noChangeAspect="1"/>
          </p:cNvSpPr>
          <p:nvPr>
            <p:ph type="sldImg" idx="2"/>
          </p:nvPr>
        </p:nvSpPr>
        <p:spPr>
          <a:xfrm>
            <a:off x="5149850" y="1258888"/>
            <a:ext cx="5245100" cy="3395662"/>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554163" y="4843463"/>
            <a:ext cx="12436475" cy="3963987"/>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9559925"/>
            <a:ext cx="6735763" cy="504825"/>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8805863" y="9559925"/>
            <a:ext cx="6735762" cy="504825"/>
          </a:xfrm>
          <a:prstGeom prst="rect">
            <a:avLst/>
          </a:prstGeom>
        </p:spPr>
        <p:txBody>
          <a:bodyPr vert="horz" lIns="91440" tIns="45720" rIns="91440" bIns="45720" rtlCol="0" anchor="b"/>
          <a:lstStyle>
            <a:lvl1pPr algn="r">
              <a:defRPr sz="1200"/>
            </a:lvl1pPr>
          </a:lstStyle>
          <a:p>
            <a:fld id="{9286292B-9D15-42A3-88FF-F80E24328D3E}" type="slidenum">
              <a:rPr lang="es-MX" smtClean="0"/>
              <a:t>‹Nº›</a:t>
            </a:fld>
            <a:endParaRPr lang="es-MX"/>
          </a:p>
        </p:txBody>
      </p:sp>
    </p:spTree>
    <p:extLst>
      <p:ext uri="{BB962C8B-B14F-4D97-AF65-F5344CB8AC3E}">
        <p14:creationId xmlns:p14="http://schemas.microsoft.com/office/powerpoint/2010/main" val="3006683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ABF3107-FFE8-3645-B89F-777090C37BF5}" type="slidenum">
              <a:rPr lang="es-MX" smtClean="0"/>
              <a:t>1</a:t>
            </a:fld>
            <a:endParaRPr lang="es-MX"/>
          </a:p>
        </p:txBody>
      </p:sp>
    </p:spTree>
    <p:extLst>
      <p:ext uri="{BB962C8B-B14F-4D97-AF65-F5344CB8AC3E}">
        <p14:creationId xmlns:p14="http://schemas.microsoft.com/office/powerpoint/2010/main" val="2140446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66336" y="3120072"/>
            <a:ext cx="13218478" cy="211359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332672" y="5636260"/>
            <a:ext cx="10885805" cy="251618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4/4/2023</a:t>
            </a:fld>
            <a:endParaRPr lang="en-US"/>
          </a:p>
        </p:txBody>
      </p:sp>
      <p:sp>
        <p:nvSpPr>
          <p:cNvPr id="6" name="Holder 6"/>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85C4D"/>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4/4/2023</a:t>
            </a:fld>
            <a:endParaRPr lang="en-US"/>
          </a:p>
        </p:txBody>
      </p:sp>
      <p:sp>
        <p:nvSpPr>
          <p:cNvPr id="6" name="Holder 6"/>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85C4D"/>
                </a:solidFill>
                <a:latin typeface="Verdana"/>
                <a:cs typeface="Verdana"/>
              </a:defRPr>
            </a:lvl1pPr>
          </a:lstStyle>
          <a:p>
            <a:endParaRPr/>
          </a:p>
        </p:txBody>
      </p:sp>
      <p:sp>
        <p:nvSpPr>
          <p:cNvPr id="3" name="Holder 3"/>
          <p:cNvSpPr>
            <a:spLocks noGrp="1"/>
          </p:cNvSpPr>
          <p:nvPr>
            <p:ph sz="half" idx="2"/>
          </p:nvPr>
        </p:nvSpPr>
        <p:spPr>
          <a:xfrm>
            <a:off x="777557" y="2314892"/>
            <a:ext cx="6764750" cy="66427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8008842" y="2314892"/>
            <a:ext cx="6764750" cy="66427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4/4/2023</a:t>
            </a:fld>
            <a:endParaRPr lang="en-US"/>
          </a:p>
        </p:txBody>
      </p:sp>
      <p:sp>
        <p:nvSpPr>
          <p:cNvPr id="7" name="Holder 7"/>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85C4D"/>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4/4/2023</a:t>
            </a:fld>
            <a:endParaRPr lang="en-US"/>
          </a:p>
        </p:txBody>
      </p:sp>
      <p:sp>
        <p:nvSpPr>
          <p:cNvPr id="5" name="Holder 5"/>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4/4/2023</a:t>
            </a:fld>
            <a:endParaRPr lang="en-US"/>
          </a:p>
        </p:txBody>
      </p:sp>
      <p:sp>
        <p:nvSpPr>
          <p:cNvPr id="4" name="Holder 4"/>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Diapositiva de título">
    <p:bg>
      <p:bgPr>
        <a:solidFill>
          <a:schemeClr val="bg1"/>
        </a:solidFill>
        <a:effectLst/>
      </p:bgPr>
    </p:bg>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4800" cy="10064750"/>
          </a:xfrm>
          <a:prstGeom prst="rect">
            <a:avLst/>
          </a:prstGeom>
        </p:spPr>
      </p:pic>
      <p:sp>
        <p:nvSpPr>
          <p:cNvPr id="9"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06" y="2955358"/>
            <a:ext cx="14618589" cy="1231106"/>
          </a:xfrm>
          <a:prstGeom prst="rect">
            <a:avLst/>
          </a:prstGeom>
          <a:noFill/>
        </p:spPr>
        <p:txBody>
          <a:bodyPr/>
          <a:lstStyle>
            <a:lvl1pPr algn="ctr">
              <a:defRPr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0"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06" y="5164009"/>
            <a:ext cx="14618589" cy="1670004"/>
          </a:xfrm>
          <a:prstGeom prst="rect">
            <a:avLst/>
          </a:prstGeom>
        </p:spPr>
        <p:txBody>
          <a:bodyPr>
            <a:normAutofit/>
          </a:bodyPr>
          <a:lstStyle>
            <a:lvl1pPr marL="0" indent="0" algn="ctr">
              <a:buNone/>
              <a:defRPr sz="3060" b="0" i="0">
                <a:solidFill>
                  <a:srgbClr val="BC945A"/>
                </a:solidFill>
                <a:latin typeface="Montserrat SemiBold" panose="00000700000000000000" pitchFamily="2" charset="0"/>
              </a:defRPr>
            </a:lvl1pPr>
          </a:lstStyle>
          <a:p>
            <a:r>
              <a:rPr lang="es-ES" dirty="0"/>
              <a:t>LOREM IPSUM</a:t>
            </a:r>
          </a:p>
        </p:txBody>
      </p:sp>
      <p:pic>
        <p:nvPicPr>
          <p:cNvPr id="8" name="7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6954" y="7885158"/>
            <a:ext cx="6860185" cy="1633293"/>
          </a:xfrm>
          <a:prstGeom prst="rect">
            <a:avLst/>
          </a:prstGeom>
        </p:spPr>
      </p:pic>
    </p:spTree>
    <p:extLst>
      <p:ext uri="{BB962C8B-B14F-4D97-AF65-F5344CB8AC3E}">
        <p14:creationId xmlns:p14="http://schemas.microsoft.com/office/powerpoint/2010/main" val="47863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Encabezado de sección">
    <p:bg>
      <p:bgPr>
        <a:solidFill>
          <a:schemeClr val="bg1"/>
        </a:solidFill>
        <a:effectLst/>
      </p:bgPr>
    </p:bg>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4800" cy="10064750"/>
          </a:xfrm>
          <a:prstGeom prst="rect">
            <a:avLst/>
          </a:prstGeom>
        </p:spPr>
      </p:pic>
      <p:sp>
        <p:nvSpPr>
          <p:cNvPr id="12"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1060609" y="1151631"/>
            <a:ext cx="13415488" cy="2650612"/>
          </a:xfrm>
          <a:prstGeom prst="rect">
            <a:avLst/>
          </a:prstGeom>
        </p:spPr>
        <p:txBody>
          <a:bodyPr anchor="b">
            <a:normAutofit/>
          </a:bodyPr>
          <a:lstStyle>
            <a:lvl1pPr algn="ctr">
              <a:defRPr sz="5610" b="1" i="0">
                <a:solidFill>
                  <a:srgbClr val="245C4F"/>
                </a:solidFill>
                <a:latin typeface="Montserrat SemiBold" pitchFamily="2" charset="77"/>
              </a:defRPr>
            </a:lvl1pPr>
          </a:lstStyle>
          <a:p>
            <a:r>
              <a:rPr lang="es-ES" dirty="0"/>
              <a:t>HAGA CLIC PARA MODIFICAR EL ESTILO DE TÍTULO DEL PATRÓN</a:t>
            </a:r>
            <a:endParaRPr lang="es-MX" dirty="0"/>
          </a:p>
        </p:txBody>
      </p:sp>
      <p:sp>
        <p:nvSpPr>
          <p:cNvPr id="13"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1060610" y="4339028"/>
            <a:ext cx="13407390" cy="2354491"/>
          </a:xfrm>
          <a:prstGeom prst="rect">
            <a:avLst/>
          </a:prstGeom>
        </p:spPr>
        <p:txBody>
          <a:bodyPr/>
          <a:lstStyle>
            <a:lvl1pPr marL="0" indent="0">
              <a:buNone/>
              <a:defRPr sz="3060" b="0" i="0">
                <a:solidFill>
                  <a:schemeClr val="tx1">
                    <a:tint val="75000"/>
                  </a:schemeClr>
                </a:solidFill>
                <a:latin typeface="Montserrat" pitchFamily="2" charset="77"/>
              </a:defRPr>
            </a:lvl1pPr>
            <a:lvl2pPr marL="582916" indent="0">
              <a:buNone/>
              <a:defRPr sz="2550">
                <a:solidFill>
                  <a:schemeClr val="tx1">
                    <a:tint val="75000"/>
                  </a:schemeClr>
                </a:solidFill>
              </a:defRPr>
            </a:lvl2pPr>
            <a:lvl3pPr marL="1165831" indent="0">
              <a:buNone/>
              <a:defRPr sz="2295">
                <a:solidFill>
                  <a:schemeClr val="tx1">
                    <a:tint val="75000"/>
                  </a:schemeClr>
                </a:solidFill>
              </a:defRPr>
            </a:lvl3pPr>
            <a:lvl4pPr marL="1748747" indent="0">
              <a:buNone/>
              <a:defRPr sz="2040">
                <a:solidFill>
                  <a:schemeClr val="tx1">
                    <a:tint val="75000"/>
                  </a:schemeClr>
                </a:solidFill>
              </a:defRPr>
            </a:lvl4pPr>
            <a:lvl5pPr marL="2331661" indent="0">
              <a:buNone/>
              <a:defRPr sz="2040">
                <a:solidFill>
                  <a:schemeClr val="tx1">
                    <a:tint val="75000"/>
                  </a:schemeClr>
                </a:solidFill>
              </a:defRPr>
            </a:lvl5pPr>
            <a:lvl6pPr marL="2914577" indent="0">
              <a:buNone/>
              <a:defRPr sz="2040">
                <a:solidFill>
                  <a:schemeClr val="tx1">
                    <a:tint val="75000"/>
                  </a:schemeClr>
                </a:solidFill>
              </a:defRPr>
            </a:lvl6pPr>
            <a:lvl7pPr marL="3497492" indent="0">
              <a:buNone/>
              <a:defRPr sz="2040">
                <a:solidFill>
                  <a:schemeClr val="tx1">
                    <a:tint val="75000"/>
                  </a:schemeClr>
                </a:solidFill>
              </a:defRPr>
            </a:lvl7pPr>
            <a:lvl8pPr marL="4080408" indent="0">
              <a:buNone/>
              <a:defRPr sz="2040">
                <a:solidFill>
                  <a:schemeClr val="tx1">
                    <a:tint val="75000"/>
                  </a:schemeClr>
                </a:solidFill>
              </a:defRPr>
            </a:lvl8pPr>
            <a:lvl9pPr marL="4663324" indent="0">
              <a:buNone/>
              <a:defRPr sz="2040">
                <a:solidFill>
                  <a:schemeClr val="tx1">
                    <a:tint val="75000"/>
                  </a:schemeClr>
                </a:solidFill>
              </a:defRPr>
            </a:lvl9pPr>
          </a:lstStyle>
          <a:p>
            <a:r>
              <a:rPr lang="es-ES" dirty="0"/>
              <a:t>Editar los estilos de texto del patrón
Segundo nivel
Tercer nivel
Cuarto nivel
Quinto nivel</a:t>
            </a:r>
            <a:endParaRPr lang="es-MX" dirty="0"/>
          </a:p>
        </p:txBody>
      </p:sp>
      <p:pic>
        <p:nvPicPr>
          <p:cNvPr id="15" name="14 Image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4532" y="303272"/>
            <a:ext cx="4230367" cy="1007177"/>
          </a:xfrm>
          <a:prstGeom prst="rect">
            <a:avLst/>
          </a:prstGeom>
        </p:spPr>
      </p:pic>
    </p:spTree>
    <p:extLst>
      <p:ext uri="{BB962C8B-B14F-4D97-AF65-F5344CB8AC3E}">
        <p14:creationId xmlns:p14="http://schemas.microsoft.com/office/powerpoint/2010/main" val="253067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9" cstate="print"/>
          <a:stretch>
            <a:fillRect/>
          </a:stretch>
        </p:blipFill>
        <p:spPr>
          <a:xfrm>
            <a:off x="0" y="0"/>
            <a:ext cx="15546323" cy="10059920"/>
          </a:xfrm>
          <a:prstGeom prst="rect">
            <a:avLst/>
          </a:prstGeom>
        </p:spPr>
      </p:pic>
      <p:pic>
        <p:nvPicPr>
          <p:cNvPr id="17" name="bg object 17"/>
          <p:cNvPicPr/>
          <p:nvPr/>
        </p:nvPicPr>
        <p:blipFill>
          <a:blip r:embed="rId10" cstate="print"/>
          <a:stretch>
            <a:fillRect/>
          </a:stretch>
        </p:blipFill>
        <p:spPr>
          <a:xfrm>
            <a:off x="10805160" y="303275"/>
            <a:ext cx="4230624" cy="1005840"/>
          </a:xfrm>
          <a:prstGeom prst="rect">
            <a:avLst/>
          </a:prstGeom>
        </p:spPr>
      </p:pic>
      <p:sp>
        <p:nvSpPr>
          <p:cNvPr id="2" name="Holder 2"/>
          <p:cNvSpPr>
            <a:spLocks noGrp="1"/>
          </p:cNvSpPr>
          <p:nvPr>
            <p:ph type="title"/>
          </p:nvPr>
        </p:nvSpPr>
        <p:spPr>
          <a:xfrm>
            <a:off x="645058" y="509397"/>
            <a:ext cx="14261033" cy="635000"/>
          </a:xfrm>
          <a:prstGeom prst="rect">
            <a:avLst/>
          </a:prstGeom>
        </p:spPr>
        <p:txBody>
          <a:bodyPr wrap="square" lIns="0" tIns="0" rIns="0" bIns="0">
            <a:spAutoFit/>
          </a:bodyPr>
          <a:lstStyle>
            <a:lvl1pPr>
              <a:defRPr sz="4000" b="1" i="0">
                <a:solidFill>
                  <a:srgbClr val="285C4D"/>
                </a:solidFill>
                <a:latin typeface="Verdana"/>
                <a:cs typeface="Verdana"/>
              </a:defRPr>
            </a:lvl1pPr>
          </a:lstStyle>
          <a:p>
            <a:endParaRPr/>
          </a:p>
        </p:txBody>
      </p:sp>
      <p:sp>
        <p:nvSpPr>
          <p:cNvPr id="3" name="Holder 3"/>
          <p:cNvSpPr>
            <a:spLocks noGrp="1"/>
          </p:cNvSpPr>
          <p:nvPr>
            <p:ph type="body" idx="1"/>
          </p:nvPr>
        </p:nvSpPr>
        <p:spPr>
          <a:xfrm>
            <a:off x="3386709" y="3666363"/>
            <a:ext cx="7371715" cy="488569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287391" y="9360218"/>
            <a:ext cx="4976368" cy="50323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77557" y="9360218"/>
            <a:ext cx="3576764" cy="50323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4/4/2023</a:t>
            </a:fld>
            <a:endParaRPr lang="en-US"/>
          </a:p>
        </p:txBody>
      </p:sp>
      <p:sp>
        <p:nvSpPr>
          <p:cNvPr id="6" name="Holder 6"/>
          <p:cNvSpPr>
            <a:spLocks noGrp="1"/>
          </p:cNvSpPr>
          <p:nvPr>
            <p:ph type="sldNum" sz="quarter" idx="7"/>
          </p:nvPr>
        </p:nvSpPr>
        <p:spPr>
          <a:xfrm>
            <a:off x="14547850" y="9597643"/>
            <a:ext cx="208280" cy="257809"/>
          </a:xfrm>
          <a:prstGeom prst="rect">
            <a:avLst/>
          </a:prstGeom>
        </p:spPr>
        <p:txBody>
          <a:bodyPr wrap="square" lIns="0" tIns="0" rIns="0" bIns="0">
            <a:spAutoFit/>
          </a:bodyPr>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microsoft.com/office/2007/relationships/hdphoto" Target="../media/hdphoto4.wdp"/><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0.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6D71E830-483B-0E4D-858C-7DCA12633C21}"/>
              </a:ext>
            </a:extLst>
          </p:cNvPr>
          <p:cNvPicPr>
            <a:picLocks noChangeAspect="1"/>
          </p:cNvPicPr>
          <p:nvPr/>
        </p:nvPicPr>
        <p:blipFill>
          <a:blip r:embed="rId3"/>
          <a:stretch>
            <a:fillRect/>
          </a:stretch>
        </p:blipFill>
        <p:spPr>
          <a:xfrm>
            <a:off x="6386808" y="6992375"/>
            <a:ext cx="0" cy="0"/>
          </a:xfrm>
          <a:prstGeom prst="rect">
            <a:avLst/>
          </a:prstGeom>
        </p:spPr>
      </p:pic>
      <p:sp>
        <p:nvSpPr>
          <p:cNvPr id="5" name="Título 1">
            <a:extLst>
              <a:ext uri="{FF2B5EF4-FFF2-40B4-BE49-F238E27FC236}">
                <a16:creationId xmlns:a16="http://schemas.microsoft.com/office/drawing/2014/main" id="{AA38C1F1-7FA3-C740-AA2B-A4D2F56280E8}"/>
              </a:ext>
            </a:extLst>
          </p:cNvPr>
          <p:cNvSpPr txBox="1">
            <a:spLocks/>
          </p:cNvSpPr>
          <p:nvPr/>
        </p:nvSpPr>
        <p:spPr>
          <a:xfrm>
            <a:off x="310897" y="3135533"/>
            <a:ext cx="14420955" cy="1621275"/>
          </a:xfrm>
          <a:prstGeom prst="rect">
            <a:avLst/>
          </a:prstGeom>
          <a:noFill/>
        </p:spPr>
        <p:txBody>
          <a:bodyPr/>
          <a:lstStyle>
            <a:lvl1pPr algn="ctr" defTabSz="914377" rtl="0" eaLnBrk="1" latinLnBrk="0" hangingPunct="1">
              <a:lnSpc>
                <a:spcPct val="90000"/>
              </a:lnSpc>
              <a:spcBef>
                <a:spcPct val="0"/>
              </a:spcBef>
              <a:buNone/>
              <a:defRPr sz="4400" b="0" i="0" kern="1200">
                <a:solidFill>
                  <a:srgbClr val="245C4F"/>
                </a:solidFill>
                <a:latin typeface="Montserrat SemiBold" panose="00000700000000000000" pitchFamily="2" charset="0"/>
                <a:ea typeface="+mj-ea"/>
                <a:cs typeface="+mj-cs"/>
              </a:defRPr>
            </a:lvl1pPr>
          </a:lstStyle>
          <a:p>
            <a:r>
              <a:rPr lang="es-MX" sz="5610" dirty="0"/>
              <a:t>Comité de Administración del Honorable Consejo Técnico</a:t>
            </a:r>
          </a:p>
        </p:txBody>
      </p:sp>
      <p:sp>
        <p:nvSpPr>
          <p:cNvPr id="8" name="Subtítulo 2">
            <a:extLst>
              <a:ext uri="{FF2B5EF4-FFF2-40B4-BE49-F238E27FC236}">
                <a16:creationId xmlns:a16="http://schemas.microsoft.com/office/drawing/2014/main" id="{716E21F3-76A8-7B46-A029-4A9D4E654993}"/>
              </a:ext>
            </a:extLst>
          </p:cNvPr>
          <p:cNvSpPr txBox="1">
            <a:spLocks/>
          </p:cNvSpPr>
          <p:nvPr/>
        </p:nvSpPr>
        <p:spPr>
          <a:xfrm>
            <a:off x="561923" y="4954553"/>
            <a:ext cx="14415702" cy="2111097"/>
          </a:xfrm>
          <a:prstGeom prst="rect">
            <a:avLst/>
          </a:prstGeom>
        </p:spPr>
        <p:txBody>
          <a:bodyPr>
            <a:normAutofit/>
          </a:bodyPr>
          <a:lstStyle>
            <a:lvl1pPr marL="0" indent="0" algn="ctr" defTabSz="914377" rtl="0" eaLnBrk="1" latinLnBrk="0" hangingPunct="1">
              <a:lnSpc>
                <a:spcPct val="90000"/>
              </a:lnSpc>
              <a:spcBef>
                <a:spcPts val="1000"/>
              </a:spcBef>
              <a:buFont typeface="Arial" panose="020B0604020202020204" pitchFamily="34" charset="0"/>
              <a:buNone/>
              <a:defRPr sz="2400" b="0" i="0" kern="1200">
                <a:solidFill>
                  <a:srgbClr val="BC945A"/>
                </a:solidFill>
                <a:latin typeface="Montserrat SemiBold" panose="00000700000000000000" pitchFamily="2"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MX" sz="3060" dirty="0"/>
          </a:p>
        </p:txBody>
      </p:sp>
      <p:sp>
        <p:nvSpPr>
          <p:cNvPr id="6" name="Subtítulo 2">
            <a:extLst>
              <a:ext uri="{FF2B5EF4-FFF2-40B4-BE49-F238E27FC236}">
                <a16:creationId xmlns:a16="http://schemas.microsoft.com/office/drawing/2014/main" id="{34BE7846-F734-AB2D-2016-C6D74C7C3633}"/>
              </a:ext>
            </a:extLst>
          </p:cNvPr>
          <p:cNvSpPr txBox="1">
            <a:spLocks/>
          </p:cNvSpPr>
          <p:nvPr/>
        </p:nvSpPr>
        <p:spPr>
          <a:xfrm>
            <a:off x="2252854" y="5233716"/>
            <a:ext cx="11033840" cy="868600"/>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165860">
              <a:lnSpc>
                <a:spcPct val="100000"/>
              </a:lnSpc>
              <a:spcBef>
                <a:spcPts val="0"/>
              </a:spcBef>
              <a:buNone/>
              <a:defRPr/>
            </a:pPr>
            <a:r>
              <a:rPr lang="es-MX" sz="2400" dirty="0">
                <a:solidFill>
                  <a:srgbClr val="BC945A"/>
                </a:solidFill>
                <a:latin typeface="Montserrat SemiBold" panose="00000700000000000000" pitchFamily="2" charset="0"/>
              </a:rPr>
              <a:t>Informe de la autorización de arrendamiento emergente para la sustitución del Almacén Delegacional del OOAD Coahuila siniestrado.</a:t>
            </a:r>
          </a:p>
        </p:txBody>
      </p:sp>
    </p:spTree>
    <p:extLst>
      <p:ext uri="{BB962C8B-B14F-4D97-AF65-F5344CB8AC3E}">
        <p14:creationId xmlns:p14="http://schemas.microsoft.com/office/powerpoint/2010/main" val="362104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ítulo 1">
            <a:extLst>
              <a:ext uri="{FF2B5EF4-FFF2-40B4-BE49-F238E27FC236}">
                <a16:creationId xmlns:a16="http://schemas.microsoft.com/office/drawing/2014/main" id="{6604BA5E-DB1D-3C4F-8152-9FCEEAD14132}"/>
              </a:ext>
            </a:extLst>
          </p:cNvPr>
          <p:cNvSpPr>
            <a:spLocks noGrp="1"/>
          </p:cNvSpPr>
          <p:nvPr>
            <p:ph type="title"/>
          </p:nvPr>
        </p:nvSpPr>
        <p:spPr>
          <a:xfrm>
            <a:off x="-176235" y="1263651"/>
            <a:ext cx="4351641" cy="756695"/>
          </a:xfrm>
        </p:spPr>
        <p:txBody>
          <a:bodyPr>
            <a:normAutofit fontScale="90000"/>
          </a:bodyPr>
          <a:lstStyle/>
          <a:p>
            <a:r>
              <a:rPr lang="es-MX" dirty="0">
                <a:ea typeface="Montserrat"/>
                <a:cs typeface="Montserrat"/>
                <a:sym typeface="Montserrat"/>
              </a:rPr>
              <a:t>Contenido</a:t>
            </a:r>
            <a:endParaRPr lang="es-MX" dirty="0"/>
          </a:p>
        </p:txBody>
      </p:sp>
      <p:sp>
        <p:nvSpPr>
          <p:cNvPr id="23" name="CuadroTexto 13">
            <a:extLst>
              <a:ext uri="{FF2B5EF4-FFF2-40B4-BE49-F238E27FC236}">
                <a16:creationId xmlns:a16="http://schemas.microsoft.com/office/drawing/2014/main" id="{5D924EA0-07FD-684F-B456-830CD3D83D2C}"/>
              </a:ext>
            </a:extLst>
          </p:cNvPr>
          <p:cNvSpPr txBox="1"/>
          <p:nvPr/>
        </p:nvSpPr>
        <p:spPr>
          <a:xfrm>
            <a:off x="3663304" y="2886430"/>
            <a:ext cx="9692906" cy="4624792"/>
          </a:xfrm>
          <a:prstGeom prst="rect">
            <a:avLst/>
          </a:prstGeom>
          <a:noFill/>
        </p:spPr>
        <p:txBody>
          <a:bodyPr wrap="square" rtlCol="0">
            <a:spAutoFit/>
          </a:bodyPr>
          <a:lstStyle/>
          <a:p>
            <a:pPr marL="0" lvl="1"/>
            <a:endParaRPr lang="es-MX" sz="1913" b="1" dirty="0"/>
          </a:p>
          <a:p>
            <a:pPr marL="0" lvl="1"/>
            <a:r>
              <a:rPr lang="es-ES" sz="3060" b="1" dirty="0">
                <a:latin typeface="Montserrat SemiBold" pitchFamily="2" charset="0"/>
                <a:cs typeface="Montserrat ExtraBold"/>
              </a:rPr>
              <a:t>I. Antecedentes</a:t>
            </a:r>
          </a:p>
          <a:p>
            <a:pPr marL="510064" lvl="1" indent="-510064">
              <a:buFont typeface="+mj-lt"/>
              <a:buAutoNum type="romanUcPeriod"/>
            </a:pPr>
            <a:endParaRPr lang="es-ES" sz="3060" b="1" dirty="0">
              <a:latin typeface="Montserrat SemiBold" pitchFamily="2" charset="0"/>
              <a:cs typeface="Montserrat ExtraBold"/>
            </a:endParaRPr>
          </a:p>
          <a:p>
            <a:pPr marL="0" lvl="1"/>
            <a:endParaRPr lang="es-ES" sz="3060" b="1" dirty="0">
              <a:latin typeface="Montserrat SemiBold" pitchFamily="2" charset="0"/>
              <a:cs typeface="Montserrat ExtraBold"/>
            </a:endParaRPr>
          </a:p>
          <a:p>
            <a:pPr marL="0" lvl="1"/>
            <a:endParaRPr lang="es-ES" sz="3060" b="1" dirty="0">
              <a:latin typeface="Montserrat SemiBold" pitchFamily="2" charset="0"/>
              <a:cs typeface="Montserrat ExtraBold"/>
            </a:endParaRPr>
          </a:p>
          <a:p>
            <a:pPr marL="0" lvl="1"/>
            <a:r>
              <a:rPr lang="es-ES" sz="3060" b="1" dirty="0">
                <a:latin typeface="Montserrat SemiBold" pitchFamily="2" charset="0"/>
                <a:cs typeface="Montserrat ExtraBold"/>
              </a:rPr>
              <a:t>II. Desarrollo</a:t>
            </a:r>
          </a:p>
          <a:p>
            <a:pPr marL="510064" lvl="1" indent="-510064">
              <a:buFont typeface="+mj-lt"/>
              <a:buAutoNum type="romanUcPeriod"/>
            </a:pPr>
            <a:endParaRPr lang="es-ES" sz="3060" b="1" dirty="0">
              <a:latin typeface="Montserrat SemiBold" pitchFamily="2" charset="0"/>
              <a:cs typeface="Montserrat ExtraBold"/>
            </a:endParaRPr>
          </a:p>
          <a:p>
            <a:pPr marL="510064" lvl="1" indent="-510064">
              <a:buFont typeface="+mj-lt"/>
              <a:buAutoNum type="romanUcPeriod"/>
            </a:pPr>
            <a:endParaRPr lang="es-ES" sz="3060" b="1" dirty="0">
              <a:latin typeface="Montserrat SemiBold" pitchFamily="2" charset="0"/>
              <a:cs typeface="Montserrat ExtraBold"/>
            </a:endParaRPr>
          </a:p>
          <a:p>
            <a:pPr marL="0" lvl="1"/>
            <a:endParaRPr lang="es-MX" sz="3060" b="1" dirty="0">
              <a:latin typeface="Montserrat SemiBold" pitchFamily="2" charset="0"/>
            </a:endParaRPr>
          </a:p>
          <a:p>
            <a:pPr marL="0" lvl="1"/>
            <a:r>
              <a:rPr lang="es-MX" sz="3060" b="1" dirty="0">
                <a:latin typeface="Montserrat SemiBold" pitchFamily="2" charset="0"/>
              </a:rPr>
              <a:t>III. Proyecto de Acuerdo</a:t>
            </a:r>
          </a:p>
        </p:txBody>
      </p:sp>
      <p:pic>
        <p:nvPicPr>
          <p:cNvPr id="24" name="23 Imagen">
            <a:extLst>
              <a:ext uri="{FF2B5EF4-FFF2-40B4-BE49-F238E27FC236}">
                <a16:creationId xmlns:a16="http://schemas.microsoft.com/office/drawing/2014/main" id="{63C2872C-98A6-4E3E-92CD-26C690FD418E}"/>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9035080" y="3134821"/>
            <a:ext cx="810208" cy="686962"/>
          </a:xfrm>
          <a:prstGeom prst="rect">
            <a:avLst/>
          </a:prstGeom>
        </p:spPr>
      </p:pic>
      <p:pic>
        <p:nvPicPr>
          <p:cNvPr id="25" name="24 Imagen">
            <a:extLst>
              <a:ext uri="{FF2B5EF4-FFF2-40B4-BE49-F238E27FC236}">
                <a16:creationId xmlns:a16="http://schemas.microsoft.com/office/drawing/2014/main" id="{2AD8CD05-E7E2-4D21-87CA-57AB2F31B9C4}"/>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19883"/>
          <a:stretch/>
        </p:blipFill>
        <p:spPr>
          <a:xfrm>
            <a:off x="9039881" y="4723125"/>
            <a:ext cx="704555" cy="809942"/>
          </a:xfrm>
          <a:prstGeom prst="rect">
            <a:avLst/>
          </a:prstGeom>
        </p:spPr>
      </p:pic>
      <p:pic>
        <p:nvPicPr>
          <p:cNvPr id="26" name="Picture 15" descr="Apretón De Manos Reunión Acuerdo - Gráficos vectoriales gratis en Pixabay"/>
          <p:cNvPicPr>
            <a:picLocks noChangeAspect="1" noChangeArrowheads="1"/>
          </p:cNvPicPr>
          <p:nvPr/>
        </p:nvPicPr>
        <p:blipFill>
          <a:blip r:embed="rId6" cstate="print">
            <a:duotone>
              <a:prstClr val="black"/>
              <a:srgbClr val="245C4F">
                <a:tint val="45000"/>
                <a:satMod val="400000"/>
              </a:srgbClr>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094086" y="6727428"/>
            <a:ext cx="780565" cy="742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89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xfrm>
            <a:off x="14571296" y="8965502"/>
            <a:ext cx="208280" cy="257809"/>
          </a:xfrm>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3</a:t>
            </a:fld>
            <a:endParaRPr spc="75" dirty="0"/>
          </a:p>
        </p:txBody>
      </p:sp>
      <p:sp>
        <p:nvSpPr>
          <p:cNvPr id="9" name="Título 1">
            <a:extLst>
              <a:ext uri="{FF2B5EF4-FFF2-40B4-BE49-F238E27FC236}">
                <a16:creationId xmlns:a16="http://schemas.microsoft.com/office/drawing/2014/main" id="{4C014ED0-5F08-3380-B798-ED6C90948D02}"/>
              </a:ext>
            </a:extLst>
          </p:cNvPr>
          <p:cNvSpPr txBox="1">
            <a:spLocks/>
          </p:cNvSpPr>
          <p:nvPr/>
        </p:nvSpPr>
        <p:spPr>
          <a:xfrm>
            <a:off x="1188188" y="317580"/>
            <a:ext cx="5560828" cy="752475"/>
          </a:xfrm>
          <a:prstGeom prst="rect">
            <a:avLst/>
          </a:prstGeom>
        </p:spPr>
        <p:txBody>
          <a:bodyPr wrap="square" lIns="0" tIns="0" rIns="0" bIns="0">
            <a:spAutoFit/>
          </a:bodyPr>
          <a:lstStyle>
            <a:lvl1pPr>
              <a:defRPr sz="4000" b="1" i="0">
                <a:solidFill>
                  <a:srgbClr val="285C4D"/>
                </a:solidFill>
                <a:latin typeface="Verdana"/>
                <a:ea typeface="+mj-ea"/>
                <a:cs typeface="Verdana"/>
              </a:defRPr>
            </a:lvl1pPr>
          </a:lstStyle>
          <a:p>
            <a:r>
              <a:rPr lang="es-MX" kern="0" dirty="0">
                <a:solidFill>
                  <a:srgbClr val="275D55"/>
                </a:solidFill>
                <a:latin typeface="Montserrat" panose="00000500000000000000" pitchFamily="2" charset="0"/>
              </a:rPr>
              <a:t>I. </a:t>
            </a:r>
            <a:r>
              <a:rPr lang="es-MX" kern="0" dirty="0"/>
              <a:t>Antecedentes.</a:t>
            </a:r>
          </a:p>
        </p:txBody>
      </p:sp>
      <p:pic>
        <p:nvPicPr>
          <p:cNvPr id="10" name="5 Imagen">
            <a:extLst>
              <a:ext uri="{FF2B5EF4-FFF2-40B4-BE49-F238E27FC236}">
                <a16:creationId xmlns:a16="http://schemas.microsoft.com/office/drawing/2014/main" id="{E9D95922-0A8E-6112-C341-C6C2D7DC165A}"/>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22766" y="441467"/>
            <a:ext cx="471892" cy="400110"/>
          </a:xfrm>
          <a:prstGeom prst="rect">
            <a:avLst/>
          </a:prstGeom>
        </p:spPr>
      </p:pic>
      <p:pic>
        <p:nvPicPr>
          <p:cNvPr id="16" name="Imagen 15">
            <a:extLst>
              <a:ext uri="{FF2B5EF4-FFF2-40B4-BE49-F238E27FC236}">
                <a16:creationId xmlns:a16="http://schemas.microsoft.com/office/drawing/2014/main" id="{3467DD66-A8D9-4778-A8BE-7C8D9BB67968}"/>
              </a:ext>
            </a:extLst>
          </p:cNvPr>
          <p:cNvPicPr>
            <a:picLocks noChangeAspect="1"/>
          </p:cNvPicPr>
          <p:nvPr/>
        </p:nvPicPr>
        <p:blipFill>
          <a:blip r:embed="rId4"/>
          <a:stretch>
            <a:fillRect/>
          </a:stretch>
        </p:blipFill>
        <p:spPr>
          <a:xfrm>
            <a:off x="10940417" y="2196324"/>
            <a:ext cx="4128358" cy="31022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43E26D2F-0BDC-889E-A53B-48D02960F16B}"/>
              </a:ext>
            </a:extLst>
          </p:cNvPr>
          <p:cNvSpPr txBox="1"/>
          <p:nvPr/>
        </p:nvSpPr>
        <p:spPr>
          <a:xfrm>
            <a:off x="1170643" y="1101090"/>
            <a:ext cx="9403613" cy="8351966"/>
          </a:xfrm>
          <a:prstGeom prst="rect">
            <a:avLst/>
          </a:prstGeom>
          <a:noFill/>
        </p:spPr>
        <p:txBody>
          <a:bodyPr wrap="square">
            <a:spAutoFit/>
          </a:bodyPr>
          <a:lstStyle/>
          <a:p>
            <a:pPr algn="just">
              <a:lnSpc>
                <a:spcPct val="115000"/>
              </a:lnSpc>
            </a:pPr>
            <a:r>
              <a:rPr lang="es-ES_tradnl" dirty="0">
                <a:effectLst/>
                <a:latin typeface="Montserrat" pitchFamily="2" charset="77"/>
                <a:ea typeface="MS Mincho" panose="02020609040205080304" pitchFamily="49" charset="-128"/>
                <a:cs typeface="Arial" panose="020B0604020202020204" pitchFamily="34" charset="0"/>
              </a:rPr>
              <a:t>Derivado del incendio en Almacén Delegacional de Coahuila el pasado 28 de marzo de 2023, el Órgano de Operación Administrativa Desconcentrada, integro el “Plan Coahuila”, el cual incluye acciones, para garantizar el suministro de insumos médicos a las unidades médicas del IMSS en el estado. Dicho plan incluye en sus numerales 4 y 5 las siguientes acciones:</a:t>
            </a:r>
          </a:p>
          <a:p>
            <a:pPr algn="just">
              <a:lnSpc>
                <a:spcPct val="115000"/>
              </a:lnSpc>
            </a:pPr>
            <a:endParaRPr lang="es-MX" dirty="0">
              <a:effectLst/>
              <a:latin typeface="Montserrat" pitchFamily="2" charset="77"/>
              <a:ea typeface="MS Mincho" panose="02020609040205080304" pitchFamily="49" charset="-128"/>
              <a:cs typeface="Times New Roman" panose="02020603050405020304" pitchFamily="18" charset="0"/>
            </a:endParaRPr>
          </a:p>
          <a:p>
            <a:pPr algn="just">
              <a:lnSpc>
                <a:spcPct val="115000"/>
              </a:lnSpc>
            </a:pPr>
            <a:r>
              <a:rPr lang="es-ES_tradnl" dirty="0">
                <a:effectLst/>
                <a:latin typeface="Montserrat" pitchFamily="2" charset="77"/>
                <a:ea typeface="MS Mincho" panose="02020609040205080304" pitchFamily="49" charset="-128"/>
                <a:cs typeface="Arial" panose="020B0604020202020204" pitchFamily="34" charset="0"/>
              </a:rPr>
              <a:t>4.- Localizar un inmueble provisional que pueda albergar los tránsitos por contrato central o compras locales, así como los posibles traspasos de otros OOAD.</a:t>
            </a:r>
            <a:endParaRPr lang="es-MX" dirty="0">
              <a:effectLst/>
              <a:latin typeface="Montserrat" pitchFamily="2" charset="77"/>
              <a:ea typeface="MS Mincho" panose="02020609040205080304" pitchFamily="49" charset="-128"/>
              <a:cs typeface="Times New Roman" panose="02020603050405020304" pitchFamily="18" charset="0"/>
            </a:endParaRPr>
          </a:p>
          <a:p>
            <a:pPr algn="just">
              <a:lnSpc>
                <a:spcPct val="115000"/>
              </a:lnSpc>
            </a:pPr>
            <a:r>
              <a:rPr lang="es-ES_tradnl" dirty="0">
                <a:effectLst/>
                <a:latin typeface="Montserrat" pitchFamily="2" charset="77"/>
                <a:ea typeface="MS Mincho" panose="02020609040205080304" pitchFamily="49" charset="-128"/>
                <a:cs typeface="Arial" panose="020B0604020202020204" pitchFamily="34" charset="0"/>
              </a:rPr>
              <a:t> </a:t>
            </a:r>
            <a:endParaRPr lang="es-MX" dirty="0">
              <a:effectLst/>
              <a:latin typeface="Montserrat" pitchFamily="2" charset="77"/>
              <a:ea typeface="MS Mincho" panose="02020609040205080304" pitchFamily="49" charset="-128"/>
              <a:cs typeface="Times New Roman" panose="02020603050405020304" pitchFamily="18" charset="0"/>
            </a:endParaRPr>
          </a:p>
          <a:p>
            <a:pPr algn="just">
              <a:lnSpc>
                <a:spcPct val="115000"/>
              </a:lnSpc>
            </a:pPr>
            <a:r>
              <a:rPr lang="es-ES_tradnl" dirty="0">
                <a:effectLst/>
                <a:latin typeface="Montserrat" pitchFamily="2" charset="77"/>
                <a:ea typeface="MS Mincho" panose="02020609040205080304" pitchFamily="49" charset="-128"/>
                <a:cs typeface="Arial" panose="020B0604020202020204" pitchFamily="34" charset="0"/>
              </a:rPr>
              <a:t>5.- Del inmueble que se determine como provisional, gestionar la licencia sanitaria estatal, para que pueda recibir medicamentos sin caer en desviaciones.</a:t>
            </a:r>
            <a:endParaRPr lang="es-MX" dirty="0">
              <a:effectLst/>
              <a:latin typeface="Montserrat" pitchFamily="2" charset="77"/>
              <a:ea typeface="MS Mincho" panose="02020609040205080304" pitchFamily="49" charset="-128"/>
              <a:cs typeface="Times New Roman" panose="02020603050405020304" pitchFamily="18" charset="0"/>
            </a:endParaRPr>
          </a:p>
          <a:p>
            <a:pPr algn="just">
              <a:lnSpc>
                <a:spcPct val="115000"/>
              </a:lnSpc>
            </a:pPr>
            <a:r>
              <a:rPr lang="es-ES_tradnl" dirty="0">
                <a:effectLst/>
                <a:latin typeface="Montserrat" pitchFamily="2" charset="77"/>
                <a:ea typeface="MS Mincho" panose="02020609040205080304" pitchFamily="49" charset="-128"/>
                <a:cs typeface="Arial" panose="020B0604020202020204" pitchFamily="34" charset="0"/>
              </a:rPr>
              <a:t> </a:t>
            </a:r>
            <a:endParaRPr lang="es-MX" dirty="0">
              <a:effectLst/>
              <a:latin typeface="Montserrat" pitchFamily="2" charset="77"/>
              <a:ea typeface="MS Mincho" panose="02020609040205080304" pitchFamily="49" charset="-128"/>
              <a:cs typeface="Times New Roman" panose="02020603050405020304" pitchFamily="18" charset="0"/>
            </a:endParaRPr>
          </a:p>
          <a:p>
            <a:pPr algn="just">
              <a:lnSpc>
                <a:spcPct val="115000"/>
              </a:lnSpc>
            </a:pPr>
            <a:r>
              <a:rPr lang="es-ES_tradnl" dirty="0">
                <a:effectLst/>
                <a:latin typeface="Montserrat" pitchFamily="2" charset="77"/>
                <a:ea typeface="MS Mincho" panose="02020609040205080304" pitchFamily="49" charset="-128"/>
                <a:cs typeface="Arial" panose="020B0604020202020204" pitchFamily="34" charset="0"/>
              </a:rPr>
              <a:t>14.- Solicitar el presupuesto para renta de racks, patines y montacargas, para que se haga la adjudicación como marca la Ley de Adquisiciones y tener contratos en forma.</a:t>
            </a:r>
            <a:endParaRPr lang="es-MX" dirty="0">
              <a:effectLst/>
              <a:latin typeface="Montserrat" pitchFamily="2" charset="77"/>
              <a:ea typeface="MS Mincho" panose="02020609040205080304" pitchFamily="49" charset="-128"/>
              <a:cs typeface="Times New Roman" panose="02020603050405020304" pitchFamily="18" charset="0"/>
            </a:endParaRPr>
          </a:p>
          <a:p>
            <a:pPr algn="just">
              <a:lnSpc>
                <a:spcPct val="115000"/>
              </a:lnSpc>
            </a:pPr>
            <a:r>
              <a:rPr lang="es-ES_tradnl" dirty="0">
                <a:effectLst/>
                <a:latin typeface="Montserrat" pitchFamily="2" charset="77"/>
                <a:ea typeface="MS Mincho" panose="02020609040205080304" pitchFamily="49" charset="-128"/>
                <a:cs typeface="Arial" panose="020B0604020202020204" pitchFamily="34" charset="0"/>
              </a:rPr>
              <a:t> </a:t>
            </a:r>
            <a:endParaRPr lang="es-MX" dirty="0">
              <a:effectLst/>
              <a:latin typeface="Montserrat" pitchFamily="2" charset="77"/>
              <a:ea typeface="MS Mincho" panose="02020609040205080304" pitchFamily="49" charset="-128"/>
              <a:cs typeface="Times New Roman" panose="02020603050405020304" pitchFamily="18" charset="0"/>
            </a:endParaRPr>
          </a:p>
          <a:p>
            <a:pPr algn="just">
              <a:lnSpc>
                <a:spcPct val="115000"/>
              </a:lnSpc>
            </a:pPr>
            <a:r>
              <a:rPr lang="es-ES_tradnl" dirty="0">
                <a:effectLst/>
                <a:latin typeface="Montserrat" pitchFamily="2" charset="77"/>
                <a:ea typeface="MS Mincho" panose="02020609040205080304" pitchFamily="49" charset="-128"/>
                <a:cs typeface="Arial" panose="020B0604020202020204" pitchFamily="34" charset="0"/>
              </a:rPr>
              <a:t>En comisión oficial, los titulares de la Coordinación Técnica de Planeación, la Coordinación Técnica de Administración de Activos, la Coordinación Técnica de Protección Civil y la Coordinación Técnica de Seguridad y Resguardo de Inmuebles, se constituyeron en las instalaciones del OOAD Coahuila, en apoyo a las acciones establecidas en el “Plan Coahuila”. Como resultado de las acciones se identificaron 3 posibles opciones de almacén provisional, de los cuales por temas administrativos, únicamente fue viable la opción ubicada en Carretera Saltillo-Zacatecas km. 22, puente La Encantada, en Saltillo, Coahuila, C.P. 25950.</a:t>
            </a:r>
            <a:endParaRPr lang="es-MX" dirty="0">
              <a:effectLst/>
              <a:latin typeface="Montserrat" pitchFamily="2" charset="77"/>
              <a:ea typeface="MS Mincho" panose="02020609040205080304" pitchFamily="49" charset="-128"/>
              <a:cs typeface="Times New Roman" panose="02020603050405020304" pitchFamily="18" charset="0"/>
            </a:endParaRPr>
          </a:p>
        </p:txBody>
      </p:sp>
      <p:pic>
        <p:nvPicPr>
          <p:cNvPr id="11" name="Gráfico 10" descr="Badge con relleno sólido">
            <a:extLst>
              <a:ext uri="{FF2B5EF4-FFF2-40B4-BE49-F238E27FC236}">
                <a16:creationId xmlns:a16="http://schemas.microsoft.com/office/drawing/2014/main" id="{41895585-87DC-462C-7558-AB3B9CDD49C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1054" y="6485775"/>
            <a:ext cx="914400" cy="914400"/>
          </a:xfrm>
          <a:prstGeom prst="rect">
            <a:avLst/>
          </a:prstGeom>
        </p:spPr>
      </p:pic>
      <p:pic>
        <p:nvPicPr>
          <p:cNvPr id="13" name="Gráfico 12" descr="Badge 1 con relleno sólido">
            <a:extLst>
              <a:ext uri="{FF2B5EF4-FFF2-40B4-BE49-F238E27FC236}">
                <a16:creationId xmlns:a16="http://schemas.microsoft.com/office/drawing/2014/main" id="{4848B713-226A-7E3B-B878-8C9CB7A395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7955" y="1451530"/>
            <a:ext cx="914400" cy="914400"/>
          </a:xfrm>
          <a:prstGeom prst="rect">
            <a:avLst/>
          </a:prstGeom>
        </p:spPr>
      </p:pic>
    </p:spTree>
    <p:extLst>
      <p:ext uri="{BB962C8B-B14F-4D97-AF65-F5344CB8AC3E}">
        <p14:creationId xmlns:p14="http://schemas.microsoft.com/office/powerpoint/2010/main" val="1095099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88188" y="1840988"/>
            <a:ext cx="9632212" cy="7491794"/>
          </a:xfrm>
          <a:prstGeom prst="rect">
            <a:avLst/>
          </a:prstGeom>
        </p:spPr>
        <p:txBody>
          <a:bodyPr vert="horz" wrap="square" lIns="0" tIns="12700" rIns="0" bIns="0" rtlCol="0">
            <a:spAutoFit/>
          </a:bodyPr>
          <a:lstStyle/>
          <a:p>
            <a:pPr algn="just">
              <a:lnSpc>
                <a:spcPct val="115000"/>
              </a:lnSpc>
            </a:pPr>
            <a:r>
              <a:rPr lang="es-ES_tradnl" sz="2000" dirty="0">
                <a:latin typeface="Montserrat" pitchFamily="2" charset="77"/>
                <a:ea typeface="MS Mincho" panose="02020609040205080304" pitchFamily="49" charset="-128"/>
                <a:cs typeface="Arial" panose="020B0604020202020204" pitchFamily="34" charset="0"/>
              </a:rPr>
              <a:t>C</a:t>
            </a:r>
            <a:r>
              <a:rPr lang="es-ES_tradnl" sz="2000" dirty="0">
                <a:effectLst/>
                <a:latin typeface="Montserrat" pitchFamily="2" charset="77"/>
                <a:ea typeface="MS Mincho" panose="02020609040205080304" pitchFamily="49" charset="-128"/>
                <a:cs typeface="Arial" panose="020B0604020202020204" pitchFamily="34" charset="0"/>
              </a:rPr>
              <a:t>on oficio número 059001050100/OOAD/2023/353 de fecha 31 de marzo de 2023, signado por el Titular del Órgano de Operación Administrativa Desconcentrada Estatal Coahuila, ante la declaración de pérdida total del inmueble y la necesidad urgente de contar con un espacio para el acopio, segmentación y distribución de medicamentos, material de curación e insumos; señalando que al no contar con inmuebles propios, ni rentados o en posesión susceptibles de aprovechamiento, ni federales disponibles en el Instituto de Administración y Avalúos de Bienes Nacionales, solicita la contratación de un Nuevo Arrendamiento, toda vez que dentro de su proyección para el actual ejercicio 2023, éste no fue programado, al presentarse el siniestro, motivada en la emergencia, y fundamentada en el artículo 178 del Acuerdo por el que se Establecen las Disposiciones en Materia de Recursos Materiales y Servicios Generales en vigor, para el inmueble ubicado en </a:t>
            </a:r>
            <a:r>
              <a:rPr lang="es-ES_tradnl" sz="2000" b="1" dirty="0">
                <a:effectLst/>
                <a:latin typeface="Montserrat" pitchFamily="2" charset="77"/>
                <a:ea typeface="MS Mincho" panose="02020609040205080304" pitchFamily="49" charset="-128"/>
                <a:cs typeface="Arial" panose="020B0604020202020204" pitchFamily="34" charset="0"/>
              </a:rPr>
              <a:t>Carretera Saltillo-Zacatecas km. 22, puente La Encantada, en Saltillo, Coahuila, C.P. 25950</a:t>
            </a:r>
            <a:r>
              <a:rPr lang="es-ES_tradnl" sz="2000" dirty="0">
                <a:effectLst/>
                <a:latin typeface="Montserrat" pitchFamily="2" charset="77"/>
                <a:ea typeface="MS Mincho" panose="02020609040205080304" pitchFamily="49" charset="-128"/>
                <a:cs typeface="Arial" panose="020B0604020202020204" pitchFamily="34" charset="0"/>
              </a:rPr>
              <a:t>, el cual cuenta con una superficie rentable de 6,000m</a:t>
            </a:r>
            <a:r>
              <a:rPr lang="es-ES_tradnl" sz="2000" baseline="30000" dirty="0">
                <a:effectLst/>
                <a:latin typeface="Montserrat" pitchFamily="2" charset="77"/>
                <a:ea typeface="MS Mincho" panose="02020609040205080304" pitchFamily="49" charset="-128"/>
                <a:cs typeface="Arial" panose="020B0604020202020204" pitchFamily="34" charset="0"/>
              </a:rPr>
              <a:t>2</a:t>
            </a:r>
            <a:r>
              <a:rPr lang="es-ES_tradnl" sz="2000" dirty="0">
                <a:effectLst/>
                <a:latin typeface="Montserrat" pitchFamily="2" charset="77"/>
                <a:ea typeface="MS Mincho" panose="02020609040205080304" pitchFamily="49" charset="-128"/>
                <a:cs typeface="Arial" panose="020B0604020202020204" pitchFamily="34" charset="0"/>
              </a:rPr>
              <a:t>, por el que se solicita un monto de renta mensual de $96.70 (noventa y seis pesos 70/100m.n.) por  m</a:t>
            </a:r>
            <a:r>
              <a:rPr lang="es-ES_tradnl" sz="2000" baseline="30000" dirty="0">
                <a:effectLst/>
                <a:latin typeface="Montserrat" pitchFamily="2" charset="77"/>
                <a:ea typeface="MS Mincho" panose="02020609040205080304" pitchFamily="49" charset="-128"/>
                <a:cs typeface="Arial" panose="020B0604020202020204" pitchFamily="34" charset="0"/>
              </a:rPr>
              <a:t>2</a:t>
            </a:r>
            <a:r>
              <a:rPr lang="es-ES_tradnl" sz="2000" dirty="0">
                <a:effectLst/>
                <a:latin typeface="Montserrat" pitchFamily="2" charset="77"/>
                <a:ea typeface="MS Mincho" panose="02020609040205080304" pitchFamily="49" charset="-128"/>
                <a:cs typeface="Arial" panose="020B0604020202020204" pitchFamily="34" charset="0"/>
              </a:rPr>
              <a:t>, es decir un total de $ 580,200.00 pesos más impuestos.</a:t>
            </a:r>
            <a:endParaRPr lang="es-MX" sz="2000" dirty="0">
              <a:effectLst/>
              <a:latin typeface="Montserrat" pitchFamily="2" charset="77"/>
              <a:ea typeface="MS Mincho" panose="02020609040205080304" pitchFamily="49" charset="-128"/>
              <a:cs typeface="Times New Roman" panose="02020603050405020304" pitchFamily="18" charset="0"/>
            </a:endParaRPr>
          </a:p>
          <a:p>
            <a:pPr lvl="0" algn="just">
              <a:buClr>
                <a:srgbClr val="C00000"/>
              </a:buClr>
              <a:buSzPct val="176000"/>
            </a:pPr>
            <a:endParaRPr lang="es-MX" sz="2400" dirty="0">
              <a:latin typeface="Montserrat" pitchFamily="2" charset="77"/>
            </a:endParaRPr>
          </a:p>
          <a:p>
            <a:pPr lvl="0" algn="just">
              <a:buClr>
                <a:srgbClr val="C00000"/>
              </a:buClr>
              <a:buSzPct val="176000"/>
            </a:pPr>
            <a:endParaRPr lang="es-MX" sz="2400" dirty="0">
              <a:latin typeface="Montserrat" pitchFamily="2" charset="77"/>
            </a:endParaRPr>
          </a:p>
          <a:p>
            <a:pPr marL="457200" lvl="0" indent="-457200" algn="just">
              <a:buClr>
                <a:srgbClr val="C00000"/>
              </a:buClr>
              <a:buSzPct val="176000"/>
              <a:buFont typeface="+mj-lt"/>
              <a:buAutoNum type="arabicPeriod"/>
            </a:pPr>
            <a:endParaRPr lang="es-MX" sz="2400" dirty="0">
              <a:latin typeface="Montserrat" pitchFamily="2" charset="77"/>
            </a:endParaRPr>
          </a:p>
        </p:txBody>
      </p:sp>
      <p:sp>
        <p:nvSpPr>
          <p:cNvPr id="6" name="object 6"/>
          <p:cNvSpPr txBox="1">
            <a:spLocks noGrp="1"/>
          </p:cNvSpPr>
          <p:nvPr>
            <p:ph type="sldNum" sz="quarter" idx="7"/>
          </p:nvPr>
        </p:nvSpPr>
        <p:spPr>
          <a:xfrm>
            <a:off x="14571296" y="9368649"/>
            <a:ext cx="208280" cy="257809"/>
          </a:xfrm>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4</a:t>
            </a:fld>
            <a:endParaRPr spc="75" dirty="0"/>
          </a:p>
        </p:txBody>
      </p:sp>
      <p:sp>
        <p:nvSpPr>
          <p:cNvPr id="9" name="Título 1">
            <a:extLst>
              <a:ext uri="{FF2B5EF4-FFF2-40B4-BE49-F238E27FC236}">
                <a16:creationId xmlns:a16="http://schemas.microsoft.com/office/drawing/2014/main" id="{4C014ED0-5F08-3380-B798-ED6C90948D02}"/>
              </a:ext>
            </a:extLst>
          </p:cNvPr>
          <p:cNvSpPr txBox="1">
            <a:spLocks/>
          </p:cNvSpPr>
          <p:nvPr/>
        </p:nvSpPr>
        <p:spPr>
          <a:xfrm>
            <a:off x="1188188" y="317580"/>
            <a:ext cx="5560828" cy="752475"/>
          </a:xfrm>
          <a:prstGeom prst="rect">
            <a:avLst/>
          </a:prstGeom>
        </p:spPr>
        <p:txBody>
          <a:bodyPr wrap="square" lIns="0" tIns="0" rIns="0" bIns="0">
            <a:spAutoFit/>
          </a:bodyPr>
          <a:lstStyle>
            <a:lvl1pPr>
              <a:defRPr sz="4000" b="1" i="0">
                <a:solidFill>
                  <a:srgbClr val="285C4D"/>
                </a:solidFill>
                <a:latin typeface="Verdana"/>
                <a:ea typeface="+mj-ea"/>
                <a:cs typeface="Verdana"/>
              </a:defRPr>
            </a:lvl1pPr>
          </a:lstStyle>
          <a:p>
            <a:r>
              <a:rPr lang="es-MX" kern="0" dirty="0">
                <a:solidFill>
                  <a:srgbClr val="275D55"/>
                </a:solidFill>
                <a:latin typeface="Montserrat" panose="00000500000000000000" pitchFamily="2" charset="0"/>
              </a:rPr>
              <a:t>I. </a:t>
            </a:r>
            <a:r>
              <a:rPr lang="es-MX" kern="0" dirty="0"/>
              <a:t>Antecedentes.</a:t>
            </a:r>
          </a:p>
        </p:txBody>
      </p:sp>
      <p:pic>
        <p:nvPicPr>
          <p:cNvPr id="10" name="5 Imagen">
            <a:extLst>
              <a:ext uri="{FF2B5EF4-FFF2-40B4-BE49-F238E27FC236}">
                <a16:creationId xmlns:a16="http://schemas.microsoft.com/office/drawing/2014/main" id="{E9D95922-0A8E-6112-C341-C6C2D7DC165A}"/>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22766" y="441467"/>
            <a:ext cx="471892" cy="400110"/>
          </a:xfrm>
          <a:prstGeom prst="rect">
            <a:avLst/>
          </a:prstGeom>
        </p:spPr>
      </p:pic>
      <p:pic>
        <p:nvPicPr>
          <p:cNvPr id="12" name="Imagen 11">
            <a:extLst>
              <a:ext uri="{FF2B5EF4-FFF2-40B4-BE49-F238E27FC236}">
                <a16:creationId xmlns:a16="http://schemas.microsoft.com/office/drawing/2014/main" id="{80EB5338-A93D-D994-4162-28562B8CD43C}"/>
              </a:ext>
            </a:extLst>
          </p:cNvPr>
          <p:cNvPicPr>
            <a:picLocks noChangeAspect="1"/>
          </p:cNvPicPr>
          <p:nvPr/>
        </p:nvPicPr>
        <p:blipFill>
          <a:blip r:embed="rId4"/>
          <a:stretch>
            <a:fillRect/>
          </a:stretch>
        </p:blipFill>
        <p:spPr>
          <a:xfrm>
            <a:off x="11049000" y="2442409"/>
            <a:ext cx="4015583" cy="30174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Gráfico 6" descr="Badge 3 con relleno sólido">
            <a:extLst>
              <a:ext uri="{FF2B5EF4-FFF2-40B4-BE49-F238E27FC236}">
                <a16:creationId xmlns:a16="http://schemas.microsoft.com/office/drawing/2014/main" id="{AAF30A93-828E-D08C-77EB-5CF6530282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0964" y="1809813"/>
            <a:ext cx="842063" cy="84206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88188" y="1754939"/>
            <a:ext cx="9403612" cy="6168355"/>
          </a:xfrm>
          <a:prstGeom prst="rect">
            <a:avLst/>
          </a:prstGeom>
        </p:spPr>
        <p:txBody>
          <a:bodyPr vert="horz" wrap="square" lIns="0" tIns="12700" rIns="0" bIns="0" rtlCol="0">
            <a:spAutoFit/>
          </a:bodyPr>
          <a:lstStyle/>
          <a:p>
            <a:pPr lvl="0" algn="just">
              <a:buClr>
                <a:srgbClr val="C00000"/>
              </a:buClr>
              <a:buSzPct val="176000"/>
            </a:pPr>
            <a:r>
              <a:rPr lang="es-MX" sz="2000" dirty="0">
                <a:latin typeface="Montserrat" panose="00000500000000000000" pitchFamily="2" charset="0"/>
              </a:rPr>
              <a:t>El Almacén Delegacional Coahuila, ha dado cobertura de medicamento a 2 millones 176 mil derechohabientes en el estado de Coahuila, del Régimen Ordinario, y a 158 mil coahuilenses empadronados en el Programa IMSS Bienestar, por lo cual se hace primordial la contratación de nuevo arrendamiento con una superficie rentable de aproximadamente 6,000m</a:t>
            </a:r>
            <a:r>
              <a:rPr lang="es-MX" sz="2000" baseline="30000" dirty="0">
                <a:latin typeface="Montserrat" panose="00000500000000000000" pitchFamily="2" charset="0"/>
              </a:rPr>
              <a:t>2</a:t>
            </a:r>
            <a:r>
              <a:rPr lang="es-MX" sz="2000" dirty="0">
                <a:latin typeface="Montserrat" panose="00000500000000000000" pitchFamily="2" charset="0"/>
              </a:rPr>
              <a:t>, con la finalidad de no caer en desabasto de medicamentos que se distribuyen a lo largo de los 36 municipios de todo el estado de Coahuila. No dejando de mencionar que se pone en riesgo la intervención quirúrgica de segundo y tercer nivel, afectando con lo anteriormente expuesto, a más del 80% de coahuilenses que se encuentran asegurados ante el Instituto. </a:t>
            </a:r>
          </a:p>
          <a:p>
            <a:pPr lvl="0" algn="just">
              <a:buClr>
                <a:srgbClr val="C00000"/>
              </a:buClr>
              <a:buSzPct val="176000"/>
            </a:pPr>
            <a:endParaRPr lang="es-MX" sz="2000" dirty="0">
              <a:solidFill>
                <a:prstClr val="black"/>
              </a:solidFill>
              <a:latin typeface="Montserrat" panose="00000500000000000000" pitchFamily="2" charset="0"/>
            </a:endParaRPr>
          </a:p>
          <a:p>
            <a:pPr lvl="0" algn="just">
              <a:buClr>
                <a:srgbClr val="C00000"/>
              </a:buClr>
              <a:buSzPct val="176000"/>
            </a:pPr>
            <a:endParaRPr lang="es-MX" sz="2000" dirty="0">
              <a:solidFill>
                <a:prstClr val="black"/>
              </a:solidFill>
              <a:latin typeface="Montserrat" panose="00000500000000000000" pitchFamily="2" charset="0"/>
            </a:endParaRPr>
          </a:p>
          <a:p>
            <a:pPr lvl="0" algn="just">
              <a:buClr>
                <a:srgbClr val="C00000"/>
              </a:buClr>
              <a:buSzPct val="176000"/>
            </a:pPr>
            <a:r>
              <a:rPr lang="es-MX" sz="2000" dirty="0">
                <a:latin typeface="Montserrat" panose="00000500000000000000" pitchFamily="2" charset="0"/>
              </a:rPr>
              <a:t>Por tanto, operativamente se requiere la existencia de un inmueble que se destine al acopio, segmentación y distribución de medicamento, material de curación e insumos, que derivado de la contingencia que aqueja a ese OOAD, se encuentran en riesgo de colapsar al interrumpir las labores propias de gestión, trámite y funcionamiento para la operatividad de ese OOAD. </a:t>
            </a:r>
          </a:p>
          <a:p>
            <a:pPr marL="722313" lvl="1" algn="just">
              <a:buClr>
                <a:srgbClr val="C00000"/>
              </a:buClr>
              <a:buSzPct val="176000"/>
            </a:pPr>
            <a:endParaRPr lang="es-MX" sz="2000" dirty="0">
              <a:latin typeface="Montserrat" panose="00000500000000000000" pitchFamily="2" charset="0"/>
            </a:endParaRPr>
          </a:p>
        </p:txBody>
      </p:sp>
      <p:sp>
        <p:nvSpPr>
          <p:cNvPr id="6" name="object 6"/>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5</a:t>
            </a:fld>
            <a:endParaRPr spc="75" dirty="0"/>
          </a:p>
        </p:txBody>
      </p:sp>
      <p:sp>
        <p:nvSpPr>
          <p:cNvPr id="9" name="Título 1">
            <a:extLst>
              <a:ext uri="{FF2B5EF4-FFF2-40B4-BE49-F238E27FC236}">
                <a16:creationId xmlns:a16="http://schemas.microsoft.com/office/drawing/2014/main" id="{4C014ED0-5F08-3380-B798-ED6C90948D02}"/>
              </a:ext>
            </a:extLst>
          </p:cNvPr>
          <p:cNvSpPr txBox="1">
            <a:spLocks/>
          </p:cNvSpPr>
          <p:nvPr/>
        </p:nvSpPr>
        <p:spPr>
          <a:xfrm>
            <a:off x="1188188" y="317580"/>
            <a:ext cx="5560828" cy="615553"/>
          </a:xfrm>
          <a:prstGeom prst="rect">
            <a:avLst/>
          </a:prstGeom>
        </p:spPr>
        <p:txBody>
          <a:bodyPr wrap="square" lIns="0" tIns="0" rIns="0" bIns="0">
            <a:spAutoFit/>
          </a:bodyPr>
          <a:lstStyle>
            <a:lvl1pPr>
              <a:defRPr sz="4000" b="1" i="0">
                <a:solidFill>
                  <a:srgbClr val="285C4D"/>
                </a:solidFill>
                <a:latin typeface="Verdana"/>
                <a:ea typeface="+mj-ea"/>
                <a:cs typeface="Verdana"/>
              </a:defRPr>
            </a:lvl1pPr>
          </a:lstStyle>
          <a:p>
            <a:r>
              <a:rPr lang="es-MX" kern="0" dirty="0">
                <a:solidFill>
                  <a:srgbClr val="275D55"/>
                </a:solidFill>
                <a:latin typeface="Montserrat" panose="00000500000000000000" pitchFamily="2" charset="0"/>
              </a:rPr>
              <a:t>II. </a:t>
            </a:r>
            <a:r>
              <a:rPr lang="es-MX" kern="0" dirty="0"/>
              <a:t>Desarrollo.</a:t>
            </a:r>
          </a:p>
        </p:txBody>
      </p:sp>
      <p:pic>
        <p:nvPicPr>
          <p:cNvPr id="3" name="Imagen 2">
            <a:extLst>
              <a:ext uri="{FF2B5EF4-FFF2-40B4-BE49-F238E27FC236}">
                <a16:creationId xmlns:a16="http://schemas.microsoft.com/office/drawing/2014/main" id="{E8F261C8-CAFB-F6B5-6633-8E28D42A9E19}"/>
              </a:ext>
            </a:extLst>
          </p:cNvPr>
          <p:cNvPicPr>
            <a:picLocks noChangeAspect="1"/>
          </p:cNvPicPr>
          <p:nvPr/>
        </p:nvPicPr>
        <p:blipFill>
          <a:blip r:embed="rId2"/>
          <a:stretch>
            <a:fillRect/>
          </a:stretch>
        </p:blipFill>
        <p:spPr>
          <a:xfrm>
            <a:off x="11125200" y="1755775"/>
            <a:ext cx="3767510" cy="28319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4 Imagen">
            <a:extLst>
              <a:ext uri="{FF2B5EF4-FFF2-40B4-BE49-F238E27FC236}">
                <a16:creationId xmlns:a16="http://schemas.microsoft.com/office/drawing/2014/main" id="{487C715C-E822-A732-AC08-76D381C110C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pic>
        <p:nvPicPr>
          <p:cNvPr id="4" name="Imagen 3">
            <a:extLst>
              <a:ext uri="{FF2B5EF4-FFF2-40B4-BE49-F238E27FC236}">
                <a16:creationId xmlns:a16="http://schemas.microsoft.com/office/drawing/2014/main" id="{8136CD40-A54B-94CA-B358-B1ACE1069386}"/>
              </a:ext>
            </a:extLst>
          </p:cNvPr>
          <p:cNvPicPr>
            <a:picLocks noChangeAspect="1"/>
          </p:cNvPicPr>
          <p:nvPr/>
        </p:nvPicPr>
        <p:blipFill>
          <a:blip r:embed="rId5"/>
          <a:stretch>
            <a:fillRect/>
          </a:stretch>
        </p:blipFill>
        <p:spPr>
          <a:xfrm>
            <a:off x="10944776" y="4879975"/>
            <a:ext cx="4128358" cy="30779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ítulo 1">
            <a:extLst>
              <a:ext uri="{FF2B5EF4-FFF2-40B4-BE49-F238E27FC236}">
                <a16:creationId xmlns:a16="http://schemas.microsoft.com/office/drawing/2014/main" id="{E785C4D1-65DA-7D82-AF09-90C021EB5F24}"/>
              </a:ext>
            </a:extLst>
          </p:cNvPr>
          <p:cNvSpPr txBox="1">
            <a:spLocks/>
          </p:cNvSpPr>
          <p:nvPr/>
        </p:nvSpPr>
        <p:spPr>
          <a:xfrm>
            <a:off x="939430" y="993775"/>
            <a:ext cx="9677012" cy="914571"/>
          </a:xfrm>
          <a:prstGeom prst="rect">
            <a:avLst/>
          </a:prstGeom>
          <a:noFill/>
        </p:spPr>
        <p:txBody>
          <a:bodyPr/>
          <a:lstStyle>
            <a:lvl1pPr algn="l" defTabSz="914400" rtl="0" eaLnBrk="1" latinLnBrk="0" hangingPunct="1">
              <a:lnSpc>
                <a:spcPct val="90000"/>
              </a:lnSpc>
              <a:spcBef>
                <a:spcPct val="0"/>
              </a:spcBef>
              <a:buNone/>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MX" sz="3570" dirty="0">
                <a:solidFill>
                  <a:srgbClr val="BC945A"/>
                </a:solidFill>
              </a:rPr>
              <a:t>Datos Relevantes</a:t>
            </a:r>
          </a:p>
        </p:txBody>
      </p:sp>
    </p:spTree>
    <p:extLst>
      <p:ext uri="{BB962C8B-B14F-4D97-AF65-F5344CB8AC3E}">
        <p14:creationId xmlns:p14="http://schemas.microsoft.com/office/powerpoint/2010/main" val="3125622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85800" y="1243850"/>
            <a:ext cx="9677400" cy="6788910"/>
          </a:xfrm>
          <a:prstGeom prst="rect">
            <a:avLst/>
          </a:prstGeom>
        </p:spPr>
        <p:txBody>
          <a:bodyPr vert="horz" wrap="square" lIns="0" tIns="45085" rIns="0" bIns="0" rtlCol="0">
            <a:spAutoFit/>
          </a:bodyPr>
          <a:lstStyle/>
          <a:p>
            <a:pPr lvl="0" algn="just">
              <a:buClr>
                <a:srgbClr val="C00000"/>
              </a:buClr>
              <a:buSzPct val="176000"/>
            </a:pPr>
            <a:endParaRPr lang="es-MX" sz="2000" dirty="0">
              <a:latin typeface="Montserrat" panose="00000500000000000000" pitchFamily="2" charset="0"/>
            </a:endParaRPr>
          </a:p>
          <a:p>
            <a:pPr lvl="0" algn="just">
              <a:buClr>
                <a:srgbClr val="C00000"/>
              </a:buClr>
              <a:buSzPct val="176000"/>
            </a:pPr>
            <a:endParaRPr lang="es-MX" sz="2000" dirty="0">
              <a:latin typeface="Montserrat" panose="00000500000000000000" pitchFamily="2" charset="0"/>
            </a:endParaRPr>
          </a:p>
          <a:p>
            <a:pPr marL="342900" indent="-342900" algn="just">
              <a:lnSpc>
                <a:spcPct val="107000"/>
              </a:lnSpc>
              <a:buClr>
                <a:srgbClr val="BC945A"/>
              </a:buClr>
              <a:buSzPct val="140000"/>
              <a:buFont typeface="+mj-lt"/>
              <a:buAutoNum type="arabicPeriod"/>
            </a:pPr>
            <a:r>
              <a:rPr lang="es-MX" sz="2000" dirty="0">
                <a:effectLst/>
                <a:latin typeface="Montserrat" pitchFamily="2" charset="77"/>
                <a:ea typeface="Calibri" panose="020F0502020204030204" pitchFamily="34" charset="0"/>
                <a:cs typeface="Arial" panose="020B0604020202020204" pitchFamily="34" charset="0"/>
              </a:rPr>
              <a:t>Se verificó la inexistencia de inmuebles propios, rentados o en posesión del OOAD Coahuila, para ser utilizados como Almacén Delegacional.</a:t>
            </a:r>
            <a:endParaRPr lang="es-MX" sz="2000" dirty="0">
              <a:effectLst/>
              <a:latin typeface="Montserrat" pitchFamily="2" charset="77"/>
              <a:ea typeface="Calibri" panose="020F0502020204030204" pitchFamily="34" charset="0"/>
              <a:cs typeface="Times New Roman" panose="02020603050405020304" pitchFamily="18" charset="0"/>
            </a:endParaRPr>
          </a:p>
          <a:p>
            <a:pPr marL="342900" lvl="0" indent="-342900" algn="just">
              <a:lnSpc>
                <a:spcPct val="107000"/>
              </a:lnSpc>
              <a:buClr>
                <a:srgbClr val="BC945A"/>
              </a:buClr>
              <a:buSzPct val="140000"/>
              <a:buFont typeface="+mj-lt"/>
              <a:buAutoNum type="arabicPeriod"/>
            </a:pPr>
            <a:r>
              <a:rPr lang="es-MX" sz="2000" dirty="0">
                <a:latin typeface="Montserrat" pitchFamily="2" charset="77"/>
                <a:ea typeface="Calibri" panose="020F0502020204030204" pitchFamily="34" charset="0"/>
                <a:cs typeface="Arial" panose="020B0604020202020204" pitchFamily="34" charset="0"/>
              </a:rPr>
              <a:t>Se consultó</a:t>
            </a:r>
            <a:r>
              <a:rPr lang="es-MX" sz="2000" dirty="0">
                <a:effectLst/>
                <a:latin typeface="Montserrat" pitchFamily="2" charset="77"/>
                <a:ea typeface="Calibri" panose="020F0502020204030204" pitchFamily="34" charset="0"/>
                <a:cs typeface="Arial" panose="020B0604020202020204" pitchFamily="34" charset="0"/>
              </a:rPr>
              <a:t> la publicación de Inmuebles Federales Disponibles que realiza el INDAABIN respecto al mes de marzo de 2023, no se aprecia la existencia de un inmueble disponible en la localidad de Arteaga ni en Saltillo, Coahuila;</a:t>
            </a:r>
            <a:endParaRPr lang="es-MX" sz="2000" dirty="0">
              <a:latin typeface="Montserrat" pitchFamily="2" charset="77"/>
              <a:ea typeface="Calibri" panose="020F0502020204030204" pitchFamily="34" charset="0"/>
              <a:cs typeface="Times New Roman" panose="02020603050405020304" pitchFamily="18" charset="0"/>
            </a:endParaRPr>
          </a:p>
          <a:p>
            <a:pPr marL="342900" lvl="0" indent="-342900" algn="just">
              <a:lnSpc>
                <a:spcPct val="107000"/>
              </a:lnSpc>
              <a:buClr>
                <a:srgbClr val="BC945A"/>
              </a:buClr>
              <a:buSzPct val="140000"/>
              <a:buFont typeface="+mj-lt"/>
              <a:buAutoNum type="arabicPeriod"/>
            </a:pPr>
            <a:r>
              <a:rPr lang="es-ES_tradnl" sz="2000" dirty="0">
                <a:latin typeface="Montserrat" pitchFamily="2" charset="77"/>
              </a:rPr>
              <a:t>El OOAD propuso para su contratación el inmueble con domicilio en </a:t>
            </a:r>
            <a:r>
              <a:rPr lang="es-ES_tradnl" sz="2000" b="1" dirty="0">
                <a:latin typeface="Montserrat" pitchFamily="2" charset="77"/>
              </a:rPr>
              <a:t>Carretera Saltillo-Zacatecas km. 22, puente La Encantada, en Saltillo, Coahuila, C.P. 25950</a:t>
            </a:r>
            <a:r>
              <a:rPr lang="es-ES_tradnl" sz="2000" dirty="0">
                <a:latin typeface="Montserrat" pitchFamily="2" charset="77"/>
              </a:rPr>
              <a:t>, el cual cuenta con una superficie rentable de 6,000m2, y se solicita un monto de renta mensual de $96.70 (noventa y seis pesos 70/100m.n.) por metro cuadrado más impuestos; anexando carta de ofrecimiento del 31 de marzo de 2023, por un total de $ 580,200.00 pesos mensuales.</a:t>
            </a:r>
            <a:endParaRPr lang="es-MX" sz="2000" dirty="0">
              <a:latin typeface="Montserrat" pitchFamily="2" charset="77"/>
            </a:endParaRPr>
          </a:p>
          <a:p>
            <a:pPr lvl="0" algn="just">
              <a:buClr>
                <a:srgbClr val="C00000"/>
              </a:buClr>
              <a:buSzPct val="176000"/>
            </a:pPr>
            <a:endParaRPr lang="es-MX" sz="2000" dirty="0">
              <a:solidFill>
                <a:prstClr val="black"/>
              </a:solidFill>
              <a:latin typeface="Montserrat" pitchFamily="2" charset="77"/>
            </a:endParaRPr>
          </a:p>
          <a:p>
            <a:pPr lvl="0" algn="just">
              <a:buClr>
                <a:srgbClr val="C00000"/>
              </a:buClr>
              <a:buSzPct val="176000"/>
            </a:pPr>
            <a:r>
              <a:rPr lang="es-MX" sz="2000" dirty="0">
                <a:solidFill>
                  <a:prstClr val="black"/>
                </a:solidFill>
                <a:latin typeface="Montserrat" panose="00000500000000000000" pitchFamily="2" charset="0"/>
              </a:rPr>
              <a:t>Con base en lo anterior, se hace indispensable la autorización de contratación de un nuevo arrendamiento de inmueble con destino de Almacén Delegacional, para cubrir la necesidad de resguardo de medicamentos e insumos, que permitan a dicho OOAD seguir brindando el servicio a todas las unidades a las que abastece.</a:t>
            </a:r>
            <a:endParaRPr lang="es-MX" sz="2000" dirty="0">
              <a:latin typeface="Montserrat" panose="00000500000000000000" pitchFamily="2" charset="0"/>
            </a:endParaRPr>
          </a:p>
        </p:txBody>
      </p:sp>
      <p:sp>
        <p:nvSpPr>
          <p:cNvPr id="8" name="object 8"/>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6</a:t>
            </a:fld>
            <a:endParaRPr spc="75" dirty="0"/>
          </a:p>
        </p:txBody>
      </p:sp>
      <p:sp>
        <p:nvSpPr>
          <p:cNvPr id="14" name="Título 1">
            <a:extLst>
              <a:ext uri="{FF2B5EF4-FFF2-40B4-BE49-F238E27FC236}">
                <a16:creationId xmlns:a16="http://schemas.microsoft.com/office/drawing/2014/main" id="{EE44C95A-24B9-99CD-BE5C-47414CD40FE6}"/>
              </a:ext>
            </a:extLst>
          </p:cNvPr>
          <p:cNvSpPr txBox="1">
            <a:spLocks/>
          </p:cNvSpPr>
          <p:nvPr/>
        </p:nvSpPr>
        <p:spPr>
          <a:xfrm>
            <a:off x="831851" y="246589"/>
            <a:ext cx="3751521" cy="628297"/>
          </a:xfrm>
          <a:prstGeom prst="rect">
            <a:avLst/>
          </a:prstGeom>
        </p:spPr>
        <p:txBody>
          <a:bodyPr anchor="b">
            <a:normAutofit fontScale="92500" lnSpcReduction="10000"/>
          </a:bodyPr>
          <a:lstStyle>
            <a:lvl1pPr algn="ctr" defTabSz="914377" rtl="0" eaLnBrk="1" latinLnBrk="0" hangingPunct="1">
              <a:lnSpc>
                <a:spcPct val="90000"/>
              </a:lnSpc>
              <a:spcBef>
                <a:spcPct val="0"/>
              </a:spcBef>
              <a:buNone/>
              <a:defRPr sz="4400" b="1" i="0" kern="1200">
                <a:solidFill>
                  <a:srgbClr val="245C4F"/>
                </a:solidFill>
                <a:latin typeface="Montserrat SemiBold" pitchFamily="2" charset="77"/>
                <a:ea typeface="+mj-ea"/>
                <a:cs typeface="+mj-cs"/>
              </a:defRPr>
            </a:lvl1pPr>
          </a:lstStyle>
          <a:p>
            <a:r>
              <a:rPr lang="es-MX" dirty="0">
                <a:solidFill>
                  <a:srgbClr val="275D55"/>
                </a:solidFill>
                <a:latin typeface="Montserrat" panose="00000500000000000000" pitchFamily="2" charset="0"/>
              </a:rPr>
              <a:t>II. </a:t>
            </a:r>
            <a:r>
              <a:rPr lang="es-MX" dirty="0"/>
              <a:t>Desarrollo</a:t>
            </a:r>
          </a:p>
        </p:txBody>
      </p:sp>
      <p:pic>
        <p:nvPicPr>
          <p:cNvPr id="15" name="4 Imagen">
            <a:extLst>
              <a:ext uri="{FF2B5EF4-FFF2-40B4-BE49-F238E27FC236}">
                <a16:creationId xmlns:a16="http://schemas.microsoft.com/office/drawing/2014/main" id="{42750988-9DA2-CB55-DED2-87D84FA0ECB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pic>
        <p:nvPicPr>
          <p:cNvPr id="2" name="Imagen 1">
            <a:extLst>
              <a:ext uri="{FF2B5EF4-FFF2-40B4-BE49-F238E27FC236}">
                <a16:creationId xmlns:a16="http://schemas.microsoft.com/office/drawing/2014/main" id="{BEA77197-C8B9-AFA6-9104-42BC08B56681}"/>
              </a:ext>
            </a:extLst>
          </p:cNvPr>
          <p:cNvPicPr>
            <a:picLocks noChangeAspect="1"/>
          </p:cNvPicPr>
          <p:nvPr/>
        </p:nvPicPr>
        <p:blipFill>
          <a:blip r:embed="rId4"/>
          <a:stretch>
            <a:fillRect/>
          </a:stretch>
        </p:blipFill>
        <p:spPr>
          <a:xfrm>
            <a:off x="10776328" y="2517775"/>
            <a:ext cx="4457431" cy="3391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ítulo 1">
            <a:extLst>
              <a:ext uri="{FF2B5EF4-FFF2-40B4-BE49-F238E27FC236}">
                <a16:creationId xmlns:a16="http://schemas.microsoft.com/office/drawing/2014/main" id="{D44D38AB-5665-CB7B-CD12-D05672AD208B}"/>
              </a:ext>
            </a:extLst>
          </p:cNvPr>
          <p:cNvSpPr txBox="1">
            <a:spLocks/>
          </p:cNvSpPr>
          <p:nvPr/>
        </p:nvSpPr>
        <p:spPr>
          <a:xfrm>
            <a:off x="939430" y="993775"/>
            <a:ext cx="9677012" cy="914571"/>
          </a:xfrm>
          <a:prstGeom prst="rect">
            <a:avLst/>
          </a:prstGeom>
          <a:noFill/>
        </p:spPr>
        <p:txBody>
          <a:bodyPr/>
          <a:lstStyle>
            <a:lvl1pPr algn="l" defTabSz="914400" rtl="0" eaLnBrk="1" latinLnBrk="0" hangingPunct="1">
              <a:lnSpc>
                <a:spcPct val="90000"/>
              </a:lnSpc>
              <a:spcBef>
                <a:spcPct val="0"/>
              </a:spcBef>
              <a:buNone/>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MX" sz="3570" dirty="0">
                <a:solidFill>
                  <a:srgbClr val="BC945A"/>
                </a:solidFill>
              </a:rPr>
              <a:t>Acciones Realizadas</a:t>
            </a:r>
          </a:p>
        </p:txBody>
      </p:sp>
    </p:spTree>
    <p:extLst>
      <p:ext uri="{BB962C8B-B14F-4D97-AF65-F5344CB8AC3E}">
        <p14:creationId xmlns:p14="http://schemas.microsoft.com/office/powerpoint/2010/main" val="82752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a:extLst>
              <a:ext uri="{FF2B5EF4-FFF2-40B4-BE49-F238E27FC236}">
                <a16:creationId xmlns:a16="http://schemas.microsoft.com/office/drawing/2014/main" id="{EE44C95A-24B9-99CD-BE5C-47414CD40FE6}"/>
              </a:ext>
            </a:extLst>
          </p:cNvPr>
          <p:cNvSpPr txBox="1">
            <a:spLocks/>
          </p:cNvSpPr>
          <p:nvPr/>
        </p:nvSpPr>
        <p:spPr>
          <a:xfrm>
            <a:off x="831851" y="246589"/>
            <a:ext cx="3751521" cy="628297"/>
          </a:xfrm>
          <a:prstGeom prst="rect">
            <a:avLst/>
          </a:prstGeom>
        </p:spPr>
        <p:txBody>
          <a:bodyPr anchor="b">
            <a:normAutofit fontScale="92500" lnSpcReduction="10000"/>
          </a:bodyPr>
          <a:lstStyle>
            <a:lvl1pPr algn="ctr" defTabSz="914377" rtl="0" eaLnBrk="1" latinLnBrk="0" hangingPunct="1">
              <a:lnSpc>
                <a:spcPct val="90000"/>
              </a:lnSpc>
              <a:spcBef>
                <a:spcPct val="0"/>
              </a:spcBef>
              <a:buNone/>
              <a:defRPr sz="4400" b="1" i="0" kern="1200">
                <a:solidFill>
                  <a:srgbClr val="245C4F"/>
                </a:solidFill>
                <a:latin typeface="Montserrat SemiBold" pitchFamily="2" charset="77"/>
                <a:ea typeface="+mj-ea"/>
                <a:cs typeface="+mj-cs"/>
              </a:defRPr>
            </a:lvl1pPr>
          </a:lstStyle>
          <a:p>
            <a:r>
              <a:rPr lang="es-MX" dirty="0">
                <a:solidFill>
                  <a:srgbClr val="275D55"/>
                </a:solidFill>
                <a:latin typeface="Montserrat" panose="00000500000000000000" pitchFamily="2" charset="0"/>
              </a:rPr>
              <a:t>II. </a:t>
            </a:r>
            <a:r>
              <a:rPr lang="es-MX" dirty="0"/>
              <a:t>Desarrollo</a:t>
            </a:r>
          </a:p>
        </p:txBody>
      </p:sp>
      <p:pic>
        <p:nvPicPr>
          <p:cNvPr id="15" name="4 Imagen">
            <a:extLst>
              <a:ext uri="{FF2B5EF4-FFF2-40B4-BE49-F238E27FC236}">
                <a16:creationId xmlns:a16="http://schemas.microsoft.com/office/drawing/2014/main" id="{42750988-9DA2-CB55-DED2-87D84FA0ECB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graphicFrame>
        <p:nvGraphicFramePr>
          <p:cNvPr id="3" name="1 Tabla">
            <a:extLst>
              <a:ext uri="{FF2B5EF4-FFF2-40B4-BE49-F238E27FC236}">
                <a16:creationId xmlns:a16="http://schemas.microsoft.com/office/drawing/2014/main" id="{524323AF-53CA-CA37-1A24-D3BCB5FA1F36}"/>
              </a:ext>
            </a:extLst>
          </p:cNvPr>
          <p:cNvGraphicFramePr>
            <a:graphicFrameLocks noGrp="1"/>
          </p:cNvGraphicFramePr>
          <p:nvPr>
            <p:extLst>
              <p:ext uri="{D42A27DB-BD31-4B8C-83A1-F6EECF244321}">
                <p14:modId xmlns:p14="http://schemas.microsoft.com/office/powerpoint/2010/main" val="630887334"/>
              </p:ext>
            </p:extLst>
          </p:nvPr>
        </p:nvGraphicFramePr>
        <p:xfrm>
          <a:off x="1143000" y="1923714"/>
          <a:ext cx="6629400" cy="6241209"/>
        </p:xfrm>
        <a:graphic>
          <a:graphicData uri="http://schemas.openxmlformats.org/drawingml/2006/table">
            <a:tbl>
              <a:tblPr firstRow="1" bandRow="1">
                <a:tableStyleId>{F5AB1C69-6EDB-4FF4-983F-18BD219EF322}</a:tableStyleId>
              </a:tblPr>
              <a:tblGrid>
                <a:gridCol w="3045621">
                  <a:extLst>
                    <a:ext uri="{9D8B030D-6E8A-4147-A177-3AD203B41FA5}">
                      <a16:colId xmlns:a16="http://schemas.microsoft.com/office/drawing/2014/main" val="20000"/>
                    </a:ext>
                  </a:extLst>
                </a:gridCol>
                <a:gridCol w="3583779">
                  <a:extLst>
                    <a:ext uri="{9D8B030D-6E8A-4147-A177-3AD203B41FA5}">
                      <a16:colId xmlns:a16="http://schemas.microsoft.com/office/drawing/2014/main" val="20001"/>
                    </a:ext>
                  </a:extLst>
                </a:gridCol>
              </a:tblGrid>
              <a:tr h="443531">
                <a:tc>
                  <a:txBody>
                    <a:bodyPr/>
                    <a:lstStyle/>
                    <a:p>
                      <a:pPr algn="ctr"/>
                      <a:r>
                        <a:rPr lang="es-MX" sz="2200" dirty="0">
                          <a:latin typeface="Montserrat" pitchFamily="2" charset="77"/>
                        </a:rPr>
                        <a:t>Concepto</a:t>
                      </a:r>
                    </a:p>
                  </a:txBody>
                  <a:tcPr marL="116598" marR="116598" marT="58299" marB="582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C2142"/>
                    </a:solidFill>
                  </a:tcPr>
                </a:tc>
                <a:tc>
                  <a:txBody>
                    <a:bodyPr/>
                    <a:lstStyle/>
                    <a:p>
                      <a:pPr algn="ctr"/>
                      <a:r>
                        <a:rPr lang="es-MX" sz="2200" dirty="0">
                          <a:latin typeface="Montserrat" pitchFamily="2" charset="77"/>
                        </a:rPr>
                        <a:t>Descripción</a:t>
                      </a:r>
                    </a:p>
                  </a:txBody>
                  <a:tcPr marL="116598" marR="116598" marT="58299" marB="582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C2142"/>
                    </a:solidFill>
                  </a:tcPr>
                </a:tc>
                <a:extLst>
                  <a:ext uri="{0D108BD9-81ED-4DB2-BD59-A6C34878D82A}">
                    <a16:rowId xmlns:a16="http://schemas.microsoft.com/office/drawing/2014/main" val="10000"/>
                  </a:ext>
                </a:extLst>
              </a:tr>
              <a:tr h="1335183">
                <a:tc>
                  <a:txBody>
                    <a:bodyPr/>
                    <a:lstStyle/>
                    <a:p>
                      <a:pPr algn="ctr"/>
                      <a:r>
                        <a:rPr lang="es-MX" sz="2200" b="0" dirty="0">
                          <a:latin typeface="Montserrat" pitchFamily="2" charset="77"/>
                        </a:rPr>
                        <a:t>Destino</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2200" dirty="0">
                          <a:latin typeface="Montserrat" pitchFamily="2" charset="77"/>
                        </a:rPr>
                        <a:t>Sub almacén delegacional</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088967">
                <a:tc>
                  <a:txBody>
                    <a:bodyPr/>
                    <a:lstStyle/>
                    <a:p>
                      <a:pPr algn="ctr"/>
                      <a:r>
                        <a:rPr lang="es-MX" sz="2200" b="0" dirty="0">
                          <a:latin typeface="Montserrat" pitchFamily="2" charset="77"/>
                        </a:rPr>
                        <a:t>Ubicación</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200" b="0" dirty="0">
                          <a:latin typeface="Montserrat" pitchFamily="2" charset="77"/>
                        </a:rPr>
                        <a:t>Carretera Saltillo-Zacatecas km. 22, puente La Encantada, en Saltillo, Coahuila, C.P. 25950</a:t>
                      </a:r>
                      <a:endParaRPr lang="es-MX" sz="2200" b="0" dirty="0">
                        <a:latin typeface="Montserrat" pitchFamily="2" charset="77"/>
                      </a:endParaRP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0299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200" b="0" dirty="0">
                          <a:latin typeface="Montserrat" pitchFamily="2" charset="77"/>
                        </a:rPr>
                        <a:t>Superficie Patio de Maniobras</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2200" baseline="0" dirty="0">
                          <a:latin typeface="Montserrat" pitchFamily="2" charset="77"/>
                        </a:rPr>
                        <a:t>15,000 m</a:t>
                      </a:r>
                      <a:r>
                        <a:rPr lang="es-MX" sz="2200" baseline="30000" dirty="0">
                          <a:latin typeface="Montserrat" pitchFamily="2" charset="77"/>
                        </a:rPr>
                        <a:t>2</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33518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000" b="0" dirty="0">
                          <a:latin typeface="Montserrat" pitchFamily="2" charset="77"/>
                        </a:rPr>
                        <a:t>Superficie de almacenamiento</a:t>
                      </a:r>
                      <a:endParaRPr lang="es-MX" sz="2000" dirty="0">
                        <a:latin typeface="Montserrat" pitchFamily="2" charset="77"/>
                      </a:endParaRP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200" dirty="0">
                          <a:latin typeface="Montserrat" pitchFamily="2" charset="77"/>
                        </a:rPr>
                        <a:t>6,000 m</a:t>
                      </a:r>
                      <a:r>
                        <a:rPr lang="es-MX" sz="2200" baseline="30000" dirty="0">
                          <a:latin typeface="Montserrat" pitchFamily="2" charset="77"/>
                        </a:rPr>
                        <a:t>2</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5" name="Título 1">
            <a:extLst>
              <a:ext uri="{FF2B5EF4-FFF2-40B4-BE49-F238E27FC236}">
                <a16:creationId xmlns:a16="http://schemas.microsoft.com/office/drawing/2014/main" id="{E37172D2-5973-B200-D5E6-FF91F47B7785}"/>
              </a:ext>
            </a:extLst>
          </p:cNvPr>
          <p:cNvSpPr txBox="1">
            <a:spLocks/>
          </p:cNvSpPr>
          <p:nvPr/>
        </p:nvSpPr>
        <p:spPr>
          <a:xfrm>
            <a:off x="939430" y="993775"/>
            <a:ext cx="9677012" cy="914571"/>
          </a:xfrm>
          <a:prstGeom prst="rect">
            <a:avLst/>
          </a:prstGeom>
          <a:noFill/>
        </p:spPr>
        <p:txBody>
          <a:bodyPr/>
          <a:lstStyle>
            <a:lvl1pPr algn="l" defTabSz="914400" rtl="0" eaLnBrk="1" latinLnBrk="0" hangingPunct="1">
              <a:lnSpc>
                <a:spcPct val="90000"/>
              </a:lnSpc>
              <a:spcBef>
                <a:spcPct val="0"/>
              </a:spcBef>
              <a:buNone/>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MX" sz="3570" dirty="0">
                <a:solidFill>
                  <a:srgbClr val="BC945A"/>
                </a:solidFill>
              </a:rPr>
              <a:t>Inmueble identificado como prospecto</a:t>
            </a:r>
          </a:p>
        </p:txBody>
      </p:sp>
      <p:sp>
        <p:nvSpPr>
          <p:cNvPr id="11" name="Marcador de número de diapositiva 3">
            <a:extLst>
              <a:ext uri="{FF2B5EF4-FFF2-40B4-BE49-F238E27FC236}">
                <a16:creationId xmlns:a16="http://schemas.microsoft.com/office/drawing/2014/main" id="{A1D3E4D0-2549-3B99-3025-82B29F6C99E6}"/>
              </a:ext>
            </a:extLst>
          </p:cNvPr>
          <p:cNvSpPr txBox="1">
            <a:spLocks/>
          </p:cNvSpPr>
          <p:nvPr/>
        </p:nvSpPr>
        <p:spPr>
          <a:xfrm>
            <a:off x="14442364" y="8898537"/>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mtClean="0"/>
              <a:pPr/>
              <a:t>7</a:t>
            </a:fld>
            <a:endParaRPr lang="es-MX" dirty="0"/>
          </a:p>
        </p:txBody>
      </p:sp>
      <p:pic>
        <p:nvPicPr>
          <p:cNvPr id="8" name="Imagen 7">
            <a:extLst>
              <a:ext uri="{FF2B5EF4-FFF2-40B4-BE49-F238E27FC236}">
                <a16:creationId xmlns:a16="http://schemas.microsoft.com/office/drawing/2014/main" id="{B9DDC6CB-16BB-3946-8FF7-A8BA89C5E7F3}"/>
              </a:ext>
            </a:extLst>
          </p:cNvPr>
          <p:cNvPicPr>
            <a:picLocks noChangeAspect="1"/>
          </p:cNvPicPr>
          <p:nvPr/>
        </p:nvPicPr>
        <p:blipFill>
          <a:blip r:embed="rId4"/>
          <a:stretch>
            <a:fillRect/>
          </a:stretch>
        </p:blipFill>
        <p:spPr>
          <a:xfrm>
            <a:off x="9220200" y="1908346"/>
            <a:ext cx="3811955" cy="28589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descr="Vista de una ciudad&#10;&#10;Descripción generada automáticamente con confianza baja">
            <a:extLst>
              <a:ext uri="{FF2B5EF4-FFF2-40B4-BE49-F238E27FC236}">
                <a16:creationId xmlns:a16="http://schemas.microsoft.com/office/drawing/2014/main" id="{B7512826-C600-BBD8-883C-2F1FA582A70E}"/>
              </a:ext>
            </a:extLst>
          </p:cNvPr>
          <p:cNvPicPr>
            <a:picLocks noChangeAspect="1"/>
          </p:cNvPicPr>
          <p:nvPr/>
        </p:nvPicPr>
        <p:blipFill>
          <a:blip r:embed="rId5"/>
          <a:stretch>
            <a:fillRect/>
          </a:stretch>
        </p:blipFill>
        <p:spPr>
          <a:xfrm>
            <a:off x="8497956" y="5015672"/>
            <a:ext cx="5494153" cy="344922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966127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a:extLst>
              <a:ext uri="{FF2B5EF4-FFF2-40B4-BE49-F238E27FC236}">
                <a16:creationId xmlns:a16="http://schemas.microsoft.com/office/drawing/2014/main" id="{EE44C95A-24B9-99CD-BE5C-47414CD40FE6}"/>
              </a:ext>
            </a:extLst>
          </p:cNvPr>
          <p:cNvSpPr txBox="1">
            <a:spLocks/>
          </p:cNvSpPr>
          <p:nvPr/>
        </p:nvSpPr>
        <p:spPr>
          <a:xfrm>
            <a:off x="831851" y="246589"/>
            <a:ext cx="3751521" cy="628297"/>
          </a:xfrm>
          <a:prstGeom prst="rect">
            <a:avLst/>
          </a:prstGeom>
        </p:spPr>
        <p:txBody>
          <a:bodyPr anchor="b">
            <a:normAutofit fontScale="92500" lnSpcReduction="10000"/>
          </a:bodyPr>
          <a:lstStyle>
            <a:lvl1pPr algn="ctr" defTabSz="914377" rtl="0" eaLnBrk="1" latinLnBrk="0" hangingPunct="1">
              <a:lnSpc>
                <a:spcPct val="90000"/>
              </a:lnSpc>
              <a:spcBef>
                <a:spcPct val="0"/>
              </a:spcBef>
              <a:buNone/>
              <a:defRPr sz="4400" b="1" i="0" kern="1200">
                <a:solidFill>
                  <a:srgbClr val="245C4F"/>
                </a:solidFill>
                <a:latin typeface="Montserrat SemiBold" pitchFamily="2" charset="77"/>
                <a:ea typeface="+mj-ea"/>
                <a:cs typeface="+mj-cs"/>
              </a:defRPr>
            </a:lvl1pPr>
          </a:lstStyle>
          <a:p>
            <a:r>
              <a:rPr lang="es-MX" dirty="0">
                <a:solidFill>
                  <a:srgbClr val="275D55"/>
                </a:solidFill>
                <a:latin typeface="Montserrat" panose="00000500000000000000" pitchFamily="2" charset="0"/>
              </a:rPr>
              <a:t>II. </a:t>
            </a:r>
            <a:r>
              <a:rPr lang="es-MX" dirty="0"/>
              <a:t>Desarrollo</a:t>
            </a:r>
          </a:p>
        </p:txBody>
      </p:sp>
      <p:pic>
        <p:nvPicPr>
          <p:cNvPr id="15" name="4 Imagen">
            <a:extLst>
              <a:ext uri="{FF2B5EF4-FFF2-40B4-BE49-F238E27FC236}">
                <a16:creationId xmlns:a16="http://schemas.microsoft.com/office/drawing/2014/main" id="{42750988-9DA2-CB55-DED2-87D84FA0ECB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
        <p:nvSpPr>
          <p:cNvPr id="3" name="Marcador de número de diapositiva 3">
            <a:extLst>
              <a:ext uri="{FF2B5EF4-FFF2-40B4-BE49-F238E27FC236}">
                <a16:creationId xmlns:a16="http://schemas.microsoft.com/office/drawing/2014/main" id="{F308C83C-9362-8FA9-CA80-41E176B4EB1D}"/>
              </a:ext>
            </a:extLst>
          </p:cNvPr>
          <p:cNvSpPr txBox="1">
            <a:spLocks/>
          </p:cNvSpPr>
          <p:nvPr/>
        </p:nvSpPr>
        <p:spPr>
          <a:xfrm>
            <a:off x="14458966" y="8902138"/>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mtClean="0"/>
              <a:pPr/>
              <a:t>8</a:t>
            </a:fld>
            <a:endParaRPr lang="es-MX" dirty="0"/>
          </a:p>
        </p:txBody>
      </p:sp>
      <p:sp>
        <p:nvSpPr>
          <p:cNvPr id="2" name="CuadroTexto 1">
            <a:extLst>
              <a:ext uri="{FF2B5EF4-FFF2-40B4-BE49-F238E27FC236}">
                <a16:creationId xmlns:a16="http://schemas.microsoft.com/office/drawing/2014/main" id="{1C880FCA-40D6-EFFD-3B94-A6CD84630F1D}"/>
              </a:ext>
            </a:extLst>
          </p:cNvPr>
          <p:cNvSpPr txBox="1"/>
          <p:nvPr/>
        </p:nvSpPr>
        <p:spPr>
          <a:xfrm>
            <a:off x="557720" y="1350373"/>
            <a:ext cx="11558080" cy="8090676"/>
          </a:xfrm>
          <a:prstGeom prst="rect">
            <a:avLst/>
          </a:prstGeom>
          <a:noFill/>
        </p:spPr>
        <p:txBody>
          <a:bodyPr wrap="square" rtlCol="0">
            <a:spAutoFit/>
          </a:bodyPr>
          <a:lstStyle/>
          <a:p>
            <a:pPr algn="just">
              <a:lnSpc>
                <a:spcPct val="115000"/>
              </a:lnSpc>
            </a:pPr>
            <a:r>
              <a:rPr lang="es-ES_tradnl" sz="2000" dirty="0">
                <a:effectLst/>
                <a:latin typeface="Montserrat" pitchFamily="2" charset="77"/>
                <a:ea typeface="MS Mincho" panose="02020609040205080304" pitchFamily="49" charset="-128"/>
                <a:cs typeface="Arial" panose="020B0604020202020204" pitchFamily="34" charset="0"/>
              </a:rPr>
              <a:t>En virtud del siniestro el Director de Administración, mediante oficio de fecha 4 de abril de 2023, autorizo proceder </a:t>
            </a:r>
            <a:r>
              <a:rPr lang="es-ES_tradnl" sz="2000" b="1" dirty="0">
                <a:effectLst/>
                <a:latin typeface="Montserrat" pitchFamily="2" charset="77"/>
                <a:ea typeface="MS Mincho" panose="02020609040205080304" pitchFamily="49" charset="-128"/>
                <a:cs typeface="Arial" panose="020B0604020202020204" pitchFamily="34" charset="0"/>
              </a:rPr>
              <a:t>a formalizar el contrato de arrendamiento del inmueble propuesto para el servicio de Almacén Delegacional, sin que requiera solicitar un dictamen </a:t>
            </a:r>
            <a:r>
              <a:rPr lang="es-ES_tradnl" sz="2000" b="1" dirty="0" err="1">
                <a:effectLst/>
                <a:latin typeface="Montserrat" pitchFamily="2" charset="77"/>
                <a:ea typeface="MS Mincho" panose="02020609040205080304" pitchFamily="49" charset="-128"/>
                <a:cs typeface="Arial" panose="020B0604020202020204" pitchFamily="34" charset="0"/>
              </a:rPr>
              <a:t>valuatorio</a:t>
            </a:r>
            <a:r>
              <a:rPr lang="es-ES_tradnl" sz="2000" b="1" dirty="0">
                <a:effectLst/>
                <a:latin typeface="Montserrat" pitchFamily="2" charset="77"/>
                <a:ea typeface="MS Mincho" panose="02020609040205080304" pitchFamily="49" charset="-128"/>
                <a:cs typeface="Arial" panose="020B0604020202020204" pitchFamily="34" charset="0"/>
              </a:rPr>
              <a:t> de justipreciación de renta, hasta por un periodo máximo de un año</a:t>
            </a:r>
            <a:r>
              <a:rPr lang="es-ES_tradnl" sz="2000" dirty="0">
                <a:effectLst/>
                <a:latin typeface="Montserrat" pitchFamily="2" charset="77"/>
                <a:ea typeface="MS Mincho" panose="02020609040205080304" pitchFamily="49" charset="-128"/>
                <a:cs typeface="Arial" panose="020B0604020202020204" pitchFamily="34" charset="0"/>
              </a:rPr>
              <a:t>, debiendo integrar el expediente correspondiente conforme a la normatividad aplicable, fundamentado en lo dispuesto en el último párrafo del numeral 144 del Acuerdo por el que se establecen las disposiciones en Materia de Recursos Materiales y Servicios Generales que a la letra dice:</a:t>
            </a:r>
            <a:endParaRPr lang="es-MX" sz="2000" dirty="0">
              <a:effectLst/>
              <a:latin typeface="Calibri" panose="020F0502020204030204" pitchFamily="34" charset="0"/>
              <a:ea typeface="MS Mincho" panose="02020609040205080304" pitchFamily="49" charset="-128"/>
              <a:cs typeface="Times New Roman" panose="02020603050405020304" pitchFamily="18" charset="0"/>
            </a:endParaRPr>
          </a:p>
          <a:p>
            <a:pPr algn="just">
              <a:lnSpc>
                <a:spcPct val="115000"/>
              </a:lnSpc>
            </a:pPr>
            <a:r>
              <a:rPr lang="es-ES_tradnl" sz="2000" dirty="0">
                <a:effectLst/>
                <a:latin typeface="Montserrat" pitchFamily="2" charset="77"/>
                <a:ea typeface="MS Mincho" panose="02020609040205080304" pitchFamily="49" charset="-128"/>
                <a:cs typeface="Arial" panose="020B0604020202020204" pitchFamily="34" charset="0"/>
              </a:rPr>
              <a:t> </a:t>
            </a:r>
            <a:endParaRPr lang="es-MX" sz="2000" dirty="0">
              <a:effectLst/>
              <a:latin typeface="Calibri" panose="020F0502020204030204" pitchFamily="34" charset="0"/>
              <a:ea typeface="MS Mincho" panose="02020609040205080304" pitchFamily="49" charset="-128"/>
              <a:cs typeface="Times New Roman" panose="02020603050405020304" pitchFamily="18" charset="0"/>
            </a:endParaRPr>
          </a:p>
          <a:p>
            <a:pPr marL="270510" algn="just">
              <a:lnSpc>
                <a:spcPct val="115000"/>
              </a:lnSpc>
              <a:spcAft>
                <a:spcPts val="0"/>
              </a:spcAft>
            </a:pPr>
            <a:r>
              <a:rPr lang="es-MX" sz="1700" i="1" dirty="0">
                <a:solidFill>
                  <a:schemeClr val="tx1">
                    <a:lumMod val="50000"/>
                    <a:lumOff val="50000"/>
                  </a:schemeClr>
                </a:solidFill>
                <a:effectLst/>
                <a:latin typeface="Montserrat" pitchFamily="2" charset="77"/>
                <a:ea typeface="Calibri" panose="020F0502020204030204" pitchFamily="34" charset="0"/>
                <a:cs typeface="Times New Roman" panose="02020603050405020304" pitchFamily="18" charset="0"/>
              </a:rPr>
              <a:t>“</a:t>
            </a:r>
            <a:r>
              <a:rPr lang="es-MX" sz="1700" b="1" i="1" dirty="0">
                <a:solidFill>
                  <a:schemeClr val="tx1">
                    <a:lumMod val="50000"/>
                    <a:lumOff val="50000"/>
                  </a:schemeClr>
                </a:solidFill>
                <a:effectLst/>
                <a:latin typeface="Montserrat" pitchFamily="2" charset="77"/>
                <a:ea typeface="Calibri" panose="020F0502020204030204" pitchFamily="34" charset="0"/>
                <a:cs typeface="Times New Roman" panose="02020603050405020304" pitchFamily="18" charset="0"/>
              </a:rPr>
              <a:t>144</a:t>
            </a:r>
            <a:r>
              <a:rPr lang="es-MX" sz="1700" i="1" dirty="0">
                <a:solidFill>
                  <a:schemeClr val="tx1">
                    <a:lumMod val="50000"/>
                    <a:lumOff val="50000"/>
                  </a:schemeClr>
                </a:solidFill>
                <a:effectLst/>
                <a:latin typeface="Montserrat" pitchFamily="2" charset="77"/>
                <a:ea typeface="Calibri" panose="020F0502020204030204" pitchFamily="34" charset="0"/>
                <a:cs typeface="Times New Roman" panose="02020603050405020304" pitchFamily="18" charset="0"/>
              </a:rPr>
              <a:t>. Las instituciones públicas que pretendan tomar en arrendamiento, deberán observar por lo menos los siguientes criterios:</a:t>
            </a:r>
            <a:endParaRPr lang="es-MX" sz="1700" dirty="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p>
            <a:pPr marL="270510">
              <a:lnSpc>
                <a:spcPct val="115000"/>
              </a:lnSpc>
              <a:spcAft>
                <a:spcPts val="0"/>
              </a:spcAft>
            </a:pPr>
            <a:r>
              <a:rPr lang="es-MX" sz="1700" i="1" dirty="0">
                <a:solidFill>
                  <a:schemeClr val="tx1">
                    <a:lumMod val="50000"/>
                    <a:lumOff val="50000"/>
                  </a:schemeClr>
                </a:solidFill>
                <a:effectLst/>
                <a:latin typeface="Montserrat" pitchFamily="2" charset="77"/>
                <a:ea typeface="Calibri" panose="020F0502020204030204" pitchFamily="34" charset="0"/>
                <a:cs typeface="Times New Roman" panose="02020603050405020304" pitchFamily="18" charset="0"/>
              </a:rPr>
              <a:t>“…</a:t>
            </a:r>
            <a:endParaRPr lang="es-MX" sz="1700" dirty="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p>
            <a:pPr marL="270510" algn="just">
              <a:lnSpc>
                <a:spcPct val="115000"/>
              </a:lnSpc>
              <a:spcAft>
                <a:spcPts val="0"/>
              </a:spcAft>
            </a:pPr>
            <a:r>
              <a:rPr lang="es-MX" sz="1700" b="1" i="1" dirty="0">
                <a:solidFill>
                  <a:schemeClr val="tx1">
                    <a:lumMod val="50000"/>
                    <a:lumOff val="50000"/>
                  </a:schemeClr>
                </a:solidFill>
                <a:effectLst/>
                <a:latin typeface="Montserrat" pitchFamily="2" charset="77"/>
                <a:ea typeface="Calibri" panose="020F0502020204030204" pitchFamily="34" charset="0"/>
                <a:cs typeface="Times New Roman" panose="02020603050405020304" pitchFamily="18" charset="0"/>
              </a:rPr>
              <a:t>“La determinación de tomar en arrendamiento un inmueble será de la exclusiva responsabilidad de la Institución Pública correspondiente, deberá constar por escrito, ser suscrita por el Oficial Mayor o su equivalente, y sustentarse en los criterios a que se refieren las fracciones anteriores.”</a:t>
            </a:r>
            <a:endParaRPr lang="es-MX" sz="1700" dirty="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p>
            <a:pPr algn="just">
              <a:lnSpc>
                <a:spcPct val="115000"/>
              </a:lnSpc>
            </a:pPr>
            <a:r>
              <a:rPr lang="es-ES_tradnl" sz="1800" dirty="0">
                <a:solidFill>
                  <a:schemeClr val="tx1">
                    <a:lumMod val="50000"/>
                    <a:lumOff val="50000"/>
                  </a:schemeClr>
                </a:solidFill>
                <a:effectLst/>
                <a:latin typeface="Montserrat" pitchFamily="2" charset="77"/>
                <a:ea typeface="MS Mincho" panose="02020609040205080304" pitchFamily="49" charset="-128"/>
                <a:cs typeface="Arial" panose="020B0604020202020204" pitchFamily="34" charset="0"/>
              </a:rPr>
              <a:t> </a:t>
            </a:r>
            <a:endParaRPr lang="es-MX" sz="1800" dirty="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a:p>
            <a:pPr marL="270510" algn="just">
              <a:lnSpc>
                <a:spcPct val="115000"/>
              </a:lnSpc>
              <a:spcAft>
                <a:spcPts val="0"/>
              </a:spcAft>
            </a:pPr>
            <a:r>
              <a:rPr lang="es-MX" sz="1700" b="1" i="1" dirty="0">
                <a:solidFill>
                  <a:schemeClr val="tx1">
                    <a:lumMod val="50000"/>
                    <a:lumOff val="50000"/>
                  </a:schemeClr>
                </a:solidFill>
                <a:effectLst/>
                <a:latin typeface="Montserrat" pitchFamily="2" charset="77"/>
                <a:ea typeface="Calibri" panose="020F0502020204030204" pitchFamily="34" charset="0"/>
                <a:cs typeface="Times New Roman" panose="02020603050405020304" pitchFamily="18" charset="0"/>
              </a:rPr>
              <a:t>“178</a:t>
            </a:r>
            <a:r>
              <a:rPr lang="es-MX" sz="1700" i="1" dirty="0">
                <a:solidFill>
                  <a:schemeClr val="tx1">
                    <a:lumMod val="50000"/>
                    <a:lumOff val="50000"/>
                  </a:schemeClr>
                </a:solidFill>
                <a:effectLst/>
                <a:latin typeface="Montserrat" pitchFamily="2" charset="77"/>
                <a:ea typeface="Calibri" panose="020F0502020204030204" pitchFamily="34" charset="0"/>
                <a:cs typeface="Times New Roman" panose="02020603050405020304" pitchFamily="18" charset="0"/>
              </a:rPr>
              <a:t>. Cuando las Instituciones Públicas requieran desocupar un inmueble tomado en arrendamiento, con motivo de daños causados por la acción de desastres naturales, o siniestros que pongan en riesgo la seguridad física de los servidores públicos y del público usuario, o que impidan continuar con la prestación de servicios a cargo de las mismas o, bien, necesiten tomar en arrendamiento un inmueble para atender cualquier tipo de contingencia, podrán celebrar el contrato de arrendamiento correspondiente, sin que requieran solicitar un dictamen valuatorio de justipreciación de renta tradicional o electrónica, hasta por un periodo máximo de un año improrrogable, previa autorización del Oficial Mayor o su equivalente en la Institución Pública de que se trate.”   </a:t>
            </a:r>
            <a:endParaRPr lang="es-MX" sz="1700" dirty="0">
              <a:solidFill>
                <a:schemeClr val="tx1">
                  <a:lumMod val="50000"/>
                  <a:lumOff val="50000"/>
                </a:schemeClr>
              </a:solidFill>
              <a:effectLst/>
              <a:latin typeface="Calibri" panose="020F0502020204030204" pitchFamily="34" charset="0"/>
              <a:ea typeface="MS Mincho" panose="02020609040205080304" pitchFamily="49" charset="-128"/>
              <a:cs typeface="Times New Roman" panose="02020603050405020304" pitchFamily="18" charset="0"/>
            </a:endParaRPr>
          </a:p>
        </p:txBody>
      </p:sp>
      <p:pic>
        <p:nvPicPr>
          <p:cNvPr id="1028" name="Picture 4" descr="Contrato comercial a largo plazo - Iconos gratis de negocio">
            <a:extLst>
              <a:ext uri="{FF2B5EF4-FFF2-40B4-BE49-F238E27FC236}">
                <a16:creationId xmlns:a16="http://schemas.microsoft.com/office/drawing/2014/main" id="{47A7A096-1D84-18D2-AF0A-C6012874B5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97880" y="2670175"/>
            <a:ext cx="2489200" cy="248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976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46747" y="1298575"/>
            <a:ext cx="14380844" cy="3090590"/>
          </a:xfrm>
          <a:prstGeom prst="rect">
            <a:avLst/>
          </a:prstGeom>
        </p:spPr>
        <p:txBody>
          <a:bodyPr vert="horz" wrap="square" lIns="0" tIns="12700" rIns="0" bIns="0" rtlCol="0">
            <a:spAutoFit/>
          </a:bodyPr>
          <a:lstStyle/>
          <a:p>
            <a:pPr algn="just"/>
            <a:r>
              <a:rPr lang="es-ES_tradnl" altLang="es-MX" sz="2000" dirty="0">
                <a:latin typeface="Montserrat" panose="00000500000000000000" pitchFamily="2" charset="0"/>
                <a:ea typeface="Arial Unicode MS" pitchFamily="34" charset="-128"/>
                <a:cs typeface="Arial Unicode MS" pitchFamily="34" charset="-128"/>
              </a:rPr>
              <a:t>Este H. Consejo Técnico, con fundamento en los artículos 1, 4 párrafo cuarto, 90 y 123, apartado A, fracción XXIX de la Constitución Política de los Estados Unidos Mexicanos; 251 fracciones IV y XXXVII; 263 y 264 fracción XVII de la Ley del Seguro Social; 1, 3, fracción I, y 45 de la Ley Orgánica de la Administración Pública Federal; 1, 2, 5, 11, 12, 17, 57 y 58 de la Ley Federal de las Entidades Paraestatales; numeral 75, apartado Organismos Descentralizados No Sectorizados de la Relación de Entidades Paraestatales de la Administración Pública Federal; 1, 5, </a:t>
            </a:r>
            <a:r>
              <a:rPr lang="es-ES_tradnl" sz="2000" dirty="0">
                <a:latin typeface="Montserrat" panose="00000500000000000000" pitchFamily="2" charset="0"/>
              </a:rPr>
              <a:t>116 de la Ley General de Bienes Nacionales, 5 y 57 de la Ley Federal de las Entidades Paraestatales y </a:t>
            </a:r>
            <a:r>
              <a:rPr lang="es-ES_tradnl" altLang="es-MX" sz="2000" dirty="0">
                <a:latin typeface="Montserrat" panose="00000500000000000000" pitchFamily="2" charset="0"/>
                <a:ea typeface="Arial Unicode MS" pitchFamily="34" charset="-128"/>
                <a:cs typeface="Arial Unicode MS" pitchFamily="34" charset="-128"/>
              </a:rPr>
              <a:t>31, fracciones XVI y XX del reglamento Interior del Instituto Mexicano del Seguro Social, </a:t>
            </a:r>
            <a:r>
              <a:rPr lang="es-ES_tradnl" sz="2000" dirty="0">
                <a:latin typeface="Montserrat" panose="00000500000000000000" pitchFamily="2" charset="0"/>
              </a:rPr>
              <a:t>así como de conformidad con el planteamiento presentado por el Director General, a través de la persona Titular de la Dirección de Administración</a:t>
            </a:r>
            <a:r>
              <a:rPr lang="es-ES_tradnl" sz="2000" dirty="0">
                <a:latin typeface="Montserrat" panose="00000500000000000000" pitchFamily="2" charset="0"/>
                <a:ea typeface="Arial Unicode MS" pitchFamily="34" charset="-128"/>
                <a:cs typeface="Arial Unicode MS" pitchFamily="34" charset="-128"/>
              </a:rPr>
              <a:t>, en términos del oficio número ______ del ___ de ________ de 2023 y al dictamen del Comité de Administración del propio Órgano de Gobierno, emitido en reunión realizada el ____del mismo mes y año, </a:t>
            </a:r>
            <a:r>
              <a:rPr lang="es-ES_tradnl" altLang="es-MX" sz="2000" b="1" dirty="0">
                <a:latin typeface="Montserrat" panose="00000500000000000000" pitchFamily="2" charset="0"/>
                <a:ea typeface="Arial Unicode MS" pitchFamily="34" charset="-128"/>
                <a:cs typeface="Arial Unicode MS" pitchFamily="34" charset="-128"/>
              </a:rPr>
              <a:t>Acuerda:</a:t>
            </a:r>
          </a:p>
        </p:txBody>
      </p:sp>
      <p:sp>
        <p:nvSpPr>
          <p:cNvPr id="6" name="object 6"/>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9</a:t>
            </a:fld>
            <a:endParaRPr spc="75" dirty="0"/>
          </a:p>
        </p:txBody>
      </p:sp>
      <p:sp>
        <p:nvSpPr>
          <p:cNvPr id="5" name="object 5"/>
          <p:cNvSpPr txBox="1"/>
          <p:nvPr/>
        </p:nvSpPr>
        <p:spPr>
          <a:xfrm>
            <a:off x="581978" y="4599532"/>
            <a:ext cx="14380844" cy="1880643"/>
          </a:xfrm>
          <a:prstGeom prst="rect">
            <a:avLst/>
          </a:prstGeom>
          <a:solidFill>
            <a:srgbClr val="DEC8A1">
              <a:alpha val="50196"/>
            </a:srgbClr>
          </a:solidFill>
        </p:spPr>
        <p:txBody>
          <a:bodyPr vert="horz" wrap="square" lIns="0" tIns="33655" rIns="0" bIns="0" rtlCol="0">
            <a:spAutoFit/>
          </a:bodyPr>
          <a:lstStyle/>
          <a:p>
            <a:pPr marL="91440" marR="80645" algn="just">
              <a:spcBef>
                <a:spcPts val="265"/>
              </a:spcBef>
            </a:pPr>
            <a:r>
              <a:rPr lang="es-MX" sz="2000" b="1" spc="-120" dirty="0">
                <a:latin typeface="Montserrat" panose="00000500000000000000" pitchFamily="2" charset="0"/>
                <a:cs typeface="Verdana"/>
              </a:rPr>
              <a:t>Primero. </a:t>
            </a:r>
            <a:r>
              <a:rPr lang="es-ES_tradnl" sz="2000" dirty="0">
                <a:solidFill>
                  <a:prstClr val="black"/>
                </a:solidFill>
                <a:latin typeface="Montserrat" panose="00000500000000000000" pitchFamily="2" charset="0"/>
              </a:rPr>
              <a:t>Tomar conocimiento que se modifica el Programa de Arrendamiento de Inmuebles para el año 2023, IMSS-Arrendatario Régimen Ordinario, aprobado mediante el similar ACDO.SA2.HCT.251022/315.P.DA, de 25 de octubre de 2022, al celebrar el Órgano de Operación Administrativa Desconcentrada Coahuila, el contrato de arrendamiento del inmueble para ser destinado a Almacén Delegacional, a fin de resguardar adecuadamente bienes terapéuticos y no terapéuticos, conservarlos y suministrarlos a las unidades médicas y no médicas, en dicha entidad, en sustitución del inmueble siniestrado.</a:t>
            </a:r>
            <a:endParaRPr lang="es-MX" sz="2000" dirty="0">
              <a:solidFill>
                <a:prstClr val="black"/>
              </a:solidFill>
              <a:latin typeface="Montserrat" panose="00000500000000000000" pitchFamily="2" charset="0"/>
            </a:endParaRPr>
          </a:p>
        </p:txBody>
      </p:sp>
      <p:sp>
        <p:nvSpPr>
          <p:cNvPr id="9" name="Título 1">
            <a:extLst>
              <a:ext uri="{FF2B5EF4-FFF2-40B4-BE49-F238E27FC236}">
                <a16:creationId xmlns:a16="http://schemas.microsoft.com/office/drawing/2014/main" id="{5F3335B1-24BC-3F7C-5763-5A10AABE7772}"/>
              </a:ext>
            </a:extLst>
          </p:cNvPr>
          <p:cNvSpPr>
            <a:spLocks noGrp="1"/>
          </p:cNvSpPr>
          <p:nvPr>
            <p:ph type="title"/>
          </p:nvPr>
        </p:nvSpPr>
        <p:spPr>
          <a:xfrm>
            <a:off x="1524000" y="322775"/>
            <a:ext cx="8826726" cy="646559"/>
          </a:xfrm>
        </p:spPr>
        <p:txBody>
          <a:bodyPr>
            <a:normAutofit fontScale="90000"/>
          </a:bodyPr>
          <a:lstStyle/>
          <a:p>
            <a:r>
              <a:rPr lang="es-MX" sz="4000" b="1" dirty="0">
                <a:solidFill>
                  <a:srgbClr val="275D55"/>
                </a:solidFill>
                <a:latin typeface="Montserrat" panose="00000500000000000000" pitchFamily="2" charset="0"/>
              </a:rPr>
              <a:t>III. </a:t>
            </a:r>
            <a:r>
              <a:rPr lang="es-MX" sz="4000" dirty="0"/>
              <a:t>Proyecto de Acuerdo</a:t>
            </a:r>
            <a:br>
              <a:rPr lang="es-MX" dirty="0"/>
            </a:br>
            <a:endParaRPr lang="es-MX" dirty="0"/>
          </a:p>
        </p:txBody>
      </p:sp>
      <p:pic>
        <p:nvPicPr>
          <p:cNvPr id="10" name="Picture 15" descr="Apretón De Manos Reunión Acuerdo - Gráficos vectoriales gratis en Pixabay">
            <a:extLst>
              <a:ext uri="{FF2B5EF4-FFF2-40B4-BE49-F238E27FC236}">
                <a16:creationId xmlns:a16="http://schemas.microsoft.com/office/drawing/2014/main" id="{478EF706-5195-0020-D0D5-0AF1B2B256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409659"/>
            <a:ext cx="556553" cy="529527"/>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5">
            <a:extLst>
              <a:ext uri="{FF2B5EF4-FFF2-40B4-BE49-F238E27FC236}">
                <a16:creationId xmlns:a16="http://schemas.microsoft.com/office/drawing/2014/main" id="{2864E0EA-E5E9-594C-6FDA-978663B6F821}"/>
              </a:ext>
            </a:extLst>
          </p:cNvPr>
          <p:cNvSpPr txBox="1"/>
          <p:nvPr/>
        </p:nvSpPr>
        <p:spPr>
          <a:xfrm>
            <a:off x="538316" y="6552215"/>
            <a:ext cx="14380844" cy="957313"/>
          </a:xfrm>
          <a:prstGeom prst="rect">
            <a:avLst/>
          </a:prstGeom>
          <a:solidFill>
            <a:srgbClr val="DEC8A1">
              <a:alpha val="50196"/>
            </a:srgbClr>
          </a:solidFill>
        </p:spPr>
        <p:txBody>
          <a:bodyPr vert="horz" wrap="square" lIns="0" tIns="33655" rIns="0" bIns="0" rtlCol="0">
            <a:spAutoFit/>
          </a:bodyPr>
          <a:lstStyle/>
          <a:p>
            <a:pPr marL="91440" marR="80645" algn="just">
              <a:spcBef>
                <a:spcPts val="265"/>
              </a:spcBef>
            </a:pPr>
            <a:r>
              <a:rPr lang="es-MX" sz="2000" b="1" spc="-120" dirty="0">
                <a:latin typeface="Montserrat" panose="00000500000000000000" pitchFamily="2" charset="0"/>
                <a:cs typeface="Verdana"/>
              </a:rPr>
              <a:t>Segundo. </a:t>
            </a:r>
            <a:r>
              <a:rPr lang="es-MX" altLang="es-MX" sz="2000" dirty="0">
                <a:solidFill>
                  <a:prstClr val="black"/>
                </a:solidFill>
                <a:latin typeface="Montserrat" panose="00000500000000000000" pitchFamily="2" charset="0"/>
              </a:rPr>
              <a:t>La Dirección de Administración deberá informar el resultado de la autorización del arrendamiento referido en el punto Primero de este Acuerdo, en el informe de resultados del Programa de Arrendamiento Inmobiliario IMSS-Arrendatario Régimen Ordinario 2023, durante el primer trimestre del ejercicio 2024.</a:t>
            </a:r>
            <a:endParaRPr lang="es-MX" sz="2000" b="1" spc="-120" dirty="0">
              <a:latin typeface="Montserrat" panose="00000500000000000000" pitchFamily="2" charset="0"/>
              <a:cs typeface="Verda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2023</TotalTime>
  <Words>1668</Words>
  <Application>Microsoft Office PowerPoint</Application>
  <PresentationFormat>Personalizado</PresentationFormat>
  <Paragraphs>73</Paragraphs>
  <Slides>9</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vt:i4>
      </vt:variant>
    </vt:vector>
  </HeadingPairs>
  <TitlesOfParts>
    <vt:vector size="16" baseType="lpstr">
      <vt:lpstr>Arial</vt:lpstr>
      <vt:lpstr>Calibri</vt:lpstr>
      <vt:lpstr>Montserrat</vt:lpstr>
      <vt:lpstr>Montserrat SemiBold</vt:lpstr>
      <vt:lpstr>Tahoma</vt:lpstr>
      <vt:lpstr>Verdana</vt:lpstr>
      <vt:lpstr>Office Theme</vt:lpstr>
      <vt:lpstr>Presentación de PowerPoint</vt:lpstr>
      <vt:lpstr>Contenido</vt:lpstr>
      <vt:lpstr>Presentación de PowerPoint</vt:lpstr>
      <vt:lpstr>Presentación de PowerPoint</vt:lpstr>
      <vt:lpstr>Presentación de PowerPoint</vt:lpstr>
      <vt:lpstr>Presentación de PowerPoint</vt:lpstr>
      <vt:lpstr>Presentación de PowerPoint</vt:lpstr>
      <vt:lpstr>Presentación de PowerPoint</vt:lpstr>
      <vt:lpstr>III. Proyecto de Acuerdo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42</cp:revision>
  <dcterms:created xsi:type="dcterms:W3CDTF">2023-03-01T23:44:08Z</dcterms:created>
  <dcterms:modified xsi:type="dcterms:W3CDTF">2023-04-04T23:00:53Z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2023-03-01T00:00:00Z</vt:filetime>
  </property>
  <property fmtid="{D5CDD505-2E9C-101B-9397-08002B2CF9AE}" pid="3" name="Creator">
    <vt:lpwstr>Microsoft® PowerPoint® para Microsoft 365</vt:lpwstr>
  </property>
  <property fmtid="{D5CDD505-2E9C-101B-9397-08002B2CF9AE}" pid="4" name="LastSaved">
    <vt:filetime>2023-03-01T00:00:00Z</vt:filetime>
  </property>
</Properties>
</file>