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9" r:id="rId2"/>
    <p:sldId id="268" r:id="rId3"/>
    <p:sldId id="258" r:id="rId4"/>
    <p:sldId id="269" r:id="rId5"/>
    <p:sldId id="265" r:id="rId6"/>
    <p:sldId id="266" r:id="rId7"/>
    <p:sldId id="261" r:id="rId8"/>
  </p:sldIdLst>
  <p:sldSz cx="15544800" cy="10064750"/>
  <p:notesSz cx="15544800" cy="1006475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044" y="-13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6735763" cy="504825"/>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8805863" y="0"/>
            <a:ext cx="6735762" cy="504825"/>
          </a:xfrm>
          <a:prstGeom prst="rect">
            <a:avLst/>
          </a:prstGeom>
        </p:spPr>
        <p:txBody>
          <a:bodyPr vert="horz" lIns="91440" tIns="45720" rIns="91440" bIns="45720" rtlCol="0"/>
          <a:lstStyle>
            <a:lvl1pPr algn="r">
              <a:defRPr sz="1200"/>
            </a:lvl1pPr>
          </a:lstStyle>
          <a:p>
            <a:fld id="{D68345D8-32B5-413F-A9B4-2925819DE57C}" type="datetimeFigureOut">
              <a:rPr lang="es-MX" smtClean="0"/>
              <a:t>03/04/2023</a:t>
            </a:fld>
            <a:endParaRPr lang="es-MX"/>
          </a:p>
        </p:txBody>
      </p:sp>
      <p:sp>
        <p:nvSpPr>
          <p:cNvPr id="4" name="Marcador de imagen de diapositiva 3"/>
          <p:cNvSpPr>
            <a:spLocks noGrp="1" noRot="1" noChangeAspect="1"/>
          </p:cNvSpPr>
          <p:nvPr>
            <p:ph type="sldImg" idx="2"/>
          </p:nvPr>
        </p:nvSpPr>
        <p:spPr>
          <a:xfrm>
            <a:off x="5149850" y="1258888"/>
            <a:ext cx="5245100" cy="3395662"/>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554163" y="4843463"/>
            <a:ext cx="12436475" cy="3963987"/>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9559925"/>
            <a:ext cx="6735763" cy="504825"/>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8805863" y="9559925"/>
            <a:ext cx="6735762" cy="504825"/>
          </a:xfrm>
          <a:prstGeom prst="rect">
            <a:avLst/>
          </a:prstGeom>
        </p:spPr>
        <p:txBody>
          <a:bodyPr vert="horz" lIns="91440" tIns="45720" rIns="91440" bIns="45720" rtlCol="0" anchor="b"/>
          <a:lstStyle>
            <a:lvl1pPr algn="r">
              <a:defRPr sz="1200"/>
            </a:lvl1pPr>
          </a:lstStyle>
          <a:p>
            <a:fld id="{9286292B-9D15-42A3-88FF-F80E24328D3E}" type="slidenum">
              <a:rPr lang="es-MX" smtClean="0"/>
              <a:t>‹Nº›</a:t>
            </a:fld>
            <a:endParaRPr lang="es-MX"/>
          </a:p>
        </p:txBody>
      </p:sp>
    </p:spTree>
    <p:extLst>
      <p:ext uri="{BB962C8B-B14F-4D97-AF65-F5344CB8AC3E}">
        <p14:creationId xmlns:p14="http://schemas.microsoft.com/office/powerpoint/2010/main" val="3006683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4ABF3107-FFE8-3645-B89F-777090C37BF5}" type="slidenum">
              <a:rPr lang="es-MX" smtClean="0"/>
              <a:t>1</a:t>
            </a:fld>
            <a:endParaRPr lang="es-MX"/>
          </a:p>
        </p:txBody>
      </p:sp>
    </p:spTree>
    <p:extLst>
      <p:ext uri="{BB962C8B-B14F-4D97-AF65-F5344CB8AC3E}">
        <p14:creationId xmlns:p14="http://schemas.microsoft.com/office/powerpoint/2010/main" val="2140446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6336" y="3120072"/>
            <a:ext cx="13218478" cy="211359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332672" y="5636260"/>
            <a:ext cx="10885805" cy="251618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4/3/2023</a:t>
            </a:fld>
            <a:endParaRPr lang="en-US"/>
          </a:p>
        </p:txBody>
      </p:sp>
      <p:sp>
        <p:nvSpPr>
          <p:cNvPr id="6" name="Holder 6"/>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4/3/2023</a:t>
            </a:fld>
            <a:endParaRPr lang="en-US"/>
          </a:p>
        </p:txBody>
      </p:sp>
      <p:sp>
        <p:nvSpPr>
          <p:cNvPr id="6" name="Holder 6"/>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sz="half" idx="2"/>
          </p:nvPr>
        </p:nvSpPr>
        <p:spPr>
          <a:xfrm>
            <a:off x="777557" y="2314892"/>
            <a:ext cx="6764750" cy="66427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8842" y="2314892"/>
            <a:ext cx="6764750" cy="66427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4/3/2023</a:t>
            </a:fld>
            <a:endParaRPr lang="en-US"/>
          </a:p>
        </p:txBody>
      </p:sp>
      <p:sp>
        <p:nvSpPr>
          <p:cNvPr id="7" name="Holder 7"/>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285C4D"/>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4/3/2023</a:t>
            </a:fld>
            <a:endParaRPr lang="en-US"/>
          </a:p>
        </p:txBody>
      </p:sp>
      <p:sp>
        <p:nvSpPr>
          <p:cNvPr id="5" name="Holder 5"/>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4/3/2023</a:t>
            </a:fld>
            <a:endParaRPr lang="en-US"/>
          </a:p>
        </p:txBody>
      </p:sp>
      <p:sp>
        <p:nvSpPr>
          <p:cNvPr id="4" name="Holder 4"/>
          <p:cNvSpPr>
            <a:spLocks noGrp="1"/>
          </p:cNvSpPr>
          <p:nvPr>
            <p:ph type="sldNum" sz="quarter" idx="7"/>
          </p:nvPr>
        </p:nvSpPr>
        <p:spPr/>
        <p:txBody>
          <a:bodyPr lIns="0" tIns="0" rIns="0" bIns="0"/>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Diapositiva de título">
    <p:bg>
      <p:bgPr>
        <a:solidFill>
          <a:schemeClr val="bg1"/>
        </a:solidFill>
        <a:effectLst/>
      </p:bgPr>
    </p:bg>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4800" cy="10064750"/>
          </a:xfrm>
          <a:prstGeom prst="rect">
            <a:avLst/>
          </a:prstGeom>
        </p:spPr>
      </p:pic>
      <p:sp>
        <p:nvSpPr>
          <p:cNvPr id="9"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06" y="2955358"/>
            <a:ext cx="14618589" cy="1231106"/>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06" y="5164009"/>
            <a:ext cx="14618589" cy="1670004"/>
          </a:xfrm>
          <a:prstGeom prst="rect">
            <a:avLst/>
          </a:prstGeom>
        </p:spPr>
        <p:txBody>
          <a:bodyPr>
            <a:normAutofit/>
          </a:bodyPr>
          <a:lstStyle>
            <a:lvl1pPr marL="0" indent="0" algn="ctr">
              <a:buNone/>
              <a:defRPr sz="3060" b="0" i="0">
                <a:solidFill>
                  <a:srgbClr val="BC945A"/>
                </a:solidFill>
                <a:latin typeface="Montserrat SemiBold" panose="00000700000000000000" pitchFamily="2" charset="0"/>
              </a:defRPr>
            </a:lvl1pPr>
          </a:lstStyle>
          <a:p>
            <a:r>
              <a:rPr lang="es-ES" dirty="0"/>
              <a:t>LOREM IPSUM</a:t>
            </a:r>
          </a:p>
        </p:txBody>
      </p:sp>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6954" y="7885158"/>
            <a:ext cx="6860185" cy="1633293"/>
          </a:xfrm>
          <a:prstGeom prst="rect">
            <a:avLst/>
          </a:prstGeom>
        </p:spPr>
      </p:pic>
    </p:spTree>
    <p:extLst>
      <p:ext uri="{BB962C8B-B14F-4D97-AF65-F5344CB8AC3E}">
        <p14:creationId xmlns:p14="http://schemas.microsoft.com/office/powerpoint/2010/main" val="47863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5544800" cy="10064750"/>
          </a:xfrm>
          <a:prstGeom prst="rect">
            <a:avLst/>
          </a:prstGeom>
        </p:spPr>
      </p:pic>
      <p:sp>
        <p:nvSpPr>
          <p:cNvPr id="12"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1060609" y="1151631"/>
            <a:ext cx="13415488" cy="2650612"/>
          </a:xfrm>
          <a:prstGeom prst="rect">
            <a:avLst/>
          </a:prstGeom>
        </p:spPr>
        <p:txBody>
          <a:bodyPr anchor="b">
            <a:normAutofit/>
          </a:bodyPr>
          <a:lstStyle>
            <a:lvl1pPr algn="ctr">
              <a:defRPr sz="561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1060610" y="4339028"/>
            <a:ext cx="13407390" cy="2354491"/>
          </a:xfrm>
          <a:prstGeom prst="rect">
            <a:avLst/>
          </a:prstGeom>
        </p:spPr>
        <p:txBody>
          <a:bodyPr/>
          <a:lstStyle>
            <a:lvl1pPr marL="0" indent="0">
              <a:buNone/>
              <a:defRPr sz="3060" b="0" i="0">
                <a:solidFill>
                  <a:schemeClr val="tx1">
                    <a:tint val="75000"/>
                  </a:schemeClr>
                </a:solidFill>
                <a:latin typeface="Montserrat" pitchFamily="2" charset="77"/>
              </a:defRPr>
            </a:lvl1pPr>
            <a:lvl2pPr marL="582916" indent="0">
              <a:buNone/>
              <a:defRPr sz="2550">
                <a:solidFill>
                  <a:schemeClr val="tx1">
                    <a:tint val="75000"/>
                  </a:schemeClr>
                </a:solidFill>
              </a:defRPr>
            </a:lvl2pPr>
            <a:lvl3pPr marL="1165831" indent="0">
              <a:buNone/>
              <a:defRPr sz="2295">
                <a:solidFill>
                  <a:schemeClr val="tx1">
                    <a:tint val="75000"/>
                  </a:schemeClr>
                </a:solidFill>
              </a:defRPr>
            </a:lvl3pPr>
            <a:lvl4pPr marL="1748747" indent="0">
              <a:buNone/>
              <a:defRPr sz="2040">
                <a:solidFill>
                  <a:schemeClr val="tx1">
                    <a:tint val="75000"/>
                  </a:schemeClr>
                </a:solidFill>
              </a:defRPr>
            </a:lvl4pPr>
            <a:lvl5pPr marL="2331661" indent="0">
              <a:buNone/>
              <a:defRPr sz="2040">
                <a:solidFill>
                  <a:schemeClr val="tx1">
                    <a:tint val="75000"/>
                  </a:schemeClr>
                </a:solidFill>
              </a:defRPr>
            </a:lvl5pPr>
            <a:lvl6pPr marL="2914577" indent="0">
              <a:buNone/>
              <a:defRPr sz="2040">
                <a:solidFill>
                  <a:schemeClr val="tx1">
                    <a:tint val="75000"/>
                  </a:schemeClr>
                </a:solidFill>
              </a:defRPr>
            </a:lvl6pPr>
            <a:lvl7pPr marL="3497492" indent="0">
              <a:buNone/>
              <a:defRPr sz="2040">
                <a:solidFill>
                  <a:schemeClr val="tx1">
                    <a:tint val="75000"/>
                  </a:schemeClr>
                </a:solidFill>
              </a:defRPr>
            </a:lvl7pPr>
            <a:lvl8pPr marL="4080408" indent="0">
              <a:buNone/>
              <a:defRPr sz="2040">
                <a:solidFill>
                  <a:schemeClr val="tx1">
                    <a:tint val="75000"/>
                  </a:schemeClr>
                </a:solidFill>
              </a:defRPr>
            </a:lvl8pPr>
            <a:lvl9pPr marL="4663324" indent="0">
              <a:buNone/>
              <a:defRPr sz="204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04532" y="303272"/>
            <a:ext cx="4230367" cy="1007177"/>
          </a:xfrm>
          <a:prstGeom prst="rect">
            <a:avLst/>
          </a:prstGeom>
        </p:spPr>
      </p:pic>
    </p:spTree>
    <p:extLst>
      <p:ext uri="{BB962C8B-B14F-4D97-AF65-F5344CB8AC3E}">
        <p14:creationId xmlns:p14="http://schemas.microsoft.com/office/powerpoint/2010/main" val="2530671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9" cstate="print"/>
          <a:stretch>
            <a:fillRect/>
          </a:stretch>
        </p:blipFill>
        <p:spPr>
          <a:xfrm>
            <a:off x="0" y="0"/>
            <a:ext cx="15546323" cy="10059920"/>
          </a:xfrm>
          <a:prstGeom prst="rect">
            <a:avLst/>
          </a:prstGeom>
        </p:spPr>
      </p:pic>
      <p:pic>
        <p:nvPicPr>
          <p:cNvPr id="17" name="bg object 17"/>
          <p:cNvPicPr/>
          <p:nvPr/>
        </p:nvPicPr>
        <p:blipFill>
          <a:blip r:embed="rId10" cstate="print"/>
          <a:stretch>
            <a:fillRect/>
          </a:stretch>
        </p:blipFill>
        <p:spPr>
          <a:xfrm>
            <a:off x="10805160" y="303275"/>
            <a:ext cx="4230624" cy="1005840"/>
          </a:xfrm>
          <a:prstGeom prst="rect">
            <a:avLst/>
          </a:prstGeom>
        </p:spPr>
      </p:pic>
      <p:sp>
        <p:nvSpPr>
          <p:cNvPr id="2" name="Holder 2"/>
          <p:cNvSpPr>
            <a:spLocks noGrp="1"/>
          </p:cNvSpPr>
          <p:nvPr>
            <p:ph type="title"/>
          </p:nvPr>
        </p:nvSpPr>
        <p:spPr>
          <a:xfrm>
            <a:off x="645058" y="509397"/>
            <a:ext cx="14261033" cy="635000"/>
          </a:xfrm>
          <a:prstGeom prst="rect">
            <a:avLst/>
          </a:prstGeom>
        </p:spPr>
        <p:txBody>
          <a:bodyPr wrap="square" lIns="0" tIns="0" rIns="0" bIns="0">
            <a:spAutoFit/>
          </a:bodyPr>
          <a:lstStyle>
            <a:lvl1pPr>
              <a:defRPr sz="4000" b="1" i="0">
                <a:solidFill>
                  <a:srgbClr val="285C4D"/>
                </a:solidFill>
                <a:latin typeface="Verdana"/>
                <a:cs typeface="Verdana"/>
              </a:defRPr>
            </a:lvl1pPr>
          </a:lstStyle>
          <a:p>
            <a:endParaRPr/>
          </a:p>
        </p:txBody>
      </p:sp>
      <p:sp>
        <p:nvSpPr>
          <p:cNvPr id="3" name="Holder 3"/>
          <p:cNvSpPr>
            <a:spLocks noGrp="1"/>
          </p:cNvSpPr>
          <p:nvPr>
            <p:ph type="body" idx="1"/>
          </p:nvPr>
        </p:nvSpPr>
        <p:spPr>
          <a:xfrm>
            <a:off x="3386709" y="3666363"/>
            <a:ext cx="7371715" cy="48856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287391" y="9360218"/>
            <a:ext cx="4976368" cy="50323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557" y="9360218"/>
            <a:ext cx="3576764" cy="50323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4/3/2023</a:t>
            </a:fld>
            <a:endParaRPr lang="en-US"/>
          </a:p>
        </p:txBody>
      </p:sp>
      <p:sp>
        <p:nvSpPr>
          <p:cNvPr id="6" name="Holder 6"/>
          <p:cNvSpPr>
            <a:spLocks noGrp="1"/>
          </p:cNvSpPr>
          <p:nvPr>
            <p:ph type="sldNum" sz="quarter" idx="7"/>
          </p:nvPr>
        </p:nvSpPr>
        <p:spPr>
          <a:xfrm>
            <a:off x="14547850" y="9597643"/>
            <a:ext cx="208280" cy="257809"/>
          </a:xfrm>
          <a:prstGeom prst="rect">
            <a:avLst/>
          </a:prstGeom>
        </p:spPr>
        <p:txBody>
          <a:bodyPr wrap="square" lIns="0" tIns="0" rIns="0" bIns="0">
            <a:spAutoFit/>
          </a:bodyPr>
          <a:lstStyle>
            <a:lvl1pPr>
              <a:defRPr sz="1500" b="1" i="0">
                <a:solidFill>
                  <a:srgbClr val="7E7E7E"/>
                </a:solidFill>
                <a:latin typeface="Tahoma"/>
                <a:cs typeface="Tahoma"/>
              </a:defRPr>
            </a:lvl1pPr>
          </a:lstStyle>
          <a:p>
            <a:pPr marL="38100">
              <a:lnSpc>
                <a:spcPct val="100000"/>
              </a:lnSpc>
              <a:spcBef>
                <a:spcPts val="50"/>
              </a:spcBef>
            </a:pPr>
            <a:fld id="{81D60167-4931-47E6-BA6A-407CBD079E47}" type="slidenum">
              <a:rPr spc="75" dirty="0"/>
              <a:t>‹Nº›</a:t>
            </a:fld>
            <a:endParaRPr spc="7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9.png"/><Relationship Id="rId5" Type="http://schemas.microsoft.com/office/2007/relationships/hdphoto" Target="../media/hdphoto2.wdp"/><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6D71E830-483B-0E4D-858C-7DCA12633C21}"/>
              </a:ext>
            </a:extLst>
          </p:cNvPr>
          <p:cNvPicPr>
            <a:picLocks noChangeAspect="1"/>
          </p:cNvPicPr>
          <p:nvPr/>
        </p:nvPicPr>
        <p:blipFill>
          <a:blip r:embed="rId3"/>
          <a:stretch>
            <a:fillRect/>
          </a:stretch>
        </p:blipFill>
        <p:spPr>
          <a:xfrm>
            <a:off x="6386808" y="6992375"/>
            <a:ext cx="0" cy="0"/>
          </a:xfrm>
          <a:prstGeom prst="rect">
            <a:avLst/>
          </a:prstGeom>
        </p:spPr>
      </p:pic>
      <p:sp>
        <p:nvSpPr>
          <p:cNvPr id="5" name="Título 1">
            <a:extLst>
              <a:ext uri="{FF2B5EF4-FFF2-40B4-BE49-F238E27FC236}">
                <a16:creationId xmlns:a16="http://schemas.microsoft.com/office/drawing/2014/main" id="{AA38C1F1-7FA3-C740-AA2B-A4D2F56280E8}"/>
              </a:ext>
            </a:extLst>
          </p:cNvPr>
          <p:cNvSpPr txBox="1">
            <a:spLocks/>
          </p:cNvSpPr>
          <p:nvPr/>
        </p:nvSpPr>
        <p:spPr>
          <a:xfrm>
            <a:off x="310897" y="3135533"/>
            <a:ext cx="14420955" cy="1621275"/>
          </a:xfrm>
          <a:prstGeom prst="rect">
            <a:avLst/>
          </a:prstGeom>
          <a:noFill/>
        </p:spPr>
        <p:txBody>
          <a:bodyPr/>
          <a:lstStyle>
            <a:lvl1pPr algn="ctr" defTabSz="914377" rtl="0" eaLnBrk="1" latinLnBrk="0" hangingPunct="1">
              <a:lnSpc>
                <a:spcPct val="90000"/>
              </a:lnSpc>
              <a:spcBef>
                <a:spcPct val="0"/>
              </a:spcBef>
              <a:buNone/>
              <a:defRPr sz="4400" b="0" i="0" kern="1200">
                <a:solidFill>
                  <a:srgbClr val="245C4F"/>
                </a:solidFill>
                <a:latin typeface="Montserrat SemiBold" panose="00000700000000000000" pitchFamily="2" charset="0"/>
                <a:ea typeface="+mj-ea"/>
                <a:cs typeface="+mj-cs"/>
              </a:defRPr>
            </a:lvl1pPr>
          </a:lstStyle>
          <a:p>
            <a:r>
              <a:rPr lang="es-MX" sz="5610" dirty="0"/>
              <a:t>Comité de Administración del Honorable Consejo Técnico</a:t>
            </a:r>
          </a:p>
        </p:txBody>
      </p:sp>
      <p:sp>
        <p:nvSpPr>
          <p:cNvPr id="8" name="Subtítulo 2">
            <a:extLst>
              <a:ext uri="{FF2B5EF4-FFF2-40B4-BE49-F238E27FC236}">
                <a16:creationId xmlns:a16="http://schemas.microsoft.com/office/drawing/2014/main" id="{716E21F3-76A8-7B46-A029-4A9D4E654993}"/>
              </a:ext>
            </a:extLst>
          </p:cNvPr>
          <p:cNvSpPr txBox="1">
            <a:spLocks/>
          </p:cNvSpPr>
          <p:nvPr/>
        </p:nvSpPr>
        <p:spPr>
          <a:xfrm>
            <a:off x="561923" y="4954553"/>
            <a:ext cx="14415702" cy="2111097"/>
          </a:xfrm>
          <a:prstGeom prst="rect">
            <a:avLst/>
          </a:prstGeom>
        </p:spPr>
        <p:txBody>
          <a:bodyPr>
            <a:normAutofit/>
          </a:bodyPr>
          <a:lstStyle>
            <a:lvl1pPr marL="0" indent="0" algn="ctr" defTabSz="914377" rtl="0" eaLnBrk="1" latinLnBrk="0" hangingPunct="1">
              <a:lnSpc>
                <a:spcPct val="90000"/>
              </a:lnSpc>
              <a:spcBef>
                <a:spcPts val="1000"/>
              </a:spcBef>
              <a:buFont typeface="Arial" panose="020B0604020202020204" pitchFamily="34" charset="0"/>
              <a:buNone/>
              <a:defRPr sz="2400" b="0" i="0" kern="1200">
                <a:solidFill>
                  <a:srgbClr val="BC945A"/>
                </a:solidFill>
                <a:latin typeface="Montserrat SemiBold" panose="00000700000000000000" pitchFamily="2"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MX" sz="3060" dirty="0"/>
          </a:p>
        </p:txBody>
      </p:sp>
      <p:sp>
        <p:nvSpPr>
          <p:cNvPr id="6" name="Subtítulo 2">
            <a:extLst>
              <a:ext uri="{FF2B5EF4-FFF2-40B4-BE49-F238E27FC236}">
                <a16:creationId xmlns:a16="http://schemas.microsoft.com/office/drawing/2014/main" id="{34BE7846-F734-AB2D-2016-C6D74C7C3633}"/>
              </a:ext>
            </a:extLst>
          </p:cNvPr>
          <p:cNvSpPr txBox="1">
            <a:spLocks/>
          </p:cNvSpPr>
          <p:nvPr/>
        </p:nvSpPr>
        <p:spPr>
          <a:xfrm>
            <a:off x="2252854" y="5233716"/>
            <a:ext cx="11033840" cy="86860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165860">
              <a:lnSpc>
                <a:spcPct val="100000"/>
              </a:lnSpc>
              <a:spcBef>
                <a:spcPts val="0"/>
              </a:spcBef>
              <a:buNone/>
              <a:defRPr/>
            </a:pPr>
            <a:r>
              <a:rPr lang="es-MX" sz="2400" dirty="0">
                <a:solidFill>
                  <a:srgbClr val="BC945A"/>
                </a:solidFill>
                <a:latin typeface="Montserrat SemiBold" panose="00000700000000000000" pitchFamily="2" charset="0"/>
              </a:rPr>
              <a:t>Solicitud de autorización de un Nuevo Arrendamiento de inmueble </a:t>
            </a:r>
          </a:p>
          <a:p>
            <a:pPr marL="0" indent="0" algn="ctr" defTabSz="1165860">
              <a:lnSpc>
                <a:spcPct val="100000"/>
              </a:lnSpc>
              <a:spcBef>
                <a:spcPts val="0"/>
              </a:spcBef>
              <a:buNone/>
              <a:defRPr/>
            </a:pPr>
            <a:r>
              <a:rPr lang="es-MX" sz="2400" dirty="0">
                <a:solidFill>
                  <a:srgbClr val="BC945A"/>
                </a:solidFill>
                <a:latin typeface="Montserrat SemiBold" panose="00000700000000000000" pitchFamily="2" charset="0"/>
              </a:rPr>
              <a:t>con destino de Almacén Delegacional para el OOAD Estatal Coahuila.</a:t>
            </a:r>
          </a:p>
        </p:txBody>
      </p:sp>
    </p:spTree>
    <p:extLst>
      <p:ext uri="{BB962C8B-B14F-4D97-AF65-F5344CB8AC3E}">
        <p14:creationId xmlns:p14="http://schemas.microsoft.com/office/powerpoint/2010/main" val="362104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ítulo 1">
            <a:extLst>
              <a:ext uri="{FF2B5EF4-FFF2-40B4-BE49-F238E27FC236}">
                <a16:creationId xmlns:a16="http://schemas.microsoft.com/office/drawing/2014/main" id="{6604BA5E-DB1D-3C4F-8152-9FCEEAD14132}"/>
              </a:ext>
            </a:extLst>
          </p:cNvPr>
          <p:cNvSpPr>
            <a:spLocks noGrp="1"/>
          </p:cNvSpPr>
          <p:nvPr>
            <p:ph type="title"/>
          </p:nvPr>
        </p:nvSpPr>
        <p:spPr>
          <a:xfrm>
            <a:off x="-176235" y="1263651"/>
            <a:ext cx="4351641" cy="756695"/>
          </a:xfrm>
        </p:spPr>
        <p:txBody>
          <a:bodyPr>
            <a:normAutofit fontScale="90000"/>
          </a:bodyPr>
          <a:lstStyle/>
          <a:p>
            <a:r>
              <a:rPr lang="es-MX" dirty="0">
                <a:ea typeface="Montserrat"/>
                <a:cs typeface="Montserrat"/>
                <a:sym typeface="Montserrat"/>
              </a:rPr>
              <a:t>Contenido</a:t>
            </a:r>
            <a:endParaRPr lang="es-MX" dirty="0"/>
          </a:p>
        </p:txBody>
      </p:sp>
      <p:sp>
        <p:nvSpPr>
          <p:cNvPr id="23" name="CuadroTexto 13">
            <a:extLst>
              <a:ext uri="{FF2B5EF4-FFF2-40B4-BE49-F238E27FC236}">
                <a16:creationId xmlns:a16="http://schemas.microsoft.com/office/drawing/2014/main" id="{5D924EA0-07FD-684F-B456-830CD3D83D2C}"/>
              </a:ext>
            </a:extLst>
          </p:cNvPr>
          <p:cNvSpPr txBox="1"/>
          <p:nvPr/>
        </p:nvSpPr>
        <p:spPr>
          <a:xfrm>
            <a:off x="3663304" y="2886430"/>
            <a:ext cx="9692906" cy="4624792"/>
          </a:xfrm>
          <a:prstGeom prst="rect">
            <a:avLst/>
          </a:prstGeom>
          <a:noFill/>
        </p:spPr>
        <p:txBody>
          <a:bodyPr wrap="square" rtlCol="0">
            <a:spAutoFit/>
          </a:bodyPr>
          <a:lstStyle/>
          <a:p>
            <a:pPr marL="0" lvl="1"/>
            <a:endParaRPr lang="es-MX" sz="1913" b="1" dirty="0"/>
          </a:p>
          <a:p>
            <a:pPr marL="0" lvl="1"/>
            <a:r>
              <a:rPr lang="es-ES" sz="3060" b="1" dirty="0">
                <a:latin typeface="Montserrat SemiBold" pitchFamily="2" charset="0"/>
                <a:cs typeface="Montserrat ExtraBold"/>
              </a:rPr>
              <a:t>I. Antecedentes</a:t>
            </a:r>
          </a:p>
          <a:p>
            <a:pPr marL="510064" lvl="1" indent="-510064">
              <a:buFont typeface="+mj-lt"/>
              <a:buAutoNum type="romanUcPeriod"/>
            </a:pPr>
            <a:endParaRPr lang="es-ES" sz="3060" b="1" dirty="0">
              <a:latin typeface="Montserrat SemiBold" pitchFamily="2" charset="0"/>
              <a:cs typeface="Montserrat ExtraBold"/>
            </a:endParaRPr>
          </a:p>
          <a:p>
            <a:pPr marL="0" lvl="1"/>
            <a:endParaRPr lang="es-ES" sz="3060" b="1" dirty="0">
              <a:latin typeface="Montserrat SemiBold" pitchFamily="2" charset="0"/>
              <a:cs typeface="Montserrat ExtraBold"/>
            </a:endParaRPr>
          </a:p>
          <a:p>
            <a:pPr marL="0" lvl="1"/>
            <a:endParaRPr lang="es-ES" sz="3060" b="1" dirty="0">
              <a:latin typeface="Montserrat SemiBold" pitchFamily="2" charset="0"/>
              <a:cs typeface="Montserrat ExtraBold"/>
            </a:endParaRPr>
          </a:p>
          <a:p>
            <a:pPr marL="0" lvl="1"/>
            <a:r>
              <a:rPr lang="es-ES" sz="3060" b="1" dirty="0">
                <a:latin typeface="Montserrat SemiBold" pitchFamily="2" charset="0"/>
                <a:cs typeface="Montserrat ExtraBold"/>
              </a:rPr>
              <a:t>II. Desarrollo</a:t>
            </a:r>
          </a:p>
          <a:p>
            <a:pPr marL="510064" lvl="1" indent="-510064">
              <a:buFont typeface="+mj-lt"/>
              <a:buAutoNum type="romanUcPeriod"/>
            </a:pPr>
            <a:endParaRPr lang="es-ES" sz="3060" b="1" dirty="0">
              <a:latin typeface="Montserrat SemiBold" pitchFamily="2" charset="0"/>
              <a:cs typeface="Montserrat ExtraBold"/>
            </a:endParaRPr>
          </a:p>
          <a:p>
            <a:pPr marL="510064" lvl="1" indent="-510064">
              <a:buFont typeface="+mj-lt"/>
              <a:buAutoNum type="romanUcPeriod"/>
            </a:pPr>
            <a:endParaRPr lang="es-ES" sz="3060" b="1" dirty="0">
              <a:latin typeface="Montserrat SemiBold" pitchFamily="2" charset="0"/>
              <a:cs typeface="Montserrat ExtraBold"/>
            </a:endParaRPr>
          </a:p>
          <a:p>
            <a:pPr marL="0" lvl="1"/>
            <a:endParaRPr lang="es-MX" sz="3060" b="1" dirty="0">
              <a:latin typeface="Montserrat SemiBold" pitchFamily="2" charset="0"/>
            </a:endParaRPr>
          </a:p>
          <a:p>
            <a:pPr marL="0" lvl="1"/>
            <a:r>
              <a:rPr lang="es-MX" sz="3060" b="1" dirty="0">
                <a:latin typeface="Montserrat SemiBold" pitchFamily="2" charset="0"/>
              </a:rPr>
              <a:t>III. Proyecto de Acuerdo</a:t>
            </a:r>
          </a:p>
        </p:txBody>
      </p:sp>
      <p:pic>
        <p:nvPicPr>
          <p:cNvPr id="24" name="23 Imagen">
            <a:extLst>
              <a:ext uri="{FF2B5EF4-FFF2-40B4-BE49-F238E27FC236}">
                <a16:creationId xmlns:a16="http://schemas.microsoft.com/office/drawing/2014/main" id="{63C2872C-98A6-4E3E-92CD-26C690FD418E}"/>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9035080" y="3134821"/>
            <a:ext cx="810208" cy="686962"/>
          </a:xfrm>
          <a:prstGeom prst="rect">
            <a:avLst/>
          </a:prstGeom>
        </p:spPr>
      </p:pic>
      <p:pic>
        <p:nvPicPr>
          <p:cNvPr id="25" name="24 Imagen">
            <a:extLst>
              <a:ext uri="{FF2B5EF4-FFF2-40B4-BE49-F238E27FC236}">
                <a16:creationId xmlns:a16="http://schemas.microsoft.com/office/drawing/2014/main" id="{2AD8CD05-E7E2-4D21-87CA-57AB2F31B9C4}"/>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9883"/>
          <a:stretch/>
        </p:blipFill>
        <p:spPr>
          <a:xfrm>
            <a:off x="9039881" y="4723125"/>
            <a:ext cx="704555" cy="809942"/>
          </a:xfrm>
          <a:prstGeom prst="rect">
            <a:avLst/>
          </a:prstGeom>
        </p:spPr>
      </p:pic>
      <p:pic>
        <p:nvPicPr>
          <p:cNvPr id="26" name="Picture 15" descr="Apretón De Manos Reunión Acuerdo - Gráficos vectoriales gratis en Pixabay"/>
          <p:cNvPicPr>
            <a:picLocks noChangeAspect="1" noChangeArrowheads="1"/>
          </p:cNvPicPr>
          <p:nvPr/>
        </p:nvPicPr>
        <p:blipFill>
          <a:blip r:embed="rId6" cstate="print">
            <a:duotone>
              <a:prstClr val="black"/>
              <a:srgbClr val="245C4F">
                <a:tint val="45000"/>
                <a:satMod val="400000"/>
              </a:srgbClr>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094086" y="6727428"/>
            <a:ext cx="780565" cy="742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78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22766" y="1886781"/>
            <a:ext cx="14433364" cy="3336811"/>
          </a:xfrm>
          <a:prstGeom prst="rect">
            <a:avLst/>
          </a:prstGeom>
        </p:spPr>
        <p:txBody>
          <a:bodyPr vert="horz" wrap="square" lIns="0" tIns="12700" rIns="0" bIns="0" rtlCol="0">
            <a:spAutoFit/>
          </a:bodyPr>
          <a:lstStyle/>
          <a:p>
            <a:pPr marL="723900" lvl="0" indent="-723900" algn="just">
              <a:buClr>
                <a:srgbClr val="C00000"/>
              </a:buClr>
              <a:buSzPct val="176000"/>
              <a:buFont typeface="+mj-lt"/>
              <a:buAutoNum type="arabicPeriod"/>
            </a:pPr>
            <a:r>
              <a:rPr lang="es-MX" dirty="0">
                <a:latin typeface="Montserrat" panose="00000500000000000000" pitchFamily="2" charset="0"/>
              </a:rPr>
              <a:t>Con oficio número 059001050100/OOAD/2023/353</a:t>
            </a:r>
            <a:r>
              <a:rPr lang="es-MX" dirty="0">
                <a:solidFill>
                  <a:srgbClr val="FF0000"/>
                </a:solidFill>
                <a:latin typeface="Montserrat" panose="00000500000000000000" pitchFamily="2" charset="0"/>
              </a:rPr>
              <a:t> </a:t>
            </a:r>
            <a:r>
              <a:rPr lang="es-MX" dirty="0">
                <a:latin typeface="Montserrat" panose="00000500000000000000" pitchFamily="2" charset="0"/>
              </a:rPr>
              <a:t>de fecha 31 de marzo de 2023, dirigido a la Titular de la Coordinación Técnica de Administración de Activos, el Titular del OOAD Estatal Coahuila informó del siniestro ocurrido el día 28 de los mismos, en el inmueble arrendado que alberga al Almacén Delegacional.</a:t>
            </a:r>
          </a:p>
          <a:p>
            <a:pPr marL="723900" lvl="0" indent="-723900" algn="just">
              <a:buClr>
                <a:srgbClr val="C00000"/>
              </a:buClr>
              <a:buSzPct val="176000"/>
              <a:buFont typeface="+mj-lt"/>
              <a:buAutoNum type="arabicPeriod"/>
            </a:pPr>
            <a:endParaRPr lang="es-MX" dirty="0">
              <a:latin typeface="Montserrat" panose="00000500000000000000" pitchFamily="2" charset="0"/>
            </a:endParaRPr>
          </a:p>
          <a:p>
            <a:pPr marL="723900" lvl="0" indent="-723900" algn="just">
              <a:buClr>
                <a:srgbClr val="C00000"/>
              </a:buClr>
              <a:buSzPct val="176000"/>
              <a:buFont typeface="+mj-lt"/>
              <a:buAutoNum type="arabicPeriod" startAt="2"/>
            </a:pPr>
            <a:r>
              <a:rPr lang="es-MX" dirty="0">
                <a:latin typeface="Montserrat" panose="00000500000000000000" pitchFamily="2" charset="0"/>
              </a:rPr>
              <a:t>Asimismo expresó la necesidad de contar con un inmueble con ese destino para resguardo de bienes terapéuticos y no terapéuticos que permita el suministro a Unidades Médicas y No Médicas, señalando que al no contar con inmuebles propios susceptibles de aprovechamiento, ni federales disponibles en INDAABIN, ni rentados o en posesión, solicita la contratación de un Nuevo Arrendamiento, al amparo del numeral 178 del Acuerdo por el que se Establecen las Disposiciones en Materia de Recursos Materiales y Servicios Generales en vigor, que dispone:</a:t>
            </a:r>
          </a:p>
          <a:p>
            <a:pPr lvl="0" algn="just">
              <a:buClr>
                <a:srgbClr val="C00000"/>
              </a:buClr>
              <a:buSzPct val="176000"/>
            </a:pPr>
            <a:endParaRPr lang="es-MX" dirty="0">
              <a:latin typeface="Montserrat" panose="00000500000000000000" pitchFamily="2" charset="0"/>
            </a:endParaRPr>
          </a:p>
          <a:p>
            <a:pPr lvl="0" algn="just">
              <a:buClr>
                <a:srgbClr val="C00000"/>
              </a:buClr>
              <a:buSzPct val="176000"/>
            </a:pPr>
            <a:endParaRPr lang="es-MX" dirty="0">
              <a:latin typeface="Montserrat" panose="00000500000000000000" pitchFamily="2" charset="0"/>
            </a:endParaRPr>
          </a:p>
          <a:p>
            <a:pPr marL="457200" lvl="0" indent="-457200" algn="just">
              <a:buClr>
                <a:srgbClr val="C00000"/>
              </a:buClr>
              <a:buSzPct val="176000"/>
              <a:buFont typeface="+mj-lt"/>
              <a:buAutoNum type="arabicPeriod"/>
            </a:pPr>
            <a:endParaRPr lang="es-MX" dirty="0">
              <a:latin typeface="Montserrat" panose="00000500000000000000" pitchFamily="2" charset="0"/>
            </a:endParaRP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3</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188188" y="317580"/>
            <a:ext cx="5560828" cy="752475"/>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panose="00000500000000000000" pitchFamily="2" charset="0"/>
              </a:rPr>
              <a:t>I. </a:t>
            </a:r>
            <a:r>
              <a:rPr lang="es-MX" kern="0" dirty="0"/>
              <a:t>Antecedentes.</a:t>
            </a:r>
          </a:p>
        </p:txBody>
      </p:sp>
      <p:pic>
        <p:nvPicPr>
          <p:cNvPr id="10" name="5 Imagen">
            <a:extLst>
              <a:ext uri="{FF2B5EF4-FFF2-40B4-BE49-F238E27FC236}">
                <a16:creationId xmlns:a16="http://schemas.microsoft.com/office/drawing/2014/main" id="{E9D95922-0A8E-6112-C341-C6C2D7DC165A}"/>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41467"/>
            <a:ext cx="471892" cy="400110"/>
          </a:xfrm>
          <a:prstGeom prst="rect">
            <a:avLst/>
          </a:prstGeom>
        </p:spPr>
      </p:pic>
      <p:pic>
        <p:nvPicPr>
          <p:cNvPr id="12" name="Imagen 11">
            <a:extLst>
              <a:ext uri="{FF2B5EF4-FFF2-40B4-BE49-F238E27FC236}">
                <a16:creationId xmlns:a16="http://schemas.microsoft.com/office/drawing/2014/main" id="{80EB5338-A93D-D994-4162-28562B8CD43C}"/>
              </a:ext>
            </a:extLst>
          </p:cNvPr>
          <p:cNvPicPr>
            <a:picLocks noChangeAspect="1"/>
          </p:cNvPicPr>
          <p:nvPr/>
        </p:nvPicPr>
        <p:blipFill>
          <a:blip r:embed="rId4"/>
          <a:stretch>
            <a:fillRect/>
          </a:stretch>
        </p:blipFill>
        <p:spPr>
          <a:xfrm>
            <a:off x="5912587" y="5012513"/>
            <a:ext cx="4128359" cy="3102212"/>
          </a:xfrm>
          <a:prstGeom prst="rect">
            <a:avLst/>
          </a:prstGeom>
          <a:ln>
            <a:noFill/>
          </a:ln>
          <a:effectLst>
            <a:outerShdw blurRad="292100" dist="139700" dir="2700000" algn="tl" rotWithShape="0">
              <a:srgbClr val="333333">
                <a:alpha val="65000"/>
              </a:srgbClr>
            </a:outerShdw>
          </a:effectLst>
        </p:spPr>
      </p:pic>
      <p:pic>
        <p:nvPicPr>
          <p:cNvPr id="16" name="Imagen 15">
            <a:extLst>
              <a:ext uri="{FF2B5EF4-FFF2-40B4-BE49-F238E27FC236}">
                <a16:creationId xmlns:a16="http://schemas.microsoft.com/office/drawing/2014/main" id="{3467DD66-A8D9-4778-A8BE-7C8D9BB67968}"/>
              </a:ext>
            </a:extLst>
          </p:cNvPr>
          <p:cNvPicPr>
            <a:picLocks noChangeAspect="1"/>
          </p:cNvPicPr>
          <p:nvPr/>
        </p:nvPicPr>
        <p:blipFill>
          <a:blip r:embed="rId5"/>
          <a:stretch>
            <a:fillRect/>
          </a:stretch>
        </p:blipFill>
        <p:spPr>
          <a:xfrm>
            <a:off x="990600" y="4956175"/>
            <a:ext cx="4128358" cy="3102212"/>
          </a:xfrm>
          <a:prstGeom prst="rect">
            <a:avLst/>
          </a:prstGeom>
          <a:ln>
            <a:noFill/>
          </a:ln>
          <a:effectLst>
            <a:outerShdw blurRad="292100" dist="139700" dir="2700000" algn="tl" rotWithShape="0">
              <a:srgbClr val="333333">
                <a:alpha val="65000"/>
              </a:srgbClr>
            </a:outerShdw>
          </a:effectLst>
        </p:spPr>
      </p:pic>
      <p:pic>
        <p:nvPicPr>
          <p:cNvPr id="18" name="Imagen 17">
            <a:extLst>
              <a:ext uri="{FF2B5EF4-FFF2-40B4-BE49-F238E27FC236}">
                <a16:creationId xmlns:a16="http://schemas.microsoft.com/office/drawing/2014/main" id="{7E6F13CE-49EF-0971-2C2F-48D37C78133D}"/>
              </a:ext>
            </a:extLst>
          </p:cNvPr>
          <p:cNvPicPr>
            <a:picLocks noChangeAspect="1"/>
          </p:cNvPicPr>
          <p:nvPr/>
        </p:nvPicPr>
        <p:blipFill>
          <a:blip r:embed="rId6"/>
          <a:stretch>
            <a:fillRect/>
          </a:stretch>
        </p:blipFill>
        <p:spPr>
          <a:xfrm>
            <a:off x="10896600" y="4956175"/>
            <a:ext cx="4128358" cy="307792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22766" y="1298575"/>
            <a:ext cx="11181442" cy="6414577"/>
          </a:xfrm>
          <a:prstGeom prst="rect">
            <a:avLst/>
          </a:prstGeom>
        </p:spPr>
        <p:txBody>
          <a:bodyPr vert="horz" wrap="square" lIns="0" tIns="12700" rIns="0" bIns="0" rtlCol="0">
            <a:spAutoFit/>
          </a:bodyPr>
          <a:lstStyle/>
          <a:p>
            <a:pPr marL="722313" lvl="1" algn="just">
              <a:buClr>
                <a:srgbClr val="C00000"/>
              </a:buClr>
              <a:buSzPct val="176000"/>
            </a:pPr>
            <a:r>
              <a:rPr lang="es-MX" sz="1400" dirty="0">
                <a:latin typeface="Montserrat" panose="00000500000000000000" pitchFamily="2" charset="0"/>
              </a:rPr>
              <a:t>“178. Cuando las Instituciones Públicas requieran desocupar un inmueble tomado en arrendamiento, con motivo de daños causados por la acción de desastres naturales o siniestros que pongan en riesgo la seguridad física de los servidores públicos y del público usuario, o que impidan continuar con la prestación de servicios a cargo de las mismas, o bien, necesiten tomar en arrendamiento un inmueble para atender cualquier tipo de contingencia, podrán celebrar el contrato de arrendamiento correspondiente, sin que requieran solicitar un dictamen valuatorio de justipreciación de renta tradicional o electrónica, hasta por un periodo máximo de un año improrrogable, previa autorización del Oficial Mayor o su equivalente en la Institución Pública de que se trate.”</a:t>
            </a:r>
          </a:p>
          <a:p>
            <a:pPr marL="722313" lvl="1" algn="just">
              <a:buClr>
                <a:srgbClr val="C00000"/>
              </a:buClr>
              <a:buSzPct val="176000"/>
            </a:pPr>
            <a:endParaRPr lang="es-MX" dirty="0">
              <a:latin typeface="Montserrat" panose="00000500000000000000" pitchFamily="2" charset="0"/>
            </a:endParaRPr>
          </a:p>
          <a:p>
            <a:pPr marL="722313" lvl="1" algn="just">
              <a:buClr>
                <a:srgbClr val="C00000"/>
              </a:buClr>
              <a:buSzPct val="176000"/>
            </a:pPr>
            <a:endParaRPr lang="es-MX" dirty="0">
              <a:latin typeface="Montserrat" panose="00000500000000000000" pitchFamily="2" charset="0"/>
            </a:endParaRPr>
          </a:p>
          <a:p>
            <a:pPr marL="712788" lvl="0" indent="-712788" algn="just">
              <a:buClr>
                <a:srgbClr val="C00000"/>
              </a:buClr>
              <a:buSzPct val="176000"/>
              <a:buFont typeface="+mj-lt"/>
              <a:buAutoNum type="arabicPeriod" startAt="3"/>
            </a:pPr>
            <a:r>
              <a:rPr lang="es-MX" sz="1800" dirty="0">
                <a:latin typeface="Montserrat" panose="00000500000000000000" pitchFamily="2" charset="0"/>
              </a:rPr>
              <a:t>Asimismo, destaca que el Almacén Delegacional siniestrado daba cobertura de medicamento a 2 millones 176 mil derechohabientes en el estado de Coahuila, del Régimen Ordinario, y a 158 mil coahuilenses empadronados en el Programa IMSS Bienestar, por lo cual se hace primordial la contratación de nuevo arrendamiento con una superficie rentable de aproximadamente 7,000m2, con la finalidad de no caer en desabasto de medicamentos que se distribuyen a lo largo de los 36 municipios de todo el estado de Coahuila. No dejando de mencionar que se pone en riesgo la intervención quirúrgica de segundo y tercer nivel, afectando con lo anteriormente expuesto, a más del 80% de coahuilenses que se encuentran asegurados ante el Instituto. </a:t>
            </a:r>
            <a:endParaRPr lang="es-MX" sz="1800" dirty="0">
              <a:solidFill>
                <a:prstClr val="black"/>
              </a:solidFill>
              <a:latin typeface="Montserrat" panose="00000500000000000000" pitchFamily="2" charset="0"/>
            </a:endParaRPr>
          </a:p>
          <a:p>
            <a:pPr marL="712788" lvl="0" indent="-712788" algn="just">
              <a:buClr>
                <a:srgbClr val="C00000"/>
              </a:buClr>
              <a:buSzPct val="176000"/>
              <a:buFont typeface="+mj-lt"/>
              <a:buAutoNum type="arabicPeriod" startAt="3"/>
            </a:pPr>
            <a:endParaRPr lang="es-MX" sz="1200" dirty="0">
              <a:latin typeface="Montserrat" panose="00000500000000000000" pitchFamily="2" charset="0"/>
            </a:endParaRPr>
          </a:p>
          <a:p>
            <a:pPr marL="712788" lvl="0" indent="-712788" algn="just">
              <a:buClr>
                <a:srgbClr val="C00000"/>
              </a:buClr>
              <a:buSzPct val="176000"/>
              <a:buFont typeface="+mj-lt"/>
              <a:buAutoNum type="arabicPeriod" startAt="3"/>
            </a:pPr>
            <a:r>
              <a:rPr lang="es-MX" sz="1800" dirty="0">
                <a:latin typeface="Montserrat" panose="00000500000000000000" pitchFamily="2" charset="0"/>
              </a:rPr>
              <a:t>Por tanto, operativamente se requiere la existencia de un inmueble que se destine al acopio, segmentación y distribución de medicamento, material de curación e insumos, que derivado de la contingencia que aqueja a ese OOAD, se encuentran en riesgo de colapsar al interrumpir las labores propias de gestión, trámite y funcionamiento para la operatividad de ese OOAD. </a:t>
            </a:r>
          </a:p>
          <a:p>
            <a:pPr marL="722313" lvl="1" algn="just">
              <a:buClr>
                <a:srgbClr val="C00000"/>
              </a:buClr>
              <a:buSzPct val="176000"/>
            </a:pPr>
            <a:endParaRPr lang="es-MX" dirty="0">
              <a:latin typeface="Montserrat" panose="00000500000000000000" pitchFamily="2" charset="0"/>
            </a:endParaRP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4</a:t>
            </a:fld>
            <a:endParaRPr spc="75" dirty="0"/>
          </a:p>
        </p:txBody>
      </p:sp>
      <p:sp>
        <p:nvSpPr>
          <p:cNvPr id="9" name="Título 1">
            <a:extLst>
              <a:ext uri="{FF2B5EF4-FFF2-40B4-BE49-F238E27FC236}">
                <a16:creationId xmlns:a16="http://schemas.microsoft.com/office/drawing/2014/main" id="{4C014ED0-5F08-3380-B798-ED6C90948D02}"/>
              </a:ext>
            </a:extLst>
          </p:cNvPr>
          <p:cNvSpPr txBox="1">
            <a:spLocks/>
          </p:cNvSpPr>
          <p:nvPr/>
        </p:nvSpPr>
        <p:spPr>
          <a:xfrm>
            <a:off x="1188188" y="317580"/>
            <a:ext cx="5560828" cy="752475"/>
          </a:xfrm>
          <a:prstGeom prst="rect">
            <a:avLst/>
          </a:prstGeom>
        </p:spPr>
        <p:txBody>
          <a:bodyPr wrap="square" lIns="0" tIns="0" rIns="0" bIns="0">
            <a:spAutoFit/>
          </a:bodyPr>
          <a:lstStyle>
            <a:lvl1pPr>
              <a:defRPr sz="4000" b="1" i="0">
                <a:solidFill>
                  <a:srgbClr val="285C4D"/>
                </a:solidFill>
                <a:latin typeface="Verdana"/>
                <a:ea typeface="+mj-ea"/>
                <a:cs typeface="Verdana"/>
              </a:defRPr>
            </a:lvl1pPr>
          </a:lstStyle>
          <a:p>
            <a:r>
              <a:rPr lang="es-MX" kern="0" dirty="0">
                <a:solidFill>
                  <a:srgbClr val="275D55"/>
                </a:solidFill>
                <a:latin typeface="Montserrat" panose="00000500000000000000" pitchFamily="2" charset="0"/>
              </a:rPr>
              <a:t>I. </a:t>
            </a:r>
            <a:r>
              <a:rPr lang="es-MX" kern="0" dirty="0"/>
              <a:t>Antecedentes.</a:t>
            </a:r>
          </a:p>
        </p:txBody>
      </p:sp>
      <p:pic>
        <p:nvPicPr>
          <p:cNvPr id="10" name="5 Imagen">
            <a:extLst>
              <a:ext uri="{FF2B5EF4-FFF2-40B4-BE49-F238E27FC236}">
                <a16:creationId xmlns:a16="http://schemas.microsoft.com/office/drawing/2014/main" id="{E9D95922-0A8E-6112-C341-C6C2D7DC165A}"/>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322766" y="441467"/>
            <a:ext cx="471892" cy="400110"/>
          </a:xfrm>
          <a:prstGeom prst="rect">
            <a:avLst/>
          </a:prstGeom>
        </p:spPr>
      </p:pic>
      <p:pic>
        <p:nvPicPr>
          <p:cNvPr id="3" name="Imagen 2">
            <a:extLst>
              <a:ext uri="{FF2B5EF4-FFF2-40B4-BE49-F238E27FC236}">
                <a16:creationId xmlns:a16="http://schemas.microsoft.com/office/drawing/2014/main" id="{E8F261C8-CAFB-F6B5-6633-8E28D42A9E19}"/>
              </a:ext>
            </a:extLst>
          </p:cNvPr>
          <p:cNvPicPr>
            <a:picLocks noChangeAspect="1"/>
          </p:cNvPicPr>
          <p:nvPr/>
        </p:nvPicPr>
        <p:blipFill>
          <a:blip r:embed="rId4"/>
          <a:stretch>
            <a:fillRect/>
          </a:stretch>
        </p:blipFill>
        <p:spPr>
          <a:xfrm>
            <a:off x="11936859" y="1984375"/>
            <a:ext cx="3108251" cy="2336424"/>
          </a:xfrm>
          <a:prstGeom prst="rect">
            <a:avLst/>
          </a:prstGeom>
        </p:spPr>
      </p:pic>
      <p:pic>
        <p:nvPicPr>
          <p:cNvPr id="7" name="Imagen 6">
            <a:extLst>
              <a:ext uri="{FF2B5EF4-FFF2-40B4-BE49-F238E27FC236}">
                <a16:creationId xmlns:a16="http://schemas.microsoft.com/office/drawing/2014/main" id="{37AE8721-0D69-77F6-188E-482C212F4C9A}"/>
              </a:ext>
            </a:extLst>
          </p:cNvPr>
          <p:cNvPicPr>
            <a:picLocks noChangeAspect="1"/>
          </p:cNvPicPr>
          <p:nvPr/>
        </p:nvPicPr>
        <p:blipFill>
          <a:blip r:embed="rId5"/>
          <a:stretch>
            <a:fillRect/>
          </a:stretch>
        </p:blipFill>
        <p:spPr>
          <a:xfrm>
            <a:off x="11963440" y="4994792"/>
            <a:ext cx="3108251" cy="2364908"/>
          </a:xfrm>
          <a:prstGeom prst="rect">
            <a:avLst/>
          </a:prstGeom>
        </p:spPr>
      </p:pic>
    </p:spTree>
    <p:extLst>
      <p:ext uri="{BB962C8B-B14F-4D97-AF65-F5344CB8AC3E}">
        <p14:creationId xmlns:p14="http://schemas.microsoft.com/office/powerpoint/2010/main" val="3125622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94658" y="1603375"/>
            <a:ext cx="13961472" cy="4108176"/>
          </a:xfrm>
          <a:prstGeom prst="rect">
            <a:avLst/>
          </a:prstGeom>
        </p:spPr>
        <p:txBody>
          <a:bodyPr vert="horz" wrap="square" lIns="0" tIns="45085" rIns="0" bIns="0" rtlCol="0">
            <a:spAutoFit/>
          </a:bodyPr>
          <a:lstStyle/>
          <a:p>
            <a:pPr lvl="0" algn="just">
              <a:buClr>
                <a:srgbClr val="C00000"/>
              </a:buClr>
              <a:buSzPct val="176000"/>
            </a:pPr>
            <a:r>
              <a:rPr lang="es-MX" sz="2400" dirty="0">
                <a:latin typeface="Montserrat" panose="00000500000000000000" pitchFamily="2" charset="0"/>
              </a:rPr>
              <a:t>En salvaguarda de los intereses Institucionales, la División de Arrendamiento y Comercialización, de la Coordinación Técnica de Administración de Activos, en apoyo al Órgano de Operación Administrativa Desconcentrada Estatal Coahuila, realizó una consulta al portafolio de inmuebles federales disponibles que administra el Instituto de Administración y Avalúos de Bienes Nacionales (INDAABIN), constatando que no existen propuestas inmobiliarias que pudieran aprovecharse en la localidad. </a:t>
            </a:r>
          </a:p>
          <a:p>
            <a:pPr marL="457200" lvl="0" indent="-457200" algn="just">
              <a:buClr>
                <a:srgbClr val="C00000"/>
              </a:buClr>
              <a:buSzPct val="176000"/>
              <a:buFont typeface="+mj-lt"/>
              <a:buAutoNum type="alphaLcParenR"/>
            </a:pPr>
            <a:endParaRPr lang="es-MX" sz="2400" dirty="0">
              <a:solidFill>
                <a:prstClr val="black"/>
              </a:solidFill>
              <a:latin typeface="Montserrat" panose="00000500000000000000" pitchFamily="2" charset="0"/>
            </a:endParaRPr>
          </a:p>
          <a:p>
            <a:pPr lvl="0" algn="just">
              <a:buClr>
                <a:srgbClr val="C00000"/>
              </a:buClr>
              <a:buSzPct val="176000"/>
            </a:pPr>
            <a:r>
              <a:rPr lang="es-MX" sz="2400" dirty="0">
                <a:solidFill>
                  <a:prstClr val="black"/>
                </a:solidFill>
                <a:latin typeface="Montserrat" panose="00000500000000000000" pitchFamily="2" charset="0"/>
              </a:rPr>
              <a:t>Con base en lo anterior, se hace indispensable la autorización de contratación de un nuevo arrendamiento de inmueble con destino de Almacén Delegacional, para cubrir la necesidad de resguardo de medicamentos e insumos, que permitan a dicho OOAD seguir brindando el servicio a todas las unidades a las que abastece.</a:t>
            </a:r>
            <a:endParaRPr lang="es-MX" sz="1600" dirty="0">
              <a:latin typeface="Montserrat" panose="00000500000000000000" pitchFamily="2" charset="0"/>
            </a:endParaRPr>
          </a:p>
        </p:txBody>
      </p:sp>
      <p:sp>
        <p:nvSpPr>
          <p:cNvPr id="8" name="object 8"/>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5</a:t>
            </a:fld>
            <a:endParaRPr spc="75" dirty="0"/>
          </a:p>
        </p:txBody>
      </p:sp>
      <p:pic>
        <p:nvPicPr>
          <p:cNvPr id="13" name="Imagen 12">
            <a:extLst>
              <a:ext uri="{FF2B5EF4-FFF2-40B4-BE49-F238E27FC236}">
                <a16:creationId xmlns:a16="http://schemas.microsoft.com/office/drawing/2014/main" id="{7F8F3478-2BA6-D7D6-2F54-AFA0B2B63747}"/>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5943600" y="6251576"/>
            <a:ext cx="4490759" cy="261090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4" name="Título 1">
            <a:extLst>
              <a:ext uri="{FF2B5EF4-FFF2-40B4-BE49-F238E27FC236}">
                <a16:creationId xmlns:a16="http://schemas.microsoft.com/office/drawing/2014/main" id="{EE44C95A-24B9-99CD-BE5C-47414CD40FE6}"/>
              </a:ext>
            </a:extLst>
          </p:cNvPr>
          <p:cNvSpPr txBox="1">
            <a:spLocks/>
          </p:cNvSpPr>
          <p:nvPr/>
        </p:nvSpPr>
        <p:spPr>
          <a:xfrm>
            <a:off x="831851" y="246589"/>
            <a:ext cx="3751521" cy="628297"/>
          </a:xfrm>
          <a:prstGeom prst="rect">
            <a:avLst/>
          </a:prstGeom>
        </p:spPr>
        <p:txBody>
          <a:bodyPr anchor="b">
            <a:normAutofit fontScale="92500" lnSpcReduction="10000"/>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dirty="0">
                <a:solidFill>
                  <a:srgbClr val="275D55"/>
                </a:solidFill>
                <a:latin typeface="Montserrat" panose="00000500000000000000" pitchFamily="2" charset="0"/>
              </a:rPr>
              <a:t>II. </a:t>
            </a:r>
            <a:r>
              <a:rPr lang="es-MX" dirty="0"/>
              <a:t>Desarrollo</a:t>
            </a:r>
          </a:p>
        </p:txBody>
      </p:sp>
      <p:pic>
        <p:nvPicPr>
          <p:cNvPr id="15" name="4 Imagen">
            <a:extLst>
              <a:ext uri="{FF2B5EF4-FFF2-40B4-BE49-F238E27FC236}">
                <a16:creationId xmlns:a16="http://schemas.microsoft.com/office/drawing/2014/main" id="{42750988-9DA2-CB55-DED2-87D84FA0ECBD}"/>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Tree>
    <p:extLst>
      <p:ext uri="{BB962C8B-B14F-4D97-AF65-F5344CB8AC3E}">
        <p14:creationId xmlns:p14="http://schemas.microsoft.com/office/powerpoint/2010/main" val="82752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371600" y="1017926"/>
            <a:ext cx="12979604" cy="8493992"/>
          </a:xfrm>
          <a:prstGeom prst="rect">
            <a:avLst/>
          </a:prstGeom>
        </p:spPr>
        <p:txBody>
          <a:bodyPr vert="horz" wrap="square" lIns="0" tIns="45085" rIns="0" bIns="0" rtlCol="0">
            <a:spAutoFit/>
          </a:bodyPr>
          <a:lstStyle/>
          <a:p>
            <a:pPr lvl="0" algn="just">
              <a:buClr>
                <a:srgbClr val="C00000"/>
              </a:buClr>
              <a:buSzPct val="176000"/>
            </a:pPr>
            <a:r>
              <a:rPr lang="es-MX" sz="2400" dirty="0">
                <a:solidFill>
                  <a:prstClr val="black"/>
                </a:solidFill>
                <a:latin typeface="Montserrat" panose="00000500000000000000" pitchFamily="2" charset="0"/>
              </a:rPr>
              <a:t>Para la contratación de un nuevo inmueble en arrendamiento, es menester observar lo siguiente :</a:t>
            </a:r>
          </a:p>
          <a:p>
            <a:pPr lvl="0" algn="just">
              <a:buClr>
                <a:srgbClr val="C00000"/>
              </a:buClr>
            </a:pPr>
            <a:endParaRPr lang="es-MX" sz="1100" dirty="0">
              <a:solidFill>
                <a:prstClr val="black"/>
              </a:solidFill>
              <a:latin typeface="Montserrat" panose="00000500000000000000" pitchFamily="2" charset="0"/>
            </a:endParaRPr>
          </a:p>
          <a:p>
            <a:pPr lvl="0" algn="just">
              <a:buClr>
                <a:srgbClr val="C00000"/>
              </a:buClr>
            </a:pPr>
            <a:r>
              <a:rPr lang="es-ES_tradnl" sz="2400" dirty="0">
                <a:solidFill>
                  <a:prstClr val="black"/>
                </a:solidFill>
                <a:latin typeface="Montserrat"/>
              </a:rPr>
              <a:t>El OOAD Estatal Coahuila deberá enviar </a:t>
            </a:r>
            <a:r>
              <a:rPr lang="es-MX" sz="2400" dirty="0">
                <a:solidFill>
                  <a:prstClr val="black"/>
                </a:solidFill>
                <a:latin typeface="Montserrat"/>
              </a:rPr>
              <a:t>a la Coordinación de Conservación y Servicios Generales y/o a la Coordinación Técnica de Administración de Activos,</a:t>
            </a:r>
            <a:r>
              <a:rPr lang="es-ES_tradnl" sz="2400" dirty="0">
                <a:solidFill>
                  <a:prstClr val="black"/>
                </a:solidFill>
                <a:latin typeface="Montserrat"/>
              </a:rPr>
              <a:t> la </a:t>
            </a:r>
            <a:r>
              <a:rPr lang="es-MX" sz="2400" dirty="0">
                <a:solidFill>
                  <a:prstClr val="black"/>
                </a:solidFill>
                <a:latin typeface="Montserrat"/>
              </a:rPr>
              <a:t>documentación para la integración del expediente del inmueble propuesto, a fin de que sea analizada la procedencia de su contratación, atento a lo dispuesto por el numeral 4 del apartado B de las Políticas para la Administración Inmobiliaria del Instituto Mexicano de Seguro Social.</a:t>
            </a:r>
          </a:p>
          <a:p>
            <a:pPr lvl="0" algn="just">
              <a:buClr>
                <a:srgbClr val="C00000"/>
              </a:buClr>
            </a:pPr>
            <a:endParaRPr lang="es-MX" sz="2400" dirty="0">
              <a:solidFill>
                <a:prstClr val="black"/>
              </a:solidFill>
              <a:latin typeface="Montserrat"/>
            </a:endParaRPr>
          </a:p>
          <a:p>
            <a:pPr lvl="0" algn="just">
              <a:buClr>
                <a:srgbClr val="C00000"/>
              </a:buClr>
            </a:pPr>
            <a:r>
              <a:rPr lang="es-MX" sz="2400" dirty="0">
                <a:solidFill>
                  <a:prstClr val="black"/>
                </a:solidFill>
                <a:latin typeface="Montserrat"/>
              </a:rPr>
              <a:t>Integrar las documentales en apego a la Circular PRES/001/2022 del Instituto de Administración y Avalúos de Bienes Nacionales (INDAABIN), de conformidad con el numeral 15 de los Lineamientos en materia de Austeridad Republicana para la Administración Publica Federal, y sean remitidas a dicho Instituto para que emita su pronunciamiento sobre la autorización del nuevo arrendamiento.</a:t>
            </a:r>
          </a:p>
          <a:p>
            <a:pPr lvl="0" algn="just">
              <a:buClr>
                <a:srgbClr val="C00000"/>
              </a:buClr>
            </a:pPr>
            <a:endParaRPr lang="es-MX" sz="2400" dirty="0">
              <a:solidFill>
                <a:prstClr val="black"/>
              </a:solidFill>
              <a:latin typeface="Montserrat"/>
            </a:endParaRPr>
          </a:p>
          <a:p>
            <a:pPr lvl="0" algn="just">
              <a:buClr>
                <a:srgbClr val="C00000"/>
              </a:buClr>
            </a:pPr>
            <a:r>
              <a:rPr lang="es-MX" sz="2400" dirty="0">
                <a:solidFill>
                  <a:prstClr val="black"/>
                </a:solidFill>
                <a:latin typeface="Montserrat"/>
              </a:rPr>
              <a:t>Observar lo dispuesto en el último párrafo del numeral 144 del Acuerdo por el que se establecen las Disposiciones en materia de Recursos Materiales y Servicios Generales (Acuerdo), que se transcribe para mejor proveer:</a:t>
            </a:r>
          </a:p>
          <a:p>
            <a:pPr lvl="0" algn="just">
              <a:buClr>
                <a:srgbClr val="C00000"/>
              </a:buClr>
            </a:pPr>
            <a:endParaRPr lang="es-MX" sz="1000" dirty="0">
              <a:solidFill>
                <a:prstClr val="black"/>
              </a:solidFill>
              <a:latin typeface="Montserrat"/>
            </a:endParaRPr>
          </a:p>
          <a:p>
            <a:pPr lvl="1" algn="just">
              <a:buClr>
                <a:srgbClr val="C00000"/>
              </a:buClr>
            </a:pPr>
            <a:r>
              <a:rPr lang="es-MX" sz="1600" dirty="0">
                <a:solidFill>
                  <a:prstClr val="black"/>
                </a:solidFill>
                <a:latin typeface="Montserrat"/>
              </a:rPr>
              <a:t>“144. Las instituciones públicas que pretendan tomar en arrendamiento, deberán observar por lo menos los siguientes criterios:</a:t>
            </a:r>
          </a:p>
          <a:p>
            <a:pPr lvl="1" algn="just">
              <a:buClr>
                <a:srgbClr val="C00000"/>
              </a:buClr>
            </a:pPr>
            <a:r>
              <a:rPr lang="es-MX" sz="1600" dirty="0">
                <a:solidFill>
                  <a:prstClr val="black"/>
                </a:solidFill>
                <a:latin typeface="Montserrat"/>
              </a:rPr>
              <a:t>“…</a:t>
            </a:r>
          </a:p>
          <a:p>
            <a:pPr lvl="1" algn="just">
              <a:buClr>
                <a:srgbClr val="C00000"/>
              </a:buClr>
            </a:pPr>
            <a:r>
              <a:rPr lang="es-MX" sz="1600" dirty="0">
                <a:solidFill>
                  <a:prstClr val="black"/>
                </a:solidFill>
                <a:latin typeface="Montserrat"/>
              </a:rPr>
              <a:t> “La determinación de tomar en arrendamiento un inmueble será de la exclusiva responsabilidad de la Institución Pública correspondiente, deberá constar por escrito, ser suscrita por el Oficial Mayor o su equivalente, y sustentarse en los criterios a que se refieren las fracciones anteriores.”|</a:t>
            </a:r>
            <a:endParaRPr lang="es-MX" sz="2400" dirty="0">
              <a:solidFill>
                <a:prstClr val="black"/>
              </a:solidFill>
              <a:latin typeface="Montserrat"/>
            </a:endParaRPr>
          </a:p>
        </p:txBody>
      </p:sp>
      <p:sp>
        <p:nvSpPr>
          <p:cNvPr id="8" name="object 8"/>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6</a:t>
            </a:fld>
            <a:endParaRPr spc="75" dirty="0"/>
          </a:p>
        </p:txBody>
      </p:sp>
      <p:sp>
        <p:nvSpPr>
          <p:cNvPr id="14" name="Título 1">
            <a:extLst>
              <a:ext uri="{FF2B5EF4-FFF2-40B4-BE49-F238E27FC236}">
                <a16:creationId xmlns:a16="http://schemas.microsoft.com/office/drawing/2014/main" id="{707E4EA1-F1EB-C442-CAF2-8FEDC1B45003}"/>
              </a:ext>
            </a:extLst>
          </p:cNvPr>
          <p:cNvSpPr txBox="1">
            <a:spLocks/>
          </p:cNvSpPr>
          <p:nvPr/>
        </p:nvSpPr>
        <p:spPr>
          <a:xfrm>
            <a:off x="831851" y="246589"/>
            <a:ext cx="3751521" cy="628297"/>
          </a:xfrm>
          <a:prstGeom prst="rect">
            <a:avLst/>
          </a:prstGeom>
        </p:spPr>
        <p:txBody>
          <a:bodyPr anchor="b">
            <a:normAutofit fontScale="92500" lnSpcReduction="10000"/>
          </a:bodyPr>
          <a:lstStyle>
            <a:lvl1pPr algn="ctr" defTabSz="914377" rtl="0" eaLnBrk="1" latinLnBrk="0" hangingPunct="1">
              <a:lnSpc>
                <a:spcPct val="90000"/>
              </a:lnSpc>
              <a:spcBef>
                <a:spcPct val="0"/>
              </a:spcBef>
              <a:buNone/>
              <a:defRPr sz="4400" b="1" i="0" kern="1200">
                <a:solidFill>
                  <a:srgbClr val="245C4F"/>
                </a:solidFill>
                <a:latin typeface="Montserrat SemiBold" pitchFamily="2" charset="77"/>
                <a:ea typeface="+mj-ea"/>
                <a:cs typeface="+mj-cs"/>
              </a:defRPr>
            </a:lvl1pPr>
          </a:lstStyle>
          <a:p>
            <a:r>
              <a:rPr lang="es-MX" dirty="0">
                <a:solidFill>
                  <a:srgbClr val="275D55"/>
                </a:solidFill>
                <a:latin typeface="Montserrat" panose="00000500000000000000" pitchFamily="2" charset="0"/>
              </a:rPr>
              <a:t>II. </a:t>
            </a:r>
            <a:r>
              <a:rPr lang="es-MX" dirty="0"/>
              <a:t>Desarrollo</a:t>
            </a:r>
          </a:p>
        </p:txBody>
      </p:sp>
      <p:pic>
        <p:nvPicPr>
          <p:cNvPr id="15" name="4 Imagen">
            <a:extLst>
              <a:ext uri="{FF2B5EF4-FFF2-40B4-BE49-F238E27FC236}">
                <a16:creationId xmlns:a16="http://schemas.microsoft.com/office/drawing/2014/main" id="{9FB7AA4B-A3C3-4D01-5D5A-BEAC8F4EC790}"/>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r="19883"/>
          <a:stretch/>
        </p:blipFill>
        <p:spPr>
          <a:xfrm>
            <a:off x="294350" y="270170"/>
            <a:ext cx="502356" cy="577499"/>
          </a:xfrm>
          <a:prstGeom prst="rect">
            <a:avLst/>
          </a:prstGeom>
        </p:spPr>
      </p:pic>
      <p:sp>
        <p:nvSpPr>
          <p:cNvPr id="16" name="Elipse 15">
            <a:extLst>
              <a:ext uri="{FF2B5EF4-FFF2-40B4-BE49-F238E27FC236}">
                <a16:creationId xmlns:a16="http://schemas.microsoft.com/office/drawing/2014/main" id="{3FC7B2B4-F80F-9A4C-0CC7-51E0B11A9A0A}"/>
              </a:ext>
            </a:extLst>
          </p:cNvPr>
          <p:cNvSpPr/>
          <p:nvPr/>
        </p:nvSpPr>
        <p:spPr>
          <a:xfrm>
            <a:off x="176352" y="1923991"/>
            <a:ext cx="738352" cy="810988"/>
          </a:xfrm>
          <a:prstGeom prst="ellipse">
            <a:avLst/>
          </a:prstGeom>
          <a:solidFill>
            <a:srgbClr val="A42145"/>
          </a:solidFill>
          <a:ln>
            <a:solidFill>
              <a:srgbClr val="BC9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latin typeface="Montserrat" panose="00000500000000000000" pitchFamily="2" charset="0"/>
              </a:rPr>
              <a:t>1</a:t>
            </a:r>
          </a:p>
        </p:txBody>
      </p:sp>
      <p:sp>
        <p:nvSpPr>
          <p:cNvPr id="17" name="Elipse 16">
            <a:extLst>
              <a:ext uri="{FF2B5EF4-FFF2-40B4-BE49-F238E27FC236}">
                <a16:creationId xmlns:a16="http://schemas.microsoft.com/office/drawing/2014/main" id="{5A0D8ED4-7B7C-BAC6-F453-0D1262AD7CAC}"/>
              </a:ext>
            </a:extLst>
          </p:cNvPr>
          <p:cNvSpPr/>
          <p:nvPr/>
        </p:nvSpPr>
        <p:spPr>
          <a:xfrm>
            <a:off x="294350" y="4422775"/>
            <a:ext cx="738352" cy="810988"/>
          </a:xfrm>
          <a:prstGeom prst="ellipse">
            <a:avLst/>
          </a:prstGeom>
          <a:solidFill>
            <a:srgbClr val="A42145"/>
          </a:solidFill>
          <a:ln>
            <a:solidFill>
              <a:srgbClr val="BC9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latin typeface="Montserrat" panose="00000500000000000000" pitchFamily="2" charset="0"/>
              </a:rPr>
              <a:t>2</a:t>
            </a:r>
          </a:p>
        </p:txBody>
      </p:sp>
      <p:sp>
        <p:nvSpPr>
          <p:cNvPr id="19" name="Elipse 18">
            <a:extLst>
              <a:ext uri="{FF2B5EF4-FFF2-40B4-BE49-F238E27FC236}">
                <a16:creationId xmlns:a16="http://schemas.microsoft.com/office/drawing/2014/main" id="{3DD8A328-67E1-E696-CF4C-E9F9A17E5C98}"/>
              </a:ext>
            </a:extLst>
          </p:cNvPr>
          <p:cNvSpPr/>
          <p:nvPr/>
        </p:nvSpPr>
        <p:spPr>
          <a:xfrm>
            <a:off x="268986" y="6675662"/>
            <a:ext cx="738352" cy="810988"/>
          </a:xfrm>
          <a:prstGeom prst="ellipse">
            <a:avLst/>
          </a:prstGeom>
          <a:solidFill>
            <a:srgbClr val="A42145"/>
          </a:solidFill>
          <a:ln>
            <a:solidFill>
              <a:srgbClr val="BC94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a:latin typeface="Montserrat" panose="00000500000000000000" pitchFamily="2" charset="0"/>
              </a:rPr>
              <a:t>3</a:t>
            </a:r>
          </a:p>
        </p:txBody>
      </p:sp>
    </p:spTree>
    <p:extLst>
      <p:ext uri="{BB962C8B-B14F-4D97-AF65-F5344CB8AC3E}">
        <p14:creationId xmlns:p14="http://schemas.microsoft.com/office/powerpoint/2010/main" val="3868491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46747" y="1783528"/>
            <a:ext cx="14380844" cy="2505814"/>
          </a:xfrm>
          <a:prstGeom prst="rect">
            <a:avLst/>
          </a:prstGeom>
        </p:spPr>
        <p:txBody>
          <a:bodyPr vert="horz" wrap="square" lIns="0" tIns="12700" rIns="0" bIns="0" rtlCol="0">
            <a:spAutoFit/>
          </a:bodyPr>
          <a:lstStyle/>
          <a:p>
            <a:pPr algn="just"/>
            <a:r>
              <a:rPr lang="es-ES_tradnl" altLang="es-MX" dirty="0">
                <a:latin typeface="Montserrat" panose="00000500000000000000" pitchFamily="2" charset="0"/>
                <a:ea typeface="Arial Unicode MS" pitchFamily="34" charset="-128"/>
                <a:cs typeface="Arial Unicode MS" pitchFamily="34" charset="-128"/>
              </a:rPr>
              <a:t>Este H. Consejo Técnico, con fundamento en los artículos 1, 4 párrafo cuarto, 90 y 123, apartado A, fracción XXIX de la Constitución Política de los Estados Unidos Mexicanos; 251 fracciones IV y XXXVII; 263 y 264 fracción XVII de la Ley del Seguro Social; 1, 3, fracción I, y 45 de la Ley Orgánica de la Administración Pública Federal; 1, 2, 5, 11, 12, 17, 57 y 58 de la Ley Federal de las Entidades Paraestatales; numeral 75, apartado Organismos Descentralizados No Sectorizados de la Relación de Entidades Paraestatales de la Administración Pública Federal; 1, 5, </a:t>
            </a:r>
            <a:r>
              <a:rPr lang="es-ES_tradnl" dirty="0">
                <a:latin typeface="Montserrat" panose="00000500000000000000" pitchFamily="2" charset="0"/>
              </a:rPr>
              <a:t>116 de la Ley General de Bienes Nacionales, 5 y 57 de la Ley Federal de las Entidades Paraestatales y </a:t>
            </a:r>
            <a:r>
              <a:rPr lang="es-ES_tradnl" altLang="es-MX" dirty="0">
                <a:latin typeface="Montserrat" panose="00000500000000000000" pitchFamily="2" charset="0"/>
                <a:ea typeface="Arial Unicode MS" pitchFamily="34" charset="-128"/>
                <a:cs typeface="Arial Unicode MS" pitchFamily="34" charset="-128"/>
              </a:rPr>
              <a:t>31, fracciones XVI y XX del reglamento Interior del Instituto Mexicano del Seguro Social, </a:t>
            </a:r>
            <a:r>
              <a:rPr lang="es-ES_tradnl" dirty="0">
                <a:latin typeface="Montserrat" panose="00000500000000000000" pitchFamily="2" charset="0"/>
              </a:rPr>
              <a:t>así como de conformidad con el planteamiento presentado por el Director General, a través de la persona Titular de la Dirección de Administración</a:t>
            </a:r>
            <a:r>
              <a:rPr lang="es-ES_tradnl" dirty="0">
                <a:latin typeface="Montserrat" panose="00000500000000000000" pitchFamily="2" charset="0"/>
                <a:ea typeface="Arial Unicode MS" pitchFamily="34" charset="-128"/>
                <a:cs typeface="Arial Unicode MS" pitchFamily="34" charset="-128"/>
              </a:rPr>
              <a:t>, en términos del oficio número ______ del ___ de ________ de 2021 y al dictamen del Comité de Administración del propio Órgano de Gobierno, emitido en reunión realizada el ____del mismo mes y año, </a:t>
            </a:r>
            <a:r>
              <a:rPr lang="es-ES_tradnl" altLang="es-MX" b="1" dirty="0">
                <a:latin typeface="Montserrat" panose="00000500000000000000" pitchFamily="2" charset="0"/>
                <a:ea typeface="Arial Unicode MS" pitchFamily="34" charset="-128"/>
                <a:cs typeface="Arial Unicode MS" pitchFamily="34" charset="-128"/>
              </a:rPr>
              <a:t>Acuerda:</a:t>
            </a:r>
          </a:p>
        </p:txBody>
      </p:sp>
      <p:sp>
        <p:nvSpPr>
          <p:cNvPr id="6" name="object 6"/>
          <p:cNvSpPr txBox="1">
            <a:spLocks noGrp="1"/>
          </p:cNvSpPr>
          <p:nvPr>
            <p:ph type="sldNum" sz="quarter" idx="7"/>
          </p:nvPr>
        </p:nvSpPr>
        <p:spPr>
          <a:prstGeom prst="rect">
            <a:avLst/>
          </a:prstGeom>
        </p:spPr>
        <p:txBody>
          <a:bodyPr vert="horz" wrap="square" lIns="0" tIns="6350" rIns="0" bIns="0" rtlCol="0">
            <a:spAutoFit/>
          </a:bodyPr>
          <a:lstStyle/>
          <a:p>
            <a:pPr marL="38100">
              <a:lnSpc>
                <a:spcPct val="100000"/>
              </a:lnSpc>
              <a:spcBef>
                <a:spcPts val="50"/>
              </a:spcBef>
            </a:pPr>
            <a:fld id="{81D60167-4931-47E6-BA6A-407CBD079E47}" type="slidenum">
              <a:rPr spc="75" dirty="0"/>
              <a:t>7</a:t>
            </a:fld>
            <a:endParaRPr spc="75" dirty="0"/>
          </a:p>
        </p:txBody>
      </p:sp>
      <p:sp>
        <p:nvSpPr>
          <p:cNvPr id="5" name="object 5"/>
          <p:cNvSpPr txBox="1"/>
          <p:nvPr/>
        </p:nvSpPr>
        <p:spPr>
          <a:xfrm>
            <a:off x="685800" y="4613488"/>
            <a:ext cx="14380844" cy="1734449"/>
          </a:xfrm>
          <a:prstGeom prst="rect">
            <a:avLst/>
          </a:prstGeom>
          <a:solidFill>
            <a:srgbClr val="DEC8A1"/>
          </a:solidFill>
        </p:spPr>
        <p:txBody>
          <a:bodyPr vert="horz" wrap="square" lIns="0" tIns="33655" rIns="0" bIns="0" rtlCol="0">
            <a:spAutoFit/>
          </a:bodyPr>
          <a:lstStyle/>
          <a:p>
            <a:pPr marL="91440" marR="80645" algn="just">
              <a:spcBef>
                <a:spcPts val="265"/>
              </a:spcBef>
            </a:pPr>
            <a:r>
              <a:rPr lang="es-MX" b="1" spc="-120" dirty="0">
                <a:latin typeface="Montserrat" panose="00000500000000000000" pitchFamily="2" charset="0"/>
                <a:cs typeface="Verdana"/>
              </a:rPr>
              <a:t>Primero. </a:t>
            </a:r>
            <a:r>
              <a:rPr lang="es-MX" altLang="es-MX" dirty="0">
                <a:solidFill>
                  <a:prstClr val="black"/>
                </a:solidFill>
                <a:latin typeface="Montserrat" panose="00000500000000000000" pitchFamily="2" charset="0"/>
              </a:rPr>
              <a:t>Autorizar a la persona Titular del Órgano de Operación Administrativa Desconcentrada Estatal Coahuila, para que celebre el contrato de arrendamiento de un inmueble al amparo del numeral 178 del Acuerdo por el que se establecen las disposiciones en Materia de Recursos Materiales y Servicios Generales, con destino de Almacén Delegacional, una vez integrado el expediente de conformidad con las Políticas para la Administración Inmobiliaria del Instituto Mexicano del Seguro Social y cumplidos los requisitos normativos correspondientes.</a:t>
            </a:r>
            <a:endParaRPr lang="es-MX" b="1" spc="-120" dirty="0">
              <a:latin typeface="Montserrat" panose="00000500000000000000" pitchFamily="2" charset="0"/>
              <a:cs typeface="Verdana"/>
            </a:endParaRPr>
          </a:p>
          <a:p>
            <a:pPr marL="91440" marR="80645" algn="just">
              <a:spcBef>
                <a:spcPts val="265"/>
              </a:spcBef>
            </a:pPr>
            <a:endParaRPr lang="es-MX" b="1" spc="-120" dirty="0">
              <a:latin typeface="Montserrat" panose="00000500000000000000" pitchFamily="2" charset="0"/>
              <a:cs typeface="Verdana"/>
            </a:endParaRPr>
          </a:p>
        </p:txBody>
      </p:sp>
      <p:sp>
        <p:nvSpPr>
          <p:cNvPr id="9" name="Título 1">
            <a:extLst>
              <a:ext uri="{FF2B5EF4-FFF2-40B4-BE49-F238E27FC236}">
                <a16:creationId xmlns:a16="http://schemas.microsoft.com/office/drawing/2014/main" id="{5F3335B1-24BC-3F7C-5763-5A10AABE7772}"/>
              </a:ext>
            </a:extLst>
          </p:cNvPr>
          <p:cNvSpPr>
            <a:spLocks noGrp="1"/>
          </p:cNvSpPr>
          <p:nvPr>
            <p:ph type="title"/>
          </p:nvPr>
        </p:nvSpPr>
        <p:spPr>
          <a:xfrm>
            <a:off x="1524000" y="322775"/>
            <a:ext cx="8826726" cy="646559"/>
          </a:xfrm>
        </p:spPr>
        <p:txBody>
          <a:bodyPr>
            <a:normAutofit fontScale="90000"/>
          </a:bodyPr>
          <a:lstStyle/>
          <a:p>
            <a:r>
              <a:rPr lang="es-MX" sz="4000" b="1" dirty="0">
                <a:solidFill>
                  <a:srgbClr val="275D55"/>
                </a:solidFill>
                <a:latin typeface="Montserrat" panose="00000500000000000000" pitchFamily="2" charset="0"/>
              </a:rPr>
              <a:t>III. </a:t>
            </a:r>
            <a:r>
              <a:rPr lang="es-MX" sz="4000" dirty="0"/>
              <a:t>Proyecto de Acuerdo</a:t>
            </a:r>
            <a:br>
              <a:rPr lang="es-MX" dirty="0"/>
            </a:br>
            <a:endParaRPr lang="es-MX" dirty="0"/>
          </a:p>
        </p:txBody>
      </p:sp>
      <p:pic>
        <p:nvPicPr>
          <p:cNvPr id="10" name="Picture 15" descr="Apretón De Manos Reunión Acuerdo - Gráficos vectoriales gratis en Pixabay">
            <a:extLst>
              <a:ext uri="{FF2B5EF4-FFF2-40B4-BE49-F238E27FC236}">
                <a16:creationId xmlns:a16="http://schemas.microsoft.com/office/drawing/2014/main" id="{478EF706-5195-0020-D0D5-0AF1B2B256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409659"/>
            <a:ext cx="556553" cy="529527"/>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5">
            <a:extLst>
              <a:ext uri="{FF2B5EF4-FFF2-40B4-BE49-F238E27FC236}">
                <a16:creationId xmlns:a16="http://schemas.microsoft.com/office/drawing/2014/main" id="{2864E0EA-E5E9-594C-6FDA-978663B6F821}"/>
              </a:ext>
            </a:extLst>
          </p:cNvPr>
          <p:cNvSpPr txBox="1"/>
          <p:nvPr/>
        </p:nvSpPr>
        <p:spPr>
          <a:xfrm>
            <a:off x="698500" y="6702643"/>
            <a:ext cx="14380844" cy="864980"/>
          </a:xfrm>
          <a:prstGeom prst="rect">
            <a:avLst/>
          </a:prstGeom>
          <a:solidFill>
            <a:srgbClr val="DEC8A1"/>
          </a:solidFill>
        </p:spPr>
        <p:txBody>
          <a:bodyPr vert="horz" wrap="square" lIns="0" tIns="33655" rIns="0" bIns="0" rtlCol="0">
            <a:spAutoFit/>
          </a:bodyPr>
          <a:lstStyle/>
          <a:p>
            <a:pPr marL="91440" marR="80645" algn="just">
              <a:spcBef>
                <a:spcPts val="265"/>
              </a:spcBef>
            </a:pPr>
            <a:r>
              <a:rPr lang="es-MX" b="1" spc="-120" dirty="0">
                <a:latin typeface="Montserrat" panose="00000500000000000000" pitchFamily="2" charset="0"/>
                <a:cs typeface="Verdana"/>
              </a:rPr>
              <a:t>Segundo. </a:t>
            </a:r>
            <a:r>
              <a:rPr lang="es-MX" altLang="es-MX" dirty="0">
                <a:solidFill>
                  <a:prstClr val="black"/>
                </a:solidFill>
                <a:latin typeface="Montserrat" panose="00000500000000000000" pitchFamily="2" charset="0"/>
              </a:rPr>
              <a:t>La Dirección de Administración deberá informar el resultado de la autorización del arrendamiento referido en el punto Primero de este Acuerdo, en el informe de resultados del Programa de Arrendamiento Inmobiliario IMSS-Arrendatario Régimen Ordinario 2023, durante el primer trimestre del ejercicio 2024.</a:t>
            </a:r>
            <a:endParaRPr lang="es-MX" b="1" spc="-120" dirty="0">
              <a:latin typeface="Montserrat" panose="00000500000000000000" pitchFamily="2" charset="0"/>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956</TotalTime>
  <Words>1263</Words>
  <Application>Microsoft Office PowerPoint</Application>
  <PresentationFormat>Personalizado</PresentationFormat>
  <Paragraphs>55</Paragraphs>
  <Slides>7</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7</vt:i4>
      </vt:variant>
    </vt:vector>
  </HeadingPairs>
  <TitlesOfParts>
    <vt:vector size="14" baseType="lpstr">
      <vt:lpstr>Arial</vt:lpstr>
      <vt:lpstr>Calibri</vt:lpstr>
      <vt:lpstr>Montserrat</vt:lpstr>
      <vt:lpstr>Montserrat SemiBold</vt:lpstr>
      <vt:lpstr>Tahoma</vt:lpstr>
      <vt:lpstr>Verdana</vt:lpstr>
      <vt:lpstr>Office Theme</vt:lpstr>
      <vt:lpstr>Presentación de PowerPoint</vt:lpstr>
      <vt:lpstr>Contenido</vt:lpstr>
      <vt:lpstr>Presentación de PowerPoint</vt:lpstr>
      <vt:lpstr>Presentación de PowerPoint</vt:lpstr>
      <vt:lpstr>Presentación de PowerPoint</vt:lpstr>
      <vt:lpstr>Presentación de PowerPoint</vt:lpstr>
      <vt:lpstr>III. Proyecto de Acuerdo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35</cp:revision>
  <dcterms:created xsi:type="dcterms:W3CDTF">2023-03-01T23:44:08Z</dcterms:created>
  <dcterms:modified xsi:type="dcterms:W3CDTF">2023-04-03T18:34:41Z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2023-03-01T00:00:00Z</vt:filetime>
  </property>
  <property fmtid="{D5CDD505-2E9C-101B-9397-08002B2CF9AE}" pid="3" name="Creator">
    <vt:lpwstr>Microsoft® PowerPoint® para Microsoft 365</vt:lpwstr>
  </property>
  <property fmtid="{D5CDD505-2E9C-101B-9397-08002B2CF9AE}" pid="4" name="LastSaved">
    <vt:filetime>2023-03-01T00:00:00Z</vt:filetime>
  </property>
</Properties>
</file>