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1"/>
  </p:notesMasterIdLst>
  <p:sldIdLst>
    <p:sldId id="257" r:id="rId5"/>
    <p:sldId id="261" r:id="rId6"/>
    <p:sldId id="289" r:id="rId7"/>
    <p:sldId id="288" r:id="rId8"/>
    <p:sldId id="287" r:id="rId9"/>
    <p:sldId id="282" r:id="rId10"/>
  </p:sldIdLst>
  <p:sldSz cx="15546388" cy="10059988"/>
  <p:notesSz cx="7010400" cy="9296400"/>
  <p:embeddedFontLst>
    <p:embeddedFont>
      <p:font typeface="Montserrat" panose="00000500000000000000" pitchFamily="2" charset="0"/>
      <p:regular r:id="rId12"/>
      <p:bold r:id="rId13"/>
      <p:italic r:id="rId14"/>
      <p:boldItalic r:id="rId15"/>
    </p:embeddedFont>
    <p:embeddedFont>
      <p:font typeface="Montserrat SemiBold" panose="00000700000000000000" pitchFamily="2" charset="0"/>
      <p:bold r:id="rId16"/>
      <p:boldItalic r:id="rId17"/>
    </p:embeddedFont>
    <p:embeddedFont>
      <p:font typeface="Noto Sans" panose="020B0502040504020204" pitchFamily="34" charset="0"/>
      <p:regular r:id="rId18"/>
      <p:bold r:id="rId19"/>
      <p:italic r:id="rId20"/>
      <p:boldItalic r:id="rId21"/>
    </p:embeddedFont>
    <p:embeddedFont>
      <p:font typeface="Noto Sans Regular" panose="020B0502040504020204" pitchFamily="34" charset="0"/>
      <p:regular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55" userDrawn="1">
          <p15:clr>
            <a:srgbClr val="A4A3A4"/>
          </p15:clr>
        </p15:guide>
        <p15:guide id="2" pos="5181"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8dox5c0rN+dTo82FBm2GZyBe+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C4F"/>
    <a:srgbClr val="A7802D"/>
    <a:srgbClr val="691C32"/>
    <a:srgbClr val="8C1033"/>
    <a:srgbClr val="70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69" autoAdjust="0"/>
    <p:restoredTop sz="94733"/>
  </p:normalViewPr>
  <p:slideViewPr>
    <p:cSldViewPr snapToGrid="0">
      <p:cViewPr varScale="1">
        <p:scale>
          <a:sx n="70" d="100"/>
          <a:sy n="70" d="100"/>
        </p:scale>
        <p:origin x="1794" y="108"/>
      </p:cViewPr>
      <p:guideLst>
        <p:guide orient="horz" pos="1455"/>
        <p:guide pos="51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38" Type="http://customschemas.google.com/relationships/presentationmetadata" Target="meta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9683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0" name="Google Shape;90;p2: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2B85D2C-28B1-6BFE-BA98-01570028E04D}"/>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5620FFDC-401F-763A-8563-80637227375E}"/>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4220642-544F-B1D3-E321-1D35637FB923}"/>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948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BF587EB-5D65-FA70-1881-EEE3430B323B}"/>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73FEFB8-D16C-A4B5-2DCF-A98FBA00F0A7}"/>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4FAEB144-03D8-90A5-F81B-89D3E81F73A7}"/>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1524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1D155DE-0350-BFAB-6A65-5B34CD348D93}"/>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EA0AE60-BD81-2688-7E7B-5A4E09A2ED6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47C47472-16CA-931D-FD24-6FBA3E9B5DAB}"/>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284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userDrawn="1">
  <p:cSld name="OBJECT">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os objetos" userDrawn="1">
  <p:cSld name="TWO_OBJECT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g3235c341f5e_19_4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g3235c341f5e_19_4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g3235c341f5e_19_4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g3235c341f5e_19_4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g3235c341f5e_19_45"/>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g3235c341f5e_19_45"/>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g3235c341f5e_19_45"/>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g3235c341f5e_19_49"/>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g3235c341f5e_19_49"/>
          <p:cNvSpPr txBox="1">
            <a:spLocks noGrp="1"/>
          </p:cNvSpPr>
          <p:nvPr>
            <p:ph type="body" idx="1"/>
          </p:nvPr>
        </p:nvSpPr>
        <p:spPr>
          <a:xfrm>
            <a:off x="6609240" y="1448452"/>
            <a:ext cx="7870359" cy="7148928"/>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g3235c341f5e_19_49"/>
          <p:cNvSpPr txBox="1">
            <a:spLocks noGrp="1"/>
          </p:cNvSpPr>
          <p:nvPr>
            <p:ph type="body" idx="2"/>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g3235c341f5e_19_4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g3235c341f5e_19_4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g3235c341f5e_19_4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g3235c341f5e_19_56"/>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g3235c341f5e_19_56"/>
          <p:cNvSpPr>
            <a:spLocks noGrp="1"/>
          </p:cNvSpPr>
          <p:nvPr>
            <p:ph type="pic" idx="2"/>
          </p:nvPr>
        </p:nvSpPr>
        <p:spPr>
          <a:xfrm>
            <a:off x="6609240" y="1448452"/>
            <a:ext cx="7870359" cy="7148928"/>
          </a:xfrm>
          <a:prstGeom prst="rect">
            <a:avLst/>
          </a:prstGeom>
          <a:noFill/>
          <a:ln>
            <a:noFill/>
          </a:ln>
        </p:spPr>
      </p:sp>
      <p:sp>
        <p:nvSpPr>
          <p:cNvPr id="64" name="Google Shape;64;g3235c341f5e_19_56"/>
          <p:cNvSpPr txBox="1">
            <a:spLocks noGrp="1"/>
          </p:cNvSpPr>
          <p:nvPr>
            <p:ph type="body" idx="1"/>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g3235c341f5e_19_56"/>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g3235c341f5e_19_56"/>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g3235c341f5e_19_56"/>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g3235c341f5e_19_63"/>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g3235c341f5e_19_63"/>
          <p:cNvSpPr txBox="1">
            <a:spLocks noGrp="1"/>
          </p:cNvSpPr>
          <p:nvPr>
            <p:ph type="body" idx="1"/>
          </p:nvPr>
        </p:nvSpPr>
        <p:spPr>
          <a:xfrm rot="5400000">
            <a:off x="4581810" y="-834990"/>
            <a:ext cx="6382768" cy="134087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g3235c341f5e_19_63"/>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g3235c341f5e_19_63"/>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g3235c341f5e_19_63"/>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g3235c341f5e_19_69"/>
          <p:cNvSpPr txBox="1">
            <a:spLocks noGrp="1"/>
          </p:cNvSpPr>
          <p:nvPr>
            <p:ph type="title"/>
          </p:nvPr>
        </p:nvSpPr>
        <p:spPr>
          <a:xfrm rot="5400000">
            <a:off x="8538746" y="3122239"/>
            <a:ext cx="8525466" cy="33521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g3235c341f5e_19_69"/>
          <p:cNvSpPr txBox="1">
            <a:spLocks noGrp="1"/>
          </p:cNvSpPr>
          <p:nvPr>
            <p:ph type="body" idx="1"/>
          </p:nvPr>
        </p:nvSpPr>
        <p:spPr>
          <a:xfrm rot="5400000">
            <a:off x="1737201" y="-132786"/>
            <a:ext cx="8525466" cy="9862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g3235c341f5e_19_6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g3235c341f5e_19_6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g3235c341f5e_19_6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235c341f5e_19_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g3235c341f5e_19_0"/>
          <p:cNvSpPr txBox="1">
            <a:spLocks noGrp="1"/>
          </p:cNvSpPr>
          <p:nvPr>
            <p:ph type="body" idx="1"/>
          </p:nvPr>
        </p:nvSpPr>
        <p:spPr>
          <a:xfrm>
            <a:off x="1068814" y="2678006"/>
            <a:ext cx="13408760" cy="638276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3235c341f5e_19_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3235c341f5e_19_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3235c341f5e_19_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4" r:id="rId3"/>
    <p:sldLayoutId id="2147483655"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2"/>
          <p:cNvSpPr txBox="1"/>
          <p:nvPr/>
        </p:nvSpPr>
        <p:spPr>
          <a:xfrm>
            <a:off x="3197075" y="3087341"/>
            <a:ext cx="9144000" cy="1202285"/>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r>
              <a:rPr lang="es-MX" sz="4400" b="1" dirty="0">
                <a:solidFill>
                  <a:srgbClr val="EDD899"/>
                </a:solidFill>
                <a:latin typeface="Noto Sans"/>
                <a:ea typeface="Noto Sans"/>
                <a:cs typeface="Noto Sans"/>
                <a:sym typeface="Noto Sans"/>
              </a:rPr>
              <a:t>Comité de Administración </a:t>
            </a:r>
          </a:p>
          <a:p>
            <a:pPr algn="ctr">
              <a:lnSpc>
                <a:spcPct val="90000"/>
              </a:lnSpc>
              <a:buClr>
                <a:srgbClr val="EDD899"/>
              </a:buClr>
              <a:buSzPts val="4400"/>
            </a:pPr>
            <a:r>
              <a:rPr lang="es-MX" sz="4400" b="1" dirty="0">
                <a:solidFill>
                  <a:srgbClr val="EDD899"/>
                </a:solidFill>
                <a:latin typeface="Noto Sans"/>
                <a:ea typeface="Noto Sans"/>
                <a:cs typeface="Noto Sans"/>
                <a:sym typeface="Noto Sans"/>
              </a:rPr>
              <a:t>del Honorable Consejo Técnico</a:t>
            </a:r>
            <a:endParaRPr sz="4400" dirty="0"/>
          </a:p>
        </p:txBody>
      </p:sp>
      <p:cxnSp>
        <p:nvCxnSpPr>
          <p:cNvPr id="94" name="Google Shape;94;p2"/>
          <p:cNvCxnSpPr/>
          <p:nvPr/>
        </p:nvCxnSpPr>
        <p:spPr>
          <a:xfrm>
            <a:off x="4506891" y="4384219"/>
            <a:ext cx="6524368" cy="0"/>
          </a:xfrm>
          <a:prstGeom prst="straightConnector1">
            <a:avLst/>
          </a:prstGeom>
          <a:noFill/>
          <a:ln w="38100" cap="flat" cmpd="sng">
            <a:solidFill>
              <a:srgbClr val="EDD899"/>
            </a:solidFill>
            <a:prstDash val="solid"/>
            <a:miter lim="800000"/>
            <a:headEnd type="none" w="sm" len="sm"/>
            <a:tailEnd type="none" w="sm" len="sm"/>
          </a:ln>
        </p:spPr>
      </p:cxnSp>
      <p:sp>
        <p:nvSpPr>
          <p:cNvPr id="3" name="CuadroTexto 2">
            <a:extLst>
              <a:ext uri="{FF2B5EF4-FFF2-40B4-BE49-F238E27FC236}">
                <a16:creationId xmlns:a16="http://schemas.microsoft.com/office/drawing/2014/main" id="{BFB477F0-BF08-CF84-C2DD-1F1A30C17198}"/>
              </a:ext>
            </a:extLst>
          </p:cNvPr>
          <p:cNvSpPr txBox="1"/>
          <p:nvPr/>
        </p:nvSpPr>
        <p:spPr>
          <a:xfrm>
            <a:off x="9417801" y="8535019"/>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marzo de 2025.</a:t>
            </a:r>
          </a:p>
        </p:txBody>
      </p:sp>
      <p:sp>
        <p:nvSpPr>
          <p:cNvPr id="7" name="CuadroTexto 6">
            <a:extLst>
              <a:ext uri="{FF2B5EF4-FFF2-40B4-BE49-F238E27FC236}">
                <a16:creationId xmlns:a16="http://schemas.microsoft.com/office/drawing/2014/main" id="{2EBED482-B8D7-D78C-8802-2D544F6F9CB0}"/>
              </a:ext>
            </a:extLst>
          </p:cNvPr>
          <p:cNvSpPr txBox="1"/>
          <p:nvPr/>
        </p:nvSpPr>
        <p:spPr>
          <a:xfrm>
            <a:off x="7642448" y="1494279"/>
            <a:ext cx="5677705" cy="400110"/>
          </a:xfrm>
          <a:prstGeom prst="rect">
            <a:avLst/>
          </a:prstGeom>
          <a:noFill/>
        </p:spPr>
        <p:txBody>
          <a:bodyPr wrap="square">
            <a:spAutoFit/>
          </a:bodyPr>
          <a:lstStyle/>
          <a:p>
            <a:r>
              <a:rPr kumimoji="0" lang="es-MX" sz="2000" b="1" i="0" u="none" strike="noStrike" kern="0" cap="none" spc="0" normalizeH="0" baseline="0" noProof="0" dirty="0">
                <a:ln>
                  <a:noFill/>
                </a:ln>
                <a:solidFill>
                  <a:schemeClr val="bg1"/>
                </a:solidFill>
                <a:effectLst/>
                <a:uLnTx/>
                <a:uFillTx/>
                <a:latin typeface="Noto Sans"/>
                <a:ea typeface="Noto Sans"/>
                <a:cs typeface="Noto Sans"/>
                <a:sym typeface="Noto Sans"/>
              </a:rPr>
              <a:t>Dirección de  Administración </a:t>
            </a:r>
            <a:endParaRPr lang="es-MX" sz="1050" dirty="0">
              <a:solidFill>
                <a:schemeClr val="bg1"/>
              </a:solidFill>
            </a:endParaRPr>
          </a:p>
        </p:txBody>
      </p:sp>
      <p:sp>
        <p:nvSpPr>
          <p:cNvPr id="2" name="CuadroTexto 1">
            <a:extLst>
              <a:ext uri="{FF2B5EF4-FFF2-40B4-BE49-F238E27FC236}">
                <a16:creationId xmlns:a16="http://schemas.microsoft.com/office/drawing/2014/main" id="{9E1E2A62-1EC7-32FE-7C63-5797CA944647}"/>
              </a:ext>
            </a:extLst>
          </p:cNvPr>
          <p:cNvSpPr txBox="1"/>
          <p:nvPr/>
        </p:nvSpPr>
        <p:spPr>
          <a:xfrm>
            <a:off x="1292719" y="4607926"/>
            <a:ext cx="13401066" cy="1865126"/>
          </a:xfrm>
          <a:prstGeom prst="rect">
            <a:avLst/>
          </a:prstGeom>
          <a:noFill/>
        </p:spPr>
        <p:txBody>
          <a:bodyPr wrap="square">
            <a:spAutoFit/>
          </a:bodyPr>
          <a:lstStyle>
            <a:defPPr marR="0" lvl="0" algn="l" rtl="0">
              <a:lnSpc>
                <a:spcPct val="100000"/>
              </a:lnSpc>
              <a:spcBef>
                <a:spcPts val="0"/>
              </a:spcBef>
              <a:spcAft>
                <a:spcPts val="0"/>
              </a:spcAft>
            </a:defPPr>
            <a:lvl1pPr algn="just" defTabSz="1341333">
              <a:lnSpc>
                <a:spcPct val="90000"/>
              </a:lnSpc>
              <a:buClr>
                <a:schemeClr val="lt1"/>
              </a:buClr>
              <a:buSzPts val="2800"/>
              <a:defRPr sz="2800" b="1">
                <a:solidFill>
                  <a:schemeClr val="lt1"/>
                </a:solidFill>
                <a:latin typeface="Noto Sans"/>
                <a:ea typeface="Noto Sans"/>
                <a:cs typeface="Noto Sans"/>
              </a:defRPr>
            </a:lvl1pPr>
          </a:lstStyle>
          <a:p>
            <a:r>
              <a:rPr lang="es-MX" sz="3200" dirty="0"/>
              <a:t>Solicitud de autorización para que la persona Titular del  Órgano de Operación Administrativa Desconcentrada Regional Veracruz Sur, celebre contrato de un Nuevo Arrendamiento de un inmueble con destino de Sub-Almacén Delegacional.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Google Shape;106;p3">
            <a:extLst>
              <a:ext uri="{FF2B5EF4-FFF2-40B4-BE49-F238E27FC236}">
                <a16:creationId xmlns:a16="http://schemas.microsoft.com/office/drawing/2014/main" id="{BF070304-5331-3E71-39A7-89784239815B}"/>
              </a:ext>
            </a:extLst>
          </p:cNvPr>
          <p:cNvSpPr txBox="1">
            <a:spLocks/>
          </p:cNvSpPr>
          <p:nvPr/>
        </p:nvSpPr>
        <p:spPr>
          <a:xfrm>
            <a:off x="562375" y="944749"/>
            <a:ext cx="8668369"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pPr>
            <a:r>
              <a:rPr lang="es-MX" sz="2600" dirty="0">
                <a:solidFill>
                  <a:srgbClr val="235C4F"/>
                </a:solidFill>
                <a:latin typeface="Noto Son Bold"/>
                <a:ea typeface="Noto Sans Bold" panose="020B0802040504020204" pitchFamily="34" charset="0"/>
                <a:cs typeface="Noto Sans Bold" panose="020B0802040504020204" pitchFamily="34" charset="0"/>
              </a:rPr>
              <a:t>Contenido</a:t>
            </a:r>
          </a:p>
          <a:p>
            <a:pPr algn="l">
              <a:spcBef>
                <a:spcPts val="0"/>
              </a:spcBef>
              <a:buClr>
                <a:srgbClr val="BC945A"/>
              </a:buClr>
              <a:buSzPts val="2400"/>
            </a:pPr>
            <a:endParaRPr lang="en-US" sz="26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uadroTexto 2">
            <a:extLst>
              <a:ext uri="{FF2B5EF4-FFF2-40B4-BE49-F238E27FC236}">
                <a16:creationId xmlns:a16="http://schemas.microsoft.com/office/drawing/2014/main" id="{7B083A2B-0A19-058E-B0AF-D1E0D88EB220}"/>
              </a:ext>
            </a:extLst>
          </p:cNvPr>
          <p:cNvSpPr txBox="1"/>
          <p:nvPr/>
        </p:nvSpPr>
        <p:spPr>
          <a:xfrm>
            <a:off x="2265669" y="2168821"/>
            <a:ext cx="8434856" cy="4401205"/>
          </a:xfrm>
          <a:prstGeom prst="rect">
            <a:avLst/>
          </a:prstGeom>
          <a:noFill/>
        </p:spPr>
        <p:txBody>
          <a:bodyPr wrap="square">
            <a:spAutoFit/>
          </a:bodyPr>
          <a:lstStyle/>
          <a:p>
            <a:endParaRPr lang="es-MX" sz="2600" dirty="0">
              <a:latin typeface="Noto Son Bold"/>
              <a:ea typeface="Noto Sans" panose="020B0502040504020204" pitchFamily="34" charset="0"/>
              <a:cs typeface="Noto Sans" panose="020B0502040504020204" pitchFamily="34" charset="0"/>
            </a:endParaRPr>
          </a:p>
          <a:p>
            <a:pPr marL="0" lvl="1"/>
            <a:r>
              <a:rPr lang="es-MX" sz="2600" b="1" kern="1200" dirty="0">
                <a:solidFill>
                  <a:srgbClr val="235C4F"/>
                </a:solidFill>
                <a:latin typeface="Noto Son Bold"/>
                <a:ea typeface="Noto Sans" panose="020B0502040504020204" pitchFamily="34" charset="0"/>
                <a:cs typeface="Noto Sans" panose="020B0502040504020204" pitchFamily="34" charset="0"/>
              </a:rPr>
              <a:t>I. Antecedentes</a:t>
            </a: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600" b="1" kern="1200" dirty="0">
                <a:solidFill>
                  <a:srgbClr val="235C4F"/>
                </a:solidFill>
                <a:latin typeface="Noto Son Bold"/>
                <a:ea typeface="Noto Sans" panose="020B0502040504020204" pitchFamily="34" charset="0"/>
                <a:cs typeface="Noto Sans" panose="020B0502040504020204" pitchFamily="34" charset="0"/>
              </a:rPr>
              <a:t>II. Desarrollo</a:t>
            </a: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6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600" b="1" kern="1200" dirty="0">
                <a:solidFill>
                  <a:srgbClr val="235C4F"/>
                </a:solidFill>
                <a:latin typeface="Noto Son Bold"/>
                <a:ea typeface="Noto Sans" panose="020B0502040504020204" pitchFamily="34" charset="0"/>
                <a:cs typeface="Noto Sans" panose="020B0502040504020204" pitchFamily="34" charset="0"/>
              </a:rPr>
              <a:t>III. Proyecto de Acuerdo</a:t>
            </a:r>
          </a:p>
          <a:p>
            <a:pPr marL="0" lvl="1"/>
            <a:endParaRPr lang="es-MX" sz="2000" b="1" dirty="0">
              <a:solidFill>
                <a:srgbClr val="A7802D"/>
              </a:solidFill>
              <a:latin typeface="Noto Son Bold"/>
              <a:ea typeface="Noto Sans" panose="020B0502040504020204" pitchFamily="34" charset="0"/>
              <a:cs typeface="Noto Sans" panose="020B0502040504020204" pitchFamily="34" charset="0"/>
            </a:endParaRPr>
          </a:p>
        </p:txBody>
      </p:sp>
      <p:sp>
        <p:nvSpPr>
          <p:cNvPr id="31" name="Marcador de número de diapositiva 3">
            <a:extLst>
              <a:ext uri="{FF2B5EF4-FFF2-40B4-BE49-F238E27FC236}">
                <a16:creationId xmlns:a16="http://schemas.microsoft.com/office/drawing/2014/main" id="{777D439F-C3FB-67A9-2069-5B60850E4018}"/>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2</a:t>
            </a:fld>
            <a:endParaRPr lang="es-MX" sz="2040" dirty="0">
              <a:solidFill>
                <a:srgbClr val="235C4F"/>
              </a:solidFill>
            </a:endParaRPr>
          </a:p>
        </p:txBody>
      </p:sp>
      <p:pic>
        <p:nvPicPr>
          <p:cNvPr id="8" name="8 Imagen">
            <a:extLst>
              <a:ext uri="{FF2B5EF4-FFF2-40B4-BE49-F238E27FC236}">
                <a16:creationId xmlns:a16="http://schemas.microsoft.com/office/drawing/2014/main" id="{10AD7401-15DE-40E9-DEF3-097A05354EC5}"/>
              </a:ext>
            </a:extLst>
          </p:cNvPr>
          <p:cNvPicPr>
            <a:picLocks noChangeAspect="1"/>
          </p:cNvPicPr>
          <p:nvPr/>
        </p:nvPicPr>
        <p:blipFill>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733081" y="2399624"/>
            <a:ext cx="814684" cy="723573"/>
          </a:xfrm>
          <a:prstGeom prst="rect">
            <a:avLst/>
          </a:prstGeom>
        </p:spPr>
      </p:pic>
      <p:pic>
        <p:nvPicPr>
          <p:cNvPr id="9"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6" cstate="print">
            <a:duotone>
              <a:schemeClr val="accent2">
                <a:shade val="45000"/>
                <a:satMod val="135000"/>
              </a:scheme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r="19883"/>
          <a:stretch/>
        </p:blipFill>
        <p:spPr>
          <a:xfrm>
            <a:off x="8648843" y="3864408"/>
            <a:ext cx="708447" cy="853106"/>
          </a:xfrm>
          <a:prstGeom prst="rect">
            <a:avLst/>
          </a:prstGeom>
        </p:spPr>
      </p:pic>
      <p:pic>
        <p:nvPicPr>
          <p:cNvPr id="10"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2411" y="5445254"/>
            <a:ext cx="784879" cy="7822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D88DF3C6-2C31-2249-994A-AAB666FD153F}"/>
              </a:ext>
            </a:extLst>
          </p:cNvPr>
          <p:cNvSpPr txBox="1">
            <a:spLocks/>
          </p:cNvSpPr>
          <p:nvPr/>
        </p:nvSpPr>
        <p:spPr>
          <a:xfrm>
            <a:off x="643656" y="1157774"/>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sp>
        <p:nvSpPr>
          <p:cNvPr id="5" name="CuadroTexto 4">
            <a:extLst>
              <a:ext uri="{FF2B5EF4-FFF2-40B4-BE49-F238E27FC236}">
                <a16:creationId xmlns:a16="http://schemas.microsoft.com/office/drawing/2014/main" id="{D12236A2-CE12-57DB-2798-4EFBC7770458}"/>
              </a:ext>
            </a:extLst>
          </p:cNvPr>
          <p:cNvSpPr txBox="1"/>
          <p:nvPr/>
        </p:nvSpPr>
        <p:spPr>
          <a:xfrm>
            <a:off x="643656" y="2159721"/>
            <a:ext cx="13728005" cy="4093428"/>
          </a:xfrm>
          <a:prstGeom prst="rect">
            <a:avLst/>
          </a:prstGeom>
          <a:noFill/>
        </p:spPr>
        <p:txBody>
          <a:bodyPr wrap="square">
            <a:spAutoFit/>
          </a:bodyPr>
          <a:lstStyle/>
          <a:p>
            <a:pPr marL="285750" indent="-285750" algn="just" defTabSz="457200">
              <a:buClr>
                <a:srgbClr val="B38E5D"/>
              </a:buClr>
              <a:buSzPct val="130000"/>
              <a:buFont typeface="Arial" panose="020B0604020202020204" pitchFamily="34" charset="0"/>
              <a:buChar char="•"/>
              <a:defRPr/>
            </a:pPr>
            <a:r>
              <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rPr>
              <a:t>La infraestructura inmobiliaria del Instituto Mexicano del Seguro Social (IMSS), se encuentra distribuida en todo el territorio nacional de manera estratégica, con la intención de acercar los servicios a la población; sin embargo, el creciente índice de asegurados y derechohabientes, así como la falta de infraestructura inmobiliaria propia en algunos estados de la república, ha obligado a tomar como alternativa de solución  considerar la ocupación de inmuebles federales disponibles, y al no existir opciones, contratar en arrendamiento inmuebles de propiedad particular para la prestación de los servicios.</a:t>
            </a:r>
          </a:p>
          <a:p>
            <a:pPr algn="just" defTabSz="457200">
              <a:buClr>
                <a:srgbClr val="B38E5D"/>
              </a:buClr>
              <a:buSzPct val="130000"/>
              <a:defRPr/>
            </a:pPr>
            <a:endPar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marL="285750" indent="-285750" algn="just" defTabSz="457200">
              <a:buClr>
                <a:srgbClr val="B38E5D"/>
              </a:buClr>
              <a:buSzPct val="130000"/>
              <a:buFont typeface="Arial" panose="020B0604020202020204" pitchFamily="34" charset="0"/>
              <a:buChar char="•"/>
              <a:defRPr/>
            </a:pPr>
            <a:r>
              <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rPr>
              <a:t>El H. Consejo Técnico (HCT) del Instituto Mexicano del Seguro Social (IMSS), mediante Acuerdo número ACDO.SA2.HCT.240924/355.P.DA del 24 de septiembre de 2024, aprobó el Programa de Arrendamiento de Inmuebles para el año 2025, IMSS-Arrendatario Régimen Ordinario, sin embargo, al mes de diciembre de 2024, surgieron nuevas necesidades, por lo que con ACDO.SA2.HCT.260225/48.P.DA de fecha 26 de febrero de 2025, aprobó la actualización del Programa de Arrendamiento de Inmuebles para el año 2025, IMSS-Arrendatario Régimen Ordinario, el cual contempla 292 operaciones inmobiliarias, conforme lo siguiente:</a:t>
            </a:r>
          </a:p>
        </p:txBody>
      </p:sp>
      <p:graphicFrame>
        <p:nvGraphicFramePr>
          <p:cNvPr id="7" name="28 Tabla">
            <a:extLst>
              <a:ext uri="{FF2B5EF4-FFF2-40B4-BE49-F238E27FC236}">
                <a16:creationId xmlns:a16="http://schemas.microsoft.com/office/drawing/2014/main" id="{E408B179-4138-5C19-7581-32D2B88BEF01}"/>
              </a:ext>
            </a:extLst>
          </p:cNvPr>
          <p:cNvGraphicFramePr>
            <a:graphicFrameLocks noGrp="1"/>
          </p:cNvGraphicFramePr>
          <p:nvPr>
            <p:extLst>
              <p:ext uri="{D42A27DB-BD31-4B8C-83A1-F6EECF244321}">
                <p14:modId xmlns:p14="http://schemas.microsoft.com/office/powerpoint/2010/main" val="1494152059"/>
              </p:ext>
            </p:extLst>
          </p:nvPr>
        </p:nvGraphicFramePr>
        <p:xfrm>
          <a:off x="6128949" y="6532611"/>
          <a:ext cx="6032879" cy="2164589"/>
        </p:xfrm>
        <a:graphic>
          <a:graphicData uri="http://schemas.openxmlformats.org/drawingml/2006/table">
            <a:tbl>
              <a:tblPr firstRow="1" bandRow="1"/>
              <a:tblGrid>
                <a:gridCol w="2960460">
                  <a:extLst>
                    <a:ext uri="{9D8B030D-6E8A-4147-A177-3AD203B41FA5}">
                      <a16:colId xmlns:a16="http://schemas.microsoft.com/office/drawing/2014/main" val="20000"/>
                    </a:ext>
                  </a:extLst>
                </a:gridCol>
                <a:gridCol w="3072419">
                  <a:extLst>
                    <a:ext uri="{9D8B030D-6E8A-4147-A177-3AD203B41FA5}">
                      <a16:colId xmlns:a16="http://schemas.microsoft.com/office/drawing/2014/main" val="20001"/>
                    </a:ext>
                  </a:extLst>
                </a:gridCol>
              </a:tblGrid>
              <a:tr h="385120">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Montserrat" pitchFamily="2" charset="0"/>
                        </a:rPr>
                        <a:t>Tipo</a:t>
                      </a:r>
                      <a:endParaRPr lang="es-MX" sz="1800" b="0"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Montserrat" pitchFamily="2" charset="0"/>
                        </a:rPr>
                        <a:t>Número</a:t>
                      </a:r>
                      <a:endParaRPr lang="es-MX" sz="1800" b="0"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0"/>
                  </a:ext>
                </a:extLst>
              </a:tr>
              <a:tr h="367513">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Renovación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210</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972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Cancelación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Sustitución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44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Nuevos</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34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993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kern="1200" spc="-5" dirty="0">
                          <a:solidFill>
                            <a:schemeClr val="bg1"/>
                          </a:solidFill>
                          <a:effectLst/>
                          <a:latin typeface="Montserrat" pitchFamily="2" charset="0"/>
                        </a:rPr>
                        <a:t>Total</a:t>
                      </a:r>
                      <a:endParaRPr lang="es-MX" sz="1800" b="1"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u="none" strike="noStrike" kern="1200" spc="-5" dirty="0">
                          <a:solidFill>
                            <a:schemeClr val="bg1"/>
                          </a:solidFill>
                          <a:effectLst/>
                          <a:latin typeface="Montserrat" panose="00000500000000000000" pitchFamily="2" charset="0"/>
                          <a:ea typeface="+mn-ea"/>
                          <a:cs typeface="+mn-cs"/>
                        </a:rPr>
                        <a:t>292</a:t>
                      </a: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6"/>
                  </a:ext>
                </a:extLst>
              </a:tr>
            </a:tbl>
          </a:graphicData>
        </a:graphic>
      </p:graphicFrame>
      <p:pic>
        <p:nvPicPr>
          <p:cNvPr id="8"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828938" y="916371"/>
            <a:ext cx="562085" cy="692077"/>
          </a:xfrm>
          <a:prstGeom prst="rect">
            <a:avLst/>
          </a:prstGeom>
          <a:noFill/>
          <a:ln>
            <a:noFill/>
          </a:ln>
        </p:spPr>
      </p:pic>
    </p:spTree>
    <p:extLst>
      <p:ext uri="{BB962C8B-B14F-4D97-AF65-F5344CB8AC3E}">
        <p14:creationId xmlns:p14="http://schemas.microsoft.com/office/powerpoint/2010/main" val="253977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C96819B-5697-BC60-FC3A-91DF136114E4}"/>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AC13C9D2-771F-98E8-2404-CE17698C0840}"/>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sp>
        <p:nvSpPr>
          <p:cNvPr id="9" name="CuadroTexto 8">
            <a:extLst>
              <a:ext uri="{FF2B5EF4-FFF2-40B4-BE49-F238E27FC236}">
                <a16:creationId xmlns:a16="http://schemas.microsoft.com/office/drawing/2014/main" id="{36671C3F-0E63-B3BD-9FC1-79C3966B4B85}"/>
              </a:ext>
            </a:extLst>
          </p:cNvPr>
          <p:cNvSpPr txBox="1"/>
          <p:nvPr/>
        </p:nvSpPr>
        <p:spPr>
          <a:xfrm>
            <a:off x="623964" y="1870756"/>
            <a:ext cx="9990330" cy="5940088"/>
          </a:xfrm>
          <a:prstGeom prst="rect">
            <a:avLst/>
          </a:prstGeom>
          <a:noFill/>
        </p:spPr>
        <p:txBody>
          <a:bodyPr wrap="square">
            <a:spAutoFit/>
          </a:bodyPr>
          <a:lstStyle/>
          <a:p>
            <a:pPr algn="just" defTabSz="457200">
              <a:buClr>
                <a:srgbClr val="B38E5D"/>
              </a:buClr>
              <a:buSzPct val="130000"/>
              <a:defRPr/>
            </a:pPr>
            <a:r>
              <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rPr>
              <a:t>El Órgano de Operación Administrativa Desconcentrada (OOAD) Regional Veracruz Sur, mediante oficio de fecha 11 de febrero de 2025, suscrito por la Titular de la Jefatura de Servicios Administrativos de ese OOAD Regional Veracruz Sur, comunicó la necesidad de contar con la autorización de un Nuevo Arrendamiento, solicitando un inmueble para el servicio de Sub-Almacén Delegacional, derivado de la problemática por falla estructural que presenta el inmueble propio destinado como Almacén Delegacional, ubicado en Calle Norte 22, N° 2, Colonia Santa Catarina, C.P. 94732, Municipio de Río Blanco, Veracruz, toda vez que este inmueble cuenta con una antigüedad de 50 años y es necesario sea rehabilitado.</a:t>
            </a:r>
          </a:p>
          <a:p>
            <a:pPr algn="just" defTabSz="457200">
              <a:buClr>
                <a:srgbClr val="B38E5D"/>
              </a:buClr>
              <a:buSzPct val="130000"/>
              <a:defRPr/>
            </a:pPr>
            <a:endPar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rPr>
              <a:t>Asimismo, reportó el OOAD que implementó acciones de prevención y reducción de riesgo en las instalaciones del Almacén Delegacional propio, realizando reuniones con las áreas de Protección Civil, Conservación y Construcción, toda vez que identificaron condiciones que ponen en riesgo la operación y la seguridad de los trabajadores y visitantes, por lo que en el mes de septiembre del 2024, la Jefatura de Servicios Administrativos contrató a un tercero para elaborar un Dictamen Estructural, reportando una serie de hallazgos y recomendaciones acerca de un muro colindante que presenta un desplome de 9 centímetros.</a:t>
            </a:r>
          </a:p>
        </p:txBody>
      </p:sp>
      <p:sp>
        <p:nvSpPr>
          <p:cNvPr id="3" name="AutoShape 2" descr="blob:https://web.whatsapp.com/cf676943-3d1f-4680-82fb-9eb56301d6f5"/>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6"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3232782" y="615218"/>
            <a:ext cx="708447" cy="853106"/>
          </a:xfrm>
          <a:prstGeom prst="rect">
            <a:avLst/>
          </a:prstGeom>
        </p:spPr>
      </p:pic>
      <p:pic>
        <p:nvPicPr>
          <p:cNvPr id="1027" name="Picture 3" descr="C:\Users\david.reyeshe\Downloads\WhatsApp Image 2025-03-26 at 5.03.14 P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2347" y="1995511"/>
            <a:ext cx="3840077" cy="28859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840" t="4174" r="4578"/>
          <a:stretch/>
        </p:blipFill>
        <p:spPr bwMode="auto">
          <a:xfrm>
            <a:off x="11082346" y="5387925"/>
            <a:ext cx="3730933" cy="28554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232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31750B0B-B7BE-C413-A355-6E4E0D4A9211}"/>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26F5B48E-B1B2-FEC7-4D6B-8B57F8F5C199}"/>
              </a:ext>
            </a:extLst>
          </p:cNvPr>
          <p:cNvSpPr txBox="1">
            <a:spLocks/>
          </p:cNvSpPr>
          <p:nvPr/>
        </p:nvSpPr>
        <p:spPr>
          <a:xfrm>
            <a:off x="878355" y="1214755"/>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p>
          <a:p>
            <a:endParaRPr lang="en-US" dirty="0"/>
          </a:p>
        </p:txBody>
      </p:sp>
      <p:sp>
        <p:nvSpPr>
          <p:cNvPr id="5" name="CuadroTexto 4">
            <a:extLst>
              <a:ext uri="{FF2B5EF4-FFF2-40B4-BE49-F238E27FC236}">
                <a16:creationId xmlns:a16="http://schemas.microsoft.com/office/drawing/2014/main" id="{F68359A7-D291-C52C-CCEB-093FC47BB6A1}"/>
              </a:ext>
            </a:extLst>
          </p:cNvPr>
          <p:cNvSpPr txBox="1"/>
          <p:nvPr/>
        </p:nvSpPr>
        <p:spPr>
          <a:xfrm>
            <a:off x="941289" y="2209935"/>
            <a:ext cx="13663810" cy="1938992"/>
          </a:xfrm>
          <a:prstGeom prst="rect">
            <a:avLst/>
          </a:prstGeom>
          <a:noFill/>
        </p:spPr>
        <p:txBody>
          <a:bodyPr wrap="square">
            <a:spAutoFit/>
          </a:bodyPr>
          <a:lstStyle/>
          <a:p>
            <a:pPr algn="just" defTabSz="457200">
              <a:buClr>
                <a:srgbClr val="B38E5D"/>
              </a:buClr>
              <a:buSzPct val="130000"/>
              <a:defRPr/>
            </a:pPr>
            <a:r>
              <a:rPr lang="es-MX" sz="2000" kern="100" dirty="0">
                <a:solidFill>
                  <a:srgbClr val="235C4F"/>
                </a:solidFill>
                <a:latin typeface="Noto Sans Regular" panose="020B0604020202020204" charset="0"/>
                <a:ea typeface="Noto Sans" panose="020B0502040504020204" pitchFamily="34" charset="0"/>
                <a:cs typeface="Noto Sans Regular" panose="020B0604020202020204" charset="0"/>
              </a:rPr>
              <a:t>Por las razones expuestas, el OOAD Regional Veracruz Sur, solicitó la autorización de un Nuevo Arrendamiento con destino de Sub-Almacén Delegacional, tomando en consideración que la presente necesidad no fue incluida en el Programa Anual de Arrendamiento Inmobiliario IMSS-Arrendatario Régimen Ordinario 2025, y al ser menester contar con infraestructura adecuada para resguardar y proteger los bienes terapéuticos y no terapéuticos de las localidades de Orizaba, Córdoba, Cosamaloapan, Minatitlán y Coatzacoalcos, se gestiona la autorización de mérito. </a:t>
            </a:r>
          </a:p>
        </p:txBody>
      </p:sp>
      <p:pic>
        <p:nvPicPr>
          <p:cNvPr id="9" name="Google Shape;144;p20">
            <a:extLst>
              <a:ext uri="{FF2B5EF4-FFF2-40B4-BE49-F238E27FC236}">
                <a16:creationId xmlns:a16="http://schemas.microsoft.com/office/drawing/2014/main" id="{4664E9F0-EFE0-62CF-803B-8CCE5A769D9A}"/>
              </a:ext>
            </a:extLst>
          </p:cNvPr>
          <p:cNvPicPr preferRelativeResize="0"/>
          <p:nvPr/>
        </p:nvPicPr>
        <p:blipFill rotWithShape="1">
          <a:blip r:embed="rId3">
            <a:alphaModFix/>
          </a:blip>
          <a:srcRect r="19884"/>
          <a:stretch/>
        </p:blipFill>
        <p:spPr>
          <a:xfrm>
            <a:off x="3705415" y="975720"/>
            <a:ext cx="551537" cy="689709"/>
          </a:xfrm>
          <a:prstGeom prst="rect">
            <a:avLst/>
          </a:prstGeom>
          <a:noFill/>
          <a:ln>
            <a:noFill/>
          </a:ln>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377" t="3356" r="5429" b="4140"/>
          <a:stretch/>
        </p:blipFill>
        <p:spPr bwMode="auto">
          <a:xfrm>
            <a:off x="1315895" y="4504954"/>
            <a:ext cx="3641902" cy="3345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518" t="1875" r="7203" b="2359"/>
          <a:stretch/>
        </p:blipFill>
        <p:spPr bwMode="auto">
          <a:xfrm>
            <a:off x="5904822" y="4504955"/>
            <a:ext cx="3641902" cy="3345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t="4169" r="4547" b="2517"/>
          <a:stretch/>
        </p:blipFill>
        <p:spPr bwMode="auto">
          <a:xfrm>
            <a:off x="10507632" y="4504956"/>
            <a:ext cx="3722861" cy="3345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142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CC128CE1-BBA5-49CC-9652-D59850629930}"/>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3360B3CA-B72D-D692-7745-D249B7A354A7}"/>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III. Proyecto de Acuerdo</a:t>
            </a:r>
            <a:endParaRPr lang="en-US" dirty="0"/>
          </a:p>
        </p:txBody>
      </p:sp>
      <p:sp>
        <p:nvSpPr>
          <p:cNvPr id="4" name="Marcador de número de diapositiva 3">
            <a:extLst>
              <a:ext uri="{FF2B5EF4-FFF2-40B4-BE49-F238E27FC236}">
                <a16:creationId xmlns:a16="http://schemas.microsoft.com/office/drawing/2014/main" id="{B2866386-A49D-4FEA-01AE-DB8E314D3D9B}"/>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6</a:t>
            </a:fld>
            <a:endParaRPr lang="es-MX" sz="2040" dirty="0">
              <a:solidFill>
                <a:srgbClr val="235C4F"/>
              </a:solidFill>
            </a:endParaRPr>
          </a:p>
        </p:txBody>
      </p:sp>
      <p:sp>
        <p:nvSpPr>
          <p:cNvPr id="3" name="CuadroTexto 2">
            <a:extLst>
              <a:ext uri="{FF2B5EF4-FFF2-40B4-BE49-F238E27FC236}">
                <a16:creationId xmlns:a16="http://schemas.microsoft.com/office/drawing/2014/main" id="{38557DFF-A829-EB5F-7832-D892DB67FB27}"/>
              </a:ext>
            </a:extLst>
          </p:cNvPr>
          <p:cNvSpPr txBox="1"/>
          <p:nvPr/>
        </p:nvSpPr>
        <p:spPr>
          <a:xfrm>
            <a:off x="509866" y="1933611"/>
            <a:ext cx="14074752" cy="1754326"/>
          </a:xfrm>
          <a:prstGeom prst="rect">
            <a:avLst/>
          </a:prstGeom>
          <a:noFill/>
        </p:spPr>
        <p:txBody>
          <a:bodyPr wrap="square">
            <a:spAutoFit/>
          </a:bodyPr>
          <a:lstStyle/>
          <a:p>
            <a:pPr lvl="2" algn="just"/>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a través de la persona Titular de la Dirección de Administración, en términos del oficio número ______ de ___ de________ de 2024 y del dictamen del Comité de Administración del propio Órgano de Gobierno, emitido en reunión realizada el ____ del mismo mes y año, Acuerda:</a:t>
            </a:r>
          </a:p>
        </p:txBody>
      </p:sp>
      <p:pic>
        <p:nvPicPr>
          <p:cNvPr id="6"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4844050" y="747538"/>
            <a:ext cx="626170" cy="720786"/>
          </a:xfrm>
          <a:prstGeom prst="rect">
            <a:avLst/>
          </a:prstGeom>
          <a:noFill/>
          <a:ln>
            <a:noFill/>
          </a:ln>
        </p:spPr>
      </p:pic>
      <p:sp>
        <p:nvSpPr>
          <p:cNvPr id="9" name="Rectángulo 1">
            <a:extLst>
              <a:ext uri="{FF2B5EF4-FFF2-40B4-BE49-F238E27FC236}">
                <a16:creationId xmlns:a16="http://schemas.microsoft.com/office/drawing/2014/main" id="{BA5B646C-3F62-2A5F-62E6-AB2A45C3A29D}"/>
              </a:ext>
            </a:extLst>
          </p:cNvPr>
          <p:cNvSpPr/>
          <p:nvPr/>
        </p:nvSpPr>
        <p:spPr>
          <a:xfrm>
            <a:off x="509866" y="3790768"/>
            <a:ext cx="14074752" cy="1477328"/>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Primero.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Autorizar que se incluya en el Programa de Arrendamiento de Inmuebles para el año 2025, IMSS-Arrendatario Régimen Ordinario, aprobado mediante el similar ACDO.SA2.HCT.240924/355.P.DA del 24 de septiembre de 2024,  actualizado con el Acuerdo número ACDO.SA2.HCT.260225/48.P.DA de fecha 26 de febrero de 2025, la celebración de un contrato de arrendamiento de un inmueble localizado en el estado de Veracruz, que sirva como Sub-Almacén Delegacional, a fin de resguardar y proteger los bienes que yacen en el Almacén propio. </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sp>
        <p:nvSpPr>
          <p:cNvPr id="10" name="Rectángulo 1">
            <a:extLst>
              <a:ext uri="{FF2B5EF4-FFF2-40B4-BE49-F238E27FC236}">
                <a16:creationId xmlns:a16="http://schemas.microsoft.com/office/drawing/2014/main" id="{45CB1F61-F338-99F8-9DB6-8F42685E3D44}"/>
              </a:ext>
            </a:extLst>
          </p:cNvPr>
          <p:cNvSpPr/>
          <p:nvPr/>
        </p:nvSpPr>
        <p:spPr>
          <a:xfrm>
            <a:off x="509866" y="5384575"/>
            <a:ext cx="14074752" cy="1200329"/>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Segundo.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Autorizar a la persona Titular del Órgano de Operación Administrativa Desconcentrada Regional Veracruz Sur, para que, una vez integrado el expediente de mérito, de conformidad con las Políticas para la Administración Inmobiliaria del Instituto Mexicano del Seguro Social y sus Anexos, y cumplidos los requisitos normativos aplicables, celebre el contrato referido en el punto que precede.</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sp>
        <p:nvSpPr>
          <p:cNvPr id="11" name="Rectángulo 1">
            <a:extLst>
              <a:ext uri="{FF2B5EF4-FFF2-40B4-BE49-F238E27FC236}">
                <a16:creationId xmlns:a16="http://schemas.microsoft.com/office/drawing/2014/main" id="{E0128CD5-E6A8-B77E-D4B6-AFB48E75F7AD}"/>
              </a:ext>
            </a:extLst>
          </p:cNvPr>
          <p:cNvSpPr/>
          <p:nvPr/>
        </p:nvSpPr>
        <p:spPr>
          <a:xfrm>
            <a:off x="490733" y="6660439"/>
            <a:ext cx="14074752" cy="1477328"/>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Tercero.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La Dirección de Administración deberá informar el resultado de la autorización del arrendamiento referido en el punto Primero de este Acuerdo como parte del informe de resultados del Programa de Arrendamiento Inmobiliario IMSS-Arrendatario Régimen Ordinario 2025, durante el primer trimestre del ejercicio 2026, en cumplimiento al punto Segundo del acuerdo ACDO.SA2.HCT.240924/355.P.DA del 24 de septiembre de 2024, así como del Acuerdo número ACDO.SA2.HCT.260225/48.P.DA de fecha 26 de febrero de 2025, con el que se actualizó el PAI 2025.</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spTree>
    <p:extLst>
      <p:ext uri="{BB962C8B-B14F-4D97-AF65-F5344CB8AC3E}">
        <p14:creationId xmlns:p14="http://schemas.microsoft.com/office/powerpoint/2010/main" val="1330292459"/>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93DE11-4462-449F-B6B5-8898C267CFC3}">
  <ds:schemaRefs>
    <ds:schemaRef ds:uri="http://schemas.microsoft.com/sharepoint/v3/contenttype/forms"/>
  </ds:schemaRefs>
</ds:datastoreItem>
</file>

<file path=customXml/itemProps2.xml><?xml version="1.0" encoding="utf-8"?>
<ds:datastoreItem xmlns:ds="http://schemas.openxmlformats.org/officeDocument/2006/customXml" ds:itemID="{0DC985F9-5627-4741-9617-D752FE8E1959}">
  <ds:schemaRefs>
    <ds:schemaRef ds:uri="http://purl.org/dc/elements/1.1/"/>
    <ds:schemaRef ds:uri="http://schemas.microsoft.com/sharepoint/v3"/>
    <ds:schemaRef ds:uri="http://schemas.openxmlformats.org/package/2006/metadata/core-properties"/>
    <ds:schemaRef ds:uri="http://schemas.microsoft.com/office/infopath/2007/PartnerControls"/>
    <ds:schemaRef ds:uri="http://www.w3.org/XML/1998/namespace"/>
    <ds:schemaRef ds:uri="http://purl.org/dc/terms/"/>
    <ds:schemaRef ds:uri="http://schemas.microsoft.com/office/2006/documentManagement/types"/>
    <ds:schemaRef ds:uri="http://purl.org/dc/dcmitype/"/>
    <ds:schemaRef ds:uri="http://schemas.microsoft.com/office/2006/metadata/properties"/>
  </ds:schemaRefs>
</ds:datastoreItem>
</file>

<file path=customXml/itemProps3.xml><?xml version="1.0" encoding="utf-8"?>
<ds:datastoreItem xmlns:ds="http://schemas.openxmlformats.org/officeDocument/2006/customXml" ds:itemID="{38041864-E57F-4E6F-9F8A-887294599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4695</TotalTime>
  <Words>1028</Words>
  <Application>Microsoft Office PowerPoint</Application>
  <PresentationFormat>Personalizado</PresentationFormat>
  <Paragraphs>45</Paragraphs>
  <Slides>6</Slides>
  <Notes>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6</vt:i4>
      </vt:variant>
    </vt:vector>
  </HeadingPairs>
  <TitlesOfParts>
    <vt:vector size="14" baseType="lpstr">
      <vt:lpstr>Noto Sans Regular</vt:lpstr>
      <vt:lpstr>Arial</vt:lpstr>
      <vt:lpstr>Noto Sans</vt:lpstr>
      <vt:lpstr>Calibri</vt:lpstr>
      <vt:lpstr>Montserrat SemiBold</vt:lpstr>
      <vt:lpstr>Noto Son Bold</vt:lpstr>
      <vt:lpstr>Montserrat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Ximena Pérez Viveros</dc:creator>
  <cp:lastModifiedBy>Guillermo Enrique Gomez Parra</cp:lastModifiedBy>
  <cp:revision>146</cp:revision>
  <cp:lastPrinted>2025-01-31T19:12:22Z</cp:lastPrinted>
  <dcterms:created xsi:type="dcterms:W3CDTF">2024-12-28T21:44:20Z</dcterms:created>
  <dcterms:modified xsi:type="dcterms:W3CDTF">2025-03-28T00:50:28Z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