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5"/>
  </p:notesMasterIdLst>
  <p:handoutMasterIdLst>
    <p:handoutMasterId r:id="rId16"/>
  </p:handoutMasterIdLst>
  <p:sldIdLst>
    <p:sldId id="270" r:id="rId6"/>
    <p:sldId id="279" r:id="rId7"/>
    <p:sldId id="280" r:id="rId8"/>
    <p:sldId id="314" r:id="rId9"/>
    <p:sldId id="317" r:id="rId10"/>
    <p:sldId id="291" r:id="rId11"/>
    <p:sldId id="312" r:id="rId12"/>
    <p:sldId id="326" r:id="rId13"/>
    <p:sldId id="327" r:id="rId14"/>
  </p:sldIdLst>
  <p:sldSz cx="15546388" cy="10059988"/>
  <p:notesSz cx="6810375" cy="9942513"/>
  <p:embeddedFontLs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SemiBold" panose="00000700000000000000" pitchFamily="2" charset="0"/>
      <p:regular r:id="rId21"/>
      <p:bold r:id="rId22"/>
      <p:italic r:id="rId23"/>
      <p:boldItalic r:id="rId24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EAD"/>
    <a:srgbClr val="BC945A"/>
    <a:srgbClr val="DEC9A2"/>
    <a:srgbClr val="911034"/>
    <a:srgbClr val="A42145"/>
    <a:srgbClr val="5B0F00"/>
    <a:srgbClr val="6E152E"/>
    <a:srgbClr val="691B3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1"/>
    <p:restoredTop sz="96247" autoAdjust="0"/>
  </p:normalViewPr>
  <p:slideViewPr>
    <p:cSldViewPr snapToGrid="0" snapToObjects="1">
      <p:cViewPr varScale="1">
        <p:scale>
          <a:sx n="73" d="100"/>
          <a:sy n="73" d="100"/>
        </p:scale>
        <p:origin x="1314" y="60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1243013"/>
            <a:ext cx="5184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30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68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729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07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59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13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51" y="5334016"/>
            <a:ext cx="12082714" cy="103419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s-MX" dirty="0"/>
              <a:t>Solicitud para aprobar el Programa de Arrendamiento Inmobiliario para 2025 del Régimen IMSS-BIENESTAR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9211529" y="8545360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septiembre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571" y="1959764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Contenido</a:t>
            </a:r>
            <a:endParaRPr sz="4000" dirty="0">
              <a:solidFill>
                <a:srgbClr val="6E152E"/>
              </a:solidFill>
            </a:endParaRPr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52FCA2C-CF6D-39A2-3D0E-485077274C73}"/>
              </a:ext>
            </a:extLst>
          </p:cNvPr>
          <p:cNvSpPr txBox="1"/>
          <p:nvPr/>
        </p:nvSpPr>
        <p:spPr>
          <a:xfrm>
            <a:off x="1463040" y="2162216"/>
            <a:ext cx="13002260" cy="523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 algn="just"/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Las Reglas de Operación del Programa IMSS-BIENESTAR para el ejercicio fiscal 2024, publicado en el Diario Oficial de la Federación el 29 de diciembre de 2023, </a:t>
            </a:r>
            <a:r>
              <a:rPr lang="es-MX" sz="2100" dirty="0">
                <a:latin typeface="Montserrat SemiBold" panose="00000700000000000000" pitchFamily="2" charset="0"/>
              </a:rPr>
              <a:t>estipulan en su numeral 3.6 que </a:t>
            </a:r>
            <a:r>
              <a:rPr lang="es-MX" sz="2100" dirty="0">
                <a:solidFill>
                  <a:srgbClr val="2F2F2F"/>
                </a:solidFill>
                <a:latin typeface="Montserrat SemiBold" panose="00000700000000000000" pitchFamily="2" charset="0"/>
              </a:rPr>
              <a:t>l</a:t>
            </a:r>
            <a:r>
              <a:rPr lang="es-MX" sz="2100" dirty="0">
                <a:solidFill>
                  <a:srgbClr val="2F2F2F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</a:rPr>
              <a:t>a operación del Programa está regulada, entre otros, por los documentos normativos del IMSS que le resulten aplicables.</a:t>
            </a:r>
          </a:p>
          <a:p>
            <a:pPr algn="just"/>
            <a:endParaRPr lang="es-MX" sz="2100" dirty="0">
              <a:latin typeface="Montserrat SemiBold" panose="00000700000000000000" pitchFamily="2" charset="0"/>
            </a:endParaRPr>
          </a:p>
          <a:p>
            <a:pPr algn="just"/>
            <a:r>
              <a:rPr lang="es-MX" sz="2100" dirty="0">
                <a:latin typeface="Montserrat SemiBold" panose="00000700000000000000" pitchFamily="2" charset="0"/>
              </a:rPr>
              <a:t>Por otra parte, el numeral 1.2 Apartado B Arrendamiento Inmobiliario de las Políticas para la Administración Inmobiliaria del Instituto Mexicano del Seguro Social y sus Anexos, establece que 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cada año se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debe elaborar el Programa de Arrendamiento Inmobiliario del IMSS, el cual será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sometido a consideración del H. Consejo Técnico para obtener la aprobación 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correspondiente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s-MX" sz="2100" b="1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Dicho programa puede contemplar las siguientes figuras inmobiliarias: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</a:t>
            </a: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Sustitución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Nuevo arrendamiento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E899B18-E6A3-C976-A287-3BA4DF8BF62E}"/>
              </a:ext>
            </a:extLst>
          </p:cNvPr>
          <p:cNvSpPr txBox="1"/>
          <p:nvPr/>
        </p:nvSpPr>
        <p:spPr>
          <a:xfrm>
            <a:off x="1246618" y="1835272"/>
            <a:ext cx="135869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Adicionalmente, las Reglas de Operación del Programa IMSS-BIENESTAR, en su apartado 4.2.1 establecen que el IMSS</a:t>
            </a:r>
            <a:r>
              <a:rPr lang="es-MX" sz="2100" dirty="0">
                <a:latin typeface="Montserrat SemiBold" panose="00000700000000000000" pitchFamily="2" charset="0"/>
                <a:ea typeface="Calibri" panose="020F0502020204030204" pitchFamily="34" charset="0"/>
              </a:rPr>
              <a:t>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incorporará a sus procesos licitatorios las necesidades del IMSS-BIENESTAR en cuanto a la contratación de </a:t>
            </a:r>
            <a:r>
              <a:rPr kumimoji="0" lang="es-MX" sz="2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arrendamientos.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Asimismo, </a:t>
            </a:r>
            <a:r>
              <a:rPr lang="es-MX" sz="2100" dirty="0">
                <a:latin typeface="Montserrat SemiBold" panose="00000700000000000000" pitchFamily="2" charset="0"/>
              </a:rPr>
              <a:t>en los artículos transitorios Tercero y Noveno del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decreto por el que se crea el Organismo </a:t>
            </a:r>
            <a:r>
              <a:rPr lang="es-MX" sz="2100" dirty="0">
                <a:latin typeface="Montserrat SemiBold" panose="00000700000000000000" pitchFamily="2" charset="0"/>
              </a:rPr>
              <a:t>P</a:t>
            </a:r>
            <a:r>
              <a:rPr kumimoji="0" lang="es-MX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úblico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lang="es-MX" sz="2100" dirty="0">
                <a:latin typeface="Montserrat SemiBold" panose="00000700000000000000" pitchFamily="2" charset="0"/>
              </a:rPr>
              <a:t>D</a:t>
            </a:r>
            <a:r>
              <a:rPr kumimoji="0" lang="es-MX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escentralizado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denominado Servicios de Salud del Instituto Mexicano del Seguro Social para el Bienestar (IMSS-BIENESTAR), publicado en el Diario Oficial de la Federación el 31 de agosto de 2022, </a:t>
            </a:r>
            <a:r>
              <a:rPr lang="es-MX" sz="2100" dirty="0">
                <a:latin typeface="Montserrat SemiBold" panose="00000700000000000000" pitchFamily="2" charset="0"/>
              </a:rPr>
              <a:t>se establece lo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siguiente: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3D8A58-F192-0CC0-7E04-E018876C6171}"/>
              </a:ext>
            </a:extLst>
          </p:cNvPr>
          <p:cNvSpPr txBox="1"/>
          <p:nvPr/>
        </p:nvSpPr>
        <p:spPr>
          <a:xfrm>
            <a:off x="1855687" y="4896318"/>
            <a:ext cx="12368843" cy="3000821"/>
          </a:xfrm>
          <a:prstGeom prst="rect">
            <a:avLst/>
          </a:prstGeom>
          <a:solidFill>
            <a:srgbClr val="BC945A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“El Instituto Mexicano del Seguro Social </a:t>
            </a:r>
            <a:r>
              <a:rPr kumimoji="0" lang="es-MX" sz="21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continuará operando 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directamente las unidades de salud y hospitales con las que cuenta el Programa IMSS-Bienestar, en aquellas entidades federativas en las que tiene presencia, de conformidad con sus Reglas de Operación vigentes.”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endParaRPr kumimoji="0" lang="es-MX" sz="21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lang="es-MX" sz="2100" dirty="0">
                <a:solidFill>
                  <a:schemeClr val="bg1"/>
                </a:solidFill>
                <a:latin typeface="Montserrat SemiBold" panose="00000700000000000000" pitchFamily="2" charset="0"/>
              </a:rPr>
              <a:t>“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En tanto se implementa la infraestructura, sistemas de información y normativa del IMSS-BIENESTAR, sus procesos administrativos </a:t>
            </a:r>
            <a:r>
              <a:rPr kumimoji="0" lang="es-MX" sz="21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deberán realizarse a través de los medios y sistemas de información del Instituto Mexicano del Seguro Social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, así como sujetarse a la normativa de dicho Instituto …”</a:t>
            </a:r>
          </a:p>
        </p:txBody>
      </p:sp>
    </p:spTree>
    <p:extLst>
      <p:ext uri="{BB962C8B-B14F-4D97-AF65-F5344CB8AC3E}">
        <p14:creationId xmlns:p14="http://schemas.microsoft.com/office/powerpoint/2010/main" val="406886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2EC49B-7455-97E6-98C5-9125B19057D7}"/>
              </a:ext>
            </a:extLst>
          </p:cNvPr>
          <p:cNvSpPr/>
          <p:nvPr/>
        </p:nvSpPr>
        <p:spPr>
          <a:xfrm>
            <a:off x="1246618" y="2063808"/>
            <a:ext cx="13523482" cy="61911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Para cubrir sus esquemas de prestación de servicios, el IMSS-Bienestar requiere contar instalaciones a nivel nacional.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Debido a que el Programa IMSS Bienestar no cuenta con infraestructura inmobiliaria propia, es necesario recurrir al arrendamiento de inmuebles, con el propósito de atender la demanda de espacios y poder realizar las actividades encomendadas, destinando los inmuebles arrendados para oficinas administrativas, coordinaciones regionales, oficinas multidisciplinarias y grupos de gestión.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La Dirección de Administración bajo fundamento 7.1 del Manual de Organización de la Dirección de Administración tiene, entre otras, la facultad de autorizar, establecer y coordinar procesos en materia de administración inmobiliaria.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Para el ejercicio 2025 se tiene considerado el arrendamiento de 25 inmuebles y un presupuesto de 25.8 MDP, cifra superior en 6.8 MDP con respecto al año 2024.</a:t>
            </a:r>
          </a:p>
          <a:p>
            <a:pPr marL="641350"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Renovación de 20 contratos de arrendamiento.</a:t>
            </a: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Dos nuevos arrendamientos.</a:t>
            </a: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Tres sustituciones.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945420" y="51356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94B8EC-2AD0-B6DF-706D-B6B69F322A81}"/>
              </a:ext>
            </a:extLst>
          </p:cNvPr>
          <p:cNvSpPr txBox="1"/>
          <p:nvPr/>
        </p:nvSpPr>
        <p:spPr>
          <a:xfrm>
            <a:off x="1148418" y="1899581"/>
            <a:ext cx="133295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Se considera importante mencionar que: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641350" lvl="0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Incrementos de renta.</a:t>
            </a:r>
            <a:r>
              <a:rPr lang="es-MX" sz="2100" dirty="0">
                <a:latin typeface="Montserrat SemiBold" panose="00000700000000000000" pitchFamily="2" charset="0"/>
              </a:rPr>
              <a:t> Serán autorizados únicamente cumpliendo con lo señalado en las Políticas para la Administración Inmobiliaria del IMSS, así como por lo establecido por el Instituto de Administración y Avalúos de Bienes Nacionales (INDAABIN).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641350" lvl="0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Sustitución de inmueble. </a:t>
            </a:r>
            <a:r>
              <a:rPr lang="es-MX" sz="2100" dirty="0">
                <a:latin typeface="Montserrat SemiBold" panose="00000700000000000000" pitchFamily="2" charset="0"/>
              </a:rPr>
              <a:t>Se deberá</a:t>
            </a: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 </a:t>
            </a:r>
            <a:r>
              <a:rPr lang="es-MX" sz="2100" dirty="0">
                <a:latin typeface="Montserrat SemiBold" panose="00000700000000000000" pitchFamily="2" charset="0"/>
              </a:rPr>
              <a:t>cumplir con los estudios de mercado e integración de expediente de conformidad con la normatividad institucional y federal aplicable.</a:t>
            </a: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559340" y="539938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741EF06-B639-FB30-16D6-BBA3E2D0FA76}"/>
              </a:ext>
            </a:extLst>
          </p:cNvPr>
          <p:cNvSpPr txBox="1"/>
          <p:nvPr/>
        </p:nvSpPr>
        <p:spPr>
          <a:xfrm>
            <a:off x="559340" y="1669065"/>
            <a:ext cx="12699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Programa de Arrendamiento Inmobiliario 2025 </a:t>
            </a:r>
          </a:p>
          <a:p>
            <a:pPr lvl="0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para IMSS -BIENESTAR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0B2AF15-A578-46C8-48BC-34B869B20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25895"/>
              </p:ext>
            </p:extLst>
          </p:nvPr>
        </p:nvGraphicFramePr>
        <p:xfrm>
          <a:off x="723900" y="2782280"/>
          <a:ext cx="13881099" cy="4926616"/>
        </p:xfrm>
        <a:graphic>
          <a:graphicData uri="http://schemas.openxmlformats.org/drawingml/2006/table">
            <a:tbl>
              <a:tblPr/>
              <a:tblGrid>
                <a:gridCol w="3124850">
                  <a:extLst>
                    <a:ext uri="{9D8B030D-6E8A-4147-A177-3AD203B41FA5}">
                      <a16:colId xmlns:a16="http://schemas.microsoft.com/office/drawing/2014/main" val="2684691369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813783417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2711621937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1729188968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3562142593"/>
                    </a:ext>
                  </a:extLst>
                </a:gridCol>
                <a:gridCol w="2521801">
                  <a:extLst>
                    <a:ext uri="{9D8B030D-6E8A-4147-A177-3AD203B41FA5}">
                      <a16:colId xmlns:a16="http://schemas.microsoft.com/office/drawing/2014/main" val="1124827772"/>
                    </a:ext>
                  </a:extLst>
                </a:gridCol>
              </a:tblGrid>
              <a:tr h="261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PROYECCIÓN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50011"/>
                  </a:ext>
                </a:extLst>
              </a:tr>
              <a:tr h="50097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753263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57   Chiapas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559589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58   Chihuahua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13440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59   Nivel Central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24568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60   Durango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400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63   Hidalgo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315350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66   Estado de México Poniente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051782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69   Nayarit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09597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71   Oaxaca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994273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72   Puebla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755406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75   San Luis Potosí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267884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76   Sinaloa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42405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81   Veracruz Norte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340966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82   Veracruz Sur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2647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84   Zacatecas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4563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TOTAL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67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26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8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1 CuadroTexto">
            <a:extLst>
              <a:ext uri="{FF2B5EF4-FFF2-40B4-BE49-F238E27FC236}">
                <a16:creationId xmlns:a16="http://schemas.microsoft.com/office/drawing/2014/main" id="{C71D0421-3313-AC26-36CF-BB57574B5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455" y="1672098"/>
            <a:ext cx="1365842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75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2024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28F7412C-E653-9738-E3AC-446AC6FDEFBA}"/>
              </a:ext>
            </a:extLst>
          </p:cNvPr>
          <p:cNvSpPr/>
          <p:nvPr/>
        </p:nvSpPr>
        <p:spPr>
          <a:xfrm>
            <a:off x="1112785" y="5883691"/>
            <a:ext cx="13566980" cy="1708160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2025, IMSS-Arrendatario Régimen IMSS-BIENESTAR, que contiene las estrategias de planeación y operación para un total de 25 inmuebles, consistentes en: renovar 20 contratos, </a:t>
            </a:r>
            <a:r>
              <a:rPr lang="es-ES" altLang="es-MX" sz="2100" dirty="0">
                <a:latin typeface="Montserrat SemiBold" panose="00000700000000000000" pitchFamily="2" charset="0"/>
                <a:cs typeface="Arial" pitchFamily="34" charset="0"/>
              </a:rPr>
              <a:t>e</a:t>
            </a: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valuar la sustitución de 3 inmuebles arrendados, considerar la contratación de 2 nuevos arrendamientos y otorgar; lo anterior, 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25.8 millones de pesos.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8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9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6A47BF8-065E-8E4D-8BF0-1438F1F7F3C9}"/>
              </a:ext>
            </a:extLst>
          </p:cNvPr>
          <p:cNvSpPr/>
          <p:nvPr/>
        </p:nvSpPr>
        <p:spPr>
          <a:xfrm>
            <a:off x="1225286" y="2026005"/>
            <a:ext cx="13566980" cy="1384995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2025, en cumplimiento a lo establecido en el presente Acuerdo, durante el primer trimestre del ejercicio 2026.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3903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F71CDF-9BCA-4E4E-86DF-AC74A01B238E}">
  <ds:schemaRefs>
    <ds:schemaRef ds:uri="http://schemas.microsoft.com/office/2006/documentManagement/types"/>
    <ds:schemaRef ds:uri="d663ee2f-dbcc-4065-8641-473277385670"/>
    <ds:schemaRef ds:uri="http://purl.org/dc/terms/"/>
    <ds:schemaRef ds:uri="http://purl.org/dc/elements/1.1/"/>
    <ds:schemaRef ds:uri="a2770f74-af22-49e5-9708-c040837a78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7141</TotalTime>
  <Words>1080</Words>
  <Application>Microsoft Office PowerPoint</Application>
  <PresentationFormat>Personalizado</PresentationFormat>
  <Paragraphs>170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Montserrat SemiBold</vt:lpstr>
      <vt:lpstr>Wingdings</vt:lpstr>
      <vt:lpstr>Calibri Light</vt:lpstr>
      <vt:lpstr>Calibri</vt:lpstr>
      <vt:lpstr>Arial</vt:lpstr>
      <vt:lpstr>Montserrat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Mauricio Flores Ronquillo</cp:lastModifiedBy>
  <cp:revision>165</cp:revision>
  <cp:lastPrinted>2024-01-19T03:03:17Z</cp:lastPrinted>
  <dcterms:created xsi:type="dcterms:W3CDTF">2018-12-04T03:27:02Z</dcterms:created>
  <dcterms:modified xsi:type="dcterms:W3CDTF">2024-08-28T20:16:25Z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