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4" r:id="rId4"/>
    <p:sldMasterId id="2147483686" r:id="rId5"/>
  </p:sldMasterIdLst>
  <p:notesMasterIdLst>
    <p:notesMasterId r:id="rId21"/>
  </p:notesMasterIdLst>
  <p:handoutMasterIdLst>
    <p:handoutMasterId r:id="rId22"/>
  </p:handoutMasterIdLst>
  <p:sldIdLst>
    <p:sldId id="270" r:id="rId6"/>
    <p:sldId id="279" r:id="rId7"/>
    <p:sldId id="280" r:id="rId8"/>
    <p:sldId id="314" r:id="rId9"/>
    <p:sldId id="317" r:id="rId10"/>
    <p:sldId id="327" r:id="rId11"/>
    <p:sldId id="291" r:id="rId12"/>
    <p:sldId id="312" r:id="rId13"/>
    <p:sldId id="298" r:id="rId14"/>
    <p:sldId id="328" r:id="rId15"/>
    <p:sldId id="329" r:id="rId16"/>
    <p:sldId id="331" r:id="rId17"/>
    <p:sldId id="323" r:id="rId18"/>
    <p:sldId id="330" r:id="rId19"/>
    <p:sldId id="326" r:id="rId20"/>
  </p:sldIdLst>
  <p:sldSz cx="15546388" cy="10059988"/>
  <p:notesSz cx="6810375" cy="9942513"/>
  <p:embeddedFontLst>
    <p:embeddedFont>
      <p:font typeface="Montserrat" panose="00000500000000000000" pitchFamily="2" charset="0"/>
      <p:regular r:id="rId23"/>
      <p:bold r:id="rId24"/>
      <p:italic r:id="rId25"/>
      <p:boldItalic r:id="rId26"/>
    </p:embeddedFont>
    <p:embeddedFont>
      <p:font typeface="Montserrat SemiBold" panose="00000700000000000000" pitchFamily="2" charset="0"/>
      <p:regular r:id="rId27"/>
      <p:bold r:id="rId28"/>
      <p:italic r:id="rId29"/>
      <p:boldItalic r:id="rId30"/>
    </p:embeddedFont>
  </p:embeddedFontLst>
  <p:defaultTextStyle>
    <a:defPPr>
      <a:defRPr lang="es-MX"/>
    </a:defPPr>
    <a:lvl1pPr marL="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4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DECEAD"/>
    <a:srgbClr val="BC945A"/>
    <a:srgbClr val="DEC9A2"/>
    <a:srgbClr val="911034"/>
    <a:srgbClr val="A42145"/>
    <a:srgbClr val="5B0F00"/>
    <a:srgbClr val="6E152E"/>
    <a:srgbClr val="691B3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51"/>
    <p:restoredTop sz="96247" autoAdjust="0"/>
  </p:normalViewPr>
  <p:slideViewPr>
    <p:cSldViewPr snapToGrid="0" snapToObjects="1">
      <p:cViewPr varScale="1">
        <p:scale>
          <a:sx n="76" d="100"/>
          <a:sy n="76" d="100"/>
        </p:scale>
        <p:origin x="1254" y="96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12800" y="1243013"/>
            <a:ext cx="5184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5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44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1303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680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629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5729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2021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31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54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446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545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1345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0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B449D-E851-8881-EF3B-97DA789CB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299" y="1646392"/>
            <a:ext cx="11659791" cy="350236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3DF0A-F984-888A-6B41-3FB5BFA22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7A8E8-D9D8-EB57-37C8-E23AEDE2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20684-3597-2BB9-03A1-EA96214D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6B6A3-C116-D570-6AF0-9B665480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15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1D346-7A52-6DBC-A0E3-6A53C59C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364D3B-E9BC-0D82-3547-FDF60F6FF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C59253-398D-3EB3-067D-93AF77F5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36CA81-735D-3D3B-3519-C9A14206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9181F-FA0C-BA5E-9BED-CF23D8F4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F128-81A4-8143-7843-FC61E8551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17" y="2508012"/>
            <a:ext cx="13408760" cy="4184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0E0654-CF07-49CC-9272-5700693B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717" y="6732276"/>
            <a:ext cx="13408760" cy="22006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F53A27-CFE3-8459-C780-6A1F0512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25DFD-AE8E-1805-0EE7-6C2EA7F2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3EB82-C6EB-DE87-10FF-6F19B667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02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A0062-F8ED-07DF-F1DF-BF39D44B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C07480-BF5D-99B5-B59E-DB8DB0A2E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A05575-8559-1C81-73AF-32B157B57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FFA17-3554-2989-5A2C-E71AF0BB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12BAC2-998F-0F70-138C-E8C17871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9CDFD-849D-CB27-4C2D-0663D9E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3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BA207-879F-7EF1-D407-0E853661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39" y="535602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40207D-5B9D-21E8-E925-8846E731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840" y="2466095"/>
            <a:ext cx="657685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162E07-2127-AFBE-7348-32A482BB7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0840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2F9EE2-323B-E532-16D4-14FD12B53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70359" y="2466095"/>
            <a:ext cx="660924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D32C950-6A1F-C2BD-C007-40F645F5B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70359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69EC5B-52D3-D76C-2EC2-43421E5E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FD94BAF-CFB5-E442-E021-012B553E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22179E-27E6-AFAE-2167-E14C54EE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29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B35E2-2001-7CAB-A29D-9FCC738B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A2424D-12DA-FC4C-EB9E-A14A3BF2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2367E3-319A-4C3F-F3AC-40F3AC45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FDBFC1-FD16-18EA-8B05-7DABB44F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04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B0DB34-964D-C878-E5BF-2AD1FBD6F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55FF3D-262D-D38B-F70C-8D9418D4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B6B89-C985-77EF-C3B8-CBC01B73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2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E3556-94FD-6A0C-4930-D357B1AD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64D3C-69DB-5128-3157-F3D6B68A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131436-6C0C-5370-0B03-5BA0731A5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5906D0-1423-DB99-8EE2-A794C9829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5BCAF-FA0E-567A-D5B9-4671BF1B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B6AD57-E52F-BB52-BCF4-42C4AE91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30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18935-683B-C99A-14D2-C50B4851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36EA37F-A574-726B-73A9-3450DFA6F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3A52C-C275-1D04-1863-F14AD2B73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9EF8AD-6D90-D4C0-E544-6C255AF98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C05F90-296E-6D94-B96D-E0F80CEC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A68FA1-A47C-FCB9-5867-B066511F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04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F6696-4E85-2B9E-C7FC-7ABA159B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7E7843-7B2F-B1D8-502A-1887F923D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9AED1-A7C3-1CB3-CCA8-690D0AE4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A4B670-5BDF-9ECA-53EA-4BF928AA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27F22-F546-3681-3D1D-AE7B5BC0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361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5D4E78-24E3-9E0D-3F63-EEBF3B4BE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125384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79262F-5C7D-52D7-AFD7-15D198C21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8814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CDC8E-8B7B-2B1C-EC71-02A5895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92D30-4984-FEB8-F080-A69C1991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1E8EFA-4AAF-716A-6AC3-A34FF2CA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4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979" y="1646392"/>
            <a:ext cx="13214430" cy="3502366"/>
          </a:xfrm>
        </p:spPr>
        <p:txBody>
          <a:bodyPr anchor="b"/>
          <a:lstStyle>
            <a:lvl1pPr algn="ctr"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3521"/>
            </a:lvl1pPr>
            <a:lvl2pPr marL="670667" indent="0" algn="ctr">
              <a:buNone/>
              <a:defRPr sz="2934"/>
            </a:lvl2pPr>
            <a:lvl3pPr marL="1341333" indent="0" algn="ctr">
              <a:buNone/>
              <a:defRPr sz="2640"/>
            </a:lvl3pPr>
            <a:lvl4pPr marL="2012000" indent="0" algn="ctr">
              <a:buNone/>
              <a:defRPr sz="2347"/>
            </a:lvl4pPr>
            <a:lvl5pPr marL="2682667" indent="0" algn="ctr">
              <a:buNone/>
              <a:defRPr sz="2347"/>
            </a:lvl5pPr>
            <a:lvl6pPr marL="3353333" indent="0" algn="ctr">
              <a:buNone/>
              <a:defRPr sz="2347"/>
            </a:lvl6pPr>
            <a:lvl7pPr marL="4024000" indent="0" algn="ctr">
              <a:buNone/>
              <a:defRPr sz="2347"/>
            </a:lvl7pPr>
            <a:lvl8pPr marL="4694667" indent="0" algn="ctr">
              <a:buNone/>
              <a:defRPr sz="2347"/>
            </a:lvl8pPr>
            <a:lvl9pPr marL="5365333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14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530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8" y="2508014"/>
            <a:ext cx="13408760" cy="4184675"/>
          </a:xfrm>
        </p:spPr>
        <p:txBody>
          <a:bodyPr anchor="b"/>
          <a:lstStyle>
            <a:lvl1pPr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8" y="6732277"/>
            <a:ext cx="13408760" cy="2200622"/>
          </a:xfrm>
        </p:spPr>
        <p:txBody>
          <a:bodyPr/>
          <a:lstStyle>
            <a:lvl1pPr marL="0" indent="0">
              <a:buNone/>
              <a:defRPr sz="3521">
                <a:solidFill>
                  <a:schemeClr val="tx1"/>
                </a:solidFill>
              </a:defRPr>
            </a:lvl1pPr>
            <a:lvl2pPr marL="670667" indent="0">
              <a:buNone/>
              <a:defRPr sz="2934">
                <a:solidFill>
                  <a:schemeClr val="tx1">
                    <a:tint val="75000"/>
                  </a:schemeClr>
                </a:solidFill>
              </a:defRPr>
            </a:lvl2pPr>
            <a:lvl3pPr marL="1341333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2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3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4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5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580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000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0" y="2466095"/>
            <a:ext cx="660924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0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9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914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247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40" y="1448454"/>
            <a:ext cx="7870359" cy="7149112"/>
          </a:xfrm>
        </p:spPr>
        <p:txBody>
          <a:bodyPr/>
          <a:lstStyle>
            <a:lvl1pPr>
              <a:defRPr sz="4694"/>
            </a:lvl1pPr>
            <a:lvl2pPr>
              <a:defRPr sz="4107"/>
            </a:lvl2pPr>
            <a:lvl3pPr>
              <a:defRPr sz="3521"/>
            </a:lvl3pPr>
            <a:lvl4pPr>
              <a:defRPr sz="2934"/>
            </a:lvl4pPr>
            <a:lvl5pPr>
              <a:defRPr sz="2934"/>
            </a:lvl5pPr>
            <a:lvl6pPr>
              <a:defRPr sz="2934"/>
            </a:lvl6pPr>
            <a:lvl7pPr>
              <a:defRPr sz="2934"/>
            </a:lvl7pPr>
            <a:lvl8pPr>
              <a:defRPr sz="2934"/>
            </a:lvl8pPr>
            <a:lvl9pPr>
              <a:defRPr sz="29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6391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40" y="1448454"/>
            <a:ext cx="7870359" cy="7149112"/>
          </a:xfrm>
        </p:spPr>
        <p:txBody>
          <a:bodyPr anchor="t"/>
          <a:lstStyle>
            <a:lvl1pPr marL="0" indent="0">
              <a:buNone/>
              <a:defRPr sz="4694"/>
            </a:lvl1pPr>
            <a:lvl2pPr marL="670667" indent="0">
              <a:buNone/>
              <a:defRPr sz="4107"/>
            </a:lvl2pPr>
            <a:lvl3pPr marL="1341333" indent="0">
              <a:buNone/>
              <a:defRPr sz="3521"/>
            </a:lvl3pPr>
            <a:lvl4pPr marL="2012000" indent="0">
              <a:buNone/>
              <a:defRPr sz="2934"/>
            </a:lvl4pPr>
            <a:lvl5pPr marL="2682667" indent="0">
              <a:buNone/>
              <a:defRPr sz="2934"/>
            </a:lvl5pPr>
            <a:lvl6pPr marL="3353333" indent="0">
              <a:buNone/>
              <a:defRPr sz="2934"/>
            </a:lvl6pPr>
            <a:lvl7pPr marL="4024000" indent="0">
              <a:buNone/>
              <a:defRPr sz="2934"/>
            </a:lvl7pPr>
            <a:lvl8pPr marL="4694667" indent="0">
              <a:buNone/>
              <a:defRPr sz="2934"/>
            </a:lvl8pPr>
            <a:lvl9pPr marL="5365333" indent="0">
              <a:buNone/>
              <a:defRPr sz="293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232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706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5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15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66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07E09-0C08-6080-D3EE-D8079E08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2B3F35EA-0B33-2775-F0CB-2E30599A57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pic>
        <p:nvPicPr>
          <p:cNvPr id="25" name="Imagen 2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86C1A0D-67BF-6759-88BF-E8741E23DD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69063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76669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8830" y="1461884"/>
            <a:ext cx="7293847" cy="41846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8814" y="9324121"/>
            <a:ext cx="3497937" cy="535601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741" y="9324121"/>
            <a:ext cx="5246906" cy="535601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9637" y="9324121"/>
            <a:ext cx="3497937" cy="535601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B0C11-ACAC-5A13-6DD9-7667E62F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1C2591FD-1D7E-7CC8-E355-6901A9CFC6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0F8662F-F1C6-32E4-DC10-2B5505F7F3F2}"/>
              </a:ext>
            </a:extLst>
          </p:cNvPr>
          <p:cNvSpPr txBox="1">
            <a:spLocks/>
          </p:cNvSpPr>
          <p:nvPr userDrawn="1"/>
        </p:nvSpPr>
        <p:spPr>
          <a:xfrm>
            <a:off x="303114" y="2798656"/>
            <a:ext cx="12124400" cy="5834529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endParaRPr lang="es-MX" sz="2400" dirty="0"/>
          </a:p>
        </p:txBody>
      </p:sp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id="{1DF79592-86A1-DA83-4464-C49C17C4C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7849" y="4617846"/>
            <a:ext cx="12912888" cy="824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81768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29996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6895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729EC1-E778-C227-712A-A6A80204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4" y="535602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C3A24-04AA-B94B-88F5-B208D89EB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F308C-CFEC-0B17-C37D-17FA88699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814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9A52-4D1F-44CE-8DD5-34212579C088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CCE69-EA0B-AEF0-9B47-95F1869C5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741" y="9324119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12900-2D2D-0C3A-B614-F94DD912C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637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97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4" y="535603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4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28/08/2024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1" y="9324121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37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59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669" r:id="rId13"/>
    <p:sldLayoutId id="2147483664" r:id="rId14"/>
    <p:sldLayoutId id="2147483672" r:id="rId15"/>
    <p:sldLayoutId id="2147483673" r:id="rId16"/>
    <p:sldLayoutId id="2147483700" r:id="rId17"/>
  </p:sldLayoutIdLst>
  <p:txStyles>
    <p:titleStyle>
      <a:lvl1pPr algn="l" defTabSz="1341333" rtl="0" eaLnBrk="1" latinLnBrk="0" hangingPunct="1">
        <a:lnSpc>
          <a:spcPct val="90000"/>
        </a:lnSpc>
        <a:spcBef>
          <a:spcPct val="0"/>
        </a:spcBef>
        <a:buNone/>
        <a:defRPr sz="64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333" indent="-335333" algn="l" defTabSz="1341333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6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1" kern="1200">
          <a:solidFill>
            <a:schemeClr val="tx1"/>
          </a:solidFill>
          <a:latin typeface="+mn-lt"/>
          <a:ea typeface="+mn-ea"/>
          <a:cs typeface="+mn-cs"/>
        </a:defRPr>
      </a:lvl2pPr>
      <a:lvl3pPr marL="1676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4" kern="1200">
          <a:solidFill>
            <a:schemeClr val="tx1"/>
          </a:solidFill>
          <a:latin typeface="+mn-lt"/>
          <a:ea typeface="+mn-ea"/>
          <a:cs typeface="+mn-cs"/>
        </a:defRPr>
      </a:lvl3pPr>
      <a:lvl4pPr marL="2347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8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9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30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700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2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3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4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5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hyperlink" Target="https://svgsilh.com/es/ff5722/image/150613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C3716BD0-9EEB-13D2-700C-D2DA8DCB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13" y="8105469"/>
            <a:ext cx="3667648" cy="10341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489D3D8-85C6-E1BA-1833-C3544932C208}"/>
              </a:ext>
            </a:extLst>
          </p:cNvPr>
          <p:cNvSpPr txBox="1">
            <a:spLocks/>
          </p:cNvSpPr>
          <p:nvPr/>
        </p:nvSpPr>
        <p:spPr>
          <a:xfrm>
            <a:off x="776694" y="3128232"/>
            <a:ext cx="14422428" cy="16214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b="0" i="0" kern="1200">
                <a:solidFill>
                  <a:srgbClr val="245C4F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s-MX" sz="4400" b="1" dirty="0">
                <a:solidFill>
                  <a:srgbClr val="285C4D"/>
                </a:solidFill>
                <a:cs typeface="Calibri"/>
              </a:rPr>
            </a:br>
            <a:r>
              <a:rPr lang="es-MX" sz="4400" b="1" dirty="0">
                <a:solidFill>
                  <a:srgbClr val="285C4D"/>
                </a:solidFill>
                <a:cs typeface="Calibri"/>
              </a:rPr>
              <a:t>Comité de Administración </a:t>
            </a:r>
          </a:p>
          <a:p>
            <a:pPr>
              <a:defRPr/>
            </a:pPr>
            <a:r>
              <a:rPr lang="es-MX" sz="4400" b="1" dirty="0">
                <a:solidFill>
                  <a:srgbClr val="285C4D"/>
                </a:solidFill>
                <a:cs typeface="Calibri"/>
              </a:rPr>
              <a:t>del Honorable Consejo Técnico</a:t>
            </a:r>
            <a:br>
              <a:rPr lang="es-MX" sz="4400" b="1" dirty="0">
                <a:solidFill>
                  <a:srgbClr val="285C4D"/>
                </a:solidFill>
              </a:rPr>
            </a:br>
            <a:endParaRPr lang="es-MX" sz="4400" b="1" dirty="0">
              <a:solidFill>
                <a:srgbClr val="285C4D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10466DE-0A03-F184-8A61-A3EE8B2D8BF8}"/>
              </a:ext>
            </a:extLst>
          </p:cNvPr>
          <p:cNvSpPr/>
          <p:nvPr/>
        </p:nvSpPr>
        <p:spPr>
          <a:xfrm>
            <a:off x="7528894" y="838739"/>
            <a:ext cx="769304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INSTITUTO MEXICANO DEL SEGURO SOCIAL</a:t>
            </a:r>
            <a:endParaRPr lang="es-MX" sz="4590" b="1" dirty="0">
              <a:solidFill>
                <a:srgbClr val="BC945A"/>
              </a:solidFill>
              <a:latin typeface="Montserrat SemiBold" panose="00000700000000000000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DIRECCIÓN DE ADMINISTRACIÓN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84B6FC4-4DC8-DA6B-DD86-97C1A093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551" y="5334016"/>
            <a:ext cx="12082714" cy="12090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Solicitud de autorización del Programa de Arrendamiento de Inmuebles IMSS-Arrendatario Régimen Ordinario </a:t>
            </a:r>
          </a:p>
          <a:p>
            <a:pPr marL="0" indent="0" algn="ctr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2025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3F5050E-8B16-BE97-0E02-66F06B27F072}"/>
              </a:ext>
            </a:extLst>
          </p:cNvPr>
          <p:cNvSpPr txBox="1"/>
          <p:nvPr/>
        </p:nvSpPr>
        <p:spPr>
          <a:xfrm>
            <a:off x="9211529" y="8545360"/>
            <a:ext cx="5601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Ciudad de México, septiembre de 2024</a:t>
            </a:r>
          </a:p>
        </p:txBody>
      </p:sp>
    </p:spTree>
    <p:extLst>
      <p:ext uri="{BB962C8B-B14F-4D97-AF65-F5344CB8AC3E}">
        <p14:creationId xmlns:p14="http://schemas.microsoft.com/office/powerpoint/2010/main" val="17611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2</a:t>
            </a:fld>
            <a:endParaRPr lang="es-MX" sz="1600" dirty="0"/>
          </a:p>
        </p:txBody>
      </p:sp>
      <p:sp>
        <p:nvSpPr>
          <p:cNvPr id="2" name="Google Shape;151;p11">
            <a:extLst>
              <a:ext uri="{FF2B5EF4-FFF2-40B4-BE49-F238E27FC236}">
                <a16:creationId xmlns:a16="http://schemas.microsoft.com/office/drawing/2014/main" id="{DE0A3BFA-D239-3D50-A8D1-6C97DF4A0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4571" y="1959764"/>
            <a:ext cx="2972648" cy="4846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Autofit/>
          </a:bodyPr>
          <a:lstStyle/>
          <a:p>
            <a:pPr algn="l">
              <a:buSzPct val="100000"/>
            </a:pPr>
            <a:r>
              <a:rPr lang="es-MX" sz="4000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Contenido</a:t>
            </a:r>
            <a:endParaRPr sz="4000" dirty="0">
              <a:solidFill>
                <a:srgbClr val="6E152E"/>
              </a:solidFill>
            </a:endParaRPr>
          </a:p>
        </p:txBody>
      </p:sp>
      <p:sp>
        <p:nvSpPr>
          <p:cNvPr id="3" name="Google Shape;184;p11">
            <a:extLst>
              <a:ext uri="{FF2B5EF4-FFF2-40B4-BE49-F238E27FC236}">
                <a16:creationId xmlns:a16="http://schemas.microsoft.com/office/drawing/2014/main" id="{C0DFBAE1-4F52-61BF-D6DB-FDBC25DEEC04}"/>
              </a:ext>
            </a:extLst>
          </p:cNvPr>
          <p:cNvSpPr txBox="1"/>
          <p:nvPr/>
        </p:nvSpPr>
        <p:spPr>
          <a:xfrm>
            <a:off x="2799934" y="3066580"/>
            <a:ext cx="5747165" cy="447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1575" tIns="55772" rIns="111575" bIns="55772" anchor="t" anchorCtr="0">
            <a:spAutoFit/>
          </a:bodyPr>
          <a:lstStyle/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Bold"/>
                <a:cs typeface="Montserrat SemiBold"/>
                <a:sym typeface="Montserrat SemiBold"/>
              </a:rPr>
              <a:t>Antecedentes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Desarrollo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Proyecto de Acuerdo</a:t>
            </a:r>
          </a:p>
        </p:txBody>
      </p:sp>
      <p:pic>
        <p:nvPicPr>
          <p:cNvPr id="4" name="8 Imagen">
            <a:extLst>
              <a:ext uri="{FF2B5EF4-FFF2-40B4-BE49-F238E27FC236}">
                <a16:creationId xmlns:a16="http://schemas.microsoft.com/office/drawing/2014/main" id="{10AD7401-15DE-40E9-DEF3-097A05354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92" y="3166643"/>
            <a:ext cx="814684" cy="723573"/>
          </a:xfrm>
          <a:prstGeom prst="rect">
            <a:avLst/>
          </a:prstGeom>
        </p:spPr>
      </p:pic>
      <p:pic>
        <p:nvPicPr>
          <p:cNvPr id="5" name="10 Imagen">
            <a:extLst>
              <a:ext uri="{FF2B5EF4-FFF2-40B4-BE49-F238E27FC236}">
                <a16:creationId xmlns:a16="http://schemas.microsoft.com/office/drawing/2014/main" id="{E44877B6-B272-C3D3-3C8E-24AD64E81B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83"/>
          <a:stretch/>
        </p:blipFill>
        <p:spPr>
          <a:xfrm>
            <a:off x="9357290" y="4717514"/>
            <a:ext cx="708447" cy="853106"/>
          </a:xfrm>
          <a:prstGeom prst="rect">
            <a:avLst/>
          </a:prstGeom>
        </p:spPr>
      </p:pic>
      <p:pic>
        <p:nvPicPr>
          <p:cNvPr id="7" name="Picture 15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82F88CC-2F11-D614-7C86-C571476B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2" y="6759704"/>
            <a:ext cx="784879" cy="7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9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64282" y="99633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3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2AAE1BC-AE31-FA7A-2BFA-E8044543233A}"/>
              </a:ext>
            </a:extLst>
          </p:cNvPr>
          <p:cNvSpPr/>
          <p:nvPr/>
        </p:nvSpPr>
        <p:spPr>
          <a:xfrm>
            <a:off x="4192647" y="2345092"/>
            <a:ext cx="10274380" cy="412132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Consolidar el programa anual de trabajo en materia de Arrendamiento Inmobiliario, someterlo a consideración de la Coordinación de Conservación y Servicios Generales y efectuar su seguimiento.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Integrar el programa de trabajo y las propuestas de arrendamiento de bienes inmuebles que presenten los Órganos Normativos y de Operación Administrativa Desconcentrada del Instituto, conforme a los dictámenes técnicos y legales que al efecto elaboren las Unidades Administrativas competentes.</a:t>
            </a:r>
          </a:p>
          <a:p>
            <a:pPr algn="just">
              <a:buClr>
                <a:srgbClr val="A42145"/>
              </a:buClr>
            </a:pPr>
            <a:endParaRPr lang="es-ES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Supervisar el cumplimiento de los presupuestos de egresos e ingresos por el Arrendamiento Inmobiliario IMSS–Arrendatario, así como el seguimiento a su asignación y registro contable.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Coordinar la formulación de los programas estratégicos de “Arrendamiento de Inmuebles IMSS–Arrendatario “Régimen Ordinario”.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  <p:sp>
        <p:nvSpPr>
          <p:cNvPr id="7" name="CuadroTexto 11">
            <a:extLst>
              <a:ext uri="{FF2B5EF4-FFF2-40B4-BE49-F238E27FC236}">
                <a16:creationId xmlns:a16="http://schemas.microsoft.com/office/drawing/2014/main" id="{84C9A199-AF02-CB43-C825-9FF04FCA0A75}"/>
              </a:ext>
            </a:extLst>
          </p:cNvPr>
          <p:cNvSpPr txBox="1"/>
          <p:nvPr/>
        </p:nvSpPr>
        <p:spPr>
          <a:xfrm>
            <a:off x="3478524" y="2188033"/>
            <a:ext cx="3586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1</a:t>
            </a:r>
          </a:p>
        </p:txBody>
      </p:sp>
      <p:sp>
        <p:nvSpPr>
          <p:cNvPr id="8" name="CuadroTexto 12">
            <a:extLst>
              <a:ext uri="{FF2B5EF4-FFF2-40B4-BE49-F238E27FC236}">
                <a16:creationId xmlns:a16="http://schemas.microsoft.com/office/drawing/2014/main" id="{04DE5F41-D84C-F8FC-37A4-CE5C6B441B91}"/>
              </a:ext>
            </a:extLst>
          </p:cNvPr>
          <p:cNvSpPr txBox="1"/>
          <p:nvPr/>
        </p:nvSpPr>
        <p:spPr>
          <a:xfrm>
            <a:off x="3630837" y="3498772"/>
            <a:ext cx="869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2</a:t>
            </a:r>
          </a:p>
        </p:txBody>
      </p:sp>
      <p:sp>
        <p:nvSpPr>
          <p:cNvPr id="11" name="Rectángulo 5">
            <a:extLst>
              <a:ext uri="{FF2B5EF4-FFF2-40B4-BE49-F238E27FC236}">
                <a16:creationId xmlns:a16="http://schemas.microsoft.com/office/drawing/2014/main" id="{188CDD2B-84A5-D646-173B-10E51BB0D96F}"/>
              </a:ext>
            </a:extLst>
          </p:cNvPr>
          <p:cNvSpPr/>
          <p:nvPr/>
        </p:nvSpPr>
        <p:spPr>
          <a:xfrm>
            <a:off x="140850" y="2349223"/>
            <a:ext cx="26519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Manual de Organización de la Dirección de Administración 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12" name="CuadroTexto 12">
            <a:extLst>
              <a:ext uri="{FF2B5EF4-FFF2-40B4-BE49-F238E27FC236}">
                <a16:creationId xmlns:a16="http://schemas.microsoft.com/office/drawing/2014/main" id="{A01B6B4C-E181-729A-33D5-40C0C26B5625}"/>
              </a:ext>
            </a:extLst>
          </p:cNvPr>
          <p:cNvSpPr txBox="1"/>
          <p:nvPr/>
        </p:nvSpPr>
        <p:spPr>
          <a:xfrm>
            <a:off x="3607792" y="5445830"/>
            <a:ext cx="3033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3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AD6B4B-366A-EF99-10BC-B81F7AA22CF2}"/>
              </a:ext>
            </a:extLst>
          </p:cNvPr>
          <p:cNvSpPr txBox="1"/>
          <p:nvPr/>
        </p:nvSpPr>
        <p:spPr>
          <a:xfrm>
            <a:off x="3592737" y="6680369"/>
            <a:ext cx="316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4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FCAC02A-814E-3D25-7782-D8D3748B167F}"/>
              </a:ext>
            </a:extLst>
          </p:cNvPr>
          <p:cNvCxnSpPr>
            <a:cxnSpLocks/>
          </p:cNvCxnSpPr>
          <p:nvPr/>
        </p:nvCxnSpPr>
        <p:spPr>
          <a:xfrm>
            <a:off x="3100261" y="2387274"/>
            <a:ext cx="0" cy="5372426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82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4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5">
            <a:extLst>
              <a:ext uri="{FF2B5EF4-FFF2-40B4-BE49-F238E27FC236}">
                <a16:creationId xmlns:a16="http://schemas.microsoft.com/office/drawing/2014/main" id="{D6F172B8-BFC2-7BFF-A363-2B6716E6DA2B}"/>
              </a:ext>
            </a:extLst>
          </p:cNvPr>
          <p:cNvSpPr/>
          <p:nvPr/>
        </p:nvSpPr>
        <p:spPr>
          <a:xfrm>
            <a:off x="183539" y="2231646"/>
            <a:ext cx="26833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Políticas para la Administración Inmobiliaria del Instituto Mexicano del Seguro Social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D260EDC-9974-4A2F-15D0-0061B68C1FB1}"/>
              </a:ext>
            </a:extLst>
          </p:cNvPr>
          <p:cNvSpPr/>
          <p:nvPr/>
        </p:nvSpPr>
        <p:spPr>
          <a:xfrm>
            <a:off x="4586814" y="2166292"/>
            <a:ext cx="10401932" cy="32601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De la planeación y conformación del Programa de Arrendamiento Inmobiliario IMSS-Arrendatario Régimen Ordinario.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Para llevar a cabo el análisis y evaluación de las necesidades en materia inmobiliaria, los OOAD a través del Comité Inmobiliario, así como la División de Arrendamiento y Comercialización, en los casos de Nivel Central, deberán considerar previamente: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Aprovechar la disponibilidad de las opciones inmobiliarias propiedad del IMSS.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rentados con superficie disponible de aprovechamiento.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en posesión bajo la administración del IMSS.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federales disponibles en el Portafolio Inmobiliario Federal del INDAABIN, que por su ubicación y características sean sujetos a ser ocupados por los servicios institucionales.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  <p:sp>
        <p:nvSpPr>
          <p:cNvPr id="7" name="CuadroTexto 11">
            <a:extLst>
              <a:ext uri="{FF2B5EF4-FFF2-40B4-BE49-F238E27FC236}">
                <a16:creationId xmlns:a16="http://schemas.microsoft.com/office/drawing/2014/main" id="{E51AF0D1-12B5-A760-D636-4B6E1A3B137D}"/>
              </a:ext>
            </a:extLst>
          </p:cNvPr>
          <p:cNvSpPr txBox="1"/>
          <p:nvPr/>
        </p:nvSpPr>
        <p:spPr>
          <a:xfrm>
            <a:off x="3595986" y="2074067"/>
            <a:ext cx="6335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5</a:t>
            </a:r>
          </a:p>
        </p:txBody>
      </p:sp>
      <p:sp>
        <p:nvSpPr>
          <p:cNvPr id="8" name="CuadroTexto 12">
            <a:extLst>
              <a:ext uri="{FF2B5EF4-FFF2-40B4-BE49-F238E27FC236}">
                <a16:creationId xmlns:a16="http://schemas.microsoft.com/office/drawing/2014/main" id="{8841CDB8-62F2-C4E4-0535-ECABCA0D13E2}"/>
              </a:ext>
            </a:extLst>
          </p:cNvPr>
          <p:cNvSpPr txBox="1"/>
          <p:nvPr/>
        </p:nvSpPr>
        <p:spPr>
          <a:xfrm>
            <a:off x="3600399" y="3376487"/>
            <a:ext cx="6671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6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682977B-B86E-28DF-1DB5-5989463EFD1E}"/>
              </a:ext>
            </a:extLst>
          </p:cNvPr>
          <p:cNvCxnSpPr>
            <a:cxnSpLocks/>
          </p:cNvCxnSpPr>
          <p:nvPr/>
        </p:nvCxnSpPr>
        <p:spPr>
          <a:xfrm>
            <a:off x="3222308" y="2208023"/>
            <a:ext cx="0" cy="5284977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86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5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1">
            <a:extLst>
              <a:ext uri="{FF2B5EF4-FFF2-40B4-BE49-F238E27FC236}">
                <a16:creationId xmlns:a16="http://schemas.microsoft.com/office/drawing/2014/main" id="{5D3ADE5E-90D4-169A-3E35-669BD9FDF7D3}"/>
              </a:ext>
            </a:extLst>
          </p:cNvPr>
          <p:cNvSpPr txBox="1"/>
          <p:nvPr/>
        </p:nvSpPr>
        <p:spPr>
          <a:xfrm>
            <a:off x="3548290" y="1904491"/>
            <a:ext cx="6527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7</a:t>
            </a:r>
          </a:p>
        </p:txBody>
      </p:sp>
      <p:cxnSp>
        <p:nvCxnSpPr>
          <p:cNvPr id="5" name="Conector recto 10">
            <a:extLst>
              <a:ext uri="{FF2B5EF4-FFF2-40B4-BE49-F238E27FC236}">
                <a16:creationId xmlns:a16="http://schemas.microsoft.com/office/drawing/2014/main" id="{21C60339-5C34-A8A2-7A2D-BDFFB79C28F4}"/>
              </a:ext>
            </a:extLst>
          </p:cNvPr>
          <p:cNvCxnSpPr>
            <a:cxnSpLocks/>
          </p:cNvCxnSpPr>
          <p:nvPr/>
        </p:nvCxnSpPr>
        <p:spPr>
          <a:xfrm>
            <a:off x="3217030" y="1993391"/>
            <a:ext cx="65888" cy="6855790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9EBD295-CFBE-4B56-BF87-83612041C39A}"/>
              </a:ext>
            </a:extLst>
          </p:cNvPr>
          <p:cNvSpPr txBox="1"/>
          <p:nvPr/>
        </p:nvSpPr>
        <p:spPr>
          <a:xfrm>
            <a:off x="4466405" y="1969393"/>
            <a:ext cx="10161606" cy="5840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La CTAA a través de la DAC, elaborará el Programa de Arrendamiento Inmobiliario IMSS-Arrendatario Régimen Ordinario, considerando los indicadores de eficiencia, eficacia y desempeño de los procesos a su cargo, el cual será sometido en cada ejercicio fiscal a la DA por conducto de la CCSG, para obtener la aprobación del HCT.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Dicho programa deberá contemplar las figuras inmobiliarias de: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sin incremento;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con incremento;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Sustitución;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Nuevo arrendamiento; y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spcAft>
                <a:spcPts val="10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Cancelación</a:t>
            </a:r>
            <a:r>
              <a:rPr lang="es-MX" sz="16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MX" sz="16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5">
            <a:extLst>
              <a:ext uri="{FF2B5EF4-FFF2-40B4-BE49-F238E27FC236}">
                <a16:creationId xmlns:a16="http://schemas.microsoft.com/office/drawing/2014/main" id="{006AA188-C467-0CC5-E1A3-9DC6D5A1E4DC}"/>
              </a:ext>
            </a:extLst>
          </p:cNvPr>
          <p:cNvSpPr/>
          <p:nvPr/>
        </p:nvSpPr>
        <p:spPr>
          <a:xfrm>
            <a:off x="200299" y="1993391"/>
            <a:ext cx="2797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Políticas para la Administración Inmobiliaria del Instituto Mexicano del Seguro Social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6</a:t>
            </a:fld>
            <a:endParaRPr lang="es-MX" sz="1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CE6333-634D-5A7E-C7C6-DF44420636C0}"/>
              </a:ext>
            </a:extLst>
          </p:cNvPr>
          <p:cNvSpPr txBox="1"/>
          <p:nvPr/>
        </p:nvSpPr>
        <p:spPr>
          <a:xfrm>
            <a:off x="747364" y="2958249"/>
            <a:ext cx="1424138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El Instituto Mexicano del Seguro Social (IMSS) tiene como finalidad primordial garantizar el derecho a la salud y la prestación de los servicios necesarios para el bienestar individual y colectivo de la población a nivel nacional.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BB8CB3-B50D-FD9A-F1D9-510015B4DD7F}"/>
              </a:ext>
            </a:extLst>
          </p:cNvPr>
          <p:cNvSpPr txBox="1"/>
          <p:nvPr/>
        </p:nvSpPr>
        <p:spPr>
          <a:xfrm>
            <a:off x="1538897" y="4529741"/>
            <a:ext cx="1307058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cubrir sus esquemas de prestación de servicios, el IMSS requiere contar con una infraestructura inmobiliaria a nivel nacional, recurriendo al arrendamiento inmobiliario en aquellas zonas en las cuales no se dispone de infraestructura propia. </a:t>
            </a: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integrar el programa de trabajo, es necesario contar con las propuestas de arrendamiento de bienes inmuebles que presenten los Órganos Normativos y de Operación Administrativa Desconcentrada (OOAD) del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IMSS, c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onforme a los dictámenes técnicos y legales que al efecto elaboren las Unidades Administrativas competentes.</a:t>
            </a:r>
          </a:p>
        </p:txBody>
      </p:sp>
      <p:pic>
        <p:nvPicPr>
          <p:cNvPr id="7" name="Gráfico 6" descr="Edificio con relleno sólido">
            <a:extLst>
              <a:ext uri="{FF2B5EF4-FFF2-40B4-BE49-F238E27FC236}">
                <a16:creationId xmlns:a16="http://schemas.microsoft.com/office/drawing/2014/main" id="{373E45CB-3763-225C-3A87-7BD1ABE44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812" y="4597196"/>
            <a:ext cx="900569" cy="90056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A501FE0C-113F-428E-183F-08E71096A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37811" y="6730092"/>
            <a:ext cx="900569" cy="1056420"/>
          </a:xfrm>
          <a:prstGeom prst="rect">
            <a:avLst/>
          </a:prstGeom>
        </p:spPr>
      </p:pic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02CF858-A309-7027-6266-02D054AB865E}"/>
              </a:ext>
            </a:extLst>
          </p:cNvPr>
          <p:cNvSpPr txBox="1"/>
          <p:nvPr/>
        </p:nvSpPr>
        <p:spPr>
          <a:xfrm>
            <a:off x="747364" y="1825140"/>
            <a:ext cx="137671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  <a:buSzPct val="176000"/>
            </a:pPr>
            <a:r>
              <a:rPr lang="es-MX" sz="2400" b="1" dirty="0">
                <a:solidFill>
                  <a:srgbClr val="245C4F"/>
                </a:solidFill>
                <a:latin typeface="Montserrat" panose="00000500000000000000" pitchFamily="2" charset="0"/>
              </a:rPr>
              <a:t>Programa de Arrendamiento de Inmuebles IMSS Arrendatario Régimen Ordinario 2025.</a:t>
            </a:r>
            <a:endParaRPr lang="es-ES" sz="24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64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7</a:t>
            </a:fld>
            <a:endParaRPr lang="es-MX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945420" y="51356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537A3C0-A285-5E63-8927-027FC98446A3}"/>
              </a:ext>
            </a:extLst>
          </p:cNvPr>
          <p:cNvSpPr txBox="1"/>
          <p:nvPr/>
        </p:nvSpPr>
        <p:spPr>
          <a:xfrm>
            <a:off x="889624" y="1913316"/>
            <a:ext cx="13767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ES" sz="2400" b="1" dirty="0">
                <a:latin typeface="Montserrat" panose="00000500000000000000" pitchFamily="2" charset="0"/>
              </a:rPr>
              <a:t>Estrategias:</a:t>
            </a:r>
            <a:endParaRPr lang="es-MX" sz="2400" b="1" dirty="0">
              <a:latin typeface="Montserrat" panose="00000500000000000000" pitchFamily="2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5C5C17B-F8CF-9354-124D-1FA88AF93BB7}"/>
              </a:ext>
            </a:extLst>
          </p:cNvPr>
          <p:cNvSpPr/>
          <p:nvPr/>
        </p:nvSpPr>
        <p:spPr>
          <a:xfrm>
            <a:off x="945420" y="2810175"/>
            <a:ext cx="13583380" cy="378112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Optimizar la utilización de inmuebles propios,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 identificando aquellos que se encuentran subutilizados, depurando superficies propias y rentadas para su óptimo aprovechamiento.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Autorizar incremento de renta a los casos debidamente justificados, 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y accediendo a incrementar el monto de renta en plazos no menores a dos años y buscando previamente la renovación de contratos sin incremento.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endParaRPr lang="es-MX" sz="2100" b="1" dirty="0">
              <a:latin typeface="Montserrat" panose="00000500000000000000" pitchFamily="2" charset="0"/>
              <a:cs typeface="Arial" pitchFamily="34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Sustitución de inmuebles 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en apego a los programas institucionales enfocados en la baja y enajenación de bienes resguardados; se elaborarán estudios de mercado considerando al menos tres alternativas inmobiliarias.</a:t>
            </a:r>
          </a:p>
        </p:txBody>
      </p:sp>
    </p:spTree>
    <p:extLst>
      <p:ext uri="{BB962C8B-B14F-4D97-AF65-F5344CB8AC3E}">
        <p14:creationId xmlns:p14="http://schemas.microsoft.com/office/powerpoint/2010/main" val="205050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3C5C090-6D87-F0BC-ADF5-3BE639CC7C75}"/>
              </a:ext>
            </a:extLst>
          </p:cNvPr>
          <p:cNvSpPr/>
          <p:nvPr/>
        </p:nvSpPr>
        <p:spPr>
          <a:xfrm>
            <a:off x="1250220" y="2100688"/>
            <a:ext cx="13405580" cy="47472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El Programa de Arrendamiento de Inmuebles IMSS Arrendatario Régimen Ordinario 2025, tiene considerados 292 inmuebles, conforme a lo siguiente:</a:t>
            </a:r>
          </a:p>
          <a:p>
            <a:pPr algn="just">
              <a:buClr>
                <a:srgbClr val="C00000"/>
              </a:buClr>
              <a:buSzPct val="176000"/>
            </a:pPr>
            <a:endParaRPr lang="es-MX" sz="2100" b="1" dirty="0">
              <a:latin typeface="Montserrat SemiBold" panose="000007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dirty="0">
                <a:latin typeface="Montserrat SemiBold" panose="00000700000000000000" pitchFamily="2" charset="0"/>
                <a:cs typeface="Arial" pitchFamily="34" charset="0"/>
              </a:rPr>
              <a:t>Se estima ejercer un presupuesto de 522.2 millones de pesos, el cual contempla:</a:t>
            </a:r>
          </a:p>
          <a:p>
            <a:pPr marL="809625" indent="-809625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ES" sz="2100" dirty="0">
              <a:latin typeface="Montserrat SemiBold" panose="00000700000000000000" pitchFamily="2" charset="0"/>
              <a:cs typeface="Arial" pitchFamily="34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Renovar 211 contratos (113 renovaciones sin incremento y 98 con incremento). 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Evaluar la sustitución de 45 inmuebles arrendados.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Realizar la contratación de 32 nuevos arrendamientos, destacando 8 inmuebles con destino de resguardo de medicamentos.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Cancelar 4 arrendamientos en el transcurso del ejercicio 2025.</a:t>
            </a:r>
          </a:p>
          <a:p>
            <a:pPr marL="457189" lvl="1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endParaRPr lang="es-ES" sz="2100" dirty="0">
              <a:latin typeface="Montserrat SemiBold" panose="00000700000000000000" pitchFamily="2" charset="0"/>
              <a:cs typeface="Arial" pitchFamily="34" charset="0"/>
            </a:endParaRPr>
          </a:p>
          <a:p>
            <a:pPr marL="34290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34290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61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39227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781521" y="401367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6430148-971A-7560-F631-6AED39A96BD2}"/>
              </a:ext>
            </a:extLst>
          </p:cNvPr>
          <p:cNvSpPr txBox="1">
            <a:spLocks/>
          </p:cNvSpPr>
          <p:nvPr/>
        </p:nvSpPr>
        <p:spPr>
          <a:xfrm>
            <a:off x="1880316" y="6067170"/>
            <a:ext cx="10367514" cy="2248928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es-ES_tradnl" dirty="0">
              <a:latin typeface="Montserrat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AAD6C71-AFE2-AC3E-1606-DA95D45489C1}"/>
              </a:ext>
            </a:extLst>
          </p:cNvPr>
          <p:cNvSpPr txBox="1"/>
          <p:nvPr/>
        </p:nvSpPr>
        <p:spPr>
          <a:xfrm>
            <a:off x="864394" y="1265222"/>
            <a:ext cx="11774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Nuevos Arrendamientos (1/3)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03E36A32-D0E7-70EA-8682-FAFC817C4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874090"/>
              </p:ext>
            </p:extLst>
          </p:nvPr>
        </p:nvGraphicFramePr>
        <p:xfrm>
          <a:off x="915194" y="1879600"/>
          <a:ext cx="13715999" cy="6352232"/>
        </p:xfrm>
        <a:graphic>
          <a:graphicData uri="http://schemas.openxmlformats.org/drawingml/2006/table">
            <a:tbl>
              <a:tblPr/>
              <a:tblGrid>
                <a:gridCol w="660188">
                  <a:extLst>
                    <a:ext uri="{9D8B030D-6E8A-4147-A177-3AD203B41FA5}">
                      <a16:colId xmlns:a16="http://schemas.microsoft.com/office/drawing/2014/main" val="4255244581"/>
                    </a:ext>
                  </a:extLst>
                </a:gridCol>
                <a:gridCol w="1365909">
                  <a:extLst>
                    <a:ext uri="{9D8B030D-6E8A-4147-A177-3AD203B41FA5}">
                      <a16:colId xmlns:a16="http://schemas.microsoft.com/office/drawing/2014/main" val="144604318"/>
                    </a:ext>
                  </a:extLst>
                </a:gridCol>
                <a:gridCol w="5241674">
                  <a:extLst>
                    <a:ext uri="{9D8B030D-6E8A-4147-A177-3AD203B41FA5}">
                      <a16:colId xmlns:a16="http://schemas.microsoft.com/office/drawing/2014/main" val="809685951"/>
                    </a:ext>
                  </a:extLst>
                </a:gridCol>
                <a:gridCol w="3414771">
                  <a:extLst>
                    <a:ext uri="{9D8B030D-6E8A-4147-A177-3AD203B41FA5}">
                      <a16:colId xmlns:a16="http://schemas.microsoft.com/office/drawing/2014/main" val="1673803586"/>
                    </a:ext>
                  </a:extLst>
                </a:gridCol>
                <a:gridCol w="1348836">
                  <a:extLst>
                    <a:ext uri="{9D8B030D-6E8A-4147-A177-3AD203B41FA5}">
                      <a16:colId xmlns:a16="http://schemas.microsoft.com/office/drawing/2014/main" val="969484949"/>
                    </a:ext>
                  </a:extLst>
                </a:gridCol>
                <a:gridCol w="1684621">
                  <a:extLst>
                    <a:ext uri="{9D8B030D-6E8A-4147-A177-3AD203B41FA5}">
                      <a16:colId xmlns:a16="http://schemas.microsoft.com/office/drawing/2014/main" val="602219673"/>
                    </a:ext>
                  </a:extLst>
                </a:gridCol>
              </a:tblGrid>
              <a:tr h="399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Delegación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Renta Mensual 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Monto anual con IVA 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865149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Mangana No. 291, Fraccionamiento Vista Alegre, C.P. 20290, Aguascalientes.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75,000.00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1,044,000.00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613"/>
                  </a:ext>
                </a:extLst>
              </a:tr>
              <a:tr h="4271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Independencia 1816 Fraccionamiento Jardines de la Concepción, C.P. 20210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Delegacionales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10,950.00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152,424.00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361874"/>
                  </a:ext>
                </a:extLst>
              </a:tr>
              <a:tr h="5468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Avenida Zacatecas No. 496, esquina San Luis Potosí, Residencia la Hacienda, C.P. 29030, Tuxtla Gutiérrez, Chiapas.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 Auxiliar Administrativa de la Jefatura de Servicios Administrativos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50,000.00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607398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Las Palmas s/n al lado de Pitico “Plaza Laureles” entre Pirules y Chabacanos Fraccionamiento los Laureles (Laureles 1) C.P. 30780, Tapachula, Chiapas.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47,000.00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654,240.00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79497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busqueda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74,600.00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1,038,432.00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139456"/>
                  </a:ext>
                </a:extLst>
              </a:tr>
              <a:tr h="461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busqueda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55,000.00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765,600.00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561292"/>
                  </a:ext>
                </a:extLst>
              </a:tr>
              <a:tr h="4442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Edo. Mex. Poniente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Boulevard Miguel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Aleman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154, Colonia Francisco I. Madero.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Almacén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1,125,000.00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15,660,000.00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848786"/>
                  </a:ext>
                </a:extLst>
              </a:tr>
              <a:tr h="461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busqueda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790,000.00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10,996,800.00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240984"/>
                  </a:ext>
                </a:extLst>
              </a:tr>
              <a:tr h="5297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Fraccionamiento 3 del Predio Rustico Guadalupe Km. 3 de la Carretera Zamora -La Barca, Zamora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30,000.00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417,600.00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946777"/>
                  </a:ext>
                </a:extLst>
              </a:tr>
              <a:tr h="52971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Lazaro Cárdenas No. 1201, Colonia Cuauhtémoc, C.P. 58020, Morelia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155,000.00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2,157,600.00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6646154"/>
                  </a:ext>
                </a:extLst>
              </a:tr>
              <a:tr h="529714">
                <a:tc>
                  <a:txBody>
                    <a:bodyPr/>
                    <a:lstStyle/>
                    <a:p>
                      <a:pPr marL="0" algn="ctr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Boulevard </a:t>
                      </a:r>
                      <a:r>
                        <a:rPr lang="es-MX" sz="13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Cuauhnauhac</a:t>
                      </a:r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s-MX" sz="13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N°</a:t>
                      </a:r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 13, Colonia Progreso, </a:t>
                      </a:r>
                      <a:r>
                        <a:rPr lang="es-MX" sz="13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Mpio</a:t>
                      </a:r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 Jiutepec, Morelos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Sub almacén Delegacional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     287,000.00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3,995,040.00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574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88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238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2018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AAD6C71-AFE2-AC3E-1606-DA95D45489C1}"/>
              </a:ext>
            </a:extLst>
          </p:cNvPr>
          <p:cNvSpPr txBox="1"/>
          <p:nvPr/>
        </p:nvSpPr>
        <p:spPr>
          <a:xfrm>
            <a:off x="636404" y="963127"/>
            <a:ext cx="11774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Nuevos Arrendamientos (2/3)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B9E746E-28A3-1A04-00F9-60A29D625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836701"/>
              </p:ext>
            </p:extLst>
          </p:nvPr>
        </p:nvGraphicFramePr>
        <p:xfrm>
          <a:off x="686594" y="1550933"/>
          <a:ext cx="13715999" cy="6932667"/>
        </p:xfrm>
        <a:graphic>
          <a:graphicData uri="http://schemas.openxmlformats.org/drawingml/2006/table">
            <a:tbl>
              <a:tblPr/>
              <a:tblGrid>
                <a:gridCol w="660188">
                  <a:extLst>
                    <a:ext uri="{9D8B030D-6E8A-4147-A177-3AD203B41FA5}">
                      <a16:colId xmlns:a16="http://schemas.microsoft.com/office/drawing/2014/main" val="4255244581"/>
                    </a:ext>
                  </a:extLst>
                </a:gridCol>
                <a:gridCol w="1365909">
                  <a:extLst>
                    <a:ext uri="{9D8B030D-6E8A-4147-A177-3AD203B41FA5}">
                      <a16:colId xmlns:a16="http://schemas.microsoft.com/office/drawing/2014/main" val="144604318"/>
                    </a:ext>
                  </a:extLst>
                </a:gridCol>
                <a:gridCol w="5241674">
                  <a:extLst>
                    <a:ext uri="{9D8B030D-6E8A-4147-A177-3AD203B41FA5}">
                      <a16:colId xmlns:a16="http://schemas.microsoft.com/office/drawing/2014/main" val="809685951"/>
                    </a:ext>
                  </a:extLst>
                </a:gridCol>
                <a:gridCol w="3414771">
                  <a:extLst>
                    <a:ext uri="{9D8B030D-6E8A-4147-A177-3AD203B41FA5}">
                      <a16:colId xmlns:a16="http://schemas.microsoft.com/office/drawing/2014/main" val="1673803586"/>
                    </a:ext>
                  </a:extLst>
                </a:gridCol>
                <a:gridCol w="1348836">
                  <a:extLst>
                    <a:ext uri="{9D8B030D-6E8A-4147-A177-3AD203B41FA5}">
                      <a16:colId xmlns:a16="http://schemas.microsoft.com/office/drawing/2014/main" val="969484949"/>
                    </a:ext>
                  </a:extLst>
                </a:gridCol>
                <a:gridCol w="1684621">
                  <a:extLst>
                    <a:ext uri="{9D8B030D-6E8A-4147-A177-3AD203B41FA5}">
                      <a16:colId xmlns:a16="http://schemas.microsoft.com/office/drawing/2014/main" val="602219673"/>
                    </a:ext>
                  </a:extLst>
                </a:gridCol>
              </a:tblGrid>
              <a:tr h="399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Delegación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Renta Mensual 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Monto anual con IVA 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865149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busqueda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Tienda IMSS-SNTSS No. 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82,000.00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1,141,440.00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613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busqueda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Tienda IMSS-SNTSS No.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90,000.00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1,252,800.00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918595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Miguel Lerdo de Tejada 421, Centro, García Nuevo León, C.P. 66000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Consultorios de apoyo a la UMF No. 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60,000.00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835,200.00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768003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busqueda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Consultorios de apoyo a la UMF No. 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142,000.00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1,976,640.00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77390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busqueda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Consultorios de apoyo a la UMF No. 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70,000.00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974,400.00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907294"/>
                  </a:ext>
                </a:extLst>
              </a:tr>
              <a:tr h="4271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Porfirio Díaz No. 1109, colonia Barrio Norte, Matías Romero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U.M.F. 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60,000.00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835,200.00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361874"/>
                  </a:ext>
                </a:extLst>
              </a:tr>
              <a:tr h="5468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Calzada Madero 901, Col. Centro, Oaxaca de Juarez, 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U.M.F.38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193,600.00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2,694,912.00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607398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Boulevard Chahue N. 45, La Crucecita, Santa Maria Huatulco, 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U.M.F. 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200,000.00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2,784,000.00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79497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propuesta.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80,000.00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1,113,600.00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139456"/>
                  </a:ext>
                </a:extLst>
              </a:tr>
              <a:tr h="4613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propuesta.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Resguardo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60,000.00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835,200.00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561292"/>
                  </a:ext>
                </a:extLst>
              </a:tr>
              <a:tr h="75130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propuesta.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CECEM Centro de Extensión de Conocimientos en Esquema Modificado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80,000.00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1,113,600.00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1848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735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238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2018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AAD6C71-AFE2-AC3E-1606-DA95D45489C1}"/>
              </a:ext>
            </a:extLst>
          </p:cNvPr>
          <p:cNvSpPr txBox="1"/>
          <p:nvPr/>
        </p:nvSpPr>
        <p:spPr>
          <a:xfrm>
            <a:off x="801504" y="1320100"/>
            <a:ext cx="11774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Nuevos Arrendamientos (3/3)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B9E746E-28A3-1A04-00F9-60A29D625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53419"/>
              </p:ext>
            </p:extLst>
          </p:nvPr>
        </p:nvGraphicFramePr>
        <p:xfrm>
          <a:off x="915194" y="1879600"/>
          <a:ext cx="13715999" cy="6722714"/>
        </p:xfrm>
        <a:graphic>
          <a:graphicData uri="http://schemas.openxmlformats.org/drawingml/2006/table">
            <a:tbl>
              <a:tblPr/>
              <a:tblGrid>
                <a:gridCol w="660188">
                  <a:extLst>
                    <a:ext uri="{9D8B030D-6E8A-4147-A177-3AD203B41FA5}">
                      <a16:colId xmlns:a16="http://schemas.microsoft.com/office/drawing/2014/main" val="4255244581"/>
                    </a:ext>
                  </a:extLst>
                </a:gridCol>
                <a:gridCol w="1365909">
                  <a:extLst>
                    <a:ext uri="{9D8B030D-6E8A-4147-A177-3AD203B41FA5}">
                      <a16:colId xmlns:a16="http://schemas.microsoft.com/office/drawing/2014/main" val="144604318"/>
                    </a:ext>
                  </a:extLst>
                </a:gridCol>
                <a:gridCol w="5241674">
                  <a:extLst>
                    <a:ext uri="{9D8B030D-6E8A-4147-A177-3AD203B41FA5}">
                      <a16:colId xmlns:a16="http://schemas.microsoft.com/office/drawing/2014/main" val="809685951"/>
                    </a:ext>
                  </a:extLst>
                </a:gridCol>
                <a:gridCol w="3414771">
                  <a:extLst>
                    <a:ext uri="{9D8B030D-6E8A-4147-A177-3AD203B41FA5}">
                      <a16:colId xmlns:a16="http://schemas.microsoft.com/office/drawing/2014/main" val="1673803586"/>
                    </a:ext>
                  </a:extLst>
                </a:gridCol>
                <a:gridCol w="1348836">
                  <a:extLst>
                    <a:ext uri="{9D8B030D-6E8A-4147-A177-3AD203B41FA5}">
                      <a16:colId xmlns:a16="http://schemas.microsoft.com/office/drawing/2014/main" val="969484949"/>
                    </a:ext>
                  </a:extLst>
                </a:gridCol>
                <a:gridCol w="1684621">
                  <a:extLst>
                    <a:ext uri="{9D8B030D-6E8A-4147-A177-3AD203B41FA5}">
                      <a16:colId xmlns:a16="http://schemas.microsoft.com/office/drawing/2014/main" val="602219673"/>
                    </a:ext>
                  </a:extLst>
                </a:gridCol>
              </a:tblGrid>
              <a:tr h="399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Delegación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Renta Mensual 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Monto anual con IVA 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865149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Nopalucan No. 10, Rincon de la Paz, Puebla, 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Archivo de Pensiones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10,000.00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139,200.00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613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Tecnológico No. 100, Nivel 8, Col. Centro, Santiago de Querétaro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Administrativas de la Jefatura de Salud en el Trabajo, Prestaciones Económicas y Sociales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93,200.00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1,297,344.00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4918595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</a:t>
                      </a:r>
                    </a:p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Mariano Arista No. 965, Col. Tequisquiapan, 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CDI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35,000.00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487,200.00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768003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</a:t>
                      </a:r>
                    </a:p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Carr. San Luis Potosí - Matehuala No. 1680, Ejido el Zapote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Almacen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120,000.00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1,670,400.00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377390"/>
                  </a:ext>
                </a:extLst>
              </a:tr>
              <a:tr h="580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Circuito Nueva Estación No. 4453, C.P.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95,000.00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1,322,400.00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907294"/>
                  </a:ext>
                </a:extLst>
              </a:tr>
              <a:tr h="4271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busqueda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120,000.00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1,670,400.00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361874"/>
                  </a:ext>
                </a:extLst>
              </a:tr>
              <a:tr h="5468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Azaleas No. 102 Lote 10 Manzana 4, Fraccionamiento Real del Ángel, Colonia Sabina, C.P. 86153, Villahermosa, 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270,000.00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3,758,400.00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607398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</a:t>
                      </a:r>
                    </a:p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Vicente Guerrero No. 34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 3,000.00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41,760.00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979497"/>
                  </a:ext>
                </a:extLst>
              </a:tr>
              <a:tr h="7176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 </a:t>
                      </a:r>
                    </a:p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Unión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21, Colonia Santa Lucia II,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Mpio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. Emiliano Zapata , Veracruz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 almacén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250,000.00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3,480,000.00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139456"/>
                  </a:ext>
                </a:extLst>
              </a:tr>
              <a:tr h="461364">
                <a:tc>
                  <a:txBody>
                    <a:bodyPr/>
                    <a:lstStyle/>
                    <a:p>
                      <a:pPr marL="0" algn="ctr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341333" rtl="0" eaLnBrk="1" fontAlgn="ctr" latinLnBrk="0" hangingPunct="1"/>
                      <a:r>
                        <a:rPr lang="es-MX" sz="13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Calle Independencia No. 10, Zona Centro, C.P. 98200, Concepción del Oro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 8,000.00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111,360.00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561292"/>
                  </a:ext>
                </a:extLst>
              </a:tr>
              <a:tr h="461364">
                <a:tc>
                  <a:txBody>
                    <a:bodyPr/>
                    <a:lstStyle/>
                    <a:p>
                      <a:pPr algn="ctr" rtl="0" fontAlgn="ctr"/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4,821,350.00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67,113,192.00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E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036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67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238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201838"/>
            <a:ext cx="551537" cy="68970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9AE834-FF91-5456-9D51-51AC7BA563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637022"/>
              </p:ext>
            </p:extLst>
          </p:nvPr>
        </p:nvGraphicFramePr>
        <p:xfrm>
          <a:off x="1264326" y="2685256"/>
          <a:ext cx="10432374" cy="3479866"/>
        </p:xfrm>
        <a:graphic>
          <a:graphicData uri="http://schemas.openxmlformats.org/drawingml/2006/table">
            <a:tbl>
              <a:tblPr/>
              <a:tblGrid>
                <a:gridCol w="4468062">
                  <a:extLst>
                    <a:ext uri="{9D8B030D-6E8A-4147-A177-3AD203B41FA5}">
                      <a16:colId xmlns:a16="http://schemas.microsoft.com/office/drawing/2014/main" val="3752441935"/>
                    </a:ext>
                  </a:extLst>
                </a:gridCol>
                <a:gridCol w="3254515">
                  <a:extLst>
                    <a:ext uri="{9D8B030D-6E8A-4147-A177-3AD203B41FA5}">
                      <a16:colId xmlns:a16="http://schemas.microsoft.com/office/drawing/2014/main" val="946077496"/>
                    </a:ext>
                  </a:extLst>
                </a:gridCol>
                <a:gridCol w="2709797">
                  <a:extLst>
                    <a:ext uri="{9D8B030D-6E8A-4147-A177-3AD203B41FA5}">
                      <a16:colId xmlns:a16="http://schemas.microsoft.com/office/drawing/2014/main" val="4160406611"/>
                    </a:ext>
                  </a:extLst>
                </a:gridCol>
              </a:tblGrid>
              <a:tr h="475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" panose="00000500000000000000" pitchFamily="2" charset="0"/>
                        </a:rPr>
                        <a:t>Figuras de Arrendamiento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" panose="00000500000000000000" pitchFamily="2" charset="0"/>
                        </a:rPr>
                        <a:t>Proyectados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" panose="00000500000000000000" pitchFamily="2" charset="0"/>
                        </a:rPr>
                        <a:t>Importe</a:t>
                      </a:r>
                    </a:p>
                    <a:p>
                      <a:pPr algn="ctr" rtl="0" fontAlgn="ctr"/>
                      <a:r>
                        <a:rPr lang="es-MX" sz="2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" panose="00000500000000000000" pitchFamily="2" charset="0"/>
                        </a:rPr>
                        <a:t>(pesos)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007814"/>
                  </a:ext>
                </a:extLst>
              </a:tr>
              <a:tr h="475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100" b="0" i="0" u="none" strike="noStrike">
                          <a:effectLst/>
                          <a:latin typeface="Arial" panose="020B0604020202020204" pitchFamily="34" charset="0"/>
                        </a:rPr>
                        <a:t>            273,910,318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7690110"/>
                  </a:ext>
                </a:extLst>
              </a:tr>
              <a:tr h="475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100" b="0" i="0" u="none" strike="noStrike">
                          <a:effectLst/>
                          <a:latin typeface="Arial" panose="020B0604020202020204" pitchFamily="34" charset="0"/>
                        </a:rPr>
                        <a:t>            125,433,421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0873232"/>
                  </a:ext>
                </a:extLst>
              </a:tr>
              <a:tr h="475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100" b="0" i="0" u="none" strike="noStrike" dirty="0">
                          <a:effectLst/>
                          <a:latin typeface="Arial" panose="020B0604020202020204" pitchFamily="34" charset="0"/>
                        </a:rPr>
                        <a:t>              55,406,287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981500"/>
                  </a:ext>
                </a:extLst>
              </a:tr>
              <a:tr h="475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Nuevos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100" b="0" i="0" u="none" strike="noStrike">
                          <a:effectLst/>
                          <a:latin typeface="Arial" panose="020B0604020202020204" pitchFamily="34" charset="0"/>
                        </a:rPr>
                        <a:t>              67,113,192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120899"/>
                  </a:ext>
                </a:extLst>
              </a:tr>
              <a:tr h="475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100" b="0" i="0" u="none" strike="noStrike">
                          <a:effectLst/>
                          <a:latin typeface="Arial" panose="020B0604020202020204" pitchFamily="34" charset="0"/>
                        </a:rPr>
                        <a:t>                   300,339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3486765"/>
                  </a:ext>
                </a:extLst>
              </a:tr>
              <a:tr h="4537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" panose="00000500000000000000" pitchFamily="2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2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" panose="00000500000000000000" pitchFamily="2" charset="0"/>
                        </a:rPr>
                        <a:t>292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2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" panose="00000500000000000000" pitchFamily="2" charset="0"/>
                        </a:rPr>
                        <a:t>522,163,557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635331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66723EEE-D818-ABB5-AEEA-DC6871616907}"/>
              </a:ext>
            </a:extLst>
          </p:cNvPr>
          <p:cNvSpPr txBox="1"/>
          <p:nvPr/>
        </p:nvSpPr>
        <p:spPr>
          <a:xfrm>
            <a:off x="1250220" y="1933959"/>
            <a:ext cx="49261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Resumen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805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09C82C-727D-88C4-04EE-47930D249703}"/>
              </a:ext>
            </a:extLst>
          </p:cNvPr>
          <p:cNvSpPr txBox="1"/>
          <p:nvPr/>
        </p:nvSpPr>
        <p:spPr>
          <a:xfrm>
            <a:off x="991661" y="1929023"/>
            <a:ext cx="77394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Figuras de Ocupación (1/2)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14B7ECE-1ABD-2E45-08D7-A1840F327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890669"/>
              </p:ext>
            </p:extLst>
          </p:nvPr>
        </p:nvGraphicFramePr>
        <p:xfrm>
          <a:off x="1068388" y="2457949"/>
          <a:ext cx="13409612" cy="5912312"/>
        </p:xfrm>
        <a:graphic>
          <a:graphicData uri="http://schemas.openxmlformats.org/drawingml/2006/table">
            <a:tbl>
              <a:tblPr/>
              <a:tblGrid>
                <a:gridCol w="717252">
                  <a:extLst>
                    <a:ext uri="{9D8B030D-6E8A-4147-A177-3AD203B41FA5}">
                      <a16:colId xmlns:a16="http://schemas.microsoft.com/office/drawing/2014/main" val="1428097662"/>
                    </a:ext>
                  </a:extLst>
                </a:gridCol>
                <a:gridCol w="2286238">
                  <a:extLst>
                    <a:ext uri="{9D8B030D-6E8A-4147-A177-3AD203B41FA5}">
                      <a16:colId xmlns:a16="http://schemas.microsoft.com/office/drawing/2014/main" val="1059466590"/>
                    </a:ext>
                  </a:extLst>
                </a:gridCol>
                <a:gridCol w="1733357">
                  <a:extLst>
                    <a:ext uri="{9D8B030D-6E8A-4147-A177-3AD203B41FA5}">
                      <a16:colId xmlns:a16="http://schemas.microsoft.com/office/drawing/2014/main" val="1261614236"/>
                    </a:ext>
                  </a:extLst>
                </a:gridCol>
                <a:gridCol w="2056121">
                  <a:extLst>
                    <a:ext uri="{9D8B030D-6E8A-4147-A177-3AD203B41FA5}">
                      <a16:colId xmlns:a16="http://schemas.microsoft.com/office/drawing/2014/main" val="1727752319"/>
                    </a:ext>
                  </a:extLst>
                </a:gridCol>
                <a:gridCol w="1458411">
                  <a:extLst>
                    <a:ext uri="{9D8B030D-6E8A-4147-A177-3AD203B41FA5}">
                      <a16:colId xmlns:a16="http://schemas.microsoft.com/office/drawing/2014/main" val="2441736654"/>
                    </a:ext>
                  </a:extLst>
                </a:gridCol>
                <a:gridCol w="1102774">
                  <a:extLst>
                    <a:ext uri="{9D8B030D-6E8A-4147-A177-3AD203B41FA5}">
                      <a16:colId xmlns:a16="http://schemas.microsoft.com/office/drawing/2014/main" val="2724568259"/>
                    </a:ext>
                  </a:extLst>
                </a:gridCol>
                <a:gridCol w="1051969">
                  <a:extLst>
                    <a:ext uri="{9D8B030D-6E8A-4147-A177-3AD203B41FA5}">
                      <a16:colId xmlns:a16="http://schemas.microsoft.com/office/drawing/2014/main" val="52869679"/>
                    </a:ext>
                  </a:extLst>
                </a:gridCol>
                <a:gridCol w="1461399">
                  <a:extLst>
                    <a:ext uri="{9D8B030D-6E8A-4147-A177-3AD203B41FA5}">
                      <a16:colId xmlns:a16="http://schemas.microsoft.com/office/drawing/2014/main" val="77436243"/>
                    </a:ext>
                  </a:extLst>
                </a:gridCol>
                <a:gridCol w="1542091">
                  <a:extLst>
                    <a:ext uri="{9D8B030D-6E8A-4147-A177-3AD203B41FA5}">
                      <a16:colId xmlns:a16="http://schemas.microsoft.com/office/drawing/2014/main" val="2156222894"/>
                    </a:ext>
                  </a:extLst>
                </a:gridCol>
              </a:tblGrid>
              <a:tr h="8612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Renovación con Incremento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Renovación Sin Incremento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Sustitución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Subtotal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Cancelación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Nuevos Arrendamientos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Programa de Arrendamiento 2025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270485"/>
                  </a:ext>
                </a:extLst>
              </a:tr>
              <a:tr h="278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AGUASCALIENTES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152347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BAJA CALIFORNIA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77764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BAJA CALIFORNIA SUR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037191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CAMPECHE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668054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COAHUILA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948899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COLIMA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84845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CHIAPAS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839569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CHIHUAHUA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053965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NIVEL CENTRAL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25474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DURANGO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3101686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GUANAJUATO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319957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GUERRERO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894656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949577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79096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EDO. MEX. OTE.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7231356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EDO. MEX. PTE.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9000997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48109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5744789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86649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487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905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09C82C-727D-88C4-04EE-47930D249703}"/>
              </a:ext>
            </a:extLst>
          </p:cNvPr>
          <p:cNvSpPr txBox="1"/>
          <p:nvPr/>
        </p:nvSpPr>
        <p:spPr>
          <a:xfrm>
            <a:off x="991661" y="1922545"/>
            <a:ext cx="77394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Figuras de Ocupación (1/2)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E14B7ECE-1ABD-2E45-08D7-A1840F327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022681"/>
              </p:ext>
            </p:extLst>
          </p:nvPr>
        </p:nvGraphicFramePr>
        <p:xfrm>
          <a:off x="1068388" y="2457949"/>
          <a:ext cx="13409612" cy="4907488"/>
        </p:xfrm>
        <a:graphic>
          <a:graphicData uri="http://schemas.openxmlformats.org/drawingml/2006/table">
            <a:tbl>
              <a:tblPr/>
              <a:tblGrid>
                <a:gridCol w="717252">
                  <a:extLst>
                    <a:ext uri="{9D8B030D-6E8A-4147-A177-3AD203B41FA5}">
                      <a16:colId xmlns:a16="http://schemas.microsoft.com/office/drawing/2014/main" val="1428097662"/>
                    </a:ext>
                  </a:extLst>
                </a:gridCol>
                <a:gridCol w="2286238">
                  <a:extLst>
                    <a:ext uri="{9D8B030D-6E8A-4147-A177-3AD203B41FA5}">
                      <a16:colId xmlns:a16="http://schemas.microsoft.com/office/drawing/2014/main" val="1059466590"/>
                    </a:ext>
                  </a:extLst>
                </a:gridCol>
                <a:gridCol w="1733357">
                  <a:extLst>
                    <a:ext uri="{9D8B030D-6E8A-4147-A177-3AD203B41FA5}">
                      <a16:colId xmlns:a16="http://schemas.microsoft.com/office/drawing/2014/main" val="1261614236"/>
                    </a:ext>
                  </a:extLst>
                </a:gridCol>
                <a:gridCol w="2056121">
                  <a:extLst>
                    <a:ext uri="{9D8B030D-6E8A-4147-A177-3AD203B41FA5}">
                      <a16:colId xmlns:a16="http://schemas.microsoft.com/office/drawing/2014/main" val="1727752319"/>
                    </a:ext>
                  </a:extLst>
                </a:gridCol>
                <a:gridCol w="1458411">
                  <a:extLst>
                    <a:ext uri="{9D8B030D-6E8A-4147-A177-3AD203B41FA5}">
                      <a16:colId xmlns:a16="http://schemas.microsoft.com/office/drawing/2014/main" val="2441736654"/>
                    </a:ext>
                  </a:extLst>
                </a:gridCol>
                <a:gridCol w="1102774">
                  <a:extLst>
                    <a:ext uri="{9D8B030D-6E8A-4147-A177-3AD203B41FA5}">
                      <a16:colId xmlns:a16="http://schemas.microsoft.com/office/drawing/2014/main" val="2724568259"/>
                    </a:ext>
                  </a:extLst>
                </a:gridCol>
                <a:gridCol w="1051969">
                  <a:extLst>
                    <a:ext uri="{9D8B030D-6E8A-4147-A177-3AD203B41FA5}">
                      <a16:colId xmlns:a16="http://schemas.microsoft.com/office/drawing/2014/main" val="52869679"/>
                    </a:ext>
                  </a:extLst>
                </a:gridCol>
                <a:gridCol w="1461399">
                  <a:extLst>
                    <a:ext uri="{9D8B030D-6E8A-4147-A177-3AD203B41FA5}">
                      <a16:colId xmlns:a16="http://schemas.microsoft.com/office/drawing/2014/main" val="77436243"/>
                    </a:ext>
                  </a:extLst>
                </a:gridCol>
                <a:gridCol w="1542091">
                  <a:extLst>
                    <a:ext uri="{9D8B030D-6E8A-4147-A177-3AD203B41FA5}">
                      <a16:colId xmlns:a16="http://schemas.microsoft.com/office/drawing/2014/main" val="2156222894"/>
                    </a:ext>
                  </a:extLst>
                </a:gridCol>
              </a:tblGrid>
              <a:tr h="8612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Renovación con Incremento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Renovación Sin Incremento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Sustitución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Subtotal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Cancelación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Nuevos Arrendamientos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Programa de Arrendamiento 2025</a:t>
                      </a:r>
                    </a:p>
                  </a:txBody>
                  <a:tcPr marL="8972" marR="8972" marT="8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270485"/>
                  </a:ext>
                </a:extLst>
              </a:tr>
              <a:tr h="278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152347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77764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QUERETARO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037191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668054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POTOSI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948899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84845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SONORA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839569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053965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25474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3101686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319957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894656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YUCATAN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949577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790963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35-36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NORTE, D. F.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7231356"/>
                  </a:ext>
                </a:extLst>
              </a:tr>
              <a:tr h="2512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37-38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SUR, D. F.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9000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011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15</a:t>
            </a:fld>
            <a:endParaRPr lang="es-MX" sz="1600" dirty="0"/>
          </a:p>
        </p:txBody>
      </p:sp>
      <p:sp>
        <p:nvSpPr>
          <p:cNvPr id="22" name="Google Shape;482;p25">
            <a:extLst>
              <a:ext uri="{FF2B5EF4-FFF2-40B4-BE49-F238E27FC236}">
                <a16:creationId xmlns:a16="http://schemas.microsoft.com/office/drawing/2014/main" id="{2A74A0EA-60CB-F795-1672-18A9B59CB684}"/>
              </a:ext>
            </a:extLst>
          </p:cNvPr>
          <p:cNvSpPr txBox="1">
            <a:spLocks/>
          </p:cNvSpPr>
          <p:nvPr/>
        </p:nvSpPr>
        <p:spPr>
          <a:xfrm>
            <a:off x="1225286" y="780555"/>
            <a:ext cx="13408759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>
            <a:lvl1pPr algn="l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kern="120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buSzPct val="100000"/>
            </a:pPr>
            <a:r>
              <a:rPr 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pic>
        <p:nvPicPr>
          <p:cNvPr id="2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CA3AC67D-24C5-26E1-97CB-AED2091CA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9665" y="831355"/>
            <a:ext cx="626170" cy="72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1 CuadroTexto">
            <a:extLst>
              <a:ext uri="{FF2B5EF4-FFF2-40B4-BE49-F238E27FC236}">
                <a16:creationId xmlns:a16="http://schemas.microsoft.com/office/drawing/2014/main" id="{C71D0421-3313-AC26-36CF-BB57574B5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785" y="1626533"/>
            <a:ext cx="1365842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100" dirty="0">
                <a:latin typeface="Montserrat SemiBold" panose="00000700000000000000" pitchFamily="2" charset="0"/>
                <a:cs typeface="Montserrat Regular"/>
              </a:rPr>
              <a:t>E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ste Consejo Técnico, con fundamento en los artículos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1, 4 párrafo cuarto, 90, 123, apartado A, fracción 29, y 134 de la Constitución Política de los Estados Unidos Mexicanos; 1, 3, fracción I, y 45 de la Ley Orgánica de la Administración Pública Federal; 1, 2, 5, 11, 12 y 57 de la Ley Federal de las Entidades Paraestatales; numeral 75 apartado Organismos Descentralizados No Sectorizados de la relación de Entidades Paraestatales de la Administración Pública Federal; 1, 5, 251 fracción IV y XXXVII; 253 fracciones II, III, V y último párrafo, 263, 264, fracciones I, III, XIV y XVII, de la Ley del Seguro Social;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116 de la Ley General de Bienes Nacionales y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31, fracción XX, del Reglamento Interior del Instituto Mexicano del Seguro Social,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así como de conformidad con el planteamiento presentado por el Director General, a través del Titular de la Dirección de Administración, en términos del oficio número ______ del ___ de XX de 2024 y al dictamen del Comité de Administración del propio Órgano de Gobierno, emitido en reunión realizada el XX del mismo mes y año, </a:t>
            </a:r>
            <a:r>
              <a:rPr lang="es-ES_tradnl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Acuerda:</a:t>
            </a:r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28F7412C-E653-9738-E3AC-446AC6FDEFBA}"/>
              </a:ext>
            </a:extLst>
          </p:cNvPr>
          <p:cNvSpPr/>
          <p:nvPr/>
        </p:nvSpPr>
        <p:spPr>
          <a:xfrm>
            <a:off x="1112785" y="5694353"/>
            <a:ext cx="13566980" cy="1631216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0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Primero.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Aprobar el Programa de Arrendamiento de Inmuebles para el año 2025, IMSS-Arrendatario Régimen Ordinario, que contiene las estrategias de planeación y operación para un total de 292 inmuebles, consistente en: cancelar 4 arrendamientos, renovar 211 contratos, </a:t>
            </a:r>
            <a:r>
              <a:rPr lang="es-ES" altLang="es-MX" sz="2000" dirty="0">
                <a:latin typeface="Montserrat SemiBold" panose="00000700000000000000" pitchFamily="2" charset="0"/>
                <a:cs typeface="Arial" pitchFamily="34" charset="0"/>
              </a:rPr>
              <a:t>e</a:t>
            </a:r>
            <a:r>
              <a:rPr lang="es-ES" sz="2000" dirty="0">
                <a:latin typeface="Montserrat SemiBold" panose="00000700000000000000" pitchFamily="2" charset="0"/>
                <a:cs typeface="Arial" pitchFamily="34" charset="0"/>
              </a:rPr>
              <a:t>valuar la sustitución de 45 inmuebles arrendados y considerar la contratación de 32 nuevos arrendamientos; lo anterior, 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con un presupuesto total de 522.2 millones de pesos.</a:t>
            </a:r>
            <a:endParaRPr lang="es-MX" sz="2000" dirty="0">
              <a:latin typeface="Montserrat SemiBold" panose="000007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6A47BF8-065E-8E4D-8BF0-1438F1F7F3C9}"/>
              </a:ext>
            </a:extLst>
          </p:cNvPr>
          <p:cNvSpPr/>
          <p:nvPr/>
        </p:nvSpPr>
        <p:spPr>
          <a:xfrm>
            <a:off x="1112785" y="7499705"/>
            <a:ext cx="13566980" cy="1015663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0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Segundo.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La Dirección de Administración deberá presentar el informe de resultados del Programa de Arrendamiento de Inmuebles IMSS-Arrendatario Régimen Ordinario 2025, en cumplimiento a lo establecido en el presente Acuerdo, durante el primer trimestre del ejercicio 2026.</a:t>
            </a:r>
            <a:endParaRPr lang="es-MX" sz="20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38819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DEC9A2"/>
        </a:solidFill>
        <a:ln>
          <a:noFill/>
        </a:ln>
      </a:spPr>
      <a:bodyPr wrap="square">
        <a:spAutoFit/>
      </a:bodyPr>
      <a:lstStyle>
        <a:defPPr algn="just">
          <a:spcAft>
            <a:spcPts val="600"/>
          </a:spcAft>
          <a:defRPr sz="2100" b="1" dirty="0">
            <a:solidFill>
              <a:srgbClr val="000000"/>
            </a:solidFill>
            <a:latin typeface="Montserrat SemiBold" panose="00000700000000000000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F1BCFD9EA8914F9663FB3516E04481" ma:contentTypeVersion="7" ma:contentTypeDescription="Crear nuevo documento." ma:contentTypeScope="" ma:versionID="b16b730c234caab563a82a96b1b3e5c4">
  <xsd:schema xmlns:xsd="http://www.w3.org/2001/XMLSchema" xmlns:xs="http://www.w3.org/2001/XMLSchema" xmlns:p="http://schemas.microsoft.com/office/2006/metadata/properties" xmlns:ns3="a2770f74-af22-49e5-9708-c040837a78ef" xmlns:ns4="d663ee2f-dbcc-4065-8641-473277385670" targetNamespace="http://schemas.microsoft.com/office/2006/metadata/properties" ma:root="true" ma:fieldsID="85f16a97b0614c5008e38895a16f121e" ns3:_="" ns4:_="">
    <xsd:import namespace="a2770f74-af22-49e5-9708-c040837a78ef"/>
    <xsd:import namespace="d663ee2f-dbcc-4065-8641-473277385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70f74-af22-49e5-9708-c040837a78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ee2f-dbcc-4065-8641-473277385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75DC98-A372-4560-83A1-CE417D25B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70f74-af22-49e5-9708-c040837a78ef"/>
    <ds:schemaRef ds:uri="d663ee2f-dbcc-4065-8641-473277385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EB4DD2-DAE0-49CF-98FA-1370D657C3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F71CDF-9BCA-4E4E-86DF-AC74A01B238E}">
  <ds:schemaRefs>
    <ds:schemaRef ds:uri="http://schemas.microsoft.com/office/2006/documentManagement/types"/>
    <ds:schemaRef ds:uri="d663ee2f-dbcc-4065-8641-473277385670"/>
    <ds:schemaRef ds:uri="http://purl.org/dc/terms/"/>
    <ds:schemaRef ds:uri="http://purl.org/dc/elements/1.1/"/>
    <ds:schemaRef ds:uri="a2770f74-af22-49e5-9708-c040837a78ef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7314</TotalTime>
  <Words>2313</Words>
  <Application>Microsoft Office PowerPoint</Application>
  <PresentationFormat>Personalizado</PresentationFormat>
  <Paragraphs>700</Paragraphs>
  <Slides>15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Montserrat</vt:lpstr>
      <vt:lpstr>Calibri Light</vt:lpstr>
      <vt:lpstr>Montserrat SemiBold</vt:lpstr>
      <vt:lpstr>Calibri</vt:lpstr>
      <vt:lpstr>Arial</vt:lpstr>
      <vt:lpstr>Wingdings</vt:lpstr>
      <vt:lpstr>Diseño personalizado</vt:lpstr>
      <vt:lpstr>Tema de Office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197</cp:revision>
  <cp:lastPrinted>2024-01-19T03:03:17Z</cp:lastPrinted>
  <dcterms:created xsi:type="dcterms:W3CDTF">2018-12-04T03:27:02Z</dcterms:created>
  <dcterms:modified xsi:type="dcterms:W3CDTF">2024-08-28T21:07:33Z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0x0101000AF1BCFD9EA8914F9663FB3516E04481</vt:lpwstr>
  </property>
</Properties>
</file>