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74" r:id="rId4"/>
    <p:sldMasterId id="2147483686" r:id="rId5"/>
  </p:sldMasterIdLst>
  <p:notesMasterIdLst>
    <p:notesMasterId r:id="rId19"/>
  </p:notesMasterIdLst>
  <p:handoutMasterIdLst>
    <p:handoutMasterId r:id="rId20"/>
  </p:handoutMasterIdLst>
  <p:sldIdLst>
    <p:sldId id="270" r:id="rId6"/>
    <p:sldId id="279" r:id="rId7"/>
    <p:sldId id="280" r:id="rId8"/>
    <p:sldId id="314" r:id="rId9"/>
    <p:sldId id="317" r:id="rId10"/>
    <p:sldId id="327" r:id="rId11"/>
    <p:sldId id="291" r:id="rId12"/>
    <p:sldId id="312" r:id="rId13"/>
    <p:sldId id="298" r:id="rId14"/>
    <p:sldId id="328" r:id="rId15"/>
    <p:sldId id="323" r:id="rId16"/>
    <p:sldId id="322" r:id="rId17"/>
    <p:sldId id="326" r:id="rId18"/>
  </p:sldIdLst>
  <p:sldSz cx="15546388" cy="10059988"/>
  <p:notesSz cx="6810375" cy="9942513"/>
  <p:embeddedFontLst>
    <p:embeddedFont>
      <p:font typeface="Montserrat" panose="00000500000000000000" pitchFamily="2" charset="0"/>
      <p:regular r:id="rId21"/>
      <p:bold r:id="rId22"/>
      <p:italic r:id="rId23"/>
      <p:boldItalic r:id="rId24"/>
    </p:embeddedFont>
    <p:embeddedFont>
      <p:font typeface="Montserrat SemiBold" panose="00000700000000000000" pitchFamily="2" charset="0"/>
      <p:regular r:id="rId25"/>
      <p:bold r:id="rId26"/>
      <p:italic r:id="rId27"/>
      <p:boldItalic r:id="rId28"/>
    </p:embeddedFont>
  </p:embeddedFontLst>
  <p:defaultTextStyle>
    <a:defPPr>
      <a:defRPr lang="es-MX"/>
    </a:defPPr>
    <a:lvl1pPr marL="0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1pPr>
    <a:lvl2pPr marL="614508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2pPr>
    <a:lvl3pPr marL="1229014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3pPr>
    <a:lvl4pPr marL="1843522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4pPr>
    <a:lvl5pPr marL="2458028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5pPr>
    <a:lvl6pPr marL="3072536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6pPr>
    <a:lvl7pPr marL="3687042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7pPr>
    <a:lvl8pPr marL="4301550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8pPr>
    <a:lvl9pPr marL="4916058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48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5C4F"/>
    <a:srgbClr val="DECEAD"/>
    <a:srgbClr val="BC945A"/>
    <a:srgbClr val="DEC9A2"/>
    <a:srgbClr val="911034"/>
    <a:srgbClr val="A42145"/>
    <a:srgbClr val="5B0F00"/>
    <a:srgbClr val="6E152E"/>
    <a:srgbClr val="691B31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51"/>
    <p:restoredTop sz="96247" autoAdjust="0"/>
  </p:normalViewPr>
  <p:slideViewPr>
    <p:cSldViewPr snapToGrid="0" snapToObjects="1">
      <p:cViewPr varScale="1">
        <p:scale>
          <a:sx n="76" d="100"/>
          <a:sy n="76" d="100"/>
        </p:scale>
        <p:origin x="1254" y="96"/>
      </p:cViewPr>
      <p:guideLst>
        <p:guide orient="horz" pos="3168"/>
        <p:guide pos="48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93" d="100"/>
          <a:sy n="93" d="100"/>
        </p:scale>
        <p:origin x="2576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6.fntdata"/><Relationship Id="rId3" Type="http://schemas.openxmlformats.org/officeDocument/2006/relationships/customXml" Target="../customXml/item3.xml"/><Relationship Id="rId21" Type="http://schemas.openxmlformats.org/officeDocument/2006/relationships/font" Target="fonts/font1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5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927D54E-8C2E-5140-8C91-3FEA4A3AB80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2D13BB7-3677-894F-9A14-A006787831D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7637" y="0"/>
            <a:ext cx="2951163" cy="498852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F95092CE-056A-8E4F-AA38-7AF6D4E38A72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1DC28EA-8CAC-E143-B39A-5889FAF7299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3663"/>
            <a:ext cx="2951163" cy="498851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8C73B85-DAD0-4144-A9F5-B99516FD33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7637" y="9443663"/>
            <a:ext cx="2951163" cy="498851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2283F5F3-A0C0-064E-A21B-3D52FC9E23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53975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7637" y="0"/>
            <a:ext cx="2951163" cy="498852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1A0E016B-CAC3-6B4C-90C0-D7AA6A747DA3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812800" y="1243013"/>
            <a:ext cx="518477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44" tIns="46872" rIns="93744" bIns="46872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1038" y="4784835"/>
            <a:ext cx="5448300" cy="3914865"/>
          </a:xfrm>
          <a:prstGeom prst="rect">
            <a:avLst/>
          </a:prstGeom>
        </p:spPr>
        <p:txBody>
          <a:bodyPr vert="horz" lIns="93744" tIns="46872" rIns="93744" bIns="46872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43663"/>
            <a:ext cx="2951163" cy="498851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7637" y="9443663"/>
            <a:ext cx="2951163" cy="498851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4ABF3107-FFE8-3645-B89F-777090C37B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98904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1pPr>
    <a:lvl2pPr marL="614508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2pPr>
    <a:lvl3pPr marL="1229014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3pPr>
    <a:lvl4pPr marL="1843522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4pPr>
    <a:lvl5pPr marL="2458028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5pPr>
    <a:lvl6pPr marL="3072536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6pPr>
    <a:lvl7pPr marL="3687042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7pPr>
    <a:lvl8pPr marL="4301550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8pPr>
    <a:lvl9pPr marL="4916058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83440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7870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713034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266809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044575" y="1143000"/>
            <a:ext cx="476885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78703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96294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357290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20219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10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103134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11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50545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12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444703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13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21507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8B449D-E851-8881-EF3B-97DA789CB0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43299" y="1646392"/>
            <a:ext cx="11659791" cy="350236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713DF0A-F984-888A-6B41-3FB5BFA225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3299" y="5283823"/>
            <a:ext cx="11659791" cy="242883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797A8E8-D9D8-EB57-37C8-E23AEDE2D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720684-3597-2BB9-03A1-EA96214DE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D6B6A3-C116-D570-6AF0-9B665480B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4152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C1D346-7A52-6DBC-A0E3-6A53C59C5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364D3B-E9BC-0D82-3547-FDF60F6FF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C59253-398D-3EB3-067D-93AF77F58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36CA81-735D-3D3B-3519-C9A142067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19181F-FA0C-BA5E-9BED-CF23D8F40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1650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40F128-81A4-8143-7843-FC61E8551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17" y="2508012"/>
            <a:ext cx="13408760" cy="41846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40E0654-CF07-49CC-9272-5700693BA2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0717" y="6732276"/>
            <a:ext cx="13408760" cy="220062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F53A27-CFE3-8459-C780-6A1F05129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025DFD-AE8E-1805-0EE7-6C2EA7F2E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B3EB82-C6EB-DE87-10FF-6F19B6673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1025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8A0062-F8ED-07DF-F1DF-BF39D44BA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C07480-BF5D-99B5-B59E-DB8DB0A2E1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8814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9A05575-8559-1C81-73AF-32B157B57F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70359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E8FFA17-3554-2989-5A2C-E71AF0BB8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712BAC2-998F-0F70-138C-E8C178719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059CDFD-849D-CB27-4C2D-0663D9E19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398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7BA207-879F-7EF1-D407-0E853661C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839" y="535602"/>
            <a:ext cx="13408760" cy="194446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F40207D-5B9D-21E8-E925-8846E7311C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0840" y="2466095"/>
            <a:ext cx="6576850" cy="12085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D162E07-2127-AFBE-7348-32A482BB7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0840" y="3674690"/>
            <a:ext cx="657685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92F9EE2-323B-E532-16D4-14FD12B533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870359" y="2466095"/>
            <a:ext cx="6609240" cy="12085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D32C950-6A1F-C2BD-C007-40F645F5B9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870359" y="3674690"/>
            <a:ext cx="660924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569EC5B-52D3-D76C-2EC2-43421E5E7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FD94BAF-CFB5-E442-E021-012B553E7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122179E-27E6-AFAE-2167-E14C54EE7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1294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2B35E2-2001-7CAB-A29D-9FCC738B2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AA2424D-12DA-FC4C-EB9E-A14A3BF2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12367E3-319A-4C3F-F3AC-40F3AC457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9FDBFC1-FD16-18EA-8B05-7DABB44F3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7048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4B0DB34-964D-C878-E5BF-2AD1FBD6F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055FF3D-262D-D38B-F70C-8D9418D41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B6B89-C985-77EF-C3B8-CBC01B738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321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BE3556-94FD-6A0C-4930-D357B1ADA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840" y="670666"/>
            <a:ext cx="5014114" cy="234733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D64D3C-69DB-5128-3157-F3D6B68A9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9240" y="1448453"/>
            <a:ext cx="7870359" cy="7149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9131436-6C0C-5370-0B03-5BA0731A52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0840" y="3017996"/>
            <a:ext cx="5014114" cy="55912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5906D0-1423-DB99-8EE2-A794C9829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195BCAF-FA0E-567A-D5B9-4671BF1B3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AB6AD57-E52F-BB52-BCF4-42C4AE91A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76304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918935-683B-C99A-14D2-C50B4851D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840" y="670666"/>
            <a:ext cx="5014114" cy="234733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36EA37F-A574-726B-73A9-3450DFA6F3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09240" y="1448453"/>
            <a:ext cx="7870359" cy="71491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A23A52C-C275-1D04-1863-F14AD2B73D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0840" y="3017996"/>
            <a:ext cx="5014114" cy="55912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E9EF8AD-6D90-D4C0-E544-6C255AF98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C05F90-296E-6D94-B96D-E0F80CECF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DA68FA1-A47C-FCB9-5867-B066511FF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7040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FF6696-4E85-2B9E-C7FC-7ABA159B7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47E7843-7B2F-B1D8-502A-1887F923D8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C9AED1-A7C3-1CB3-CCA8-690D0AE4F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4A4B670-5BDF-9ECA-53EA-4BF928AA4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527F22-F546-3681-3D1D-AE7B5BC05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33613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65D4E78-24E3-9E0D-3F63-EEBF3B4BEA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1125384" y="535601"/>
            <a:ext cx="3352190" cy="85253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D79262F-5C7D-52D7-AFD7-15D198C217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8814" y="535601"/>
            <a:ext cx="9862240" cy="85253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1CDC8E-8B7B-2B1C-EC71-02A5895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192D30-4984-FEB8-F080-A69C19918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1E8EFA-4AAF-716A-6AC3-A34FF2CA8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94248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5979" y="1646392"/>
            <a:ext cx="13214430" cy="3502366"/>
          </a:xfrm>
        </p:spPr>
        <p:txBody>
          <a:bodyPr anchor="b"/>
          <a:lstStyle>
            <a:lvl1pPr algn="ctr">
              <a:defRPr sz="880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3299" y="5283823"/>
            <a:ext cx="11659791" cy="2428834"/>
          </a:xfrm>
        </p:spPr>
        <p:txBody>
          <a:bodyPr/>
          <a:lstStyle>
            <a:lvl1pPr marL="0" indent="0" algn="ctr">
              <a:buNone/>
              <a:defRPr sz="3521"/>
            </a:lvl1pPr>
            <a:lvl2pPr marL="670667" indent="0" algn="ctr">
              <a:buNone/>
              <a:defRPr sz="2934"/>
            </a:lvl2pPr>
            <a:lvl3pPr marL="1341333" indent="0" algn="ctr">
              <a:buNone/>
              <a:defRPr sz="2640"/>
            </a:lvl3pPr>
            <a:lvl4pPr marL="2012000" indent="0" algn="ctr">
              <a:buNone/>
              <a:defRPr sz="2347"/>
            </a:lvl4pPr>
            <a:lvl5pPr marL="2682667" indent="0" algn="ctr">
              <a:buNone/>
              <a:defRPr sz="2347"/>
            </a:lvl5pPr>
            <a:lvl6pPr marL="3353333" indent="0" algn="ctr">
              <a:buNone/>
              <a:defRPr sz="2347"/>
            </a:lvl6pPr>
            <a:lvl7pPr marL="4024000" indent="0" algn="ctr">
              <a:buNone/>
              <a:defRPr sz="2347"/>
            </a:lvl7pPr>
            <a:lvl8pPr marL="4694667" indent="0" algn="ctr">
              <a:buNone/>
              <a:defRPr sz="2347"/>
            </a:lvl8pPr>
            <a:lvl9pPr marL="5365333" indent="0" algn="ctr">
              <a:buNone/>
              <a:defRPr sz="2347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2146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5309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718" y="2508014"/>
            <a:ext cx="13408760" cy="4184675"/>
          </a:xfrm>
        </p:spPr>
        <p:txBody>
          <a:bodyPr anchor="b"/>
          <a:lstStyle>
            <a:lvl1pPr>
              <a:defRPr sz="880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718" y="6732277"/>
            <a:ext cx="13408760" cy="2200622"/>
          </a:xfrm>
        </p:spPr>
        <p:txBody>
          <a:bodyPr/>
          <a:lstStyle>
            <a:lvl1pPr marL="0" indent="0">
              <a:buNone/>
              <a:defRPr sz="3521">
                <a:solidFill>
                  <a:schemeClr val="tx1"/>
                </a:solidFill>
              </a:defRPr>
            </a:lvl1pPr>
            <a:lvl2pPr marL="670667" indent="0">
              <a:buNone/>
              <a:defRPr sz="2934">
                <a:solidFill>
                  <a:schemeClr val="tx1">
                    <a:tint val="75000"/>
                  </a:schemeClr>
                </a:solidFill>
              </a:defRPr>
            </a:lvl2pPr>
            <a:lvl3pPr marL="1341333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3pPr>
            <a:lvl4pPr marL="2012000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4pPr>
            <a:lvl5pPr marL="2682667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5pPr>
            <a:lvl6pPr marL="3353333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6pPr>
            <a:lvl7pPr marL="4024000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7pPr>
            <a:lvl8pPr marL="4694667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8pPr>
            <a:lvl9pPr marL="5365333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58036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8814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0359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20008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39" y="535603"/>
            <a:ext cx="13408760" cy="194446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841" y="2466095"/>
            <a:ext cx="6576850" cy="1208595"/>
          </a:xfrm>
        </p:spPr>
        <p:txBody>
          <a:bodyPr anchor="b"/>
          <a:lstStyle>
            <a:lvl1pPr marL="0" indent="0">
              <a:buNone/>
              <a:defRPr sz="3521" b="1"/>
            </a:lvl1pPr>
            <a:lvl2pPr marL="670667" indent="0">
              <a:buNone/>
              <a:defRPr sz="2934" b="1"/>
            </a:lvl2pPr>
            <a:lvl3pPr marL="1341333" indent="0">
              <a:buNone/>
              <a:defRPr sz="2640" b="1"/>
            </a:lvl3pPr>
            <a:lvl4pPr marL="2012000" indent="0">
              <a:buNone/>
              <a:defRPr sz="2347" b="1"/>
            </a:lvl4pPr>
            <a:lvl5pPr marL="2682667" indent="0">
              <a:buNone/>
              <a:defRPr sz="2347" b="1"/>
            </a:lvl5pPr>
            <a:lvl6pPr marL="3353333" indent="0">
              <a:buNone/>
              <a:defRPr sz="2347" b="1"/>
            </a:lvl6pPr>
            <a:lvl7pPr marL="4024000" indent="0">
              <a:buNone/>
              <a:defRPr sz="2347" b="1"/>
            </a:lvl7pPr>
            <a:lvl8pPr marL="4694667" indent="0">
              <a:buNone/>
              <a:defRPr sz="2347" b="1"/>
            </a:lvl8pPr>
            <a:lvl9pPr marL="5365333" indent="0">
              <a:buNone/>
              <a:defRPr sz="234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0841" y="3674690"/>
            <a:ext cx="657685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70360" y="2466095"/>
            <a:ext cx="6609240" cy="1208595"/>
          </a:xfrm>
        </p:spPr>
        <p:txBody>
          <a:bodyPr anchor="b"/>
          <a:lstStyle>
            <a:lvl1pPr marL="0" indent="0">
              <a:buNone/>
              <a:defRPr sz="3521" b="1"/>
            </a:lvl1pPr>
            <a:lvl2pPr marL="670667" indent="0">
              <a:buNone/>
              <a:defRPr sz="2934" b="1"/>
            </a:lvl2pPr>
            <a:lvl3pPr marL="1341333" indent="0">
              <a:buNone/>
              <a:defRPr sz="2640" b="1"/>
            </a:lvl3pPr>
            <a:lvl4pPr marL="2012000" indent="0">
              <a:buNone/>
              <a:defRPr sz="2347" b="1"/>
            </a:lvl4pPr>
            <a:lvl5pPr marL="2682667" indent="0">
              <a:buNone/>
              <a:defRPr sz="2347" b="1"/>
            </a:lvl5pPr>
            <a:lvl6pPr marL="3353333" indent="0">
              <a:buNone/>
              <a:defRPr sz="2347" b="1"/>
            </a:lvl6pPr>
            <a:lvl7pPr marL="4024000" indent="0">
              <a:buNone/>
              <a:defRPr sz="2347" b="1"/>
            </a:lvl7pPr>
            <a:lvl8pPr marL="4694667" indent="0">
              <a:buNone/>
              <a:defRPr sz="2347" b="1"/>
            </a:lvl8pPr>
            <a:lvl9pPr marL="5365333" indent="0">
              <a:buNone/>
              <a:defRPr sz="234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70360" y="3674690"/>
            <a:ext cx="660924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99694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589146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92471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39" y="670666"/>
            <a:ext cx="5014115" cy="2347331"/>
          </a:xfrm>
        </p:spPr>
        <p:txBody>
          <a:bodyPr anchor="b"/>
          <a:lstStyle>
            <a:lvl1pPr>
              <a:defRPr sz="469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9240" y="1448454"/>
            <a:ext cx="7870359" cy="7149112"/>
          </a:xfrm>
        </p:spPr>
        <p:txBody>
          <a:bodyPr/>
          <a:lstStyle>
            <a:lvl1pPr>
              <a:defRPr sz="4694"/>
            </a:lvl1pPr>
            <a:lvl2pPr>
              <a:defRPr sz="4107"/>
            </a:lvl2pPr>
            <a:lvl3pPr>
              <a:defRPr sz="3521"/>
            </a:lvl3pPr>
            <a:lvl4pPr>
              <a:defRPr sz="2934"/>
            </a:lvl4pPr>
            <a:lvl5pPr>
              <a:defRPr sz="2934"/>
            </a:lvl5pPr>
            <a:lvl6pPr>
              <a:defRPr sz="2934"/>
            </a:lvl6pPr>
            <a:lvl7pPr>
              <a:defRPr sz="2934"/>
            </a:lvl7pPr>
            <a:lvl8pPr>
              <a:defRPr sz="2934"/>
            </a:lvl8pPr>
            <a:lvl9pPr>
              <a:defRPr sz="293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839" y="3017996"/>
            <a:ext cx="5014115" cy="5591212"/>
          </a:xfrm>
        </p:spPr>
        <p:txBody>
          <a:bodyPr/>
          <a:lstStyle>
            <a:lvl1pPr marL="0" indent="0">
              <a:buNone/>
              <a:defRPr sz="2347"/>
            </a:lvl1pPr>
            <a:lvl2pPr marL="670667" indent="0">
              <a:buNone/>
              <a:defRPr sz="2054"/>
            </a:lvl2pPr>
            <a:lvl3pPr marL="1341333" indent="0">
              <a:buNone/>
              <a:defRPr sz="1760"/>
            </a:lvl3pPr>
            <a:lvl4pPr marL="2012000" indent="0">
              <a:buNone/>
              <a:defRPr sz="1467"/>
            </a:lvl4pPr>
            <a:lvl5pPr marL="2682667" indent="0">
              <a:buNone/>
              <a:defRPr sz="1467"/>
            </a:lvl5pPr>
            <a:lvl6pPr marL="3353333" indent="0">
              <a:buNone/>
              <a:defRPr sz="1467"/>
            </a:lvl6pPr>
            <a:lvl7pPr marL="4024000" indent="0">
              <a:buNone/>
              <a:defRPr sz="1467"/>
            </a:lvl7pPr>
            <a:lvl8pPr marL="4694667" indent="0">
              <a:buNone/>
              <a:defRPr sz="1467"/>
            </a:lvl8pPr>
            <a:lvl9pPr marL="5365333" indent="0">
              <a:buNone/>
              <a:defRPr sz="146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463914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39" y="670666"/>
            <a:ext cx="5014115" cy="2347331"/>
          </a:xfrm>
        </p:spPr>
        <p:txBody>
          <a:bodyPr anchor="b"/>
          <a:lstStyle>
            <a:lvl1pPr>
              <a:defRPr sz="469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9240" y="1448454"/>
            <a:ext cx="7870359" cy="7149112"/>
          </a:xfrm>
        </p:spPr>
        <p:txBody>
          <a:bodyPr anchor="t"/>
          <a:lstStyle>
            <a:lvl1pPr marL="0" indent="0">
              <a:buNone/>
              <a:defRPr sz="4694"/>
            </a:lvl1pPr>
            <a:lvl2pPr marL="670667" indent="0">
              <a:buNone/>
              <a:defRPr sz="4107"/>
            </a:lvl2pPr>
            <a:lvl3pPr marL="1341333" indent="0">
              <a:buNone/>
              <a:defRPr sz="3521"/>
            </a:lvl3pPr>
            <a:lvl4pPr marL="2012000" indent="0">
              <a:buNone/>
              <a:defRPr sz="2934"/>
            </a:lvl4pPr>
            <a:lvl5pPr marL="2682667" indent="0">
              <a:buNone/>
              <a:defRPr sz="2934"/>
            </a:lvl5pPr>
            <a:lvl6pPr marL="3353333" indent="0">
              <a:buNone/>
              <a:defRPr sz="2934"/>
            </a:lvl6pPr>
            <a:lvl7pPr marL="4024000" indent="0">
              <a:buNone/>
              <a:defRPr sz="2934"/>
            </a:lvl7pPr>
            <a:lvl8pPr marL="4694667" indent="0">
              <a:buNone/>
              <a:defRPr sz="2934"/>
            </a:lvl8pPr>
            <a:lvl9pPr marL="5365333" indent="0">
              <a:buNone/>
              <a:defRPr sz="2934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839" y="3017996"/>
            <a:ext cx="5014115" cy="5591212"/>
          </a:xfrm>
        </p:spPr>
        <p:txBody>
          <a:bodyPr/>
          <a:lstStyle>
            <a:lvl1pPr marL="0" indent="0">
              <a:buNone/>
              <a:defRPr sz="2347"/>
            </a:lvl1pPr>
            <a:lvl2pPr marL="670667" indent="0">
              <a:buNone/>
              <a:defRPr sz="2054"/>
            </a:lvl2pPr>
            <a:lvl3pPr marL="1341333" indent="0">
              <a:buNone/>
              <a:defRPr sz="1760"/>
            </a:lvl3pPr>
            <a:lvl4pPr marL="2012000" indent="0">
              <a:buNone/>
              <a:defRPr sz="1467"/>
            </a:lvl4pPr>
            <a:lvl5pPr marL="2682667" indent="0">
              <a:buNone/>
              <a:defRPr sz="1467"/>
            </a:lvl5pPr>
            <a:lvl6pPr marL="3353333" indent="0">
              <a:buNone/>
              <a:defRPr sz="1467"/>
            </a:lvl6pPr>
            <a:lvl7pPr marL="4024000" indent="0">
              <a:buNone/>
              <a:defRPr sz="1467"/>
            </a:lvl7pPr>
            <a:lvl8pPr marL="4694667" indent="0">
              <a:buNone/>
              <a:defRPr sz="1467"/>
            </a:lvl8pPr>
            <a:lvl9pPr marL="5365333" indent="0">
              <a:buNone/>
              <a:defRPr sz="146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92321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497060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25385" y="535601"/>
            <a:ext cx="3352190" cy="85253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8815" y="535601"/>
            <a:ext cx="9862240" cy="85253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6660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A07E09-0C08-6080-D3EE-D8079E081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114" y="812983"/>
            <a:ext cx="13408760" cy="870584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>
                <a:latin typeface="Montserrat SemiBold" panose="00000700000000000000" pitchFamily="2" charset="0"/>
              </a:defRPr>
            </a:lvl1pPr>
          </a:lstStyle>
          <a:p>
            <a:pPr algn="l"/>
            <a:r>
              <a:rPr lang="es-MX" dirty="0">
                <a:solidFill>
                  <a:srgbClr val="245C4F"/>
                </a:solidFill>
                <a:ea typeface="Montserrat"/>
                <a:cs typeface="Montserrat"/>
                <a:sym typeface="Montserrat"/>
              </a:rPr>
              <a:t>Cabeza</a:t>
            </a:r>
            <a:endParaRPr lang="es-MX" dirty="0">
              <a:solidFill>
                <a:srgbClr val="245C4F"/>
              </a:solidFill>
            </a:endParaRPr>
          </a:p>
        </p:txBody>
      </p:sp>
      <p:sp>
        <p:nvSpPr>
          <p:cNvPr id="3" name="Marcador de texto 3">
            <a:extLst>
              <a:ext uri="{FF2B5EF4-FFF2-40B4-BE49-F238E27FC236}">
                <a16:creationId xmlns:a16="http://schemas.microsoft.com/office/drawing/2014/main" id="{2B3F35EA-0B33-2775-F0CB-2E30599A5759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303114" y="1766370"/>
            <a:ext cx="13406735" cy="6610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marL="0" indent="0">
              <a:buNone/>
            </a:pPr>
            <a:r>
              <a:rPr lang="es-MX" sz="2400" dirty="0">
                <a:solidFill>
                  <a:srgbClr val="BC945A"/>
                </a:solidFill>
                <a:latin typeface="Montserrat SemiBold" panose="00000700000000000000" pitchFamily="2" charset="0"/>
              </a:rPr>
              <a:t>Subtitulo usar Tipografía Montserrat Semibold 24 puntos.</a:t>
            </a:r>
          </a:p>
        </p:txBody>
      </p:sp>
      <p:pic>
        <p:nvPicPr>
          <p:cNvPr id="25" name="Imagen 24" descr="Imagen que contiene Texto&#10;&#10;Descripción generada automáticamente">
            <a:extLst>
              <a:ext uri="{FF2B5EF4-FFF2-40B4-BE49-F238E27FC236}">
                <a16:creationId xmlns:a16="http://schemas.microsoft.com/office/drawing/2014/main" id="{586C1A0D-67BF-6759-88BF-E8741E23DD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402944" y="197597"/>
            <a:ext cx="2701355" cy="8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5611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955F23-1D39-834E-A409-9AC17BD76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415F7B-CE6E-6D4A-B5AB-BDDDCD95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EF8AF7-5DF2-EB49-AC54-6BEB41FC7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7609FFF5-262F-BE4B-9727-825EDD3DA8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3153" y="2869063"/>
            <a:ext cx="14620082" cy="1944466"/>
          </a:xfrm>
          <a:prstGeom prst="rect">
            <a:avLst/>
          </a:prstGeom>
          <a:noFill/>
        </p:spPr>
        <p:txBody>
          <a:bodyPr/>
          <a:lstStyle>
            <a:lvl1pPr algn="ctr">
              <a:defRPr b="0" i="0">
                <a:solidFill>
                  <a:srgbClr val="DEC9A2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  <a:br>
              <a:rPr lang="es-ES" dirty="0"/>
            </a:br>
            <a:r>
              <a:rPr lang="es-ES" dirty="0"/>
              <a:t>LOREM IPSUM</a:t>
            </a:r>
            <a:endParaRPr lang="es-MX" dirty="0"/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37BDC73D-88AC-3D46-B0FC-8933DC5B58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3153" y="5076669"/>
            <a:ext cx="14620082" cy="16692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9164162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A5DCD591-614A-7548-8788-7FD7534F10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08830" y="1461884"/>
            <a:ext cx="7293847" cy="4184675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400" b="1" i="0">
                <a:solidFill>
                  <a:srgbClr val="6E152E"/>
                </a:solidFill>
                <a:latin typeface="Montserrat SemiBold" pitchFamily="2" charset="77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9" name="Marcador de fecha 3">
            <a:extLst>
              <a:ext uri="{FF2B5EF4-FFF2-40B4-BE49-F238E27FC236}">
                <a16:creationId xmlns:a16="http://schemas.microsoft.com/office/drawing/2014/main" id="{33049571-67D9-7C4A-95BE-A794414456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8814" y="9324121"/>
            <a:ext cx="3497937" cy="535601"/>
          </a:xfrm>
        </p:spPr>
        <p:txBody>
          <a:bodyPr/>
          <a:lstStyle/>
          <a:p>
            <a:fld id="{62B8DF0E-90BF-EC4E-8934-156187A1162F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10" name="Marcador de pie de página 4">
            <a:extLst>
              <a:ext uri="{FF2B5EF4-FFF2-40B4-BE49-F238E27FC236}">
                <a16:creationId xmlns:a16="http://schemas.microsoft.com/office/drawing/2014/main" id="{4666AA57-9D0D-3640-9528-8B3DEDC6C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9741" y="9324121"/>
            <a:ext cx="5246906" cy="535601"/>
          </a:xfrm>
        </p:spPr>
        <p:txBody>
          <a:bodyPr/>
          <a:lstStyle/>
          <a:p>
            <a:endParaRPr lang="es-MX"/>
          </a:p>
        </p:txBody>
      </p:sp>
      <p:sp>
        <p:nvSpPr>
          <p:cNvPr id="11" name="Marcador de número de diapositiva 5">
            <a:extLst>
              <a:ext uri="{FF2B5EF4-FFF2-40B4-BE49-F238E27FC236}">
                <a16:creationId xmlns:a16="http://schemas.microsoft.com/office/drawing/2014/main" id="{BFB13A88-D95D-D640-A28D-F449DDA4C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9637" y="9324121"/>
            <a:ext cx="3497937" cy="535601"/>
          </a:xfrm>
        </p:spPr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89748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9B0C11-ACAC-5A13-6DD9-7667E62FB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114" y="812983"/>
            <a:ext cx="13408760" cy="870584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>
                <a:latin typeface="Montserrat SemiBold" panose="00000700000000000000" pitchFamily="2" charset="0"/>
              </a:defRPr>
            </a:lvl1pPr>
          </a:lstStyle>
          <a:p>
            <a:pPr algn="l"/>
            <a:r>
              <a:rPr lang="es-MX" dirty="0">
                <a:solidFill>
                  <a:srgbClr val="245C4F"/>
                </a:solidFill>
                <a:ea typeface="Montserrat"/>
                <a:cs typeface="Montserrat"/>
                <a:sym typeface="Montserrat"/>
              </a:rPr>
              <a:t>Cabeza</a:t>
            </a:r>
            <a:endParaRPr lang="es-MX" dirty="0">
              <a:solidFill>
                <a:srgbClr val="245C4F"/>
              </a:solidFill>
            </a:endParaRPr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id="{1C2591FD-1D7E-7CC8-E355-6901A9CFC6B2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303114" y="1766370"/>
            <a:ext cx="13406735" cy="6610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marL="0" indent="0">
              <a:buNone/>
            </a:pPr>
            <a:r>
              <a:rPr lang="es-MX" sz="2400" dirty="0">
                <a:solidFill>
                  <a:srgbClr val="BC945A"/>
                </a:solidFill>
                <a:latin typeface="Montserrat SemiBold" panose="00000700000000000000" pitchFamily="2" charset="0"/>
              </a:rPr>
              <a:t>Subtitulo usar Tipografía Montserrat Semibold 24 puntos.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10F8662F-F1C6-32E4-DC10-2B5505F7F3F2}"/>
              </a:ext>
            </a:extLst>
          </p:cNvPr>
          <p:cNvSpPr txBox="1">
            <a:spLocks/>
          </p:cNvSpPr>
          <p:nvPr userDrawn="1"/>
        </p:nvSpPr>
        <p:spPr>
          <a:xfrm>
            <a:off x="303114" y="2798656"/>
            <a:ext cx="12124400" cy="5834529"/>
          </a:xfrm>
          <a:prstGeom prst="rect">
            <a:avLst/>
          </a:prstGeom>
        </p:spPr>
        <p:txBody>
          <a:bodyPr/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>
                    <a:tint val="7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943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131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320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50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100" dirty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Usar Tipografía Montserrat </a:t>
            </a:r>
            <a:r>
              <a:rPr lang="es-MX" sz="2100" dirty="0" err="1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Semibold</a:t>
            </a:r>
            <a:r>
              <a:rPr lang="es-MX" sz="2100" dirty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21 puntos. </a:t>
            </a:r>
          </a:p>
          <a:p>
            <a:endParaRPr lang="es-MX" sz="2400" dirty="0"/>
          </a:p>
        </p:txBody>
      </p:sp>
      <p:pic>
        <p:nvPicPr>
          <p:cNvPr id="26" name="Imagen 25" descr="Imagen que contiene Texto&#10;&#10;Descripción generada automáticamente">
            <a:extLst>
              <a:ext uri="{FF2B5EF4-FFF2-40B4-BE49-F238E27FC236}">
                <a16:creationId xmlns:a16="http://schemas.microsoft.com/office/drawing/2014/main" id="{1DF79592-86A1-DA83-4464-C49C17C4C2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402944" y="197597"/>
            <a:ext cx="2701355" cy="8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447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ido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E5D9DB7-F1B2-3941-8B03-1576108DD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695825-735B-B840-9E9D-D85D60F47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7711505-64F3-3849-8F5B-1CE6842C2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6102310E-A4CF-E948-B792-8AFA51838E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87849" y="4617846"/>
            <a:ext cx="12912888" cy="8242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rgbClr val="DEC9A2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334973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955F23-1D39-834E-A409-9AC17BD76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415F7B-CE6E-6D4A-B5AB-BDDDCD95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EF8AF7-5DF2-EB49-AC54-6BEB41FC7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D23CAB6B-7A5A-6B4E-A033-229957EF03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3153" y="2881768"/>
            <a:ext cx="14620082" cy="1944466"/>
          </a:xfrm>
          <a:prstGeom prst="rect">
            <a:avLst/>
          </a:prstGeom>
          <a:noFill/>
        </p:spPr>
        <p:txBody>
          <a:bodyPr/>
          <a:lstStyle>
            <a:lvl1pPr algn="ctr">
              <a:defRPr b="0" i="0">
                <a:solidFill>
                  <a:srgbClr val="6E152E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  <a:br>
              <a:rPr lang="es-ES" dirty="0"/>
            </a:br>
            <a:r>
              <a:rPr lang="es-ES" dirty="0"/>
              <a:t>LOREM IPSUM</a:t>
            </a:r>
            <a:endParaRPr lang="es-MX" dirty="0"/>
          </a:p>
        </p:txBody>
      </p:sp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C92E3075-A055-6542-91AB-F62814FD3E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3153" y="5029996"/>
            <a:ext cx="14620082" cy="16692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rgbClr val="BC945A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268959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0729EC1-E778-C227-712A-A6A802047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814" y="535602"/>
            <a:ext cx="13408760" cy="1944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B0C3A24-04AA-B94B-88F5-B208D89EB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8814" y="2678006"/>
            <a:ext cx="13408760" cy="63829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5F308C-CFEC-0B17-C37D-17FA88699F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814" y="9324119"/>
            <a:ext cx="3497937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A9A52-4D1F-44CE-8DD5-34212579C088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ACCE69-EA0B-AEF0-9B47-95F1869C55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49741" y="9324119"/>
            <a:ext cx="5246906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712900-2D2D-0C3A-B614-F94DD912CD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9637" y="9324119"/>
            <a:ext cx="3497937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96971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8814" y="535603"/>
            <a:ext cx="13408760" cy="1944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8814" y="2678006"/>
            <a:ext cx="13408760" cy="63829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8814" y="9324121"/>
            <a:ext cx="3497937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8DF0E-90BF-EC4E-8934-156187A1162F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9741" y="9324121"/>
            <a:ext cx="5246906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9637" y="9324121"/>
            <a:ext cx="3497937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4598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9" r:id="rId12"/>
    <p:sldLayoutId id="2147483669" r:id="rId13"/>
    <p:sldLayoutId id="2147483664" r:id="rId14"/>
    <p:sldLayoutId id="2147483672" r:id="rId15"/>
    <p:sldLayoutId id="2147483673" r:id="rId16"/>
    <p:sldLayoutId id="2147483700" r:id="rId17"/>
  </p:sldLayoutIdLst>
  <p:txStyles>
    <p:titleStyle>
      <a:lvl1pPr algn="l" defTabSz="1341333" rtl="0" eaLnBrk="1" latinLnBrk="0" hangingPunct="1">
        <a:lnSpc>
          <a:spcPct val="90000"/>
        </a:lnSpc>
        <a:spcBef>
          <a:spcPct val="0"/>
        </a:spcBef>
        <a:buNone/>
        <a:defRPr sz="645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5333" indent="-335333" algn="l" defTabSz="1341333" rtl="0" eaLnBrk="1" latinLnBrk="0" hangingPunct="1">
        <a:lnSpc>
          <a:spcPct val="90000"/>
        </a:lnSpc>
        <a:spcBef>
          <a:spcPts val="1467"/>
        </a:spcBef>
        <a:buFont typeface="Arial" panose="020B0604020202020204" pitchFamily="34" charset="0"/>
        <a:buChar char="•"/>
        <a:defRPr sz="4107" kern="1200">
          <a:solidFill>
            <a:schemeClr val="tx1"/>
          </a:solidFill>
          <a:latin typeface="+mn-lt"/>
          <a:ea typeface="+mn-ea"/>
          <a:cs typeface="+mn-cs"/>
        </a:defRPr>
      </a:lvl1pPr>
      <a:lvl2pPr marL="1006000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3521" kern="1200">
          <a:solidFill>
            <a:schemeClr val="tx1"/>
          </a:solidFill>
          <a:latin typeface="+mn-lt"/>
          <a:ea typeface="+mn-ea"/>
          <a:cs typeface="+mn-cs"/>
        </a:defRPr>
      </a:lvl2pPr>
      <a:lvl3pPr marL="1676667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934" kern="1200">
          <a:solidFill>
            <a:schemeClr val="tx1"/>
          </a:solidFill>
          <a:latin typeface="+mn-lt"/>
          <a:ea typeface="+mn-ea"/>
          <a:cs typeface="+mn-cs"/>
        </a:defRPr>
      </a:lvl3pPr>
      <a:lvl4pPr marL="2347333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3018000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688667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359333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5030000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700667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1pPr>
      <a:lvl2pPr marL="670667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341333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2012000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2682667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353333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024000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4694667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365333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2.png"/><Relationship Id="rId7" Type="http://schemas.openxmlformats.org/officeDocument/2006/relationships/hyperlink" Target="https://svgsilh.com/es/ff5722/image/150613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Imagen que contiene Texto&#10;&#10;Descripción generada automáticamente">
            <a:extLst>
              <a:ext uri="{FF2B5EF4-FFF2-40B4-BE49-F238E27FC236}">
                <a16:creationId xmlns:a16="http://schemas.microsoft.com/office/drawing/2014/main" id="{C3716BD0-9EEB-13D2-700C-D2DA8DCB76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413" y="8105469"/>
            <a:ext cx="3667648" cy="1034191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B489D3D8-85C6-E1BA-1833-C3544932C208}"/>
              </a:ext>
            </a:extLst>
          </p:cNvPr>
          <p:cNvSpPr txBox="1">
            <a:spLocks/>
          </p:cNvSpPr>
          <p:nvPr/>
        </p:nvSpPr>
        <p:spPr>
          <a:xfrm>
            <a:off x="776694" y="3128232"/>
            <a:ext cx="14422428" cy="162144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134133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454" b="0" i="0" kern="1200">
                <a:solidFill>
                  <a:srgbClr val="245C4F"/>
                </a:solidFill>
                <a:latin typeface="Montserrat SemiBold" panose="00000700000000000000" pitchFamily="2" charset="0"/>
                <a:ea typeface="+mj-ea"/>
                <a:cs typeface="+mj-cs"/>
              </a:defRPr>
            </a:lvl1pPr>
          </a:lstStyle>
          <a:p>
            <a:pPr>
              <a:defRPr/>
            </a:pPr>
            <a:br>
              <a:rPr lang="es-MX" sz="4400" b="1" dirty="0">
                <a:solidFill>
                  <a:srgbClr val="285C4D"/>
                </a:solidFill>
                <a:cs typeface="Calibri"/>
              </a:rPr>
            </a:br>
            <a:r>
              <a:rPr lang="es-MX" sz="4400" b="1" dirty="0">
                <a:solidFill>
                  <a:srgbClr val="285C4D"/>
                </a:solidFill>
                <a:cs typeface="Calibri"/>
              </a:rPr>
              <a:t>Comité de Administración </a:t>
            </a:r>
          </a:p>
          <a:p>
            <a:pPr>
              <a:defRPr/>
            </a:pPr>
            <a:r>
              <a:rPr lang="es-MX" sz="4400" b="1" dirty="0">
                <a:solidFill>
                  <a:srgbClr val="285C4D"/>
                </a:solidFill>
                <a:cs typeface="Calibri"/>
              </a:rPr>
              <a:t>del Honorable Consejo Técnico</a:t>
            </a:r>
            <a:br>
              <a:rPr lang="es-MX" sz="4400" b="1" dirty="0">
                <a:solidFill>
                  <a:srgbClr val="285C4D"/>
                </a:solidFill>
              </a:rPr>
            </a:br>
            <a:endParaRPr lang="es-MX" sz="4400" b="1" dirty="0">
              <a:solidFill>
                <a:srgbClr val="285C4D"/>
              </a:solidFill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E10466DE-0A03-F184-8A61-A3EE8B2D8BF8}"/>
              </a:ext>
            </a:extLst>
          </p:cNvPr>
          <p:cNvSpPr/>
          <p:nvPr/>
        </p:nvSpPr>
        <p:spPr>
          <a:xfrm>
            <a:off x="7528894" y="838739"/>
            <a:ext cx="7693043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_tradnl" sz="2550" b="1" dirty="0">
                <a:solidFill>
                  <a:srgbClr val="BC945A"/>
                </a:solidFill>
                <a:latin typeface="Montserrat SemiBold" panose="00000700000000000000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INSTITUTO MEXICANO DEL SEGURO SOCIAL</a:t>
            </a:r>
            <a:endParaRPr lang="es-MX" sz="4590" b="1" dirty="0">
              <a:solidFill>
                <a:srgbClr val="BC945A"/>
              </a:solidFill>
              <a:latin typeface="Montserrat SemiBold" panose="00000700000000000000" pitchFamily="2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r"/>
            <a:r>
              <a:rPr lang="es-ES_tradnl" sz="2550" b="1" dirty="0">
                <a:solidFill>
                  <a:srgbClr val="BC945A"/>
                </a:solidFill>
                <a:latin typeface="Montserrat SemiBold" panose="00000700000000000000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DIRECCIÓN DE ADMINISTRACIÓN</a:t>
            </a:r>
          </a:p>
        </p:txBody>
      </p:sp>
      <p:sp>
        <p:nvSpPr>
          <p:cNvPr id="14" name="Marcador de contenido 2">
            <a:extLst>
              <a:ext uri="{FF2B5EF4-FFF2-40B4-BE49-F238E27FC236}">
                <a16:creationId xmlns:a16="http://schemas.microsoft.com/office/drawing/2014/main" id="{984B6FC4-4DC8-DA6B-DD86-97C1A093C4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6551" y="5334016"/>
            <a:ext cx="12082714" cy="120902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 defTabSz="91440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s-MX" sz="2400" dirty="0">
                <a:solidFill>
                  <a:srgbClr val="BC945A"/>
                </a:solidFill>
                <a:latin typeface="Montserrat SemiBold" panose="00000700000000000000" pitchFamily="2" charset="0"/>
              </a:rPr>
              <a:t>Solicitud de autorización del Programa de Arrendamiento de Inmuebles IMSS-Arrendatario Régimen Ordinario </a:t>
            </a:r>
          </a:p>
          <a:p>
            <a:pPr marL="0" indent="0" algn="ctr" defTabSz="91440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s-MX" sz="2400" dirty="0">
                <a:solidFill>
                  <a:srgbClr val="BC945A"/>
                </a:solidFill>
                <a:latin typeface="Montserrat SemiBold" panose="00000700000000000000" pitchFamily="2" charset="0"/>
              </a:rPr>
              <a:t>2025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3F5050E-8B16-BE97-0E02-66F06B27F072}"/>
              </a:ext>
            </a:extLst>
          </p:cNvPr>
          <p:cNvSpPr txBox="1"/>
          <p:nvPr/>
        </p:nvSpPr>
        <p:spPr>
          <a:xfrm>
            <a:off x="9211529" y="8545360"/>
            <a:ext cx="560171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100" b="1" dirty="0">
                <a:solidFill>
                  <a:srgbClr val="BC945A"/>
                </a:solidFill>
                <a:latin typeface="Montserrat SemiBold" panose="00000700000000000000" pitchFamily="2" charset="0"/>
              </a:rPr>
              <a:t>Ciudad de México, junio de 2024</a:t>
            </a:r>
          </a:p>
        </p:txBody>
      </p:sp>
    </p:spTree>
    <p:extLst>
      <p:ext uri="{BB962C8B-B14F-4D97-AF65-F5344CB8AC3E}">
        <p14:creationId xmlns:p14="http://schemas.microsoft.com/office/powerpoint/2010/main" val="1761183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2</a:t>
            </a:fld>
            <a:endParaRPr lang="es-MX" sz="1600" dirty="0"/>
          </a:p>
        </p:txBody>
      </p:sp>
      <p:sp>
        <p:nvSpPr>
          <p:cNvPr id="2" name="Google Shape;151;p11">
            <a:extLst>
              <a:ext uri="{FF2B5EF4-FFF2-40B4-BE49-F238E27FC236}">
                <a16:creationId xmlns:a16="http://schemas.microsoft.com/office/drawing/2014/main" id="{DE0A3BFA-D239-3D50-A8D1-6C97DF4A02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4571" y="1959764"/>
            <a:ext cx="2972648" cy="48465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11575" tIns="55772" rIns="111575" bIns="55772" rtlCol="0" anchor="b" anchorCtr="0">
            <a:noAutofit/>
          </a:bodyPr>
          <a:lstStyle/>
          <a:p>
            <a:pPr algn="l">
              <a:buSzPct val="100000"/>
            </a:pPr>
            <a:r>
              <a:rPr lang="es-MX" sz="4000" dirty="0">
                <a:solidFill>
                  <a:srgbClr val="245C4F"/>
                </a:solidFill>
                <a:ea typeface="Montserrat"/>
                <a:cs typeface="Montserrat"/>
                <a:sym typeface="Montserrat"/>
              </a:rPr>
              <a:t>Contenido</a:t>
            </a:r>
            <a:endParaRPr sz="4000" dirty="0">
              <a:solidFill>
                <a:srgbClr val="6E152E"/>
              </a:solidFill>
            </a:endParaRPr>
          </a:p>
        </p:txBody>
      </p:sp>
      <p:sp>
        <p:nvSpPr>
          <p:cNvPr id="3" name="Google Shape;184;p11">
            <a:extLst>
              <a:ext uri="{FF2B5EF4-FFF2-40B4-BE49-F238E27FC236}">
                <a16:creationId xmlns:a16="http://schemas.microsoft.com/office/drawing/2014/main" id="{C0DFBAE1-4F52-61BF-D6DB-FDBC25DEEC04}"/>
              </a:ext>
            </a:extLst>
          </p:cNvPr>
          <p:cNvSpPr txBox="1"/>
          <p:nvPr/>
        </p:nvSpPr>
        <p:spPr>
          <a:xfrm>
            <a:off x="2799934" y="3066580"/>
            <a:ext cx="5747165" cy="4475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1575" tIns="55772" rIns="111575" bIns="55772" anchor="t" anchorCtr="0">
            <a:spAutoFit/>
          </a:bodyPr>
          <a:lstStyle/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r>
              <a:rPr lang="es-MX" sz="2800" b="1" kern="0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Bold"/>
                <a:cs typeface="Montserrat SemiBold"/>
                <a:sym typeface="Montserrat SemiBold"/>
              </a:rPr>
              <a:t>Antecedentes</a:t>
            </a: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endParaRPr lang="es-MX" sz="2800" kern="0" dirty="0">
              <a:solidFill>
                <a:srgbClr val="000000"/>
              </a:solidFill>
              <a:latin typeface="Montserrat SemiBold" panose="00000700000000000000" pitchFamily="2" charset="0"/>
              <a:cs typeface="Arial"/>
              <a:sym typeface="Arial"/>
            </a:endParaRP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endParaRPr sz="2800" kern="0" dirty="0">
              <a:solidFill>
                <a:srgbClr val="000000"/>
              </a:solidFill>
              <a:latin typeface="Montserrat SemiBold" panose="00000700000000000000" pitchFamily="2" charset="0"/>
              <a:cs typeface="Arial"/>
              <a:sym typeface="Arial"/>
            </a:endParaRP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r>
              <a:rPr lang="es-MX" sz="2800" b="1" kern="0" dirty="0">
                <a:solidFill>
                  <a:srgbClr val="000000"/>
                </a:solidFill>
                <a:latin typeface="Montserrat SemiBold" panose="00000700000000000000" pitchFamily="2" charset="0"/>
                <a:sym typeface="Montserrat SemiBold"/>
              </a:rPr>
              <a:t>Desarrollo</a:t>
            </a: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endParaRPr lang="es-MX" sz="2800" b="1" kern="0" dirty="0">
              <a:solidFill>
                <a:srgbClr val="000000"/>
              </a:solidFill>
              <a:latin typeface="Montserrat SemiBold" panose="00000700000000000000" pitchFamily="2" charset="0"/>
              <a:sym typeface="Montserrat SemiBold"/>
            </a:endParaRP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endParaRPr lang="es-MX" sz="2800" b="1" kern="0" dirty="0">
              <a:solidFill>
                <a:srgbClr val="000000"/>
              </a:solidFill>
              <a:latin typeface="Montserrat SemiBold" panose="00000700000000000000" pitchFamily="2" charset="0"/>
              <a:sym typeface="Montserrat SemiBold"/>
            </a:endParaRP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r>
              <a:rPr lang="es-MX" sz="2800" b="1" kern="0" dirty="0">
                <a:solidFill>
                  <a:srgbClr val="000000"/>
                </a:solidFill>
                <a:latin typeface="Montserrat SemiBold" panose="00000700000000000000" pitchFamily="2" charset="0"/>
                <a:sym typeface="Montserrat SemiBold"/>
              </a:rPr>
              <a:t>Proyecto de Acuerdo</a:t>
            </a:r>
          </a:p>
        </p:txBody>
      </p:sp>
      <p:pic>
        <p:nvPicPr>
          <p:cNvPr id="4" name="8 Imagen">
            <a:extLst>
              <a:ext uri="{FF2B5EF4-FFF2-40B4-BE49-F238E27FC236}">
                <a16:creationId xmlns:a16="http://schemas.microsoft.com/office/drawing/2014/main" id="{10AD7401-15DE-40E9-DEF3-097A05354E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6292" y="3166643"/>
            <a:ext cx="814684" cy="723573"/>
          </a:xfrm>
          <a:prstGeom prst="rect">
            <a:avLst/>
          </a:prstGeom>
        </p:spPr>
      </p:pic>
      <p:pic>
        <p:nvPicPr>
          <p:cNvPr id="5" name="10 Imagen">
            <a:extLst>
              <a:ext uri="{FF2B5EF4-FFF2-40B4-BE49-F238E27FC236}">
                <a16:creationId xmlns:a16="http://schemas.microsoft.com/office/drawing/2014/main" id="{E44877B6-B272-C3D3-3C8E-24AD64E81BB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9883"/>
          <a:stretch/>
        </p:blipFill>
        <p:spPr>
          <a:xfrm>
            <a:off x="9357290" y="4717514"/>
            <a:ext cx="708447" cy="853106"/>
          </a:xfrm>
          <a:prstGeom prst="rect">
            <a:avLst/>
          </a:prstGeom>
        </p:spPr>
      </p:pic>
      <p:pic>
        <p:nvPicPr>
          <p:cNvPr id="7" name="Picture 15" descr="Apretón De Manos Reunión Acuerdo - Gráficos vectoriales gratis en Pixabay">
            <a:extLst>
              <a:ext uri="{FF2B5EF4-FFF2-40B4-BE49-F238E27FC236}">
                <a16:creationId xmlns:a16="http://schemas.microsoft.com/office/drawing/2014/main" id="{682F88CC-2F11-D614-7C86-C571476B0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6292" y="6759704"/>
            <a:ext cx="784879" cy="782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3692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64282" y="99633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3</a:t>
            </a:fld>
            <a:endParaRPr lang="es-MX" sz="1600" dirty="0"/>
          </a:p>
        </p:txBody>
      </p:sp>
      <p:sp>
        <p:nvSpPr>
          <p:cNvPr id="9" name="Rectángulo 12">
            <a:extLst>
              <a:ext uri="{FF2B5EF4-FFF2-40B4-BE49-F238E27FC236}">
                <a16:creationId xmlns:a16="http://schemas.microsoft.com/office/drawing/2014/main" id="{ABF71584-2CCC-0D0E-68E0-49EAF3E0111C}"/>
              </a:ext>
            </a:extLst>
          </p:cNvPr>
          <p:cNvSpPr/>
          <p:nvPr/>
        </p:nvSpPr>
        <p:spPr>
          <a:xfrm>
            <a:off x="1246618" y="805551"/>
            <a:ext cx="137421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66055">
              <a:lnSpc>
                <a:spcPct val="90000"/>
              </a:lnSpc>
              <a:buClr>
                <a:srgbClr val="245C4F"/>
              </a:buClr>
              <a:buSzPct val="100000"/>
            </a:pPr>
            <a:r>
              <a:rPr lang="es-ES" sz="4000" b="1" dirty="0">
                <a:solidFill>
                  <a:srgbClr val="245C4F"/>
                </a:solidFill>
                <a:latin typeface="Montserrat SemiBold"/>
              </a:rPr>
              <a:t>I. Antecedentes</a:t>
            </a:r>
          </a:p>
        </p:txBody>
      </p:sp>
      <p:pic>
        <p:nvPicPr>
          <p:cNvPr id="10" name="Google Shape;153;p11">
            <a:extLst>
              <a:ext uri="{FF2B5EF4-FFF2-40B4-BE49-F238E27FC236}">
                <a16:creationId xmlns:a16="http://schemas.microsoft.com/office/drawing/2014/main" id="{B439D92F-2ACD-A31A-538F-0CC6288649FE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8654" y="805551"/>
            <a:ext cx="562085" cy="69207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F2AAE1BC-AE31-FA7A-2BFA-E8044543233A}"/>
              </a:ext>
            </a:extLst>
          </p:cNvPr>
          <p:cNvSpPr/>
          <p:nvPr/>
        </p:nvSpPr>
        <p:spPr>
          <a:xfrm>
            <a:off x="4192647" y="2345092"/>
            <a:ext cx="10274380" cy="4121326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>
              <a:buClr>
                <a:srgbClr val="A42145"/>
              </a:buClr>
            </a:pPr>
            <a:r>
              <a:rPr lang="es-MX" sz="2100" dirty="0">
                <a:latin typeface="Montserrat SemiBold" panose="00000700000000000000" pitchFamily="2" charset="0"/>
              </a:rPr>
              <a:t>Consolidar el programa anual de trabajo en materia de Arrendamiento Inmobiliario, someterlo a consideración de la Coordinación de Conservación y Servicios Generales y efectuar su seguimiento.</a:t>
            </a:r>
          </a:p>
          <a:p>
            <a:pPr algn="just">
              <a:buClr>
                <a:srgbClr val="A42145"/>
              </a:buClr>
            </a:pPr>
            <a:endParaRPr lang="es-MX" sz="2100" dirty="0">
              <a:latin typeface="Montserrat SemiBold" panose="00000700000000000000" pitchFamily="2" charset="0"/>
            </a:endParaRPr>
          </a:p>
          <a:p>
            <a:pPr algn="just">
              <a:buClr>
                <a:srgbClr val="A42145"/>
              </a:buClr>
            </a:pPr>
            <a:r>
              <a:rPr lang="es-MX" sz="2100" dirty="0">
                <a:latin typeface="Montserrat SemiBold" panose="00000700000000000000" pitchFamily="2" charset="0"/>
              </a:rPr>
              <a:t>Integrar el programa de trabajo y las propuestas de arrendamiento de bienes inmuebles que presenten los Órganos Normativos y de Operación Administrativa Desconcentrada del Instituto, conforme a los dictámenes técnicos y legales que al efecto elaboren las Unidades Administrativas competentes.</a:t>
            </a:r>
          </a:p>
          <a:p>
            <a:pPr algn="just">
              <a:buClr>
                <a:srgbClr val="A42145"/>
              </a:buClr>
            </a:pPr>
            <a:endParaRPr lang="es-ES" sz="2100" dirty="0">
              <a:latin typeface="Montserrat SemiBold" panose="00000700000000000000" pitchFamily="2" charset="0"/>
            </a:endParaRPr>
          </a:p>
          <a:p>
            <a:pPr algn="just">
              <a:buClr>
                <a:srgbClr val="A42145"/>
              </a:buClr>
            </a:pPr>
            <a:r>
              <a:rPr lang="es-MX" sz="2100" dirty="0">
                <a:latin typeface="Montserrat SemiBold" panose="00000700000000000000" pitchFamily="2" charset="0"/>
              </a:rPr>
              <a:t>Supervisar el cumplimiento de los presupuestos de egresos e ingresos por el Arrendamiento Inmobiliario IMSS–Arrendatario, así como el seguimiento a su asignación y registro contable.</a:t>
            </a:r>
          </a:p>
          <a:p>
            <a:pPr algn="just">
              <a:buClr>
                <a:srgbClr val="A42145"/>
              </a:buClr>
            </a:pPr>
            <a:endParaRPr lang="es-MX" sz="2100" dirty="0">
              <a:latin typeface="Montserrat SemiBold" panose="00000700000000000000" pitchFamily="2" charset="0"/>
            </a:endParaRPr>
          </a:p>
          <a:p>
            <a:pPr algn="just">
              <a:buClr>
                <a:srgbClr val="A42145"/>
              </a:buClr>
            </a:pPr>
            <a:r>
              <a:rPr lang="es-MX" sz="2100" dirty="0">
                <a:latin typeface="Montserrat SemiBold" panose="00000700000000000000" pitchFamily="2" charset="0"/>
              </a:rPr>
              <a:t>Coordinar la formulación de los programas estratégicos de “Arrendamiento de Inmuebles IMSS–Arrendatario “Régimen Ordinario”.</a:t>
            </a:r>
            <a:endParaRPr lang="es-ES" sz="2100" dirty="0">
              <a:latin typeface="Montserrat SemiBold" panose="00000700000000000000" pitchFamily="2" charset="0"/>
            </a:endParaRPr>
          </a:p>
          <a:p>
            <a:pPr lvl="0" algn="just">
              <a:buClr>
                <a:srgbClr val="C00000"/>
              </a:buClr>
              <a:buSzPct val="176000"/>
            </a:pPr>
            <a:endParaRPr lang="es-MX" sz="2100" dirty="0">
              <a:latin typeface="Montserrat SemiBold" panose="00000700000000000000" pitchFamily="2" charset="0"/>
            </a:endParaRPr>
          </a:p>
        </p:txBody>
      </p:sp>
      <p:sp>
        <p:nvSpPr>
          <p:cNvPr id="7" name="CuadroTexto 11">
            <a:extLst>
              <a:ext uri="{FF2B5EF4-FFF2-40B4-BE49-F238E27FC236}">
                <a16:creationId xmlns:a16="http://schemas.microsoft.com/office/drawing/2014/main" id="{84C9A199-AF02-CB43-C825-9FF04FCA0A75}"/>
              </a:ext>
            </a:extLst>
          </p:cNvPr>
          <p:cNvSpPr txBox="1"/>
          <p:nvPr/>
        </p:nvSpPr>
        <p:spPr>
          <a:xfrm>
            <a:off x="3478524" y="2188033"/>
            <a:ext cx="35863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600" b="1" dirty="0">
                <a:solidFill>
                  <a:srgbClr val="A42145"/>
                </a:solidFill>
                <a:latin typeface="Montserrat SemiBold" panose="00000700000000000000" pitchFamily="2" charset="0"/>
              </a:rPr>
              <a:t>1</a:t>
            </a:r>
          </a:p>
        </p:txBody>
      </p:sp>
      <p:sp>
        <p:nvSpPr>
          <p:cNvPr id="8" name="CuadroTexto 12">
            <a:extLst>
              <a:ext uri="{FF2B5EF4-FFF2-40B4-BE49-F238E27FC236}">
                <a16:creationId xmlns:a16="http://schemas.microsoft.com/office/drawing/2014/main" id="{04DE5F41-D84C-F8FC-37A4-CE5C6B441B91}"/>
              </a:ext>
            </a:extLst>
          </p:cNvPr>
          <p:cNvSpPr txBox="1"/>
          <p:nvPr/>
        </p:nvSpPr>
        <p:spPr>
          <a:xfrm>
            <a:off x="3630837" y="3498772"/>
            <a:ext cx="869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600" b="1" dirty="0">
                <a:solidFill>
                  <a:srgbClr val="A42145"/>
                </a:solidFill>
                <a:latin typeface="Montserrat SemiBold" panose="00000700000000000000" pitchFamily="2" charset="0"/>
              </a:rPr>
              <a:t>2</a:t>
            </a:r>
          </a:p>
        </p:txBody>
      </p:sp>
      <p:sp>
        <p:nvSpPr>
          <p:cNvPr id="11" name="Rectángulo 5">
            <a:extLst>
              <a:ext uri="{FF2B5EF4-FFF2-40B4-BE49-F238E27FC236}">
                <a16:creationId xmlns:a16="http://schemas.microsoft.com/office/drawing/2014/main" id="{188CDD2B-84A5-D646-173B-10E51BB0D96F}"/>
              </a:ext>
            </a:extLst>
          </p:cNvPr>
          <p:cNvSpPr/>
          <p:nvPr/>
        </p:nvSpPr>
        <p:spPr>
          <a:xfrm>
            <a:off x="140850" y="2349223"/>
            <a:ext cx="26519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400" b="1" dirty="0">
                <a:solidFill>
                  <a:srgbClr val="BC945A"/>
                </a:solidFill>
                <a:latin typeface="Montserrat SemiBold" panose="00000700000000000000" pitchFamily="2" charset="0"/>
              </a:rPr>
              <a:t>Manual de Organización de la Dirección de Administración </a:t>
            </a:r>
            <a:endParaRPr lang="es-ES_tradnl" sz="2400" b="1" dirty="0">
              <a:solidFill>
                <a:srgbClr val="BC945A"/>
              </a:solidFill>
              <a:latin typeface="Montserrat SemiBold" panose="00000700000000000000" pitchFamily="2" charset="0"/>
            </a:endParaRPr>
          </a:p>
        </p:txBody>
      </p:sp>
      <p:sp>
        <p:nvSpPr>
          <p:cNvPr id="12" name="CuadroTexto 12">
            <a:extLst>
              <a:ext uri="{FF2B5EF4-FFF2-40B4-BE49-F238E27FC236}">
                <a16:creationId xmlns:a16="http://schemas.microsoft.com/office/drawing/2014/main" id="{A01B6B4C-E181-729A-33D5-40C0C26B5625}"/>
              </a:ext>
            </a:extLst>
          </p:cNvPr>
          <p:cNvSpPr txBox="1"/>
          <p:nvPr/>
        </p:nvSpPr>
        <p:spPr>
          <a:xfrm>
            <a:off x="3607792" y="5445830"/>
            <a:ext cx="3033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600" b="1" dirty="0">
                <a:solidFill>
                  <a:srgbClr val="A42145"/>
                </a:solidFill>
                <a:latin typeface="Montserrat SemiBold" panose="00000700000000000000" pitchFamily="2" charset="0"/>
              </a:rPr>
              <a:t>3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7AD6B4B-366A-EF99-10BC-B81F7AA22CF2}"/>
              </a:ext>
            </a:extLst>
          </p:cNvPr>
          <p:cNvSpPr txBox="1"/>
          <p:nvPr/>
        </p:nvSpPr>
        <p:spPr>
          <a:xfrm>
            <a:off x="3592737" y="6680369"/>
            <a:ext cx="3161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600" b="1" dirty="0">
                <a:solidFill>
                  <a:srgbClr val="A42145"/>
                </a:solidFill>
                <a:latin typeface="Montserrat SemiBold" panose="00000700000000000000" pitchFamily="2" charset="0"/>
              </a:rPr>
              <a:t>4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CFCAC02A-814E-3D25-7782-D8D3748B167F}"/>
              </a:ext>
            </a:extLst>
          </p:cNvPr>
          <p:cNvCxnSpPr>
            <a:cxnSpLocks/>
          </p:cNvCxnSpPr>
          <p:nvPr/>
        </p:nvCxnSpPr>
        <p:spPr>
          <a:xfrm>
            <a:off x="3100261" y="2387274"/>
            <a:ext cx="0" cy="5372426"/>
          </a:xfrm>
          <a:prstGeom prst="line">
            <a:avLst/>
          </a:prstGeom>
          <a:ln w="38100">
            <a:solidFill>
              <a:srgbClr val="CEBA9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1829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4</a:t>
            </a:fld>
            <a:endParaRPr lang="es-MX" sz="1600" dirty="0"/>
          </a:p>
        </p:txBody>
      </p:sp>
      <p:sp>
        <p:nvSpPr>
          <p:cNvPr id="9" name="Rectángulo 12">
            <a:extLst>
              <a:ext uri="{FF2B5EF4-FFF2-40B4-BE49-F238E27FC236}">
                <a16:creationId xmlns:a16="http://schemas.microsoft.com/office/drawing/2014/main" id="{ABF71584-2CCC-0D0E-68E0-49EAF3E0111C}"/>
              </a:ext>
            </a:extLst>
          </p:cNvPr>
          <p:cNvSpPr/>
          <p:nvPr/>
        </p:nvSpPr>
        <p:spPr>
          <a:xfrm>
            <a:off x="1246618" y="805551"/>
            <a:ext cx="137421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66055">
              <a:lnSpc>
                <a:spcPct val="90000"/>
              </a:lnSpc>
              <a:buClr>
                <a:srgbClr val="245C4F"/>
              </a:buClr>
              <a:buSzPct val="100000"/>
            </a:pPr>
            <a:r>
              <a:rPr lang="es-ES" sz="4000" b="1" dirty="0">
                <a:solidFill>
                  <a:srgbClr val="245C4F"/>
                </a:solidFill>
                <a:latin typeface="Montserrat SemiBold"/>
              </a:rPr>
              <a:t>I. Antecedentes</a:t>
            </a:r>
          </a:p>
        </p:txBody>
      </p:sp>
      <p:pic>
        <p:nvPicPr>
          <p:cNvPr id="10" name="Google Shape;153;p11">
            <a:extLst>
              <a:ext uri="{FF2B5EF4-FFF2-40B4-BE49-F238E27FC236}">
                <a16:creationId xmlns:a16="http://schemas.microsoft.com/office/drawing/2014/main" id="{B439D92F-2ACD-A31A-538F-0CC6288649FE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8654" y="805551"/>
            <a:ext cx="562085" cy="69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ángulo 5">
            <a:extLst>
              <a:ext uri="{FF2B5EF4-FFF2-40B4-BE49-F238E27FC236}">
                <a16:creationId xmlns:a16="http://schemas.microsoft.com/office/drawing/2014/main" id="{D6F172B8-BFC2-7BFF-A363-2B6716E6DA2B}"/>
              </a:ext>
            </a:extLst>
          </p:cNvPr>
          <p:cNvSpPr/>
          <p:nvPr/>
        </p:nvSpPr>
        <p:spPr>
          <a:xfrm>
            <a:off x="183539" y="2231646"/>
            <a:ext cx="268330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400" b="1" dirty="0">
                <a:solidFill>
                  <a:srgbClr val="BC945A"/>
                </a:solidFill>
                <a:latin typeface="Montserrat SemiBold" panose="00000700000000000000" pitchFamily="2" charset="0"/>
              </a:rPr>
              <a:t>Políticas para la Administración Inmobiliaria del Instituto Mexicano del Seguro Social</a:t>
            </a:r>
            <a:endParaRPr lang="es-ES_tradnl" sz="2400" b="1" dirty="0">
              <a:solidFill>
                <a:srgbClr val="BC945A"/>
              </a:solidFill>
              <a:latin typeface="Montserrat SemiBold" panose="00000700000000000000" pitchFamily="2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D260EDC-9974-4A2F-15D0-0061B68C1FB1}"/>
              </a:ext>
            </a:extLst>
          </p:cNvPr>
          <p:cNvSpPr/>
          <p:nvPr/>
        </p:nvSpPr>
        <p:spPr>
          <a:xfrm>
            <a:off x="4586814" y="2166292"/>
            <a:ext cx="10401932" cy="326017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>
              <a:buClr>
                <a:srgbClr val="A42145"/>
              </a:buClr>
            </a:pPr>
            <a:r>
              <a:rPr lang="es-MX" sz="2100" dirty="0">
                <a:latin typeface="Montserrat SemiBold" panose="00000700000000000000" pitchFamily="2" charset="0"/>
              </a:rPr>
              <a:t>De la planeación y conformación del Programa de Arrendamiento Inmobiliario IMSS-Arrendatario Régimen Ordinario.</a:t>
            </a:r>
          </a:p>
          <a:p>
            <a:pPr algn="just">
              <a:buClr>
                <a:srgbClr val="A42145"/>
              </a:buClr>
            </a:pPr>
            <a:endParaRPr lang="es-MX" sz="2100" dirty="0">
              <a:latin typeface="Montserrat SemiBold" panose="00000700000000000000" pitchFamily="2" charset="0"/>
            </a:endParaRPr>
          </a:p>
          <a:p>
            <a:pPr algn="just">
              <a:buClr>
                <a:srgbClr val="A42145"/>
              </a:buClr>
            </a:pPr>
            <a:endParaRPr lang="es-MX" sz="2100" dirty="0">
              <a:latin typeface="Montserrat SemiBold" panose="00000700000000000000" pitchFamily="2" charset="0"/>
            </a:endParaRPr>
          </a:p>
          <a:p>
            <a:pPr algn="just">
              <a:buClr>
                <a:srgbClr val="A42145"/>
              </a:buClr>
            </a:pPr>
            <a:r>
              <a:rPr lang="es-MX" sz="2100" dirty="0">
                <a:latin typeface="Montserrat SemiBold" panose="00000700000000000000" pitchFamily="2" charset="0"/>
              </a:rPr>
              <a:t>Para llevar a cabo el análisis y evaluación de las necesidades en materia inmobiliaria, los OOAD a través del Comité Inmobiliario, así como la División de Arrendamiento y Comercialización, en los casos de Nivel Central, deberán considerar previamente:</a:t>
            </a:r>
            <a:endParaRPr lang="es-ES" sz="2100" dirty="0">
              <a:latin typeface="Montserrat SemiBold" panose="00000700000000000000" pitchFamily="2" charset="0"/>
            </a:endParaRPr>
          </a:p>
          <a:p>
            <a:pPr algn="just">
              <a:buClr>
                <a:srgbClr val="A42145"/>
              </a:buClr>
            </a:pPr>
            <a:endParaRPr lang="es-MX" sz="2100" dirty="0">
              <a:latin typeface="Montserrat SemiBold" panose="00000700000000000000" pitchFamily="2" charset="0"/>
            </a:endParaRPr>
          </a:p>
          <a:p>
            <a:pPr marL="285750" indent="-285750" algn="just">
              <a:buClr>
                <a:srgbClr val="A42145"/>
              </a:buClr>
              <a:buFont typeface="Wingdings" panose="05000000000000000000" pitchFamily="2" charset="2"/>
              <a:buChar char="§"/>
            </a:pPr>
            <a:r>
              <a:rPr lang="es-MX" sz="2100" dirty="0">
                <a:latin typeface="Montserrat SemiBold" panose="00000700000000000000" pitchFamily="2" charset="0"/>
              </a:rPr>
              <a:t>Aprovechar la disponibilidad de las opciones inmobiliarias propiedad del IMSS.</a:t>
            </a:r>
          </a:p>
          <a:p>
            <a:pPr marL="285750" indent="-285750" algn="just">
              <a:buClr>
                <a:srgbClr val="A42145"/>
              </a:buClr>
              <a:buFont typeface="Wingdings" panose="05000000000000000000" pitchFamily="2" charset="2"/>
              <a:buChar char="§"/>
            </a:pPr>
            <a:r>
              <a:rPr lang="es-MX" sz="2100" dirty="0">
                <a:latin typeface="Montserrat SemiBold" panose="00000700000000000000" pitchFamily="2" charset="0"/>
              </a:rPr>
              <a:t>Los inmuebles rentados con superficie disponible de aprovechamiento.</a:t>
            </a:r>
          </a:p>
          <a:p>
            <a:pPr marL="285750" indent="-285750" algn="just">
              <a:buClr>
                <a:srgbClr val="A42145"/>
              </a:buClr>
              <a:buFont typeface="Wingdings" panose="05000000000000000000" pitchFamily="2" charset="2"/>
              <a:buChar char="§"/>
            </a:pPr>
            <a:r>
              <a:rPr lang="es-MX" sz="2100" dirty="0">
                <a:latin typeface="Montserrat SemiBold" panose="00000700000000000000" pitchFamily="2" charset="0"/>
              </a:rPr>
              <a:t>Los inmuebles en posesión bajo la administración del IMSS.</a:t>
            </a:r>
          </a:p>
          <a:p>
            <a:pPr marL="285750" indent="-285750" algn="just">
              <a:buClr>
                <a:srgbClr val="A42145"/>
              </a:buClr>
              <a:buFont typeface="Wingdings" panose="05000000000000000000" pitchFamily="2" charset="2"/>
              <a:buChar char="§"/>
            </a:pPr>
            <a:r>
              <a:rPr lang="es-MX" sz="2100" dirty="0">
                <a:latin typeface="Montserrat SemiBold" panose="00000700000000000000" pitchFamily="2" charset="0"/>
              </a:rPr>
              <a:t>Los inmuebles federales disponibles en el Portafolio Inmobiliario Federal del INDAABIN, que por su ubicación y características sean sujetos a ser ocupados por los servicios institucionales.</a:t>
            </a:r>
            <a:endParaRPr lang="es-ES" sz="2100" dirty="0">
              <a:latin typeface="Montserrat SemiBold" panose="00000700000000000000" pitchFamily="2" charset="0"/>
            </a:endParaRPr>
          </a:p>
          <a:p>
            <a:pPr lvl="0" algn="just">
              <a:buClr>
                <a:srgbClr val="C00000"/>
              </a:buClr>
              <a:buSzPct val="176000"/>
            </a:pPr>
            <a:endParaRPr lang="es-MX" sz="2100" dirty="0">
              <a:latin typeface="Montserrat SemiBold" panose="00000700000000000000" pitchFamily="2" charset="0"/>
            </a:endParaRPr>
          </a:p>
        </p:txBody>
      </p:sp>
      <p:sp>
        <p:nvSpPr>
          <p:cNvPr id="7" name="CuadroTexto 11">
            <a:extLst>
              <a:ext uri="{FF2B5EF4-FFF2-40B4-BE49-F238E27FC236}">
                <a16:creationId xmlns:a16="http://schemas.microsoft.com/office/drawing/2014/main" id="{E51AF0D1-12B5-A760-D636-4B6E1A3B137D}"/>
              </a:ext>
            </a:extLst>
          </p:cNvPr>
          <p:cNvSpPr txBox="1"/>
          <p:nvPr/>
        </p:nvSpPr>
        <p:spPr>
          <a:xfrm>
            <a:off x="3595986" y="2074067"/>
            <a:ext cx="6335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6000" b="1" dirty="0">
                <a:solidFill>
                  <a:srgbClr val="A42145"/>
                </a:solidFill>
                <a:latin typeface="Montserrat SemiBold" panose="00000700000000000000" pitchFamily="2" charset="0"/>
              </a:rPr>
              <a:t>5</a:t>
            </a:r>
          </a:p>
        </p:txBody>
      </p:sp>
      <p:sp>
        <p:nvSpPr>
          <p:cNvPr id="8" name="CuadroTexto 12">
            <a:extLst>
              <a:ext uri="{FF2B5EF4-FFF2-40B4-BE49-F238E27FC236}">
                <a16:creationId xmlns:a16="http://schemas.microsoft.com/office/drawing/2014/main" id="{8841CDB8-62F2-C4E4-0535-ECABCA0D13E2}"/>
              </a:ext>
            </a:extLst>
          </p:cNvPr>
          <p:cNvSpPr txBox="1"/>
          <p:nvPr/>
        </p:nvSpPr>
        <p:spPr>
          <a:xfrm>
            <a:off x="3600399" y="3376487"/>
            <a:ext cx="6671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6000" b="1" dirty="0">
                <a:solidFill>
                  <a:srgbClr val="A42145"/>
                </a:solidFill>
                <a:latin typeface="Montserrat SemiBold" panose="00000700000000000000" pitchFamily="2" charset="0"/>
              </a:rPr>
              <a:t>6</a:t>
            </a:r>
          </a:p>
        </p:txBody>
      </p: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4682977B-B86E-28DF-1DB5-5989463EFD1E}"/>
              </a:ext>
            </a:extLst>
          </p:cNvPr>
          <p:cNvCxnSpPr>
            <a:cxnSpLocks/>
          </p:cNvCxnSpPr>
          <p:nvPr/>
        </p:nvCxnSpPr>
        <p:spPr>
          <a:xfrm>
            <a:off x="3222308" y="2208023"/>
            <a:ext cx="0" cy="5284977"/>
          </a:xfrm>
          <a:prstGeom prst="line">
            <a:avLst/>
          </a:prstGeom>
          <a:ln w="38100">
            <a:solidFill>
              <a:srgbClr val="CEBA9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8863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5</a:t>
            </a:fld>
            <a:endParaRPr lang="es-MX" sz="1600" dirty="0"/>
          </a:p>
        </p:txBody>
      </p:sp>
      <p:sp>
        <p:nvSpPr>
          <p:cNvPr id="9" name="Rectángulo 12">
            <a:extLst>
              <a:ext uri="{FF2B5EF4-FFF2-40B4-BE49-F238E27FC236}">
                <a16:creationId xmlns:a16="http://schemas.microsoft.com/office/drawing/2014/main" id="{ABF71584-2CCC-0D0E-68E0-49EAF3E0111C}"/>
              </a:ext>
            </a:extLst>
          </p:cNvPr>
          <p:cNvSpPr/>
          <p:nvPr/>
        </p:nvSpPr>
        <p:spPr>
          <a:xfrm>
            <a:off x="1246618" y="805551"/>
            <a:ext cx="137421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66055">
              <a:lnSpc>
                <a:spcPct val="90000"/>
              </a:lnSpc>
              <a:buClr>
                <a:srgbClr val="245C4F"/>
              </a:buClr>
              <a:buSzPct val="100000"/>
            </a:pPr>
            <a:r>
              <a:rPr lang="es-ES" sz="4000" b="1" dirty="0">
                <a:solidFill>
                  <a:srgbClr val="245C4F"/>
                </a:solidFill>
                <a:latin typeface="Montserrat SemiBold"/>
              </a:rPr>
              <a:t>I. Antecedentes</a:t>
            </a:r>
          </a:p>
        </p:txBody>
      </p:sp>
      <p:pic>
        <p:nvPicPr>
          <p:cNvPr id="10" name="Google Shape;153;p11">
            <a:extLst>
              <a:ext uri="{FF2B5EF4-FFF2-40B4-BE49-F238E27FC236}">
                <a16:creationId xmlns:a16="http://schemas.microsoft.com/office/drawing/2014/main" id="{B439D92F-2ACD-A31A-538F-0CC6288649FE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8654" y="805551"/>
            <a:ext cx="562085" cy="69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1">
            <a:extLst>
              <a:ext uri="{FF2B5EF4-FFF2-40B4-BE49-F238E27FC236}">
                <a16:creationId xmlns:a16="http://schemas.microsoft.com/office/drawing/2014/main" id="{5D3ADE5E-90D4-169A-3E35-669BD9FDF7D3}"/>
              </a:ext>
            </a:extLst>
          </p:cNvPr>
          <p:cNvSpPr txBox="1"/>
          <p:nvPr/>
        </p:nvSpPr>
        <p:spPr>
          <a:xfrm>
            <a:off x="3548290" y="1993391"/>
            <a:ext cx="65274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6000" b="1" dirty="0">
                <a:solidFill>
                  <a:srgbClr val="A42145"/>
                </a:solidFill>
                <a:latin typeface="Montserrat SemiBold" panose="00000700000000000000" pitchFamily="2" charset="0"/>
              </a:rPr>
              <a:t>7</a:t>
            </a:r>
          </a:p>
        </p:txBody>
      </p:sp>
      <p:cxnSp>
        <p:nvCxnSpPr>
          <p:cNvPr id="5" name="Conector recto 10">
            <a:extLst>
              <a:ext uri="{FF2B5EF4-FFF2-40B4-BE49-F238E27FC236}">
                <a16:creationId xmlns:a16="http://schemas.microsoft.com/office/drawing/2014/main" id="{21C60339-5C34-A8A2-7A2D-BDFFB79C28F4}"/>
              </a:ext>
            </a:extLst>
          </p:cNvPr>
          <p:cNvCxnSpPr>
            <a:cxnSpLocks/>
          </p:cNvCxnSpPr>
          <p:nvPr/>
        </p:nvCxnSpPr>
        <p:spPr>
          <a:xfrm>
            <a:off x="3217030" y="1993391"/>
            <a:ext cx="65888" cy="6855790"/>
          </a:xfrm>
          <a:prstGeom prst="line">
            <a:avLst/>
          </a:prstGeom>
          <a:ln w="38100">
            <a:solidFill>
              <a:srgbClr val="CEBA99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9EBD295-CFBE-4B56-BF87-83612041C39A}"/>
              </a:ext>
            </a:extLst>
          </p:cNvPr>
          <p:cNvSpPr txBox="1"/>
          <p:nvPr/>
        </p:nvSpPr>
        <p:spPr>
          <a:xfrm>
            <a:off x="4466405" y="1969393"/>
            <a:ext cx="10161606" cy="58401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just">
              <a:lnSpc>
                <a:spcPct val="115000"/>
              </a:lnSpc>
              <a:spcAft>
                <a:spcPts val="1000"/>
              </a:spcAft>
            </a:pPr>
            <a:r>
              <a:rPr lang="es-MX" sz="24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La CTAA a través de la DAC, elaborará el Programa de Arrendamiento Inmobiliario IMSS-Arrendatario Régimen Ordinario, considerando los indicadores de eficiencia, eficacia y desempeño de los procesos a su cargo, el cual será sometido en cada ejercicio fiscal a la DA por conducto de la CCSG, para obtener la aprobación del HCT.</a:t>
            </a:r>
            <a:endParaRPr lang="es-MX" sz="2400" dirty="0">
              <a:effectLst/>
              <a:latin typeface="Montserrat SemiBold" panose="000007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MX" sz="24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Dicho programa deberá contemplar las figuras inmobiliarias de:</a:t>
            </a:r>
            <a:endParaRPr lang="es-MX" sz="2400" dirty="0">
              <a:effectLst/>
              <a:latin typeface="Montserrat SemiBold" panose="000007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 algn="just">
              <a:lnSpc>
                <a:spcPct val="115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s-MX" sz="24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Renovación sin incremento;</a:t>
            </a:r>
            <a:endParaRPr lang="es-MX" sz="2400" dirty="0">
              <a:effectLst/>
              <a:latin typeface="Montserrat SemiBold" panose="000007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 algn="just">
              <a:lnSpc>
                <a:spcPct val="115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s-MX" sz="24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Renovación con incremento;</a:t>
            </a:r>
            <a:endParaRPr lang="es-MX" sz="2400" dirty="0">
              <a:effectLst/>
              <a:latin typeface="Montserrat SemiBold" panose="000007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 algn="just">
              <a:lnSpc>
                <a:spcPct val="115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s-MX" sz="24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Sustitución;</a:t>
            </a:r>
            <a:endParaRPr lang="es-MX" sz="2400" dirty="0">
              <a:effectLst/>
              <a:latin typeface="Montserrat SemiBold" panose="000007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 algn="just">
              <a:lnSpc>
                <a:spcPct val="115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s-MX" sz="24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Nuevo arrendamiento; y</a:t>
            </a:r>
            <a:endParaRPr lang="es-MX" sz="2400" dirty="0">
              <a:effectLst/>
              <a:latin typeface="Montserrat SemiBold" panose="000007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lvl="0" indent="-171450" algn="just">
              <a:lnSpc>
                <a:spcPct val="115000"/>
              </a:lnSpc>
              <a:spcAft>
                <a:spcPts val="1000"/>
              </a:spcAft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s-MX" sz="24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Cancelación</a:t>
            </a:r>
            <a:r>
              <a:rPr lang="es-MX" sz="16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s-MX" sz="1600" dirty="0">
              <a:effectLst/>
              <a:latin typeface="Montserrat SemiBold" panose="000007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ángulo 5">
            <a:extLst>
              <a:ext uri="{FF2B5EF4-FFF2-40B4-BE49-F238E27FC236}">
                <a16:creationId xmlns:a16="http://schemas.microsoft.com/office/drawing/2014/main" id="{006AA188-C467-0CC5-E1A3-9DC6D5A1E4DC}"/>
              </a:ext>
            </a:extLst>
          </p:cNvPr>
          <p:cNvSpPr/>
          <p:nvPr/>
        </p:nvSpPr>
        <p:spPr>
          <a:xfrm>
            <a:off x="200299" y="1993391"/>
            <a:ext cx="279798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400" b="1" dirty="0">
                <a:solidFill>
                  <a:srgbClr val="BC945A"/>
                </a:solidFill>
                <a:latin typeface="Montserrat SemiBold" panose="00000700000000000000" pitchFamily="2" charset="0"/>
              </a:rPr>
              <a:t>Políticas para la Administración Inmobiliaria del Instituto Mexicano del Seguro Social</a:t>
            </a:r>
            <a:endParaRPr lang="es-ES_tradnl" sz="2400" b="1" dirty="0">
              <a:solidFill>
                <a:srgbClr val="BC945A"/>
              </a:solidFill>
              <a:latin typeface="Montserrat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94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6</a:t>
            </a:fld>
            <a:endParaRPr lang="es-MX" sz="160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CCE6333-634D-5A7E-C7C6-DF44420636C0}"/>
              </a:ext>
            </a:extLst>
          </p:cNvPr>
          <p:cNvSpPr txBox="1"/>
          <p:nvPr/>
        </p:nvSpPr>
        <p:spPr>
          <a:xfrm>
            <a:off x="747364" y="2958249"/>
            <a:ext cx="1424138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8E5D"/>
              </a:buClr>
              <a:buSzPct val="130000"/>
              <a:buFontTx/>
              <a:buNone/>
              <a:tabLst/>
              <a:defRPr/>
            </a:pP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SemiBold" panose="00000700000000000000" pitchFamily="2" charset="0"/>
              </a:rPr>
              <a:t>El Instituto Mexicano del Seguro Social (IMSS) tiene como finalidad primordial garantizar el derecho a la salud y la prestación de los servicios necesarios para el bienestar individual y colectivo de la población a nivel nacional.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2BB8CB3-B50D-FD9A-F1D9-510015B4DD7F}"/>
              </a:ext>
            </a:extLst>
          </p:cNvPr>
          <p:cNvSpPr txBox="1"/>
          <p:nvPr/>
        </p:nvSpPr>
        <p:spPr>
          <a:xfrm>
            <a:off x="1538897" y="4529741"/>
            <a:ext cx="13070586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1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8E5D"/>
              </a:buClr>
              <a:buSzPct val="130000"/>
              <a:tabLst/>
              <a:defRPr/>
            </a:pP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Para cubrir sus esquemas de prestación de servicios, el IMSS requiere contar con una infraestructura inmobiliaria a nivel nacional, recurriendo al arrendamiento inmobiliario en aquellas zonas en las cuales no se dispone de infraestructura propia. </a:t>
            </a:r>
          </a:p>
          <a:p>
            <a:pPr marR="0" lvl="1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8E5D"/>
              </a:buClr>
              <a:buSzPct val="130000"/>
              <a:tabLst/>
              <a:defRPr/>
            </a:pPr>
            <a:endParaRPr kumimoji="0" lang="es-MX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  <a:p>
            <a:pPr marL="457200" marR="0" lvl="1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8E5D"/>
              </a:buClr>
              <a:buSzPct val="130000"/>
              <a:buFontTx/>
              <a:buNone/>
              <a:tabLst/>
              <a:defRPr/>
            </a:pPr>
            <a:endParaRPr kumimoji="0" lang="es-MX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  <a:p>
            <a:pPr marL="457200" marR="0" lvl="1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8E5D"/>
              </a:buClr>
              <a:buSzPct val="130000"/>
              <a:buFontTx/>
              <a:buNone/>
              <a:tabLst/>
              <a:defRPr/>
            </a:pPr>
            <a:endParaRPr kumimoji="0" lang="es-MX" sz="2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  <a:p>
            <a:pPr marR="0" lvl="1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38E5D"/>
              </a:buClr>
              <a:buSzPct val="130000"/>
              <a:tabLst/>
              <a:defRPr/>
            </a:pP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Para integrar el programa de trabajo, es necesario contar con las propuestas de arrendamiento de bienes inmuebles que presenten los Órganos Normativos y de Operación Administrativa Desconcentrada (OOAD) del </a:t>
            </a: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SemiBold" panose="00000700000000000000" pitchFamily="2" charset="0"/>
              </a:rPr>
              <a:t>IMSS, c</a:t>
            </a: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onforme a los dictámenes técnicos y legales que al efecto elaboren las Unidades Administrativas competentes.</a:t>
            </a:r>
          </a:p>
        </p:txBody>
      </p:sp>
      <p:pic>
        <p:nvPicPr>
          <p:cNvPr id="7" name="Gráfico 6" descr="Edificio con relleno sólido">
            <a:extLst>
              <a:ext uri="{FF2B5EF4-FFF2-40B4-BE49-F238E27FC236}">
                <a16:creationId xmlns:a16="http://schemas.microsoft.com/office/drawing/2014/main" id="{373E45CB-3763-225C-3A87-7BD1ABE44E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7812" y="4597196"/>
            <a:ext cx="900569" cy="900569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A501FE0C-113F-428E-183F-08E71096A5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037811" y="6730092"/>
            <a:ext cx="900569" cy="1056420"/>
          </a:xfrm>
          <a:prstGeom prst="rect">
            <a:avLst/>
          </a:prstGeom>
        </p:spPr>
      </p:pic>
      <p:sp>
        <p:nvSpPr>
          <p:cNvPr id="9" name="Rectángulo 12">
            <a:extLst>
              <a:ext uri="{FF2B5EF4-FFF2-40B4-BE49-F238E27FC236}">
                <a16:creationId xmlns:a16="http://schemas.microsoft.com/office/drawing/2014/main" id="{ABF71584-2CCC-0D0E-68E0-49EAF3E0111C}"/>
              </a:ext>
            </a:extLst>
          </p:cNvPr>
          <p:cNvSpPr/>
          <p:nvPr/>
        </p:nvSpPr>
        <p:spPr>
          <a:xfrm>
            <a:off x="1246618" y="805551"/>
            <a:ext cx="137421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66055">
              <a:lnSpc>
                <a:spcPct val="90000"/>
              </a:lnSpc>
              <a:buClr>
                <a:srgbClr val="245C4F"/>
              </a:buClr>
              <a:buSzPct val="100000"/>
            </a:pPr>
            <a:r>
              <a:rPr lang="es-ES" sz="4000" b="1" dirty="0">
                <a:solidFill>
                  <a:srgbClr val="245C4F"/>
                </a:solidFill>
                <a:latin typeface="Montserrat SemiBold"/>
              </a:rPr>
              <a:t>I. Antecedentes</a:t>
            </a:r>
          </a:p>
        </p:txBody>
      </p:sp>
      <p:pic>
        <p:nvPicPr>
          <p:cNvPr id="10" name="Google Shape;153;p11">
            <a:extLst>
              <a:ext uri="{FF2B5EF4-FFF2-40B4-BE49-F238E27FC236}">
                <a16:creationId xmlns:a16="http://schemas.microsoft.com/office/drawing/2014/main" id="{B439D92F-2ACD-A31A-538F-0CC6288649FE}"/>
              </a:ext>
            </a:extLst>
          </p:cNvPr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8654" y="805551"/>
            <a:ext cx="562085" cy="69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02CF858-A309-7027-6266-02D054AB865E}"/>
              </a:ext>
            </a:extLst>
          </p:cNvPr>
          <p:cNvSpPr txBox="1"/>
          <p:nvPr/>
        </p:nvSpPr>
        <p:spPr>
          <a:xfrm>
            <a:off x="747364" y="1825140"/>
            <a:ext cx="137671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Clr>
                <a:srgbClr val="C00000"/>
              </a:buClr>
              <a:buSzPct val="176000"/>
            </a:pPr>
            <a:r>
              <a:rPr lang="es-MX" sz="2400" b="1" dirty="0">
                <a:solidFill>
                  <a:srgbClr val="245C4F"/>
                </a:solidFill>
                <a:latin typeface="Montserrat" panose="00000500000000000000" pitchFamily="2" charset="0"/>
              </a:rPr>
              <a:t>Programa de Arrendamiento de Inmuebles IMSS Arrendatario Régimen Ordinario 2025.</a:t>
            </a:r>
            <a:endParaRPr lang="es-ES" sz="2400" b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64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7</a:t>
            </a:fld>
            <a:endParaRPr lang="es-MX" sz="16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53FB279-3DFC-C4D6-564D-C04BA6179661}"/>
              </a:ext>
            </a:extLst>
          </p:cNvPr>
          <p:cNvSpPr txBox="1"/>
          <p:nvPr/>
        </p:nvSpPr>
        <p:spPr>
          <a:xfrm>
            <a:off x="945420" y="513569"/>
            <a:ext cx="70571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14626">
              <a:defRPr/>
            </a:pPr>
            <a:r>
              <a:rPr lang="es-ES" sz="4000" b="1" dirty="0">
                <a:solidFill>
                  <a:srgbClr val="285C4D"/>
                </a:solidFill>
                <a:latin typeface="Montserrat SemiBold" panose="00000700000000000000" pitchFamily="2" charset="0"/>
              </a:rPr>
              <a:t>II. Desarrollo</a:t>
            </a:r>
          </a:p>
        </p:txBody>
      </p:sp>
      <p:pic>
        <p:nvPicPr>
          <p:cNvPr id="9" name="Google Shape;144;p20">
            <a:extLst>
              <a:ext uri="{FF2B5EF4-FFF2-40B4-BE49-F238E27FC236}">
                <a16:creationId xmlns:a16="http://schemas.microsoft.com/office/drawing/2014/main" id="{4664E9F0-EFE0-62CF-803B-8CCE5A769D9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9884"/>
          <a:stretch/>
        </p:blipFill>
        <p:spPr>
          <a:xfrm>
            <a:off x="4861382" y="697138"/>
            <a:ext cx="551537" cy="68970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537A3C0-A285-5E63-8927-027FC98446A3}"/>
              </a:ext>
            </a:extLst>
          </p:cNvPr>
          <p:cNvSpPr txBox="1"/>
          <p:nvPr/>
        </p:nvSpPr>
        <p:spPr>
          <a:xfrm>
            <a:off x="889624" y="1913316"/>
            <a:ext cx="137671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buClr>
                <a:srgbClr val="C00000"/>
              </a:buClr>
              <a:buSzPct val="176000"/>
            </a:pPr>
            <a:r>
              <a:rPr lang="es-ES" sz="2400" b="1" dirty="0">
                <a:latin typeface="Montserrat" panose="00000500000000000000" pitchFamily="2" charset="0"/>
              </a:rPr>
              <a:t>Estrategias:</a:t>
            </a:r>
            <a:endParaRPr lang="es-MX" sz="2400" b="1" dirty="0">
              <a:latin typeface="Montserrat" panose="00000500000000000000" pitchFamily="2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5C5C17B-F8CF-9354-124D-1FA88AF93BB7}"/>
              </a:ext>
            </a:extLst>
          </p:cNvPr>
          <p:cNvSpPr/>
          <p:nvPr/>
        </p:nvSpPr>
        <p:spPr>
          <a:xfrm>
            <a:off x="945420" y="2810175"/>
            <a:ext cx="13583380" cy="3781126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>
              <a:buClr>
                <a:srgbClr val="C00000"/>
              </a:buClr>
              <a:buSzPct val="176000"/>
            </a:pPr>
            <a:r>
              <a:rPr lang="es-ES" sz="2100" b="1" dirty="0">
                <a:latin typeface="Montserrat" panose="00000500000000000000" pitchFamily="2" charset="0"/>
                <a:cs typeface="Arial" pitchFamily="34" charset="0"/>
              </a:rPr>
              <a:t>Optimizar la utilización de inmuebles propios,</a:t>
            </a:r>
            <a:r>
              <a:rPr lang="es-ES" sz="2100" dirty="0">
                <a:latin typeface="Montserrat" panose="00000500000000000000" pitchFamily="2" charset="0"/>
                <a:cs typeface="Arial" pitchFamily="34" charset="0"/>
              </a:rPr>
              <a:t> identificando aquellos que se encuentran subutilizados, depurando superficies propias y rentadas para su óptimo aprovechamiento.</a:t>
            </a:r>
          </a:p>
          <a:p>
            <a:pPr marL="342900" lvl="0" indent="-342900" algn="just">
              <a:buClr>
                <a:srgbClr val="C00000"/>
              </a:buClr>
              <a:buSzPct val="176000"/>
              <a:buFont typeface="+mj-lt"/>
              <a:buAutoNum type="arabicPeriod"/>
            </a:pPr>
            <a:endParaRPr lang="es-MX" sz="2100" dirty="0">
              <a:latin typeface="Montserrat" panose="00000500000000000000" pitchFamily="2" charset="0"/>
            </a:endParaRPr>
          </a:p>
          <a:p>
            <a:pPr marL="342900" lvl="0" indent="-342900" algn="just">
              <a:buClr>
                <a:srgbClr val="C00000"/>
              </a:buClr>
              <a:buSzPct val="176000"/>
              <a:buFont typeface="+mj-lt"/>
              <a:buAutoNum type="arabicPeriod"/>
            </a:pPr>
            <a:endParaRPr lang="es-MX" sz="2100" dirty="0">
              <a:latin typeface="Montserrat" panose="00000500000000000000" pitchFamily="2" charset="0"/>
            </a:endParaRPr>
          </a:p>
          <a:p>
            <a:pPr algn="just">
              <a:buClr>
                <a:srgbClr val="C00000"/>
              </a:buClr>
              <a:buSzPct val="176000"/>
            </a:pPr>
            <a:r>
              <a:rPr lang="es-ES" sz="2100" b="1" dirty="0">
                <a:latin typeface="Montserrat" panose="00000500000000000000" pitchFamily="2" charset="0"/>
                <a:cs typeface="Arial" pitchFamily="34" charset="0"/>
              </a:rPr>
              <a:t>Solamente autorizar el incremento de renta debidamente justificado, </a:t>
            </a:r>
            <a:r>
              <a:rPr lang="es-ES" sz="2100" dirty="0">
                <a:latin typeface="Montserrat" panose="00000500000000000000" pitchFamily="2" charset="0"/>
                <a:cs typeface="Arial" pitchFamily="34" charset="0"/>
              </a:rPr>
              <a:t>negociando la renovación de contratos sin incremento y otorgando el incremento en plazos no menores a dos años.</a:t>
            </a:r>
          </a:p>
          <a:p>
            <a:pPr marL="342900" lvl="0" indent="-342900" algn="just">
              <a:buClr>
                <a:srgbClr val="C00000"/>
              </a:buClr>
              <a:buSzPct val="176000"/>
              <a:buFont typeface="+mj-lt"/>
              <a:buAutoNum type="arabicPeriod"/>
            </a:pPr>
            <a:endParaRPr lang="es-MX" sz="2100" dirty="0">
              <a:latin typeface="Montserrat" panose="00000500000000000000" pitchFamily="2" charset="0"/>
            </a:endParaRPr>
          </a:p>
          <a:p>
            <a:pPr algn="just">
              <a:buClr>
                <a:srgbClr val="C00000"/>
              </a:buClr>
              <a:buSzPct val="176000"/>
            </a:pPr>
            <a:endParaRPr lang="es-MX" sz="2100" b="1" dirty="0">
              <a:latin typeface="Montserrat" panose="00000500000000000000" pitchFamily="2" charset="0"/>
              <a:cs typeface="Arial" pitchFamily="34" charset="0"/>
            </a:endParaRPr>
          </a:p>
          <a:p>
            <a:pPr algn="just">
              <a:buClr>
                <a:srgbClr val="C00000"/>
              </a:buClr>
              <a:buSzPct val="176000"/>
            </a:pPr>
            <a:r>
              <a:rPr lang="es-ES" sz="2100" b="1" dirty="0">
                <a:latin typeface="Montserrat" panose="00000500000000000000" pitchFamily="2" charset="0"/>
                <a:cs typeface="Arial" pitchFamily="34" charset="0"/>
              </a:rPr>
              <a:t>Sustitución de inmuebles </a:t>
            </a:r>
            <a:r>
              <a:rPr lang="es-ES" sz="2100" dirty="0">
                <a:latin typeface="Montserrat" panose="00000500000000000000" pitchFamily="2" charset="0"/>
                <a:cs typeface="Arial" pitchFamily="34" charset="0"/>
              </a:rPr>
              <a:t>en apego a los programas institucionales enfocados en la baja y enajenación de bienes resguardados; se elaborarán estudios de mercado considerando al menos tres alternativas inmobiliarias.</a:t>
            </a:r>
          </a:p>
        </p:txBody>
      </p:sp>
    </p:spTree>
    <p:extLst>
      <p:ext uri="{BB962C8B-B14F-4D97-AF65-F5344CB8AC3E}">
        <p14:creationId xmlns:p14="http://schemas.microsoft.com/office/powerpoint/2010/main" val="2050500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953FB279-3DFC-C4D6-564D-C04BA6179661}"/>
              </a:ext>
            </a:extLst>
          </p:cNvPr>
          <p:cNvSpPr txBox="1"/>
          <p:nvPr/>
        </p:nvSpPr>
        <p:spPr>
          <a:xfrm>
            <a:off x="1250220" y="746222"/>
            <a:ext cx="70571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14626">
              <a:defRPr/>
            </a:pPr>
            <a:r>
              <a:rPr lang="es-ES" sz="4000" b="1" dirty="0">
                <a:solidFill>
                  <a:srgbClr val="285C4D"/>
                </a:solidFill>
                <a:latin typeface="Montserrat SemiBold" panose="00000700000000000000" pitchFamily="2" charset="0"/>
              </a:rPr>
              <a:t>II. Desarrollo</a:t>
            </a:r>
          </a:p>
        </p:txBody>
      </p:sp>
      <p:pic>
        <p:nvPicPr>
          <p:cNvPr id="9" name="Google Shape;144;p20">
            <a:extLst>
              <a:ext uri="{FF2B5EF4-FFF2-40B4-BE49-F238E27FC236}">
                <a16:creationId xmlns:a16="http://schemas.microsoft.com/office/drawing/2014/main" id="{4664E9F0-EFE0-62CF-803B-8CCE5A769D9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9884"/>
          <a:stretch/>
        </p:blipFill>
        <p:spPr>
          <a:xfrm>
            <a:off x="4861382" y="697138"/>
            <a:ext cx="551537" cy="68970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F3C5C090-6D87-F0BC-ADF5-3BE639CC7C75}"/>
              </a:ext>
            </a:extLst>
          </p:cNvPr>
          <p:cNvSpPr/>
          <p:nvPr/>
        </p:nvSpPr>
        <p:spPr>
          <a:xfrm>
            <a:off x="1250220" y="2100688"/>
            <a:ext cx="13405580" cy="474720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 algn="just">
              <a:buClr>
                <a:srgbClr val="C00000"/>
              </a:buClr>
              <a:buSzPct val="176000"/>
            </a:pPr>
            <a:r>
              <a:rPr lang="es-MX" sz="2100" dirty="0">
                <a:latin typeface="Montserrat SemiBold" panose="00000700000000000000" pitchFamily="2" charset="0"/>
              </a:rPr>
              <a:t>El Programa de Arrendamiento de Inmuebles IMSS Arrendatario Régimen Ordinario 2025, tiene considerados 290 inmuebles, conforme a lo siguiente:</a:t>
            </a:r>
          </a:p>
          <a:p>
            <a:pPr algn="just">
              <a:buClr>
                <a:srgbClr val="C00000"/>
              </a:buClr>
              <a:buSzPct val="176000"/>
            </a:pPr>
            <a:endParaRPr lang="es-MX" sz="2100" b="1" dirty="0">
              <a:latin typeface="Montserrat SemiBold" panose="00000700000000000000" pitchFamily="2" charset="0"/>
            </a:endParaRPr>
          </a:p>
          <a:p>
            <a:pPr algn="just">
              <a:buClr>
                <a:srgbClr val="C00000"/>
              </a:buClr>
              <a:buSzPct val="176000"/>
            </a:pPr>
            <a:r>
              <a:rPr lang="es-ES" sz="2100" dirty="0">
                <a:latin typeface="Montserrat SemiBold" panose="00000700000000000000" pitchFamily="2" charset="0"/>
                <a:cs typeface="Arial" pitchFamily="34" charset="0"/>
              </a:rPr>
              <a:t>Se estima ejercer un presupuesto de 522.2 millones de pesos, el cual contempla:</a:t>
            </a:r>
          </a:p>
          <a:p>
            <a:pPr marL="809625" indent="-809625" algn="just">
              <a:buClr>
                <a:srgbClr val="C00000"/>
              </a:buClr>
              <a:buSzPct val="176000"/>
              <a:buFont typeface="+mj-lt"/>
              <a:buAutoNum type="alphaLcParenR"/>
            </a:pPr>
            <a:endParaRPr lang="es-ES" sz="2100" dirty="0">
              <a:latin typeface="Montserrat SemiBold" panose="00000700000000000000" pitchFamily="2" charset="0"/>
              <a:cs typeface="Arial" pitchFamily="34" charset="0"/>
            </a:endParaRPr>
          </a:p>
          <a:p>
            <a:pPr marL="742939" lvl="1" indent="-285750" algn="just">
              <a:buClr>
                <a:srgbClr val="C00000"/>
              </a:buClr>
              <a:buSzPct val="176000"/>
              <a:buFont typeface="Arial" panose="020B0604020202020204" pitchFamily="34" charset="0"/>
              <a:buChar char="•"/>
            </a:pPr>
            <a:r>
              <a:rPr lang="es-MX" sz="2100" dirty="0">
                <a:latin typeface="Montserrat SemiBold" panose="00000700000000000000" pitchFamily="2" charset="0"/>
              </a:rPr>
              <a:t>Cancelar 4 arrendamientos en el transcurso del ejercicio 2025.</a:t>
            </a:r>
          </a:p>
          <a:p>
            <a:pPr marL="742939" lvl="1" indent="-285750" algn="just">
              <a:buClr>
                <a:srgbClr val="C00000"/>
              </a:buClr>
              <a:buSzPct val="176000"/>
              <a:buFont typeface="Arial" panose="020B0604020202020204" pitchFamily="34" charset="0"/>
              <a:buChar char="•"/>
            </a:pPr>
            <a:endParaRPr lang="es-MX" sz="2100" dirty="0">
              <a:latin typeface="Montserrat SemiBold" panose="00000700000000000000" pitchFamily="2" charset="0"/>
            </a:endParaRPr>
          </a:p>
          <a:p>
            <a:pPr marL="742939" lvl="1" indent="-285750" algn="just">
              <a:buClr>
                <a:srgbClr val="C00000"/>
              </a:buClr>
              <a:buSzPct val="176000"/>
              <a:buFont typeface="Arial" panose="020B0604020202020204" pitchFamily="34" charset="0"/>
              <a:buChar char="•"/>
            </a:pPr>
            <a:r>
              <a:rPr lang="es-MX" sz="2100" dirty="0">
                <a:latin typeface="Montserrat SemiBold" panose="00000700000000000000" pitchFamily="2" charset="0"/>
              </a:rPr>
              <a:t>Renovar 215 contratos (116 renovación sin incremento y 99 renovación con incremento). </a:t>
            </a:r>
          </a:p>
          <a:p>
            <a:pPr marL="742939" lvl="1" indent="-285750" algn="just">
              <a:buClr>
                <a:srgbClr val="C00000"/>
              </a:buClr>
              <a:buSzPct val="176000"/>
              <a:buFont typeface="Arial" panose="020B0604020202020204" pitchFamily="34" charset="0"/>
              <a:buChar char="•"/>
            </a:pPr>
            <a:endParaRPr lang="es-MX" sz="2100" dirty="0">
              <a:latin typeface="Montserrat SemiBold" panose="00000700000000000000" pitchFamily="2" charset="0"/>
            </a:endParaRPr>
          </a:p>
          <a:p>
            <a:pPr marL="742939" lvl="1" indent="-285750" algn="just">
              <a:buClr>
                <a:srgbClr val="C00000"/>
              </a:buClr>
              <a:buSzPct val="176000"/>
              <a:buFont typeface="Arial" panose="020B0604020202020204" pitchFamily="34" charset="0"/>
              <a:buChar char="•"/>
            </a:pPr>
            <a:r>
              <a:rPr lang="es-MX" sz="2100" dirty="0">
                <a:latin typeface="Montserrat SemiBold" panose="00000700000000000000" pitchFamily="2" charset="0"/>
              </a:rPr>
              <a:t>Evaluar la sustitución de 41 inmuebles arrendados.</a:t>
            </a:r>
          </a:p>
          <a:p>
            <a:pPr marL="742939" lvl="1" indent="-285750" algn="just">
              <a:buClr>
                <a:srgbClr val="C00000"/>
              </a:buClr>
              <a:buSzPct val="176000"/>
              <a:buFont typeface="Arial" panose="020B0604020202020204" pitchFamily="34" charset="0"/>
              <a:buChar char="•"/>
            </a:pPr>
            <a:endParaRPr lang="es-MX" sz="2100" dirty="0">
              <a:latin typeface="Montserrat SemiBold" panose="00000700000000000000" pitchFamily="2" charset="0"/>
            </a:endParaRPr>
          </a:p>
          <a:p>
            <a:pPr marL="742939" lvl="1" indent="-285750" algn="just">
              <a:buClr>
                <a:srgbClr val="C00000"/>
              </a:buClr>
              <a:buSzPct val="176000"/>
              <a:buFont typeface="Arial" panose="020B0604020202020204" pitchFamily="34" charset="0"/>
              <a:buChar char="•"/>
            </a:pPr>
            <a:r>
              <a:rPr lang="es-MX" sz="2100" dirty="0">
                <a:latin typeface="Montserrat SemiBold" panose="00000700000000000000" pitchFamily="2" charset="0"/>
              </a:rPr>
              <a:t>Realizar la contratación de 30 nuevos arrendamientos, destacando 6 inmuebles con destino de resguardo de medicamentos.</a:t>
            </a:r>
          </a:p>
          <a:p>
            <a:pPr algn="just">
              <a:buClr>
                <a:srgbClr val="C00000"/>
              </a:buClr>
              <a:buSzPct val="176000"/>
            </a:pPr>
            <a:endParaRPr lang="es-ES" sz="2100" dirty="0">
              <a:latin typeface="Montserrat SemiBold" panose="00000700000000000000" pitchFamily="2" charset="0"/>
              <a:cs typeface="Arial" pitchFamily="34" charset="0"/>
            </a:endParaRPr>
          </a:p>
          <a:p>
            <a:pPr marL="342900" indent="-342900" algn="just">
              <a:buClr>
                <a:srgbClr val="C00000"/>
              </a:buClr>
              <a:buSzPct val="176000"/>
              <a:buFont typeface="+mj-lt"/>
              <a:buAutoNum type="alphaLcParenR"/>
            </a:pPr>
            <a:endParaRPr lang="es-MX" sz="2100" dirty="0">
              <a:latin typeface="Montserrat SemiBold" panose="00000700000000000000" pitchFamily="2" charset="0"/>
            </a:endParaRPr>
          </a:p>
          <a:p>
            <a:pPr marL="342900" indent="-342900" algn="just">
              <a:buClr>
                <a:srgbClr val="C00000"/>
              </a:buClr>
              <a:buSzPct val="176000"/>
              <a:buFont typeface="+mj-lt"/>
              <a:buAutoNum type="alphaLcParenR"/>
            </a:pPr>
            <a:endParaRPr lang="es-MX" sz="2100" dirty="0">
              <a:latin typeface="Montserrat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261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FC954160-7BC1-F811-78EE-0E7C1DF4664D}"/>
              </a:ext>
            </a:extLst>
          </p:cNvPr>
          <p:cNvSpPr txBox="1"/>
          <p:nvPr/>
        </p:nvSpPr>
        <p:spPr>
          <a:xfrm>
            <a:off x="1250220" y="392279"/>
            <a:ext cx="70571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14626">
              <a:defRPr/>
            </a:pPr>
            <a:r>
              <a:rPr lang="es-ES" sz="4000" b="1" dirty="0">
                <a:solidFill>
                  <a:srgbClr val="285C4D"/>
                </a:solidFill>
                <a:latin typeface="Montserrat SemiBold" panose="00000700000000000000" pitchFamily="2" charset="0"/>
              </a:rPr>
              <a:t>II. Desarrollo</a:t>
            </a:r>
          </a:p>
        </p:txBody>
      </p:sp>
      <p:pic>
        <p:nvPicPr>
          <p:cNvPr id="11" name="Google Shape;144;p20">
            <a:extLst>
              <a:ext uri="{FF2B5EF4-FFF2-40B4-BE49-F238E27FC236}">
                <a16:creationId xmlns:a16="http://schemas.microsoft.com/office/drawing/2014/main" id="{98B17239-B68D-1FF5-EF37-25895FF27F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9884"/>
          <a:stretch/>
        </p:blipFill>
        <p:spPr>
          <a:xfrm>
            <a:off x="4781521" y="401367"/>
            <a:ext cx="551537" cy="68970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E6430148-971A-7560-F631-6AED39A96BD2}"/>
              </a:ext>
            </a:extLst>
          </p:cNvPr>
          <p:cNvSpPr txBox="1">
            <a:spLocks/>
          </p:cNvSpPr>
          <p:nvPr/>
        </p:nvSpPr>
        <p:spPr>
          <a:xfrm>
            <a:off x="1880316" y="6067170"/>
            <a:ext cx="10367514" cy="2248928"/>
          </a:xfrm>
          <a:prstGeom prst="rect">
            <a:avLst/>
          </a:prstGeom>
        </p:spPr>
        <p:txBody>
          <a:bodyPr/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>
                    <a:tint val="7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943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131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320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50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endParaRPr lang="es-ES_tradnl" dirty="0">
              <a:latin typeface="Montserrat" panose="00000500000000000000" pitchFamily="2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AAD6C71-AFE2-AC3E-1606-DA95D45489C1}"/>
              </a:ext>
            </a:extLst>
          </p:cNvPr>
          <p:cNvSpPr txBox="1"/>
          <p:nvPr/>
        </p:nvSpPr>
        <p:spPr>
          <a:xfrm>
            <a:off x="1176623" y="1193005"/>
            <a:ext cx="11774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rgbClr val="BC945A"/>
                </a:solidFill>
                <a:latin typeface="Montserrat SemiBold" panose="00000700000000000000" pitchFamily="2" charset="0"/>
              </a:rPr>
              <a:t>Nuevos Arrendamientos (1/2)</a:t>
            </a:r>
            <a:endParaRPr lang="es-MX" sz="2400" dirty="0">
              <a:solidFill>
                <a:srgbClr val="BC945A"/>
              </a:solidFill>
              <a:latin typeface="Montserrat SemiBold" panose="00000700000000000000" pitchFamily="2" charset="0"/>
            </a:endParaRP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4FB2E50E-B86A-2779-221C-20355CF324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3178196"/>
              </p:ext>
            </p:extLst>
          </p:nvPr>
        </p:nvGraphicFramePr>
        <p:xfrm>
          <a:off x="1250220" y="1684011"/>
          <a:ext cx="13646882" cy="7030125"/>
        </p:xfrm>
        <a:graphic>
          <a:graphicData uri="http://schemas.openxmlformats.org/drawingml/2006/table">
            <a:tbl>
              <a:tblPr/>
              <a:tblGrid>
                <a:gridCol w="763172">
                  <a:extLst>
                    <a:ext uri="{9D8B030D-6E8A-4147-A177-3AD203B41FA5}">
                      <a16:colId xmlns:a16="http://schemas.microsoft.com/office/drawing/2014/main" val="933743797"/>
                    </a:ext>
                  </a:extLst>
                </a:gridCol>
                <a:gridCol w="1562199">
                  <a:extLst>
                    <a:ext uri="{9D8B030D-6E8A-4147-A177-3AD203B41FA5}">
                      <a16:colId xmlns:a16="http://schemas.microsoft.com/office/drawing/2014/main" val="200164141"/>
                    </a:ext>
                  </a:extLst>
                </a:gridCol>
                <a:gridCol w="5695409">
                  <a:extLst>
                    <a:ext uri="{9D8B030D-6E8A-4147-A177-3AD203B41FA5}">
                      <a16:colId xmlns:a16="http://schemas.microsoft.com/office/drawing/2014/main" val="2756589822"/>
                    </a:ext>
                  </a:extLst>
                </a:gridCol>
                <a:gridCol w="2072806">
                  <a:extLst>
                    <a:ext uri="{9D8B030D-6E8A-4147-A177-3AD203B41FA5}">
                      <a16:colId xmlns:a16="http://schemas.microsoft.com/office/drawing/2014/main" val="136530159"/>
                    </a:ext>
                  </a:extLst>
                </a:gridCol>
                <a:gridCol w="1710024">
                  <a:extLst>
                    <a:ext uri="{9D8B030D-6E8A-4147-A177-3AD203B41FA5}">
                      <a16:colId xmlns:a16="http://schemas.microsoft.com/office/drawing/2014/main" val="3577377874"/>
                    </a:ext>
                  </a:extLst>
                </a:gridCol>
                <a:gridCol w="1843272">
                  <a:extLst>
                    <a:ext uri="{9D8B030D-6E8A-4147-A177-3AD203B41FA5}">
                      <a16:colId xmlns:a16="http://schemas.microsoft.com/office/drawing/2014/main" val="3125554330"/>
                    </a:ext>
                  </a:extLst>
                </a:gridCol>
              </a:tblGrid>
              <a:tr h="46011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No.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OOAD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Dirección del inmueble </a:t>
                      </a:r>
                    </a:p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arrendado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Servicio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Renta Mensual</a:t>
                      </a:r>
                    </a:p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S/IVA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Monto anual</a:t>
                      </a:r>
                    </a:p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 con IVA *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645134"/>
                  </a:ext>
                </a:extLst>
              </a:tr>
              <a:tr h="33859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Aguascalientes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Mangana No. 291, Fraccionamiento Vista Alegre, C.P. 20290, Aguascalientes.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defTabSz="1612900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75,000.00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1,044,000.00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5414924"/>
                  </a:ext>
                </a:extLst>
              </a:tr>
              <a:tr h="38838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Aguascalientes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Av. Independencia 1816 Fraccionamiento Jardines de la Concepción, C.P. 20210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Oficinas Delegacionales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  10,800.00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150,336.00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5898269"/>
                  </a:ext>
                </a:extLst>
              </a:tr>
              <a:tr h="49793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Chiapas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Avenida Zacatecas No. 496, esquina San Luis Potosí, Residencia la Hacienda, C.P. 29030, Tuxtla Gutiérrez, Chiapas.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Oficina Auxiliar Administrativa de la Jefatura de Servicios Administrativos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50,000.00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696,000.00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673949"/>
                  </a:ext>
                </a:extLst>
              </a:tr>
              <a:tr h="60747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Chiapas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Las Palmas s/n al lado de Pitico “Plaza Laureles” entre Pirules y Chabacanos Fraccionamiento los Laureles (Laureles 1) C.P. 30780, Tapachula, Chiapas.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Oficinas Administrativas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47,000.00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654,240.00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1928425"/>
                  </a:ext>
                </a:extLst>
              </a:tr>
              <a:tr h="4083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Estado de México Poniente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Boulevard Miguel Aleman 154, Colonia Francisco I. Madero.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Almacen Delegacional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1,200,000.00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16,704,000.00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3953746"/>
                  </a:ext>
                </a:extLst>
              </a:tr>
              <a:tr h="39834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En búsqueda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850,000.00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11,832,000.00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483691"/>
                  </a:ext>
                </a:extLst>
              </a:tr>
              <a:tr h="39834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Michoacán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Fraccionamiento 3 del Predio Rustico Guadalupe Km. 3 de la Carretera Zamora -La Barca, Zamora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Bodega de Bienes Embargados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30,000.00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417,600.00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1937176"/>
                  </a:ext>
                </a:extLst>
              </a:tr>
              <a:tr h="39834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Michoacán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Av. Lázaro Cárdenas No. 1201, Colonia Cuauhtémoc, C.P. 58020, Morelia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Centro de Seguridad Social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155,000.00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2,157,600.00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3151724"/>
                  </a:ext>
                </a:extLst>
              </a:tr>
              <a:tr h="38838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Morelos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Boulevard </a:t>
                      </a:r>
                      <a:r>
                        <a:rPr lang="es-MX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Cuauhnauhac</a:t>
                      </a: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 </a:t>
                      </a:r>
                      <a:r>
                        <a:rPr lang="es-MX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N°</a:t>
                      </a: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 13, Colonia Progreso, municipio Jiutepec, Morelos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Sub almacén Delegacional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286,750.00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3,991,560.00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77091"/>
                  </a:ext>
                </a:extLst>
              </a:tr>
              <a:tr h="28880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Nuevo León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En búsqueda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Tienda IMSS-SNTSS No. 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82,000.00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1,141,440.00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6218"/>
                  </a:ext>
                </a:extLst>
              </a:tr>
              <a:tr h="28880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Nuevo León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En busqueda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Tienda IMSS-SNTSS No.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90,000.00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1,252,800.00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928169"/>
                  </a:ext>
                </a:extLst>
              </a:tr>
              <a:tr h="32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Nuevo León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Miguel Lerdo de Tejada 421, Centro, García Nuevo León, C.P. 66000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Consultorios de apoyo a la UMF No. 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60,000.00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835,200.00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747964"/>
                  </a:ext>
                </a:extLst>
              </a:tr>
              <a:tr h="32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Nuevo León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En búsqueda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Consultorios de apoyo a la UMF No. 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142,000.00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1,976,640.00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2820512"/>
                  </a:ext>
                </a:extLst>
              </a:tr>
              <a:tr h="32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Nuevo León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En búsqueda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Consultorios de apoyo a la UMF No. 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70,000.00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974,400.00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693631"/>
                  </a:ext>
                </a:extLst>
              </a:tr>
              <a:tr h="28880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Calle Porfirio Díaz No. 1109, colonia Barrio Norte, Matías Romero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U.M.F. 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60,000.00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835,200.00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36148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7881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FC954160-7BC1-F811-78EE-0E7C1DF4664D}"/>
              </a:ext>
            </a:extLst>
          </p:cNvPr>
          <p:cNvSpPr txBox="1"/>
          <p:nvPr/>
        </p:nvSpPr>
        <p:spPr>
          <a:xfrm>
            <a:off x="1250220" y="238222"/>
            <a:ext cx="70571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14626">
              <a:defRPr/>
            </a:pPr>
            <a:r>
              <a:rPr lang="es-ES" sz="4000" b="1" dirty="0">
                <a:solidFill>
                  <a:srgbClr val="285C4D"/>
                </a:solidFill>
                <a:latin typeface="Montserrat SemiBold" panose="00000700000000000000" pitchFamily="2" charset="0"/>
              </a:rPr>
              <a:t>II. Desarrollo</a:t>
            </a:r>
          </a:p>
        </p:txBody>
      </p:sp>
      <p:pic>
        <p:nvPicPr>
          <p:cNvPr id="11" name="Google Shape;144;p20">
            <a:extLst>
              <a:ext uri="{FF2B5EF4-FFF2-40B4-BE49-F238E27FC236}">
                <a16:creationId xmlns:a16="http://schemas.microsoft.com/office/drawing/2014/main" id="{98B17239-B68D-1FF5-EF37-25895FF27F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9884"/>
          <a:stretch/>
        </p:blipFill>
        <p:spPr>
          <a:xfrm>
            <a:off x="4861382" y="201838"/>
            <a:ext cx="551537" cy="68970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7AAD6C71-AFE2-AC3E-1606-DA95D45489C1}"/>
              </a:ext>
            </a:extLst>
          </p:cNvPr>
          <p:cNvSpPr txBox="1"/>
          <p:nvPr/>
        </p:nvSpPr>
        <p:spPr>
          <a:xfrm>
            <a:off x="1148620" y="1276155"/>
            <a:ext cx="11774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rgbClr val="BC945A"/>
                </a:solidFill>
                <a:latin typeface="Montserrat SemiBold" panose="00000700000000000000" pitchFamily="2" charset="0"/>
              </a:rPr>
              <a:t>Nuevos Arrendamientos (2/2)</a:t>
            </a:r>
            <a:endParaRPr lang="es-MX" sz="2400" dirty="0">
              <a:solidFill>
                <a:srgbClr val="BC945A"/>
              </a:solidFill>
              <a:latin typeface="Montserrat SemiBold" panose="00000700000000000000" pitchFamily="2" charset="0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A42890C7-3843-4EF3-37F8-1E999070C8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3971779"/>
              </p:ext>
            </p:extLst>
          </p:nvPr>
        </p:nvGraphicFramePr>
        <p:xfrm>
          <a:off x="1250220" y="1894814"/>
          <a:ext cx="13469079" cy="6614993"/>
        </p:xfrm>
        <a:graphic>
          <a:graphicData uri="http://schemas.openxmlformats.org/drawingml/2006/table">
            <a:tbl>
              <a:tblPr/>
              <a:tblGrid>
                <a:gridCol w="753229">
                  <a:extLst>
                    <a:ext uri="{9D8B030D-6E8A-4147-A177-3AD203B41FA5}">
                      <a16:colId xmlns:a16="http://schemas.microsoft.com/office/drawing/2014/main" val="933743797"/>
                    </a:ext>
                  </a:extLst>
                </a:gridCol>
                <a:gridCol w="1541845">
                  <a:extLst>
                    <a:ext uri="{9D8B030D-6E8A-4147-A177-3AD203B41FA5}">
                      <a16:colId xmlns:a16="http://schemas.microsoft.com/office/drawing/2014/main" val="200164141"/>
                    </a:ext>
                  </a:extLst>
                </a:gridCol>
                <a:gridCol w="5381974">
                  <a:extLst>
                    <a:ext uri="{9D8B030D-6E8A-4147-A177-3AD203B41FA5}">
                      <a16:colId xmlns:a16="http://schemas.microsoft.com/office/drawing/2014/main" val="2756589822"/>
                    </a:ext>
                  </a:extLst>
                </a:gridCol>
                <a:gridCol w="2756732">
                  <a:extLst>
                    <a:ext uri="{9D8B030D-6E8A-4147-A177-3AD203B41FA5}">
                      <a16:colId xmlns:a16="http://schemas.microsoft.com/office/drawing/2014/main" val="136530159"/>
                    </a:ext>
                  </a:extLst>
                </a:gridCol>
                <a:gridCol w="1549400">
                  <a:extLst>
                    <a:ext uri="{9D8B030D-6E8A-4147-A177-3AD203B41FA5}">
                      <a16:colId xmlns:a16="http://schemas.microsoft.com/office/drawing/2014/main" val="3577377874"/>
                    </a:ext>
                  </a:extLst>
                </a:gridCol>
                <a:gridCol w="1485899">
                  <a:extLst>
                    <a:ext uri="{9D8B030D-6E8A-4147-A177-3AD203B41FA5}">
                      <a16:colId xmlns:a16="http://schemas.microsoft.com/office/drawing/2014/main" val="3125554330"/>
                    </a:ext>
                  </a:extLst>
                </a:gridCol>
              </a:tblGrid>
              <a:tr h="460118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No.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OOAD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Dirección del inmueble </a:t>
                      </a:r>
                    </a:p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arrendado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Servicio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Renta Mensual</a:t>
                      </a:r>
                    </a:p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S/IVA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Monto anual</a:t>
                      </a:r>
                    </a:p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highlight>
                            <a:srgbClr val="245C4F"/>
                          </a:highlight>
                          <a:latin typeface="Montserrat SemiBold" panose="00000700000000000000" pitchFamily="2" charset="0"/>
                        </a:rPr>
                        <a:t> con IVA *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645134"/>
                  </a:ext>
                </a:extLst>
              </a:tr>
              <a:tr h="33859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Calzada Madero 901, Col. Centro, Oaxaca de Juarez, Oaxaca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U.M.F.38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     200,000.00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2,784,000.00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5414924"/>
                  </a:ext>
                </a:extLst>
              </a:tr>
              <a:tr h="38838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Boulevard </a:t>
                      </a:r>
                      <a:r>
                        <a:rPr lang="es-MX" sz="13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Chahue</a:t>
                      </a:r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 N. 45, La Crucecita, Santa Maria Huatulco, Oaxaca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U.M.F. 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200,000.00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2,784,000.00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5898269"/>
                  </a:ext>
                </a:extLst>
              </a:tr>
              <a:tr h="3069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En búsqueda de propuesta.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Archivo de Concentración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 80,000.00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1,113,600.00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673949"/>
                  </a:ext>
                </a:extLst>
              </a:tr>
              <a:tr h="39323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En búsqueda de propuesta.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Bodega de Resguardo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60,000.00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835,200.00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1928425"/>
                  </a:ext>
                </a:extLst>
              </a:tr>
              <a:tr h="40830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En búsqueda de propuesta.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CECEM Centro de Extensión de Conocimientos en Esquema Modificado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80,000.00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1,113,600.00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3953746"/>
                  </a:ext>
                </a:extLst>
              </a:tr>
              <a:tr h="39834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Nopalucan No. 10, Rincón de la Paz, Puebla, Puebla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Archivo de Pensiones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10,000.00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139,200.00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483691"/>
                  </a:ext>
                </a:extLst>
              </a:tr>
              <a:tr h="39834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Querétaro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Av. Tecnológico No. 100, Nivel 8, Col. Centro, Santiago de Querétaro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Oficinas Administrativas de la Jefatura de Salud en el Trabajo, Prestaciones Económicas y Sociales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93,200.00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1,297,344.00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1937176"/>
                  </a:ext>
                </a:extLst>
              </a:tr>
              <a:tr h="398347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San Luis Potosí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Av. Mariano Arista No. 965, Col. Tequisquiapan, San Luis Potosí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Oficinas CDI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35,000.00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487,200.00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3151724"/>
                  </a:ext>
                </a:extLst>
              </a:tr>
              <a:tr h="38838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San Luis Potosí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Carr. San Luis Potosí - Matehuala No. 1680, Ejido el Zapote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CAE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120,000.00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1,670,400.00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977091"/>
                  </a:ext>
                </a:extLst>
              </a:tr>
              <a:tr h="28880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Sinaloa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Calle Circuito Nueva Estación No. 4453, C.P.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Sub-Almacén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95,000.00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1,322,400.00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6218"/>
                  </a:ext>
                </a:extLst>
              </a:tr>
              <a:tr h="28880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Sonora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En busqueda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Sub-Almacén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120,000.00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1,670,400.00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928169"/>
                  </a:ext>
                </a:extLst>
              </a:tr>
              <a:tr h="32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Tabasco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Calle Azaleas No. 102 Lote 10 Manzana 4, Fraccionamiento Real del Ángel, Colonia Sabina, C.P. 86153, Villahermosa, Tabasco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Sub-Almacén Delegacional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270,000.00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3,758,400.00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747964"/>
                  </a:ext>
                </a:extLst>
              </a:tr>
              <a:tr h="32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Veracruz Norte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Vicente Guerrero No. 34 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Consultorio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  3,000.00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41,760.00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2820512"/>
                  </a:ext>
                </a:extLst>
              </a:tr>
              <a:tr h="324436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Veracruz Norte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Av Union N° 21, Colonia Santa Lucia II, Mpio. Emiliano Zapata , Veracruz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Sub-almacén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250,000.00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3,480,000.00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0693631"/>
                  </a:ext>
                </a:extLst>
              </a:tr>
              <a:tr h="28880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Zacatecas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Calle Independencia No. 10, Zona Centro, C.P. 98200, Concepción del Oro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Tienda IMSS-SNTSS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    8,000.00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111,360.00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36148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9735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FC954160-7BC1-F811-78EE-0E7C1DF4664D}"/>
              </a:ext>
            </a:extLst>
          </p:cNvPr>
          <p:cNvSpPr txBox="1"/>
          <p:nvPr/>
        </p:nvSpPr>
        <p:spPr>
          <a:xfrm>
            <a:off x="1250220" y="746222"/>
            <a:ext cx="70571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14626">
              <a:defRPr/>
            </a:pPr>
            <a:r>
              <a:rPr lang="es-ES" sz="4000" b="1" dirty="0">
                <a:solidFill>
                  <a:srgbClr val="285C4D"/>
                </a:solidFill>
                <a:latin typeface="Montserrat SemiBold" panose="00000700000000000000" pitchFamily="2" charset="0"/>
              </a:rPr>
              <a:t>II. Desarrollo</a:t>
            </a:r>
          </a:p>
        </p:txBody>
      </p:sp>
      <p:pic>
        <p:nvPicPr>
          <p:cNvPr id="11" name="Google Shape;144;p20">
            <a:extLst>
              <a:ext uri="{FF2B5EF4-FFF2-40B4-BE49-F238E27FC236}">
                <a16:creationId xmlns:a16="http://schemas.microsoft.com/office/drawing/2014/main" id="{98B17239-B68D-1FF5-EF37-25895FF27F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9884"/>
          <a:stretch/>
        </p:blipFill>
        <p:spPr>
          <a:xfrm>
            <a:off x="4861382" y="697138"/>
            <a:ext cx="551537" cy="68970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209C82C-727D-88C4-04EE-47930D249703}"/>
              </a:ext>
            </a:extLst>
          </p:cNvPr>
          <p:cNvSpPr txBox="1"/>
          <p:nvPr/>
        </p:nvSpPr>
        <p:spPr>
          <a:xfrm>
            <a:off x="1290416" y="1513057"/>
            <a:ext cx="77394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rgbClr val="BC945A"/>
                </a:solidFill>
                <a:latin typeface="Montserrat SemiBold" panose="00000700000000000000" pitchFamily="2" charset="0"/>
              </a:rPr>
              <a:t>Figuras de Ocupación (1/2)</a:t>
            </a:r>
            <a:endParaRPr lang="es-MX" sz="2400" dirty="0">
              <a:solidFill>
                <a:srgbClr val="BC945A"/>
              </a:solidFill>
              <a:latin typeface="Montserrat SemiBold" panose="00000700000000000000" pitchFamily="2" charset="0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72D4DDA-EF69-FAED-8164-9CDC3F553E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2650213"/>
              </p:ext>
            </p:extLst>
          </p:nvPr>
        </p:nvGraphicFramePr>
        <p:xfrm>
          <a:off x="1469003" y="2167953"/>
          <a:ext cx="12608381" cy="6201339"/>
        </p:xfrm>
        <a:graphic>
          <a:graphicData uri="http://schemas.openxmlformats.org/drawingml/2006/table">
            <a:tbl>
              <a:tblPr/>
              <a:tblGrid>
                <a:gridCol w="946219">
                  <a:extLst>
                    <a:ext uri="{9D8B030D-6E8A-4147-A177-3AD203B41FA5}">
                      <a16:colId xmlns:a16="http://schemas.microsoft.com/office/drawing/2014/main" val="250377301"/>
                    </a:ext>
                  </a:extLst>
                </a:gridCol>
                <a:gridCol w="2081684">
                  <a:extLst>
                    <a:ext uri="{9D8B030D-6E8A-4147-A177-3AD203B41FA5}">
                      <a16:colId xmlns:a16="http://schemas.microsoft.com/office/drawing/2014/main" val="3278920011"/>
                    </a:ext>
                  </a:extLst>
                </a:gridCol>
                <a:gridCol w="1198545">
                  <a:extLst>
                    <a:ext uri="{9D8B030D-6E8A-4147-A177-3AD203B41FA5}">
                      <a16:colId xmlns:a16="http://schemas.microsoft.com/office/drawing/2014/main" val="2147379200"/>
                    </a:ext>
                  </a:extLst>
                </a:gridCol>
                <a:gridCol w="1265569">
                  <a:extLst>
                    <a:ext uri="{9D8B030D-6E8A-4147-A177-3AD203B41FA5}">
                      <a16:colId xmlns:a16="http://schemas.microsoft.com/office/drawing/2014/main" val="3164003197"/>
                    </a:ext>
                  </a:extLst>
                </a:gridCol>
                <a:gridCol w="1293168">
                  <a:extLst>
                    <a:ext uri="{9D8B030D-6E8A-4147-A177-3AD203B41FA5}">
                      <a16:colId xmlns:a16="http://schemas.microsoft.com/office/drawing/2014/main" val="1815879210"/>
                    </a:ext>
                  </a:extLst>
                </a:gridCol>
                <a:gridCol w="1293168">
                  <a:extLst>
                    <a:ext uri="{9D8B030D-6E8A-4147-A177-3AD203B41FA5}">
                      <a16:colId xmlns:a16="http://schemas.microsoft.com/office/drawing/2014/main" val="3569606623"/>
                    </a:ext>
                  </a:extLst>
                </a:gridCol>
                <a:gridCol w="1372019">
                  <a:extLst>
                    <a:ext uri="{9D8B030D-6E8A-4147-A177-3AD203B41FA5}">
                      <a16:colId xmlns:a16="http://schemas.microsoft.com/office/drawing/2014/main" val="2218962528"/>
                    </a:ext>
                  </a:extLst>
                </a:gridCol>
                <a:gridCol w="1608574">
                  <a:extLst>
                    <a:ext uri="{9D8B030D-6E8A-4147-A177-3AD203B41FA5}">
                      <a16:colId xmlns:a16="http://schemas.microsoft.com/office/drawing/2014/main" val="3469580422"/>
                    </a:ext>
                  </a:extLst>
                </a:gridCol>
                <a:gridCol w="1549435">
                  <a:extLst>
                    <a:ext uri="{9D8B030D-6E8A-4147-A177-3AD203B41FA5}">
                      <a16:colId xmlns:a16="http://schemas.microsoft.com/office/drawing/2014/main" val="1117984294"/>
                    </a:ext>
                  </a:extLst>
                </a:gridCol>
              </a:tblGrid>
              <a:tr h="648099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OOAD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Renovación con Incremento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Renovación Sin Incremento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Sustitución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Subtotal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Cancelación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Nuevos Arrendamientos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Programa de Arrendamiento 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032215"/>
                  </a:ext>
                </a:extLst>
              </a:tr>
              <a:tr h="231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AGUASCALIENTES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7711696"/>
                  </a:ext>
                </a:extLst>
              </a:tr>
              <a:tr h="231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BAJA CALIFORNIA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1206403"/>
                  </a:ext>
                </a:extLst>
              </a:tr>
              <a:tr h="231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BAJA CALIFORNIA SUR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8928407"/>
                  </a:ext>
                </a:extLst>
              </a:tr>
              <a:tr h="231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CAMPECHE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0541457"/>
                  </a:ext>
                </a:extLst>
              </a:tr>
              <a:tr h="231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COAHUILA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035590"/>
                  </a:ext>
                </a:extLst>
              </a:tr>
              <a:tr h="231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COLIMA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5223855"/>
                  </a:ext>
                </a:extLst>
              </a:tr>
              <a:tr h="231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CHIAPAS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6895138"/>
                  </a:ext>
                </a:extLst>
              </a:tr>
              <a:tr h="231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CHIHUAHUA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8352939"/>
                  </a:ext>
                </a:extLst>
              </a:tr>
              <a:tr h="231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NIVEL CENTRAL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2771951"/>
                  </a:ext>
                </a:extLst>
              </a:tr>
              <a:tr h="231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DURANGO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401002"/>
                  </a:ext>
                </a:extLst>
              </a:tr>
              <a:tr h="231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GUANAJUATO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239066"/>
                  </a:ext>
                </a:extLst>
              </a:tr>
              <a:tr h="231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GUERRERO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130128"/>
                  </a:ext>
                </a:extLst>
              </a:tr>
              <a:tr h="231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HIDALGO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1310666"/>
                  </a:ext>
                </a:extLst>
              </a:tr>
              <a:tr h="231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JALISCO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3543086"/>
                  </a:ext>
                </a:extLst>
              </a:tr>
              <a:tr h="231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EDO. MEX. OTE.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9251457"/>
                  </a:ext>
                </a:extLst>
              </a:tr>
              <a:tr h="231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EDO. MEX. PTE.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0608200"/>
                  </a:ext>
                </a:extLst>
              </a:tr>
              <a:tr h="231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MICHOACAN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1489094"/>
                  </a:ext>
                </a:extLst>
              </a:tr>
              <a:tr h="231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MORELOS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2192835"/>
                  </a:ext>
                </a:extLst>
              </a:tr>
              <a:tr h="231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NAYARIT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3917869"/>
                  </a:ext>
                </a:extLst>
              </a:tr>
              <a:tr h="231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NUEVO LEON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1811783"/>
                  </a:ext>
                </a:extLst>
              </a:tr>
              <a:tr h="231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OAXACA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0240451"/>
                  </a:ext>
                </a:extLst>
              </a:tr>
              <a:tr h="231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PUEBLA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8165540"/>
                  </a:ext>
                </a:extLst>
              </a:tr>
              <a:tr h="231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QUERETARO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3207595"/>
                  </a:ext>
                </a:extLst>
              </a:tr>
              <a:tr h="231385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QUINTANA ROO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00763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4905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FC954160-7BC1-F811-78EE-0E7C1DF4664D}"/>
              </a:ext>
            </a:extLst>
          </p:cNvPr>
          <p:cNvSpPr txBox="1"/>
          <p:nvPr/>
        </p:nvSpPr>
        <p:spPr>
          <a:xfrm>
            <a:off x="1250220" y="746222"/>
            <a:ext cx="70571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14626">
              <a:defRPr/>
            </a:pPr>
            <a:r>
              <a:rPr lang="es-ES" sz="4000" b="1" dirty="0">
                <a:solidFill>
                  <a:srgbClr val="285C4D"/>
                </a:solidFill>
                <a:latin typeface="Montserrat SemiBold" panose="00000700000000000000" pitchFamily="2" charset="0"/>
              </a:rPr>
              <a:t>II. Desarrollo</a:t>
            </a:r>
          </a:p>
        </p:txBody>
      </p:sp>
      <p:pic>
        <p:nvPicPr>
          <p:cNvPr id="11" name="Google Shape;144;p20">
            <a:extLst>
              <a:ext uri="{FF2B5EF4-FFF2-40B4-BE49-F238E27FC236}">
                <a16:creationId xmlns:a16="http://schemas.microsoft.com/office/drawing/2014/main" id="{98B17239-B68D-1FF5-EF37-25895FF27FE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9884"/>
          <a:stretch/>
        </p:blipFill>
        <p:spPr>
          <a:xfrm>
            <a:off x="4861382" y="697138"/>
            <a:ext cx="551537" cy="68970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647C352-AA51-F598-DFF4-78CB2BC2CC8F}"/>
              </a:ext>
            </a:extLst>
          </p:cNvPr>
          <p:cNvSpPr txBox="1"/>
          <p:nvPr/>
        </p:nvSpPr>
        <p:spPr>
          <a:xfrm>
            <a:off x="1526719" y="1761177"/>
            <a:ext cx="7772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rgbClr val="BC945A"/>
                </a:solidFill>
                <a:latin typeface="Montserrat SemiBold" panose="00000700000000000000" pitchFamily="2" charset="0"/>
              </a:rPr>
              <a:t>Figuras de Ocupación (2/2)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5211F01C-D093-544B-0AA4-7B0FFC874F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713187"/>
              </p:ext>
            </p:extLst>
          </p:nvPr>
        </p:nvGraphicFramePr>
        <p:xfrm>
          <a:off x="1526719" y="2472753"/>
          <a:ext cx="12506781" cy="4423349"/>
        </p:xfrm>
        <a:graphic>
          <a:graphicData uri="http://schemas.openxmlformats.org/drawingml/2006/table">
            <a:tbl>
              <a:tblPr/>
              <a:tblGrid>
                <a:gridCol w="938594">
                  <a:extLst>
                    <a:ext uri="{9D8B030D-6E8A-4147-A177-3AD203B41FA5}">
                      <a16:colId xmlns:a16="http://schemas.microsoft.com/office/drawing/2014/main" val="250377301"/>
                    </a:ext>
                  </a:extLst>
                </a:gridCol>
                <a:gridCol w="2064910">
                  <a:extLst>
                    <a:ext uri="{9D8B030D-6E8A-4147-A177-3AD203B41FA5}">
                      <a16:colId xmlns:a16="http://schemas.microsoft.com/office/drawing/2014/main" val="3278920011"/>
                    </a:ext>
                  </a:extLst>
                </a:gridCol>
                <a:gridCol w="1188887">
                  <a:extLst>
                    <a:ext uri="{9D8B030D-6E8A-4147-A177-3AD203B41FA5}">
                      <a16:colId xmlns:a16="http://schemas.microsoft.com/office/drawing/2014/main" val="2147379200"/>
                    </a:ext>
                  </a:extLst>
                </a:gridCol>
                <a:gridCol w="1255371">
                  <a:extLst>
                    <a:ext uri="{9D8B030D-6E8A-4147-A177-3AD203B41FA5}">
                      <a16:colId xmlns:a16="http://schemas.microsoft.com/office/drawing/2014/main" val="3164003197"/>
                    </a:ext>
                  </a:extLst>
                </a:gridCol>
                <a:gridCol w="1282747">
                  <a:extLst>
                    <a:ext uri="{9D8B030D-6E8A-4147-A177-3AD203B41FA5}">
                      <a16:colId xmlns:a16="http://schemas.microsoft.com/office/drawing/2014/main" val="1815879210"/>
                    </a:ext>
                  </a:extLst>
                </a:gridCol>
                <a:gridCol w="1282747">
                  <a:extLst>
                    <a:ext uri="{9D8B030D-6E8A-4147-A177-3AD203B41FA5}">
                      <a16:colId xmlns:a16="http://schemas.microsoft.com/office/drawing/2014/main" val="3569606623"/>
                    </a:ext>
                  </a:extLst>
                </a:gridCol>
                <a:gridCol w="1360963">
                  <a:extLst>
                    <a:ext uri="{9D8B030D-6E8A-4147-A177-3AD203B41FA5}">
                      <a16:colId xmlns:a16="http://schemas.microsoft.com/office/drawing/2014/main" val="2218962528"/>
                    </a:ext>
                  </a:extLst>
                </a:gridCol>
                <a:gridCol w="1595612">
                  <a:extLst>
                    <a:ext uri="{9D8B030D-6E8A-4147-A177-3AD203B41FA5}">
                      <a16:colId xmlns:a16="http://schemas.microsoft.com/office/drawing/2014/main" val="3469580422"/>
                    </a:ext>
                  </a:extLst>
                </a:gridCol>
                <a:gridCol w="1536950">
                  <a:extLst>
                    <a:ext uri="{9D8B030D-6E8A-4147-A177-3AD203B41FA5}">
                      <a16:colId xmlns:a16="http://schemas.microsoft.com/office/drawing/2014/main" val="1117984294"/>
                    </a:ext>
                  </a:extLst>
                </a:gridCol>
              </a:tblGrid>
              <a:tr h="784103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OOAD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Renovación con Incremento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Renovación Sin Incremento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Sustitución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Subtotal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Cancelación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Nuevos Arrendamientos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Montserrat SemiBold" panose="00000700000000000000" pitchFamily="2" charset="0"/>
                        </a:rPr>
                        <a:t>Programa de Arrendamiento 2025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032215"/>
                  </a:ext>
                </a:extLst>
              </a:tr>
              <a:tr h="27994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SAN LUIS POTOSI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7711696"/>
                  </a:ext>
                </a:extLst>
              </a:tr>
              <a:tr h="27994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SINALOA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1206403"/>
                  </a:ext>
                </a:extLst>
              </a:tr>
              <a:tr h="27994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SONORA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8928407"/>
                  </a:ext>
                </a:extLst>
              </a:tr>
              <a:tr h="27994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TABASCO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0541457"/>
                  </a:ext>
                </a:extLst>
              </a:tr>
              <a:tr h="27994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TAMAULIPAS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035590"/>
                  </a:ext>
                </a:extLst>
              </a:tr>
              <a:tr h="27994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TLAXCALA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5223855"/>
                  </a:ext>
                </a:extLst>
              </a:tr>
              <a:tr h="27994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VERACRUZ NORTE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6895138"/>
                  </a:ext>
                </a:extLst>
              </a:tr>
              <a:tr h="27994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VERACRUZ SUR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8352939"/>
                  </a:ext>
                </a:extLst>
              </a:tr>
              <a:tr h="27994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YUCATAN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2771951"/>
                  </a:ext>
                </a:extLst>
              </a:tr>
              <a:tr h="27994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ZACATECAS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401002"/>
                  </a:ext>
                </a:extLst>
              </a:tr>
              <a:tr h="27994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35-36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NORTE, D. F.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5239066"/>
                  </a:ext>
                </a:extLst>
              </a:tr>
              <a:tr h="279942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37-38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SUR, D. F.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130128"/>
                  </a:ext>
                </a:extLst>
              </a:tr>
              <a:tr h="279942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>
                    <a:lnL w="12700" cap="flat" cmpd="sng" algn="ctr">
                      <a:solidFill>
                        <a:srgbClr val="245C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45C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5C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5C4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116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256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290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13106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3068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13</a:t>
            </a:fld>
            <a:endParaRPr lang="es-MX" sz="1600" dirty="0"/>
          </a:p>
        </p:txBody>
      </p:sp>
      <p:sp>
        <p:nvSpPr>
          <p:cNvPr id="22" name="Google Shape;482;p25">
            <a:extLst>
              <a:ext uri="{FF2B5EF4-FFF2-40B4-BE49-F238E27FC236}">
                <a16:creationId xmlns:a16="http://schemas.microsoft.com/office/drawing/2014/main" id="{2A74A0EA-60CB-F795-1672-18A9B59CB684}"/>
              </a:ext>
            </a:extLst>
          </p:cNvPr>
          <p:cNvSpPr txBox="1">
            <a:spLocks/>
          </p:cNvSpPr>
          <p:nvPr/>
        </p:nvSpPr>
        <p:spPr>
          <a:xfrm>
            <a:off x="1225286" y="780555"/>
            <a:ext cx="13408759" cy="67408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11575" tIns="55772" rIns="111575" bIns="55772" rtlCol="0" anchor="b" anchorCtr="0">
            <a:normAutofit/>
          </a:bodyPr>
          <a:lstStyle>
            <a:lvl1pPr algn="l" defTabSz="134133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454" kern="1200">
                <a:solidFill>
                  <a:schemeClr val="tx1"/>
                </a:solidFill>
                <a:latin typeface="Montserrat SemiBold" panose="00000700000000000000" pitchFamily="2" charset="0"/>
                <a:ea typeface="+mj-ea"/>
                <a:cs typeface="+mj-cs"/>
              </a:defRPr>
            </a:lvl1pPr>
          </a:lstStyle>
          <a:p>
            <a:pPr>
              <a:buSzPct val="100000"/>
            </a:pPr>
            <a:r>
              <a:rPr lang="es-MX" sz="4000" dirty="0">
                <a:solidFill>
                  <a:srgbClr val="245C4F"/>
                </a:solidFill>
              </a:rPr>
              <a:t>III. Proyecto de Acuerdo</a:t>
            </a:r>
          </a:p>
        </p:txBody>
      </p:sp>
      <p:pic>
        <p:nvPicPr>
          <p:cNvPr id="23" name="Google Shape;145;p20" descr="Apretón De Manos Reunión Acuerdo - Gráficos vectoriales gratis en Pixabay">
            <a:extLst>
              <a:ext uri="{FF2B5EF4-FFF2-40B4-BE49-F238E27FC236}">
                <a16:creationId xmlns:a16="http://schemas.microsoft.com/office/drawing/2014/main" id="{CA3AC67D-24C5-26E1-97CB-AED2091CA1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29665" y="831355"/>
            <a:ext cx="626170" cy="72078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1 CuadroTexto">
            <a:extLst>
              <a:ext uri="{FF2B5EF4-FFF2-40B4-BE49-F238E27FC236}">
                <a16:creationId xmlns:a16="http://schemas.microsoft.com/office/drawing/2014/main" id="{C71D0421-3313-AC26-36CF-BB57574B5A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2785" y="1626533"/>
            <a:ext cx="1365842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s-MX" sz="2100" dirty="0">
                <a:latin typeface="Montserrat SemiBold" panose="00000700000000000000" pitchFamily="2" charset="0"/>
                <a:cs typeface="Montserrat Regular"/>
              </a:rPr>
              <a:t>E</a:t>
            </a:r>
            <a:r>
              <a:rPr lang="es-MX" altLang="es-MX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ste Consejo Técnico, con fundamento en los artículos </a:t>
            </a:r>
            <a:r>
              <a:rPr lang="es-ES_tradnl" altLang="es-MX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1, 4 párrafo cuarto, 90, 123, apartado A, fracción 29, y 134 de la Constitución Política de los Estados Unidos Mexicanos; 1, 3, fracción I, y 45 de la Ley Orgánica de la Administración Pública Federal; 1, 2, 5, 11, 12 y 57 de la Ley Federal de las Entidades Paraestatales; numeral 75 apartado Organismos Descentralizados No Sectorizados de la relación de Entidades Paraestatales de la Administración Pública Federal; 1, 5, 251 fracción IV y XXXVII; 253 fracciones II, III, V y último párrafo, 263, 264, fracciones I, III, XIV y XVII, de la Ley del Seguro Social; </a:t>
            </a:r>
            <a:r>
              <a:rPr lang="es-ES_tradnl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116 de la Ley General de Bienes Nacionales y </a:t>
            </a:r>
            <a:r>
              <a:rPr lang="es-ES_tradnl" altLang="es-MX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31, fracción XX, del Reglamento Interior del Instituto Mexicano del Seguro Social, </a:t>
            </a:r>
            <a:r>
              <a:rPr lang="es-ES_tradnl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así como de conformidad con el planteamiento presentado por el Director General, a través del Titular de la Dirección de Administración, en términos del oficio número ______ del ___ de XX de 2024 y al dictamen del Comité de Administración del propio Órgano de Gobierno, emitido en reunión realizada el XX del mismo mes y año, </a:t>
            </a:r>
            <a:r>
              <a:rPr lang="es-ES_tradnl" altLang="es-MX" sz="2100" b="1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Acuerda:</a:t>
            </a:r>
          </a:p>
        </p:txBody>
      </p:sp>
      <p:sp>
        <p:nvSpPr>
          <p:cNvPr id="13" name="Rectángulo 1">
            <a:extLst>
              <a:ext uri="{FF2B5EF4-FFF2-40B4-BE49-F238E27FC236}">
                <a16:creationId xmlns:a16="http://schemas.microsoft.com/office/drawing/2014/main" id="{28F7412C-E653-9738-E3AC-446AC6FDEFBA}"/>
              </a:ext>
            </a:extLst>
          </p:cNvPr>
          <p:cNvSpPr/>
          <p:nvPr/>
        </p:nvSpPr>
        <p:spPr>
          <a:xfrm>
            <a:off x="1112785" y="5694353"/>
            <a:ext cx="13566980" cy="1631216"/>
          </a:xfrm>
          <a:prstGeom prst="rect">
            <a:avLst/>
          </a:prstGeom>
          <a:solidFill>
            <a:srgbClr val="DECEAD"/>
          </a:solidFill>
        </p:spPr>
        <p:txBody>
          <a:bodyPr wrap="square">
            <a:spAutoFit/>
          </a:bodyPr>
          <a:lstStyle/>
          <a:p>
            <a:pPr algn="just"/>
            <a:r>
              <a:rPr lang="es-MX" altLang="es-MX" sz="2000" b="1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Primero.</a:t>
            </a:r>
            <a:r>
              <a:rPr lang="es-MX" altLang="es-MX" sz="20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 Aprobar el Programa de Arrendamiento de Inmuebles para el año 2025, IMSS-Arrendatario Régimen Ordinario, que contiene las estrategias de planeación y operación para un total de 290 inmuebles, consistente en: cancelar 4 arrendamientos, renovar 215 contratos, </a:t>
            </a:r>
            <a:r>
              <a:rPr lang="es-ES" altLang="es-MX" sz="2000" dirty="0">
                <a:latin typeface="Montserrat SemiBold" panose="00000700000000000000" pitchFamily="2" charset="0"/>
                <a:cs typeface="Arial" pitchFamily="34" charset="0"/>
              </a:rPr>
              <a:t>e</a:t>
            </a:r>
            <a:r>
              <a:rPr lang="es-ES" sz="2000" dirty="0">
                <a:latin typeface="Montserrat SemiBold" panose="00000700000000000000" pitchFamily="2" charset="0"/>
                <a:cs typeface="Arial" pitchFamily="34" charset="0"/>
              </a:rPr>
              <a:t>valuar la sustitución de 41 inmuebles arrendados y considerar la contratación de 30 nuevos arrendamientos; lo anterior, </a:t>
            </a:r>
            <a:r>
              <a:rPr lang="es-MX" altLang="es-MX" sz="20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con un presupuesto total de 522.2 millones de pesos.</a:t>
            </a:r>
            <a:endParaRPr lang="es-MX" sz="2000" dirty="0">
              <a:latin typeface="Montserrat SemiBold" panose="00000700000000000000" pitchFamily="2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6A47BF8-065E-8E4D-8BF0-1438F1F7F3C9}"/>
              </a:ext>
            </a:extLst>
          </p:cNvPr>
          <p:cNvSpPr/>
          <p:nvPr/>
        </p:nvSpPr>
        <p:spPr>
          <a:xfrm>
            <a:off x="1112785" y="7499705"/>
            <a:ext cx="13566980" cy="1015663"/>
          </a:xfrm>
          <a:prstGeom prst="rect">
            <a:avLst/>
          </a:prstGeom>
          <a:solidFill>
            <a:srgbClr val="DECEAD"/>
          </a:solidFill>
        </p:spPr>
        <p:txBody>
          <a:bodyPr wrap="square">
            <a:spAutoFit/>
          </a:bodyPr>
          <a:lstStyle/>
          <a:p>
            <a:pPr algn="just"/>
            <a:r>
              <a:rPr lang="es-MX" altLang="es-MX" sz="2000" b="1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Segundo.</a:t>
            </a:r>
            <a:r>
              <a:rPr lang="es-MX" altLang="es-MX" sz="20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 La Dirección de Administración deberá presentar el informe de resultados del Programa de Arrendamiento de Inmuebles IMSS-Arrendatario Régimen Ordinario 2025, en cumplimiento a lo establecido en el presente Acuerdo, durante el primer trimestre del ejercicio 2026.</a:t>
            </a:r>
            <a:endParaRPr lang="es-MX" sz="2000" dirty="0">
              <a:latin typeface="Montserrat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388198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DEC9A2"/>
        </a:solidFill>
        <a:ln>
          <a:noFill/>
        </a:ln>
      </a:spPr>
      <a:bodyPr wrap="square">
        <a:spAutoFit/>
      </a:bodyPr>
      <a:lstStyle>
        <a:defPPr algn="just">
          <a:spcAft>
            <a:spcPts val="600"/>
          </a:spcAft>
          <a:defRPr sz="2100" b="1" dirty="0">
            <a:solidFill>
              <a:srgbClr val="000000"/>
            </a:solidFill>
            <a:latin typeface="Montserrat SemiBold" panose="00000700000000000000" pitchFamily="2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AF1BCFD9EA8914F9663FB3516E04481" ma:contentTypeVersion="7" ma:contentTypeDescription="Crear nuevo documento." ma:contentTypeScope="" ma:versionID="b16b730c234caab563a82a96b1b3e5c4">
  <xsd:schema xmlns:xsd="http://www.w3.org/2001/XMLSchema" xmlns:xs="http://www.w3.org/2001/XMLSchema" xmlns:p="http://schemas.microsoft.com/office/2006/metadata/properties" xmlns:ns3="a2770f74-af22-49e5-9708-c040837a78ef" xmlns:ns4="d663ee2f-dbcc-4065-8641-473277385670" targetNamespace="http://schemas.microsoft.com/office/2006/metadata/properties" ma:root="true" ma:fieldsID="85f16a97b0614c5008e38895a16f121e" ns3:_="" ns4:_="">
    <xsd:import namespace="a2770f74-af22-49e5-9708-c040837a78ef"/>
    <xsd:import namespace="d663ee2f-dbcc-4065-8641-47327738567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770f74-af22-49e5-9708-c040837a78e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63ee2f-dbcc-4065-8641-47327738567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EB4DD2-DAE0-49CF-98FA-1370D657C37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5F71CDF-9BCA-4E4E-86DF-AC74A01B238E}">
  <ds:schemaRefs>
    <ds:schemaRef ds:uri="http://schemas.microsoft.com/office/2006/documentManagement/types"/>
    <ds:schemaRef ds:uri="d663ee2f-dbcc-4065-8641-473277385670"/>
    <ds:schemaRef ds:uri="http://purl.org/dc/terms/"/>
    <ds:schemaRef ds:uri="http://purl.org/dc/elements/1.1/"/>
    <ds:schemaRef ds:uri="a2770f74-af22-49e5-9708-c040837a78ef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375DC98-A372-4560-83A1-CE417D25B9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2770f74-af22-49e5-9708-c040837a78ef"/>
    <ds:schemaRef ds:uri="d663ee2f-dbcc-4065-8641-4732773856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7187</TotalTime>
  <Words>2223</Words>
  <Application>Microsoft Office PowerPoint</Application>
  <PresentationFormat>Personalizado</PresentationFormat>
  <Paragraphs>660</Paragraphs>
  <Slides>13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1" baseType="lpstr">
      <vt:lpstr>Calibri</vt:lpstr>
      <vt:lpstr>Arial</vt:lpstr>
      <vt:lpstr>Montserrat</vt:lpstr>
      <vt:lpstr>Wingdings</vt:lpstr>
      <vt:lpstr>Montserrat SemiBold</vt:lpstr>
      <vt:lpstr>Calibri Light</vt:lpstr>
      <vt:lpstr>Diseño personalizado</vt:lpstr>
      <vt:lpstr>Tema de Office</vt:lpstr>
      <vt:lpstr>Presentación de PowerPoint</vt:lpstr>
      <vt:lpstr>Contenido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Guillermo Enrique Gomez Parra</cp:lastModifiedBy>
  <cp:revision>177</cp:revision>
  <cp:lastPrinted>2024-01-19T03:03:17Z</cp:lastPrinted>
  <dcterms:created xsi:type="dcterms:W3CDTF">2018-12-04T03:27:02Z</dcterms:created>
  <dcterms:modified xsi:type="dcterms:W3CDTF">2024-05-28T20:13:06Z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0x0101000AF1BCFD9EA8914F9663FB3516E04481</vt:lpwstr>
  </property>
</Properties>
</file>