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sldIdLst>
    <p:sldId id="267" r:id="rId5"/>
    <p:sldId id="258" r:id="rId6"/>
    <p:sldId id="294" r:id="rId7"/>
    <p:sldId id="319" r:id="rId8"/>
    <p:sldId id="334" r:id="rId9"/>
    <p:sldId id="335" r:id="rId10"/>
    <p:sldId id="305" r:id="rId11"/>
    <p:sldId id="327" r:id="rId12"/>
    <p:sldId id="269" r:id="rId13"/>
    <p:sldId id="329" r:id="rId14"/>
    <p:sldId id="330" r:id="rId15"/>
    <p:sldId id="331" r:id="rId16"/>
    <p:sldId id="333" r:id="rId17"/>
    <p:sldId id="328" r:id="rId18"/>
    <p:sldId id="325" r:id="rId19"/>
    <p:sldId id="265" r:id="rId20"/>
    <p:sldId id="332" r:id="rId21"/>
  </p:sldIdLst>
  <p:sldSz cx="12192000" cy="6858000"/>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0">
          <p15:clr>
            <a:srgbClr val="A4A3A4"/>
          </p15:clr>
        </p15:guide>
        <p15:guide id="2" pos="43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C4F"/>
    <a:srgbClr val="DECEAD"/>
    <a:srgbClr val="BC9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7CE84F3-28C3-443E-9E96-99CF82512B78}" styleName="Estilo oscuro 1 - Énfasis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AF606853-7671-496A-8E4F-DF71F8EC918B}" styleName="Estilo oscuro 1 - Énfasis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54" autoAdjust="0"/>
    <p:restoredTop sz="61583" autoAdjust="0"/>
  </p:normalViewPr>
  <p:slideViewPr>
    <p:cSldViewPr snapToGrid="0" snapToObjects="1">
      <p:cViewPr varScale="1">
        <p:scale>
          <a:sx n="110" d="100"/>
          <a:sy n="110" d="100"/>
        </p:scale>
        <p:origin x="606" y="108"/>
      </p:cViewPr>
      <p:guideLst>
        <p:guide orient="horz" pos="980"/>
        <p:guide pos="432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1"/>
            <a:ext cx="3038475" cy="465138"/>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970339" y="1"/>
            <a:ext cx="3038475" cy="465138"/>
          </a:xfrm>
          <a:prstGeom prst="rect">
            <a:avLst/>
          </a:prstGeom>
        </p:spPr>
        <p:txBody>
          <a:bodyPr vert="horz" lIns="91440" tIns="45720" rIns="91440" bIns="45720" rtlCol="0"/>
          <a:lstStyle>
            <a:lvl1pPr algn="r">
              <a:defRPr sz="1200"/>
            </a:lvl1pPr>
          </a:lstStyle>
          <a:p>
            <a:fld id="{F576D520-8430-46EF-8B62-FFBEC15B4507}" type="datetimeFigureOut">
              <a:rPr lang="es-MX" smtClean="0"/>
              <a:t>10/10/2022</a:t>
            </a:fld>
            <a:endParaRPr lang="es-MX"/>
          </a:p>
        </p:txBody>
      </p:sp>
      <p:sp>
        <p:nvSpPr>
          <p:cNvPr id="4" name="3 Marcador de imagen de diapositiva"/>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701676" y="4416426"/>
            <a:ext cx="5607050" cy="4183063"/>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1" y="8829675"/>
            <a:ext cx="3038475" cy="465138"/>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970339" y="8829675"/>
            <a:ext cx="3038475" cy="465138"/>
          </a:xfrm>
          <a:prstGeom prst="rect">
            <a:avLst/>
          </a:prstGeom>
        </p:spPr>
        <p:txBody>
          <a:bodyPr vert="horz" lIns="91440" tIns="45720" rIns="91440" bIns="45720" rtlCol="0" anchor="b"/>
          <a:lstStyle>
            <a:lvl1pPr algn="r">
              <a:defRPr sz="1200"/>
            </a:lvl1pPr>
          </a:lstStyle>
          <a:p>
            <a:fld id="{118144E4-0D86-41FF-A965-A64F8D6F4FC7}" type="slidenum">
              <a:rPr lang="es-MX" smtClean="0"/>
              <a:t>‹Nº›</a:t>
            </a:fld>
            <a:endParaRPr lang="es-MX"/>
          </a:p>
        </p:txBody>
      </p:sp>
    </p:spTree>
    <p:extLst>
      <p:ext uri="{BB962C8B-B14F-4D97-AF65-F5344CB8AC3E}">
        <p14:creationId xmlns:p14="http://schemas.microsoft.com/office/powerpoint/2010/main" val="205953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ítulo 1">
            <a:extLst>
              <a:ext uri="{FF2B5EF4-FFF2-40B4-BE49-F238E27FC236}">
                <a16:creationId xmlns:a16="http://schemas.microsoft.com/office/drawing/2014/main" id="{19652914-8D6A-3C47-960A-89E7F97A3BF7}"/>
              </a:ext>
            </a:extLst>
          </p:cNvPr>
          <p:cNvSpPr>
            <a:spLocks noGrp="1"/>
          </p:cNvSpPr>
          <p:nvPr>
            <p:ph type="ctrTitle" hasCustomPrompt="1"/>
          </p:nvPr>
        </p:nvSpPr>
        <p:spPr>
          <a:xfrm>
            <a:off x="440723" y="2157412"/>
            <a:ext cx="11310553" cy="1271588"/>
          </a:xfrm>
          <a:prstGeom prst="rect">
            <a:avLst/>
          </a:prstGeom>
        </p:spPr>
        <p:txBody>
          <a:bodyPr/>
          <a:lstStyle>
            <a:lvl1pPr algn="ctr">
              <a:defRPr lang="es-MX" b="1" i="0" dirty="0">
                <a:solidFill>
                  <a:srgbClr val="245C4F"/>
                </a:solidFill>
                <a:latin typeface="Montserrat SemiBold" pitchFamily="2" charset="77"/>
              </a:defRPr>
            </a:lvl1pPr>
          </a:lstStyle>
          <a:p>
            <a:pPr marL="0" lvl="0"/>
            <a:r>
              <a:rPr lang="es-MX" dirty="0">
                <a:solidFill>
                  <a:srgbClr val="245C4F"/>
                </a:solidFill>
              </a:rPr>
              <a:t>INSTITUTO MEXICANO</a:t>
            </a:r>
            <a:br>
              <a:rPr lang="es-MX" dirty="0">
                <a:solidFill>
                  <a:srgbClr val="245C4F"/>
                </a:solidFill>
              </a:rPr>
            </a:br>
            <a:r>
              <a:rPr lang="es-MX" dirty="0">
                <a:solidFill>
                  <a:srgbClr val="245C4F"/>
                </a:solidFill>
              </a:rPr>
              <a:t>DEL SEGURO SOCIAL</a:t>
            </a:r>
            <a:endParaRPr lang="es-MX" dirty="0"/>
          </a:p>
        </p:txBody>
      </p:sp>
      <p:sp>
        <p:nvSpPr>
          <p:cNvPr id="17" name="Subtítulo 2">
            <a:extLst>
              <a:ext uri="{FF2B5EF4-FFF2-40B4-BE49-F238E27FC236}">
                <a16:creationId xmlns:a16="http://schemas.microsoft.com/office/drawing/2014/main" id="{32026DBC-2A7F-D343-BC8B-E921067DE425}"/>
              </a:ext>
            </a:extLst>
          </p:cNvPr>
          <p:cNvSpPr>
            <a:spLocks noGrp="1"/>
          </p:cNvSpPr>
          <p:nvPr>
            <p:ph type="subTitle" idx="1" hasCustomPrompt="1"/>
          </p:nvPr>
        </p:nvSpPr>
        <p:spPr>
          <a:xfrm>
            <a:off x="440723" y="3429000"/>
            <a:ext cx="11306433" cy="1655762"/>
          </a:xfrm>
          <a:prstGeom prst="rect">
            <a:avLst/>
          </a:prstGeom>
        </p:spPr>
        <p:txBody>
          <a:bodyPr/>
          <a:lstStyle>
            <a:lvl1pPr marL="0" indent="0" algn="ctr">
              <a:buNone/>
              <a:defRPr lang="es-MX" sz="2000" b="0" i="0" kern="1200" smtClean="0">
                <a:solidFill>
                  <a:srgbClr val="BC945A"/>
                </a:solidFill>
                <a:latin typeface="Montserrat SemiBold" panose="00000700000000000000" pitchFamily="2"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1 de enero de 2022</a:t>
            </a:r>
          </a:p>
        </p:txBody>
      </p:sp>
      <p:sp>
        <p:nvSpPr>
          <p:cNvPr id="18" name="Marcador de fecha 3">
            <a:extLst>
              <a:ext uri="{FF2B5EF4-FFF2-40B4-BE49-F238E27FC236}">
                <a16:creationId xmlns:a16="http://schemas.microsoft.com/office/drawing/2014/main" id="{E48122CA-E02E-6143-B765-916014E3EF87}"/>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25603BE5-1F17-8548-8BEF-3E49464E9736}" type="datetimeFigureOut">
              <a:rPr lang="es-MX" smtClean="0"/>
              <a:pPr/>
              <a:t>10/10/2022</a:t>
            </a:fld>
            <a:endParaRPr lang="es-MX"/>
          </a:p>
        </p:txBody>
      </p:sp>
      <p:sp>
        <p:nvSpPr>
          <p:cNvPr id="19" name="Marcador de pie de página 4">
            <a:extLst>
              <a:ext uri="{FF2B5EF4-FFF2-40B4-BE49-F238E27FC236}">
                <a16:creationId xmlns:a16="http://schemas.microsoft.com/office/drawing/2014/main" id="{B7C0A9CA-112C-3645-9E05-8C53BB8EBF34}"/>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20" name="Marcador de número de diapositiva 5">
            <a:extLst>
              <a:ext uri="{FF2B5EF4-FFF2-40B4-BE49-F238E27FC236}">
                <a16:creationId xmlns:a16="http://schemas.microsoft.com/office/drawing/2014/main" id="{7C2DCBF4-C5C6-0142-8B94-EB5BABA51F93}"/>
              </a:ext>
            </a:extLst>
          </p:cNvPr>
          <p:cNvSpPr>
            <a:spLocks noGrp="1"/>
          </p:cNvSpPr>
          <p:nvPr>
            <p:ph type="sldNum" sz="quarter" idx="12"/>
          </p:nvPr>
        </p:nvSpPr>
        <p:spPr>
          <a:xfrm>
            <a:off x="8610600" y="6356350"/>
            <a:ext cx="2743200" cy="365125"/>
          </a:xfrm>
          <a:prstGeom prst="rect">
            <a:avLst/>
          </a:prstGeom>
        </p:spPr>
        <p:txBody>
          <a:bodyPr/>
          <a:lstStyle>
            <a:lvl1pPr>
              <a:defRPr sz="1600" b="0" i="0">
                <a:latin typeface="Montserrat" pitchFamily="2" charset="77"/>
              </a:defRPr>
            </a:lvl1pPr>
          </a:lstStyle>
          <a:p>
            <a:fld id="{EC6FE2E1-1F49-9140-AA3E-EA70BBC72399}" type="slidenum">
              <a:rPr lang="es-MX" smtClean="0"/>
              <a:pPr/>
              <a:t>‹Nº›</a:t>
            </a:fld>
            <a:endParaRPr lang="es-MX"/>
          </a:p>
        </p:txBody>
      </p:sp>
      <p:cxnSp>
        <p:nvCxnSpPr>
          <p:cNvPr id="21" name="Conector recto 20">
            <a:extLst>
              <a:ext uri="{FF2B5EF4-FFF2-40B4-BE49-F238E27FC236}">
                <a16:creationId xmlns:a16="http://schemas.microsoft.com/office/drawing/2014/main" id="{C3B5516A-D4CD-124C-A99F-7170CD9F8DDE}"/>
              </a:ext>
            </a:extLst>
          </p:cNvPr>
          <p:cNvCxnSpPr>
            <a:cxnSpLocks/>
          </p:cNvCxnSpPr>
          <p:nvPr userDrawn="1"/>
        </p:nvCxnSpPr>
        <p:spPr>
          <a:xfrm>
            <a:off x="3569043" y="3410465"/>
            <a:ext cx="5037437" cy="0"/>
          </a:xfrm>
          <a:prstGeom prst="line">
            <a:avLst/>
          </a:prstGeom>
          <a:ln w="31750">
            <a:solidFill>
              <a:srgbClr val="BC945A"/>
            </a:solidFill>
          </a:ln>
        </p:spPr>
        <p:style>
          <a:lnRef idx="1">
            <a:schemeClr val="accent1"/>
          </a:lnRef>
          <a:fillRef idx="0">
            <a:schemeClr val="accent1"/>
          </a:fillRef>
          <a:effectRef idx="0">
            <a:schemeClr val="accent1"/>
          </a:effectRef>
          <a:fontRef idx="minor">
            <a:schemeClr val="tx1"/>
          </a:fontRef>
        </p:style>
      </p:cxnSp>
      <p:pic>
        <p:nvPicPr>
          <p:cNvPr id="22" name="7 Imagen">
            <a:extLst>
              <a:ext uri="{FF2B5EF4-FFF2-40B4-BE49-F238E27FC236}">
                <a16:creationId xmlns:a16="http://schemas.microsoft.com/office/drawing/2014/main" id="{7D48B855-AC5D-2B4F-A3BB-EB4FB028DA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03766" y="5207338"/>
            <a:ext cx="2450034" cy="1149012"/>
          </a:xfrm>
          <a:prstGeom prst="rect">
            <a:avLst/>
          </a:prstGeom>
        </p:spPr>
      </p:pic>
      <p:pic>
        <p:nvPicPr>
          <p:cNvPr id="23" name="Picture 5" descr="Firmas GMX-IMSS-2021.pdf">
            <a:extLst>
              <a:ext uri="{FF2B5EF4-FFF2-40B4-BE49-F238E27FC236}">
                <a16:creationId xmlns:a16="http://schemas.microsoft.com/office/drawing/2014/main" id="{38E4989C-C3F6-534E-AA62-67FE90C1CCA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1983" t="37429" r="13433" b="37205"/>
          <a:stretch/>
        </p:blipFill>
        <p:spPr>
          <a:xfrm>
            <a:off x="440723" y="5280528"/>
            <a:ext cx="4008254" cy="1002632"/>
          </a:xfrm>
          <a:prstGeom prst="rect">
            <a:avLst/>
          </a:prstGeom>
        </p:spPr>
      </p:pic>
    </p:spTree>
    <p:extLst>
      <p:ext uri="{BB962C8B-B14F-4D97-AF65-F5344CB8AC3E}">
        <p14:creationId xmlns:p14="http://schemas.microsoft.com/office/powerpoint/2010/main" val="3538282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DE39B01-1C29-F740-B34C-8C8F3D9B3372}"/>
              </a:ext>
            </a:extLst>
          </p:cNvPr>
          <p:cNvSpPr>
            <a:spLocks noGrp="1"/>
          </p:cNvSpPr>
          <p:nvPr>
            <p:ph type="ctrTitle" hasCustomPrompt="1"/>
          </p:nvPr>
        </p:nvSpPr>
        <p:spPr>
          <a:xfrm>
            <a:off x="4448977" y="2157412"/>
            <a:ext cx="7302299" cy="1271588"/>
          </a:xfrm>
          <a:prstGeom prst="rect">
            <a:avLst/>
          </a:prstGeom>
        </p:spPr>
        <p:txBody>
          <a:bodyPr/>
          <a:lstStyle>
            <a:lvl1pPr algn="ctr">
              <a:defRPr lang="es-MX" b="1" i="0" dirty="0">
                <a:solidFill>
                  <a:srgbClr val="245C4F"/>
                </a:solidFill>
                <a:latin typeface="Montserrat SemiBold" pitchFamily="2" charset="77"/>
              </a:defRPr>
            </a:lvl1pPr>
          </a:lstStyle>
          <a:p>
            <a:pPr marL="0" lvl="0"/>
            <a:r>
              <a:rPr lang="es-MX" dirty="0">
                <a:solidFill>
                  <a:srgbClr val="245C4F"/>
                </a:solidFill>
              </a:rPr>
              <a:t>EJEMPLO DE ENTRADA DE CAPÍTULO O TEMA</a:t>
            </a:r>
            <a:endParaRPr lang="es-MX" dirty="0"/>
          </a:p>
        </p:txBody>
      </p:sp>
      <p:sp>
        <p:nvSpPr>
          <p:cNvPr id="11" name="Subtítulo 2">
            <a:extLst>
              <a:ext uri="{FF2B5EF4-FFF2-40B4-BE49-F238E27FC236}">
                <a16:creationId xmlns:a16="http://schemas.microsoft.com/office/drawing/2014/main" id="{62D5E33C-9F19-C34E-9EF9-33F9CAB31316}"/>
              </a:ext>
            </a:extLst>
          </p:cNvPr>
          <p:cNvSpPr>
            <a:spLocks noGrp="1"/>
          </p:cNvSpPr>
          <p:nvPr>
            <p:ph type="subTitle" idx="1"/>
          </p:nvPr>
        </p:nvSpPr>
        <p:spPr>
          <a:xfrm>
            <a:off x="4444857" y="3697959"/>
            <a:ext cx="7302299" cy="1002629"/>
          </a:xfrm>
          <a:prstGeom prst="rect">
            <a:avLst/>
          </a:prstGeom>
        </p:spPr>
        <p:txBody>
          <a:bodyPr/>
          <a:lstStyle>
            <a:lvl1pPr marL="0" indent="0" algn="ctr">
              <a:buNone/>
              <a:defRPr lang="es-MX" sz="2400" b="0" i="0" kern="1200" smtClean="0">
                <a:solidFill>
                  <a:srgbClr val="BC945A"/>
                </a:solidFill>
                <a:latin typeface="Montserrat SemiBold" panose="00000700000000000000" pitchFamily="2"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Haz clic para editar el estilo de subtítulo del patrón</a:t>
            </a:r>
          </a:p>
        </p:txBody>
      </p:sp>
      <p:sp>
        <p:nvSpPr>
          <p:cNvPr id="12" name="Marcador de fecha 3">
            <a:extLst>
              <a:ext uri="{FF2B5EF4-FFF2-40B4-BE49-F238E27FC236}">
                <a16:creationId xmlns:a16="http://schemas.microsoft.com/office/drawing/2014/main" id="{065CF607-6DA1-B84E-802C-8D7D10EDD593}"/>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25603BE5-1F17-8548-8BEF-3E49464E9736}" type="datetimeFigureOut">
              <a:rPr lang="es-MX" smtClean="0"/>
              <a:pPr/>
              <a:t>10/10/2022</a:t>
            </a:fld>
            <a:endParaRPr lang="es-MX"/>
          </a:p>
        </p:txBody>
      </p:sp>
      <p:sp>
        <p:nvSpPr>
          <p:cNvPr id="13" name="Marcador de pie de página 4">
            <a:extLst>
              <a:ext uri="{FF2B5EF4-FFF2-40B4-BE49-F238E27FC236}">
                <a16:creationId xmlns:a16="http://schemas.microsoft.com/office/drawing/2014/main" id="{39DDB117-567E-9E49-AB86-45FE1070CCA9}"/>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14" name="Marcador de número de diapositiva 5">
            <a:extLst>
              <a:ext uri="{FF2B5EF4-FFF2-40B4-BE49-F238E27FC236}">
                <a16:creationId xmlns:a16="http://schemas.microsoft.com/office/drawing/2014/main" id="{597A9707-2891-4040-BB1F-B03D1B93CFEE}"/>
              </a:ext>
            </a:extLst>
          </p:cNvPr>
          <p:cNvSpPr>
            <a:spLocks noGrp="1"/>
          </p:cNvSpPr>
          <p:nvPr>
            <p:ph type="sldNum" sz="quarter" idx="12"/>
          </p:nvPr>
        </p:nvSpPr>
        <p:spPr>
          <a:xfrm>
            <a:off x="8610600" y="6356350"/>
            <a:ext cx="2743200" cy="365125"/>
          </a:xfrm>
          <a:prstGeom prst="rect">
            <a:avLst/>
          </a:prstGeom>
        </p:spPr>
        <p:txBody>
          <a:bodyPr/>
          <a:lstStyle>
            <a:lvl1pPr>
              <a:defRPr sz="1600" b="0" i="0">
                <a:latin typeface="Montserrat" pitchFamily="2" charset="77"/>
              </a:defRPr>
            </a:lvl1pPr>
          </a:lstStyle>
          <a:p>
            <a:fld id="{EC6FE2E1-1F49-9140-AA3E-EA70BBC72399}" type="slidenum">
              <a:rPr lang="es-MX" smtClean="0"/>
              <a:pPr/>
              <a:t>‹Nº›</a:t>
            </a:fld>
            <a:endParaRPr lang="es-MX"/>
          </a:p>
        </p:txBody>
      </p:sp>
      <p:cxnSp>
        <p:nvCxnSpPr>
          <p:cNvPr id="18" name="Conector recto 17">
            <a:extLst>
              <a:ext uri="{FF2B5EF4-FFF2-40B4-BE49-F238E27FC236}">
                <a16:creationId xmlns:a16="http://schemas.microsoft.com/office/drawing/2014/main" id="{8E0FAC12-079B-DB4C-BEFF-A8F357688062}"/>
              </a:ext>
            </a:extLst>
          </p:cNvPr>
          <p:cNvCxnSpPr>
            <a:cxnSpLocks/>
          </p:cNvCxnSpPr>
          <p:nvPr userDrawn="1"/>
        </p:nvCxnSpPr>
        <p:spPr>
          <a:xfrm>
            <a:off x="4444857" y="3429000"/>
            <a:ext cx="7747143" cy="0"/>
          </a:xfrm>
          <a:prstGeom prst="line">
            <a:avLst/>
          </a:prstGeom>
          <a:ln w="31750">
            <a:solidFill>
              <a:srgbClr val="BC945A"/>
            </a:solidFill>
          </a:ln>
        </p:spPr>
        <p:style>
          <a:lnRef idx="1">
            <a:schemeClr val="accent1"/>
          </a:lnRef>
          <a:fillRef idx="0">
            <a:schemeClr val="accent1"/>
          </a:fillRef>
          <a:effectRef idx="0">
            <a:schemeClr val="accent1"/>
          </a:effectRef>
          <a:fontRef idx="minor">
            <a:schemeClr val="tx1"/>
          </a:fontRef>
        </p:style>
      </p:cxnSp>
      <p:pic>
        <p:nvPicPr>
          <p:cNvPr id="19" name="7 Imagen">
            <a:extLst>
              <a:ext uri="{FF2B5EF4-FFF2-40B4-BE49-F238E27FC236}">
                <a16:creationId xmlns:a16="http://schemas.microsoft.com/office/drawing/2014/main" id="{E1E7242A-A11B-4149-B65B-F1D5D888C8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03766" y="5207338"/>
            <a:ext cx="2450034" cy="1149012"/>
          </a:xfrm>
          <a:prstGeom prst="rect">
            <a:avLst/>
          </a:prstGeom>
        </p:spPr>
      </p:pic>
      <p:pic>
        <p:nvPicPr>
          <p:cNvPr id="20" name="Picture 5" descr="Firmas GMX-IMSS-2021.pdf">
            <a:extLst>
              <a:ext uri="{FF2B5EF4-FFF2-40B4-BE49-F238E27FC236}">
                <a16:creationId xmlns:a16="http://schemas.microsoft.com/office/drawing/2014/main" id="{09608EBF-2314-554A-ABE3-A033F44CAAA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1983" t="37429" r="13433" b="37205"/>
          <a:stretch/>
        </p:blipFill>
        <p:spPr>
          <a:xfrm>
            <a:off x="440723" y="5280528"/>
            <a:ext cx="4008254" cy="1002632"/>
          </a:xfrm>
          <a:prstGeom prst="rect">
            <a:avLst/>
          </a:prstGeom>
        </p:spPr>
      </p:pic>
    </p:spTree>
    <p:extLst>
      <p:ext uri="{BB962C8B-B14F-4D97-AF65-F5344CB8AC3E}">
        <p14:creationId xmlns:p14="http://schemas.microsoft.com/office/powerpoint/2010/main" val="3143673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E8E410-8C53-D84C-9883-CFF407088C13}"/>
              </a:ext>
            </a:extLst>
          </p:cNvPr>
          <p:cNvSpPr>
            <a:spLocks noGrp="1"/>
          </p:cNvSpPr>
          <p:nvPr>
            <p:ph type="title" hasCustomPrompt="1"/>
          </p:nvPr>
        </p:nvSpPr>
        <p:spPr>
          <a:xfrm>
            <a:off x="237712" y="554219"/>
            <a:ext cx="10515600" cy="593486"/>
          </a:xfrm>
          <a:prstGeom prst="rect">
            <a:avLst/>
          </a:prstGeom>
          <a:noFill/>
        </p:spPr>
        <p:txBody>
          <a:bodyPr/>
          <a:lstStyle>
            <a:lvl1pPr>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ES" dirty="0"/>
              <a:t>Cabeza</a:t>
            </a:r>
            <a:endParaRPr lang="es-MX" dirty="0"/>
          </a:p>
        </p:txBody>
      </p:sp>
      <p:sp>
        <p:nvSpPr>
          <p:cNvPr id="3" name="Marcador de contenido 2">
            <a:extLst>
              <a:ext uri="{FF2B5EF4-FFF2-40B4-BE49-F238E27FC236}">
                <a16:creationId xmlns:a16="http://schemas.microsoft.com/office/drawing/2014/main" id="{CE637069-379F-F84E-BE95-0CF705A65FAD}"/>
              </a:ext>
            </a:extLst>
          </p:cNvPr>
          <p:cNvSpPr>
            <a:spLocks noGrp="1"/>
          </p:cNvSpPr>
          <p:nvPr>
            <p:ph idx="1" hasCustomPrompt="1"/>
          </p:nvPr>
        </p:nvSpPr>
        <p:spPr>
          <a:xfrm>
            <a:off x="237712" y="1907873"/>
            <a:ext cx="9508362" cy="397746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1" i="0">
                <a:latin typeface="Montserrat SemiBold" pitchFamily="2" charset="77"/>
              </a:defRPr>
            </a:lvl1pPr>
            <a:lvl2pPr>
              <a:defRPr sz="1800" b="0" i="0">
                <a:latin typeface="Montserrat Medium" pitchFamily="2" charset="77"/>
              </a:defRPr>
            </a:lvl2pPr>
            <a:lvl3pPr>
              <a:defRPr sz="1600" b="0" i="0">
                <a:latin typeface="Montserrat Medium" pitchFamily="2" charset="77"/>
              </a:defRPr>
            </a:lvl3pPr>
            <a:lvl4pPr>
              <a:defRPr sz="1400" b="0" i="0">
                <a:latin typeface="Montserrat Medium" pitchFamily="2" charset="77"/>
              </a:defRPr>
            </a:lvl4pPr>
            <a:lvl5pPr>
              <a:defRPr sz="1400" b="0" i="0">
                <a:latin typeface="Montserrat Medium" pitchFamily="2" charset="77"/>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MX" sz="2400" dirty="0">
                <a:latin typeface="Montserrat SemiBold"/>
                <a:ea typeface="Montserrat SemiBold"/>
                <a:cs typeface="Montserrat SemiBold"/>
                <a:sym typeface="Montserrat SemiBold"/>
              </a:rPr>
              <a:t>Usar Tipografía Montserrat Semibold 21 puntos. </a:t>
            </a:r>
          </a:p>
          <a:p>
            <a:pPr lvl="0"/>
            <a:endParaRPr lang="es-MX" dirty="0"/>
          </a:p>
        </p:txBody>
      </p:sp>
      <p:sp>
        <p:nvSpPr>
          <p:cNvPr id="4" name="Marcador de fecha 3">
            <a:extLst>
              <a:ext uri="{FF2B5EF4-FFF2-40B4-BE49-F238E27FC236}">
                <a16:creationId xmlns:a16="http://schemas.microsoft.com/office/drawing/2014/main" id="{8875941F-B37C-3543-BCF6-BBDA53BF0A7C}"/>
              </a:ext>
            </a:extLst>
          </p:cNvPr>
          <p:cNvSpPr>
            <a:spLocks noGrp="1"/>
          </p:cNvSpPr>
          <p:nvPr>
            <p:ph type="dt" sz="half" idx="10"/>
          </p:nvPr>
        </p:nvSpPr>
        <p:spPr>
          <a:xfrm>
            <a:off x="838200" y="6356350"/>
            <a:ext cx="2743200" cy="365125"/>
          </a:xfrm>
          <a:prstGeom prst="rect">
            <a:avLst/>
          </a:prstGeom>
        </p:spPr>
        <p:txBody>
          <a:bodyPr/>
          <a:lstStyle>
            <a:lvl1pPr>
              <a:defRPr sz="1200" b="0" i="0">
                <a:solidFill>
                  <a:schemeClr val="tx1">
                    <a:lumMod val="65000"/>
                    <a:lumOff val="35000"/>
                  </a:schemeClr>
                </a:solidFill>
                <a:latin typeface="Montserrat Medium" pitchFamily="2" charset="77"/>
              </a:defRPr>
            </a:lvl1pPr>
          </a:lstStyle>
          <a:p>
            <a:fld id="{25603BE5-1F17-8548-8BEF-3E49464E9736}" type="datetimeFigureOut">
              <a:rPr lang="es-MX" smtClean="0"/>
              <a:pPr/>
              <a:t>10/10/2022</a:t>
            </a:fld>
            <a:endParaRPr lang="es-MX" dirty="0"/>
          </a:p>
        </p:txBody>
      </p:sp>
      <p:sp>
        <p:nvSpPr>
          <p:cNvPr id="5" name="Marcador de pie de página 4">
            <a:extLst>
              <a:ext uri="{FF2B5EF4-FFF2-40B4-BE49-F238E27FC236}">
                <a16:creationId xmlns:a16="http://schemas.microsoft.com/office/drawing/2014/main" id="{1F1BCEE1-122C-454F-9643-CA9E30ABCEC7}"/>
              </a:ext>
            </a:extLst>
          </p:cNvPr>
          <p:cNvSpPr>
            <a:spLocks noGrp="1"/>
          </p:cNvSpPr>
          <p:nvPr>
            <p:ph type="ftr" sz="quarter" idx="11"/>
          </p:nvPr>
        </p:nvSpPr>
        <p:spPr>
          <a:xfrm>
            <a:off x="4038600" y="6356350"/>
            <a:ext cx="4114800" cy="365125"/>
          </a:xfrm>
          <a:prstGeom prst="rect">
            <a:avLst/>
          </a:prstGeom>
        </p:spPr>
        <p:txBody>
          <a:bodyPr/>
          <a:lstStyle>
            <a:lvl1pPr algn="ctr">
              <a:defRPr sz="1200" b="0" i="0">
                <a:solidFill>
                  <a:schemeClr val="tx1">
                    <a:lumMod val="65000"/>
                    <a:lumOff val="35000"/>
                  </a:schemeClr>
                </a:solidFill>
                <a:latin typeface="Montserrat Medium" pitchFamily="2" charset="77"/>
              </a:defRPr>
            </a:lvl1pPr>
          </a:lstStyle>
          <a:p>
            <a:endParaRPr lang="es-MX" dirty="0"/>
          </a:p>
        </p:txBody>
      </p:sp>
      <p:sp>
        <p:nvSpPr>
          <p:cNvPr id="6" name="Marcador de número de diapositiva 5">
            <a:extLst>
              <a:ext uri="{FF2B5EF4-FFF2-40B4-BE49-F238E27FC236}">
                <a16:creationId xmlns:a16="http://schemas.microsoft.com/office/drawing/2014/main" id="{919EE994-338E-E347-BBF7-43EFDF7A4C6C}"/>
              </a:ext>
            </a:extLst>
          </p:cNvPr>
          <p:cNvSpPr>
            <a:spLocks noGrp="1"/>
          </p:cNvSpPr>
          <p:nvPr>
            <p:ph type="sldNum" sz="quarter" idx="12"/>
          </p:nvPr>
        </p:nvSpPr>
        <p:spPr>
          <a:xfrm>
            <a:off x="8610600" y="6356350"/>
            <a:ext cx="2743200" cy="365125"/>
          </a:xfrm>
          <a:prstGeom prst="rect">
            <a:avLst/>
          </a:prstGeom>
        </p:spPr>
        <p:txBody>
          <a:bodyPr/>
          <a:lstStyle>
            <a:lvl1pPr algn="r">
              <a:defRPr sz="1200" b="0" i="0">
                <a:solidFill>
                  <a:schemeClr val="tx1">
                    <a:lumMod val="65000"/>
                    <a:lumOff val="35000"/>
                  </a:schemeClr>
                </a:solidFill>
                <a:latin typeface="Montserrat Medium" pitchFamily="2" charset="77"/>
              </a:defRPr>
            </a:lvl1pPr>
          </a:lstStyle>
          <a:p>
            <a:fld id="{EC6FE2E1-1F49-9140-AA3E-EA70BBC72399}" type="slidenum">
              <a:rPr lang="es-MX" smtClean="0"/>
              <a:pPr/>
              <a:t>‹Nº›</a:t>
            </a:fld>
            <a:endParaRPr lang="es-MX"/>
          </a:p>
        </p:txBody>
      </p:sp>
      <p:sp>
        <p:nvSpPr>
          <p:cNvPr id="14" name="Marcador de texto 2">
            <a:extLst>
              <a:ext uri="{FF2B5EF4-FFF2-40B4-BE49-F238E27FC236}">
                <a16:creationId xmlns:a16="http://schemas.microsoft.com/office/drawing/2014/main" id="{CD6E2F78-9B87-A946-823F-A6B2297AB59C}"/>
              </a:ext>
            </a:extLst>
          </p:cNvPr>
          <p:cNvSpPr>
            <a:spLocks noGrp="1"/>
          </p:cNvSpPr>
          <p:nvPr>
            <p:ph type="body" idx="13" hasCustomPrompt="1"/>
          </p:nvPr>
        </p:nvSpPr>
        <p:spPr>
          <a:xfrm>
            <a:off x="237712" y="1204153"/>
            <a:ext cx="10514012" cy="450674"/>
          </a:xfrm>
          <a:prstGeom prst="rect">
            <a:avLst/>
          </a:prstGeom>
        </p:spPr>
        <p:txBody>
          <a:bodyPr anchor="b"/>
          <a:lstStyle>
            <a:lvl1pPr marL="0" indent="0">
              <a:buNone/>
              <a:defRPr sz="2400" b="1" i="0">
                <a:solidFill>
                  <a:srgbClr val="BC945A"/>
                </a:solidFill>
                <a:latin typeface="Montserrat Semi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SzPts val="2200"/>
            </a:pPr>
            <a:r>
              <a:rPr lang="es-MX" sz="2400" dirty="0">
                <a:solidFill>
                  <a:srgbClr val="BC955C"/>
                </a:solidFill>
                <a:latin typeface="Montserrat SemiBold"/>
                <a:ea typeface="Montserrat SemiBold"/>
                <a:cs typeface="Montserrat SemiBold"/>
                <a:sym typeface="Montserrat SemiBold"/>
              </a:rPr>
              <a:t>Subtitulo usar Tipografía Montserrat Semibold 24 puntos. </a:t>
            </a:r>
          </a:p>
        </p:txBody>
      </p:sp>
      <p:pic>
        <p:nvPicPr>
          <p:cNvPr id="16" name="Picture 4" descr="Firmas GMX-IMSS-2021.pdf">
            <a:extLst>
              <a:ext uri="{FF2B5EF4-FFF2-40B4-BE49-F238E27FC236}">
                <a16:creationId xmlns:a16="http://schemas.microsoft.com/office/drawing/2014/main" id="{DD8C5329-3375-154F-BC15-EC647F0BD97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7" name="7 Imagen">
            <a:extLst>
              <a:ext uri="{FF2B5EF4-FFF2-40B4-BE49-F238E27FC236}">
                <a16:creationId xmlns:a16="http://schemas.microsoft.com/office/drawing/2014/main" id="{3404B1D4-F9D2-AA48-ADA6-B0D1775B57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Tree>
    <p:extLst>
      <p:ext uri="{BB962C8B-B14F-4D97-AF65-F5344CB8AC3E}">
        <p14:creationId xmlns:p14="http://schemas.microsoft.com/office/powerpoint/2010/main" val="1577374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054ECF21-766C-CF47-ADA3-A4E837057451}"/>
              </a:ext>
            </a:extLst>
          </p:cNvPr>
          <p:cNvSpPr/>
          <p:nvPr userDrawn="1"/>
        </p:nvSpPr>
        <p:spPr>
          <a:xfrm>
            <a:off x="1753602" y="2683038"/>
            <a:ext cx="10386912" cy="902043"/>
          </a:xfrm>
          <a:prstGeom prst="rect">
            <a:avLst/>
          </a:prstGeom>
          <a:gradFill flip="none" rotWithShape="1">
            <a:gsLst>
              <a:gs pos="0">
                <a:srgbClr val="DECEAD">
                  <a:alpha val="27578"/>
                </a:srgbClr>
              </a:gs>
              <a:gs pos="100000">
                <a:srgbClr val="DECEA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Marcador de fecha 3">
            <a:extLst>
              <a:ext uri="{FF2B5EF4-FFF2-40B4-BE49-F238E27FC236}">
                <a16:creationId xmlns:a16="http://schemas.microsoft.com/office/drawing/2014/main" id="{73058B99-6E3E-E24F-88FD-92643B009C4A}"/>
              </a:ext>
            </a:extLst>
          </p:cNvPr>
          <p:cNvSpPr>
            <a:spLocks noGrp="1"/>
          </p:cNvSpPr>
          <p:nvPr>
            <p:ph type="dt" sz="half" idx="10"/>
          </p:nvPr>
        </p:nvSpPr>
        <p:spPr>
          <a:xfrm>
            <a:off x="838200" y="6356350"/>
            <a:ext cx="2743200" cy="365125"/>
          </a:xfrm>
          <a:prstGeom prst="rect">
            <a:avLst/>
          </a:prstGeom>
        </p:spPr>
        <p:txBody>
          <a:bodyPr/>
          <a:lstStyle/>
          <a:p>
            <a:fld id="{25603BE5-1F17-8548-8BEF-3E49464E9736}" type="datetimeFigureOut">
              <a:rPr lang="es-MX" smtClean="0"/>
              <a:t>10/10/2022</a:t>
            </a:fld>
            <a:endParaRPr lang="es-MX"/>
          </a:p>
        </p:txBody>
      </p:sp>
      <p:sp>
        <p:nvSpPr>
          <p:cNvPr id="5" name="Marcador de pie de página 4">
            <a:extLst>
              <a:ext uri="{FF2B5EF4-FFF2-40B4-BE49-F238E27FC236}">
                <a16:creationId xmlns:a16="http://schemas.microsoft.com/office/drawing/2014/main" id="{11B31569-8587-0343-9144-76940B46B950}"/>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6" name="Marcador de número de diapositiva 5">
            <a:extLst>
              <a:ext uri="{FF2B5EF4-FFF2-40B4-BE49-F238E27FC236}">
                <a16:creationId xmlns:a16="http://schemas.microsoft.com/office/drawing/2014/main" id="{54BCF81B-5B7B-3549-A207-AD603098CFD0}"/>
              </a:ext>
            </a:extLst>
          </p:cNvPr>
          <p:cNvSpPr>
            <a:spLocks noGrp="1"/>
          </p:cNvSpPr>
          <p:nvPr>
            <p:ph type="sldNum" sz="quarter" idx="12"/>
          </p:nvPr>
        </p:nvSpPr>
        <p:spPr>
          <a:xfrm>
            <a:off x="8610600" y="6356350"/>
            <a:ext cx="2743200" cy="365125"/>
          </a:xfrm>
          <a:prstGeom prst="rect">
            <a:avLst/>
          </a:prstGeom>
        </p:spPr>
        <p:txBody>
          <a:bodyPr/>
          <a:lstStyle/>
          <a:p>
            <a:fld id="{EC6FE2E1-1F49-9140-AA3E-EA70BBC72399}" type="slidenum">
              <a:rPr lang="es-MX" smtClean="0"/>
              <a:t>‹Nº›</a:t>
            </a:fld>
            <a:endParaRPr lang="es-MX"/>
          </a:p>
        </p:txBody>
      </p:sp>
      <p:sp>
        <p:nvSpPr>
          <p:cNvPr id="9" name="Text Placeholder 9">
            <a:extLst>
              <a:ext uri="{FF2B5EF4-FFF2-40B4-BE49-F238E27FC236}">
                <a16:creationId xmlns:a16="http://schemas.microsoft.com/office/drawing/2014/main" id="{1CAC066D-B604-7A4A-8BE7-83F456B4E6F0}"/>
              </a:ext>
            </a:extLst>
          </p:cNvPr>
          <p:cNvSpPr>
            <a:spLocks noGrp="1"/>
          </p:cNvSpPr>
          <p:nvPr>
            <p:ph type="body" sz="quarter" idx="13" hasCustomPrompt="1"/>
          </p:nvPr>
        </p:nvSpPr>
        <p:spPr>
          <a:xfrm>
            <a:off x="1805088" y="2853095"/>
            <a:ext cx="10126721" cy="561931"/>
          </a:xfrm>
          <a:prstGeom prst="rect">
            <a:avLst/>
          </a:prstGeom>
        </p:spPr>
        <p:txBody>
          <a:bodyPr>
            <a:noAutofit/>
          </a:bodyPr>
          <a:lstStyle>
            <a:lvl1pPr marL="0" indent="0" algn="ctr">
              <a:buNone/>
              <a:defRPr sz="3700">
                <a:solidFill>
                  <a:srgbClr val="245C4F"/>
                </a:solidFill>
                <a:latin typeface="Montserrat SemiBold" panose="00000700000000000000" pitchFamily="2" charset="0"/>
              </a:defRPr>
            </a:lvl1pPr>
          </a:lstStyle>
          <a:p>
            <a:pPr lvl="0"/>
            <a:r>
              <a:rPr lang="en-US" dirty="0"/>
              <a:t>TÍTULO DE CONTRAPORTADA</a:t>
            </a:r>
          </a:p>
        </p:txBody>
      </p:sp>
      <p:pic>
        <p:nvPicPr>
          <p:cNvPr id="15" name="Picture 5" descr="Firmas GMX-IMSS-2021.pdf">
            <a:extLst>
              <a:ext uri="{FF2B5EF4-FFF2-40B4-BE49-F238E27FC236}">
                <a16:creationId xmlns:a16="http://schemas.microsoft.com/office/drawing/2014/main" id="{C71DD2DB-9219-3344-B5E3-AD6C2CB4535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409" t="37429" r="15532" b="37205"/>
          <a:stretch/>
        </p:blipFill>
        <p:spPr>
          <a:xfrm>
            <a:off x="2972844" y="3883960"/>
            <a:ext cx="5422380" cy="1464869"/>
          </a:xfrm>
          <a:prstGeom prst="rect">
            <a:avLst/>
          </a:prstGeom>
        </p:spPr>
      </p:pic>
      <p:pic>
        <p:nvPicPr>
          <p:cNvPr id="16" name="7 Imagen">
            <a:extLst>
              <a:ext uri="{FF2B5EF4-FFF2-40B4-BE49-F238E27FC236}">
                <a16:creationId xmlns:a16="http://schemas.microsoft.com/office/drawing/2014/main" id="{C727261F-25FD-8640-8B6B-DFF5736ED22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03766" y="3883960"/>
            <a:ext cx="2450034" cy="1149012"/>
          </a:xfrm>
          <a:prstGeom prst="rect">
            <a:avLst/>
          </a:prstGeom>
        </p:spPr>
      </p:pic>
    </p:spTree>
    <p:extLst>
      <p:ext uri="{BB962C8B-B14F-4D97-AF65-F5344CB8AC3E}">
        <p14:creationId xmlns:p14="http://schemas.microsoft.com/office/powerpoint/2010/main" val="1247645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73BD97-07CB-7442-9E42-26E0FF55F23E}"/>
              </a:ext>
            </a:extLst>
          </p:cNvPr>
          <p:cNvSpPr>
            <a:spLocks noGrp="1"/>
          </p:cNvSpPr>
          <p:nvPr>
            <p:ph sz="half" idx="1" hasCustomPrompt="1"/>
          </p:nvPr>
        </p:nvSpPr>
        <p:spPr>
          <a:xfrm>
            <a:off x="838200" y="1825625"/>
            <a:ext cx="5181600" cy="4351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i="0">
                <a:latin typeface="Montserrat" pitchFamily="2" charset="77"/>
              </a:defRPr>
            </a:lvl1pPr>
            <a:lvl2pPr>
              <a:defRPr sz="1800" b="0" i="0">
                <a:latin typeface="Montserrat" pitchFamily="2" charset="77"/>
              </a:defRPr>
            </a:lvl2pPr>
            <a:lvl3pPr>
              <a:defRPr sz="1600" b="0" i="0">
                <a:latin typeface="Montserrat" pitchFamily="2" charset="77"/>
              </a:defRPr>
            </a:lvl3pPr>
            <a:lvl4pPr>
              <a:defRPr sz="1400" b="0" i="0">
                <a:latin typeface="Montserrat" pitchFamily="2" charset="77"/>
              </a:defRPr>
            </a:lvl4pPr>
            <a:lvl5pPr>
              <a:defRPr sz="1400" b="0" i="0">
                <a:latin typeface="Montserrat" pitchFamily="2" charset="77"/>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MX" sz="2400" dirty="0">
                <a:latin typeface="Montserrat SemiBold"/>
                <a:ea typeface="Montserrat SemiBold"/>
                <a:cs typeface="Montserrat SemiBold"/>
                <a:sym typeface="Montserrat SemiBold"/>
              </a:rPr>
              <a:t>Usar Tipografía Montserrat Semibold 21 puntos. </a:t>
            </a:r>
          </a:p>
          <a:p>
            <a:pPr lvl="0"/>
            <a:endParaRPr lang="es-MX" dirty="0"/>
          </a:p>
        </p:txBody>
      </p:sp>
      <p:sp>
        <p:nvSpPr>
          <p:cNvPr id="4" name="Marcador de contenido 3">
            <a:extLst>
              <a:ext uri="{FF2B5EF4-FFF2-40B4-BE49-F238E27FC236}">
                <a16:creationId xmlns:a16="http://schemas.microsoft.com/office/drawing/2014/main" id="{20B0156F-8163-7445-9FB4-3A97E130106F}"/>
              </a:ext>
            </a:extLst>
          </p:cNvPr>
          <p:cNvSpPr>
            <a:spLocks noGrp="1"/>
          </p:cNvSpPr>
          <p:nvPr>
            <p:ph sz="half" idx="2" hasCustomPrompt="1"/>
          </p:nvPr>
        </p:nvSpPr>
        <p:spPr>
          <a:xfrm>
            <a:off x="6172200" y="1825625"/>
            <a:ext cx="5181600" cy="4351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i="0">
                <a:latin typeface="Montserrat" pitchFamily="2" charset="77"/>
              </a:defRPr>
            </a:lvl1pPr>
            <a:lvl2pPr>
              <a:defRPr sz="1800" b="0" i="0">
                <a:latin typeface="Montserrat" pitchFamily="2" charset="77"/>
              </a:defRPr>
            </a:lvl2pPr>
            <a:lvl3pPr>
              <a:defRPr sz="1600" b="0" i="0">
                <a:latin typeface="Montserrat" pitchFamily="2" charset="77"/>
              </a:defRPr>
            </a:lvl3pPr>
            <a:lvl4pPr>
              <a:defRPr sz="1400" b="0" i="0">
                <a:latin typeface="Montserrat" pitchFamily="2" charset="77"/>
              </a:defRPr>
            </a:lvl4pPr>
            <a:lvl5pPr>
              <a:defRPr sz="1400" b="0" i="0">
                <a:latin typeface="Montserrat" pitchFamily="2" charset="77"/>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MX" sz="2400" dirty="0">
                <a:latin typeface="Montserrat SemiBold"/>
                <a:ea typeface="Montserrat SemiBold"/>
                <a:cs typeface="Montserrat SemiBold"/>
                <a:sym typeface="Montserrat SemiBold"/>
              </a:rPr>
              <a:t>Usar Tipografía Montserrat Semibold 21 puntos. </a:t>
            </a:r>
          </a:p>
          <a:p>
            <a:pPr lvl="0"/>
            <a:endParaRPr lang="es-MX" dirty="0"/>
          </a:p>
        </p:txBody>
      </p:sp>
      <p:sp>
        <p:nvSpPr>
          <p:cNvPr id="5" name="Marcador de fecha 4">
            <a:extLst>
              <a:ext uri="{FF2B5EF4-FFF2-40B4-BE49-F238E27FC236}">
                <a16:creationId xmlns:a16="http://schemas.microsoft.com/office/drawing/2014/main" id="{45CB603F-41EA-FC4C-B55D-D18D46D0DB12}"/>
              </a:ext>
            </a:extLst>
          </p:cNvPr>
          <p:cNvSpPr>
            <a:spLocks noGrp="1"/>
          </p:cNvSpPr>
          <p:nvPr>
            <p:ph type="dt" sz="half" idx="10"/>
          </p:nvPr>
        </p:nvSpPr>
        <p:spPr>
          <a:xfrm>
            <a:off x="838200" y="6356350"/>
            <a:ext cx="2743200" cy="365125"/>
          </a:xfrm>
          <a:prstGeom prst="rect">
            <a:avLst/>
          </a:prstGeom>
        </p:spPr>
        <p:txBody>
          <a:bodyPr/>
          <a:lstStyle>
            <a:lvl1pPr>
              <a:defRPr sz="1400" b="0" i="0">
                <a:latin typeface="Montserrat" pitchFamily="2" charset="77"/>
              </a:defRPr>
            </a:lvl1pPr>
          </a:lstStyle>
          <a:p>
            <a:fld id="{25603BE5-1F17-8548-8BEF-3E49464E9736}" type="datetimeFigureOut">
              <a:rPr lang="es-MX" smtClean="0"/>
              <a:pPr/>
              <a:t>10/10/2022</a:t>
            </a:fld>
            <a:endParaRPr lang="es-MX"/>
          </a:p>
        </p:txBody>
      </p:sp>
      <p:sp>
        <p:nvSpPr>
          <p:cNvPr id="6" name="Marcador de pie de página 5">
            <a:extLst>
              <a:ext uri="{FF2B5EF4-FFF2-40B4-BE49-F238E27FC236}">
                <a16:creationId xmlns:a16="http://schemas.microsoft.com/office/drawing/2014/main" id="{612EC22C-1FE7-424C-AEF4-E28C11F5F689}"/>
              </a:ext>
            </a:extLst>
          </p:cNvPr>
          <p:cNvSpPr>
            <a:spLocks noGrp="1"/>
          </p:cNvSpPr>
          <p:nvPr>
            <p:ph type="ftr" sz="quarter" idx="11"/>
          </p:nvPr>
        </p:nvSpPr>
        <p:spPr>
          <a:xfrm>
            <a:off x="4038600" y="6356350"/>
            <a:ext cx="4114800" cy="365125"/>
          </a:xfrm>
          <a:prstGeom prst="rect">
            <a:avLst/>
          </a:prstGeom>
        </p:spPr>
        <p:txBody>
          <a:bodyPr/>
          <a:lstStyle>
            <a:lvl1pPr>
              <a:defRPr sz="1400" b="0" i="0">
                <a:latin typeface="Montserrat" pitchFamily="2" charset="77"/>
              </a:defRPr>
            </a:lvl1pPr>
          </a:lstStyle>
          <a:p>
            <a:endParaRPr lang="es-MX"/>
          </a:p>
        </p:txBody>
      </p:sp>
      <p:sp>
        <p:nvSpPr>
          <p:cNvPr id="7" name="Marcador de número de diapositiva 6">
            <a:extLst>
              <a:ext uri="{FF2B5EF4-FFF2-40B4-BE49-F238E27FC236}">
                <a16:creationId xmlns:a16="http://schemas.microsoft.com/office/drawing/2014/main" id="{4A0C21B3-5B1F-2D41-BF1C-437FC4D60803}"/>
              </a:ext>
            </a:extLst>
          </p:cNvPr>
          <p:cNvSpPr>
            <a:spLocks noGrp="1"/>
          </p:cNvSpPr>
          <p:nvPr>
            <p:ph type="sldNum" sz="quarter" idx="12"/>
          </p:nvPr>
        </p:nvSpPr>
        <p:spPr>
          <a:xfrm>
            <a:off x="8610600" y="6356350"/>
            <a:ext cx="2743200" cy="365125"/>
          </a:xfrm>
          <a:prstGeom prst="rect">
            <a:avLst/>
          </a:prstGeom>
        </p:spPr>
        <p:txBody>
          <a:bodyPr/>
          <a:lstStyle>
            <a:lvl1pPr>
              <a:defRPr sz="1400" b="0" i="0">
                <a:latin typeface="Montserrat" pitchFamily="2" charset="77"/>
              </a:defRPr>
            </a:lvl1pPr>
          </a:lstStyle>
          <a:p>
            <a:fld id="{EC6FE2E1-1F49-9140-AA3E-EA70BBC72399}" type="slidenum">
              <a:rPr lang="es-MX" smtClean="0"/>
              <a:pPr/>
              <a:t>‹Nº›</a:t>
            </a:fld>
            <a:endParaRPr lang="es-MX"/>
          </a:p>
        </p:txBody>
      </p:sp>
      <p:pic>
        <p:nvPicPr>
          <p:cNvPr id="10" name="Picture 4" descr="Firmas GMX-IMSS-2021.pdf">
            <a:extLst>
              <a:ext uri="{FF2B5EF4-FFF2-40B4-BE49-F238E27FC236}">
                <a16:creationId xmlns:a16="http://schemas.microsoft.com/office/drawing/2014/main" id="{5459E9A7-39C9-6649-A808-3E49CD97B0C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1" name="7 Imagen">
            <a:extLst>
              <a:ext uri="{FF2B5EF4-FFF2-40B4-BE49-F238E27FC236}">
                <a16:creationId xmlns:a16="http://schemas.microsoft.com/office/drawing/2014/main" id="{B42389E4-3878-9B45-B367-E7CF1D478CA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
        <p:nvSpPr>
          <p:cNvPr id="12" name="Título 1">
            <a:extLst>
              <a:ext uri="{FF2B5EF4-FFF2-40B4-BE49-F238E27FC236}">
                <a16:creationId xmlns:a16="http://schemas.microsoft.com/office/drawing/2014/main" id="{FBE8E410-8C53-D84C-9883-CFF407088C13}"/>
              </a:ext>
            </a:extLst>
          </p:cNvPr>
          <p:cNvSpPr>
            <a:spLocks noGrp="1"/>
          </p:cNvSpPr>
          <p:nvPr>
            <p:ph type="title" hasCustomPrompt="1"/>
          </p:nvPr>
        </p:nvSpPr>
        <p:spPr>
          <a:xfrm>
            <a:off x="237712" y="554219"/>
            <a:ext cx="10515600" cy="593486"/>
          </a:xfrm>
          <a:prstGeom prst="rect">
            <a:avLst/>
          </a:prstGeom>
          <a:noFill/>
        </p:spPr>
        <p:txBody>
          <a:bodyPr/>
          <a:lstStyle>
            <a:lvl1pPr>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ES" dirty="0"/>
              <a:t>Cabeza</a:t>
            </a:r>
            <a:endParaRPr lang="es-MX" dirty="0"/>
          </a:p>
        </p:txBody>
      </p:sp>
      <p:sp>
        <p:nvSpPr>
          <p:cNvPr id="14" name="Marcador de texto 2">
            <a:extLst>
              <a:ext uri="{FF2B5EF4-FFF2-40B4-BE49-F238E27FC236}">
                <a16:creationId xmlns:a16="http://schemas.microsoft.com/office/drawing/2014/main" id="{CD6E2F78-9B87-A946-823F-A6B2297AB59C}"/>
              </a:ext>
            </a:extLst>
          </p:cNvPr>
          <p:cNvSpPr>
            <a:spLocks noGrp="1"/>
          </p:cNvSpPr>
          <p:nvPr>
            <p:ph type="body" idx="13" hasCustomPrompt="1"/>
          </p:nvPr>
        </p:nvSpPr>
        <p:spPr>
          <a:xfrm>
            <a:off x="237712" y="1204153"/>
            <a:ext cx="10514012" cy="450674"/>
          </a:xfrm>
          <a:prstGeom prst="rect">
            <a:avLst/>
          </a:prstGeom>
        </p:spPr>
        <p:txBody>
          <a:bodyPr anchor="b"/>
          <a:lstStyle>
            <a:lvl1pPr marL="0" indent="0">
              <a:buNone/>
              <a:defRPr sz="2400" b="1" i="0">
                <a:solidFill>
                  <a:srgbClr val="BC945A"/>
                </a:solidFill>
                <a:latin typeface="Montserrat Semi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SzPts val="2200"/>
            </a:pPr>
            <a:r>
              <a:rPr lang="es-MX" sz="2400" dirty="0">
                <a:solidFill>
                  <a:srgbClr val="BC955C"/>
                </a:solidFill>
                <a:latin typeface="Montserrat SemiBold"/>
                <a:ea typeface="Montserrat SemiBold"/>
                <a:cs typeface="Montserrat SemiBold"/>
                <a:sym typeface="Montserrat SemiBold"/>
              </a:rPr>
              <a:t>Subtitulo usar Tipografía Montserrat Semibold 24 puntos. </a:t>
            </a:r>
          </a:p>
        </p:txBody>
      </p:sp>
    </p:spTree>
    <p:extLst>
      <p:ext uri="{BB962C8B-B14F-4D97-AF65-F5344CB8AC3E}">
        <p14:creationId xmlns:p14="http://schemas.microsoft.com/office/powerpoint/2010/main" val="3799862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76BB6D-B33A-A547-A485-77D3D13F5D5A}"/>
              </a:ext>
            </a:extLst>
          </p:cNvPr>
          <p:cNvSpPr>
            <a:spLocks noGrp="1"/>
          </p:cNvSpPr>
          <p:nvPr>
            <p:ph type="title"/>
          </p:nvPr>
        </p:nvSpPr>
        <p:spPr>
          <a:xfrm>
            <a:off x="839788" y="365125"/>
            <a:ext cx="10515600" cy="1325563"/>
          </a:xfrm>
          <a:prstGeom prst="rect">
            <a:avLst/>
          </a:prstGeom>
          <a:noFill/>
        </p:spPr>
        <p:txBody>
          <a:bodyPr/>
          <a:lstStyle>
            <a:lvl1pPr>
              <a:defRPr lang="es-MX" sz="4000" b="0" i="0" dirty="0">
                <a:solidFill>
                  <a:srgbClr val="245C4F"/>
                </a:solidFill>
                <a:latin typeface="Montserrat SemiBold" panose="00000700000000000000" pitchFamily="2" charset="0"/>
              </a:defRPr>
            </a:lvl1pPr>
          </a:lstStyle>
          <a:p>
            <a:pPr marL="0" lvl="0"/>
            <a:r>
              <a:rPr lang="es-MX" dirty="0"/>
              <a:t>Haz clic para modificar el estilo de título del patrón</a:t>
            </a:r>
          </a:p>
        </p:txBody>
      </p:sp>
      <p:sp>
        <p:nvSpPr>
          <p:cNvPr id="3" name="Marcador de texto 2">
            <a:extLst>
              <a:ext uri="{FF2B5EF4-FFF2-40B4-BE49-F238E27FC236}">
                <a16:creationId xmlns:a16="http://schemas.microsoft.com/office/drawing/2014/main" id="{32C4A6EA-30A2-5340-AAB1-DCC35A789895}"/>
              </a:ext>
            </a:extLst>
          </p:cNvPr>
          <p:cNvSpPr>
            <a:spLocks noGrp="1"/>
          </p:cNvSpPr>
          <p:nvPr>
            <p:ph type="body" idx="1"/>
          </p:nvPr>
        </p:nvSpPr>
        <p:spPr>
          <a:xfrm>
            <a:off x="839788" y="1681163"/>
            <a:ext cx="5157787" cy="823912"/>
          </a:xfrm>
          <a:prstGeom prst="rect">
            <a:avLst/>
          </a:prstGeom>
        </p:spPr>
        <p:txBody>
          <a:bodyPr anchor="b"/>
          <a:lstStyle>
            <a:lvl1pPr marL="0" indent="0">
              <a:buNone/>
              <a:defRPr sz="1800" b="1" i="0">
                <a:solidFill>
                  <a:srgbClr val="BC945A"/>
                </a:solidFill>
                <a:latin typeface="Montserrat Semi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dirty="0"/>
              <a:t>Haga clic para modificar los estilos de texto del patrón</a:t>
            </a:r>
          </a:p>
        </p:txBody>
      </p:sp>
      <p:sp>
        <p:nvSpPr>
          <p:cNvPr id="4" name="Marcador de contenido 3">
            <a:extLst>
              <a:ext uri="{FF2B5EF4-FFF2-40B4-BE49-F238E27FC236}">
                <a16:creationId xmlns:a16="http://schemas.microsoft.com/office/drawing/2014/main" id="{36942261-CB79-C84F-ABBD-0D5045978F55}"/>
              </a:ext>
            </a:extLst>
          </p:cNvPr>
          <p:cNvSpPr>
            <a:spLocks noGrp="1"/>
          </p:cNvSpPr>
          <p:nvPr>
            <p:ph sz="half" idx="2"/>
          </p:nvPr>
        </p:nvSpPr>
        <p:spPr>
          <a:xfrm>
            <a:off x="839788" y="2505075"/>
            <a:ext cx="5157787" cy="3684588"/>
          </a:xfrm>
          <a:prstGeom prst="rect">
            <a:avLst/>
          </a:prstGeom>
        </p:spPr>
        <p:txBody>
          <a:bodyPr/>
          <a:lstStyle>
            <a:lvl1pPr>
              <a:defRPr sz="2000" b="0" i="0">
                <a:latin typeface="Montserrat" pitchFamily="2" charset="77"/>
              </a:defRPr>
            </a:lvl1pPr>
            <a:lvl2pPr>
              <a:defRPr sz="1800" b="0" i="0">
                <a:latin typeface="Montserrat" pitchFamily="2" charset="77"/>
              </a:defRPr>
            </a:lvl2pPr>
            <a:lvl3pPr>
              <a:defRPr sz="1600" b="0" i="0">
                <a:latin typeface="Montserrat" pitchFamily="2" charset="77"/>
              </a:defRPr>
            </a:lvl3pPr>
            <a:lvl4pPr>
              <a:defRPr sz="1400" b="0" i="0">
                <a:latin typeface="Montserrat" pitchFamily="2" charset="77"/>
              </a:defRPr>
            </a:lvl4pPr>
            <a:lvl5pPr>
              <a:defRPr sz="1400" b="0" i="0">
                <a:latin typeface="Montserrat" pitchFamily="2" charset="77"/>
              </a:defRPr>
            </a:lvl5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5" name="Marcador de texto 4">
            <a:extLst>
              <a:ext uri="{FF2B5EF4-FFF2-40B4-BE49-F238E27FC236}">
                <a16:creationId xmlns:a16="http://schemas.microsoft.com/office/drawing/2014/main" id="{22A37B2F-B499-0540-A63C-8F1906321E9F}"/>
              </a:ext>
            </a:extLst>
          </p:cNvPr>
          <p:cNvSpPr>
            <a:spLocks noGrp="1"/>
          </p:cNvSpPr>
          <p:nvPr>
            <p:ph type="body" sz="quarter" idx="3"/>
          </p:nvPr>
        </p:nvSpPr>
        <p:spPr>
          <a:xfrm>
            <a:off x="6172200" y="1681163"/>
            <a:ext cx="5183188" cy="823912"/>
          </a:xfrm>
          <a:prstGeom prst="rect">
            <a:avLst/>
          </a:prstGeom>
        </p:spPr>
        <p:txBody>
          <a:bodyPr anchor="b"/>
          <a:lstStyle>
            <a:lvl1pPr>
              <a:defRPr lang="es-MX" sz="1800" b="1" i="0" dirty="0">
                <a:solidFill>
                  <a:srgbClr val="BC945A"/>
                </a:solidFill>
                <a:latin typeface="Montserrat SemiBold" pitchFamily="2" charset="77"/>
              </a:defRPr>
            </a:lvl1pPr>
          </a:lstStyle>
          <a:p>
            <a:pPr marL="0" lvl="0" indent="0">
              <a:buNone/>
            </a:pPr>
            <a:r>
              <a:rPr lang="es-MX" dirty="0"/>
              <a:t>Haga clic para modificar los estilos de texto del patrón</a:t>
            </a:r>
          </a:p>
        </p:txBody>
      </p:sp>
      <p:sp>
        <p:nvSpPr>
          <p:cNvPr id="6" name="Marcador de contenido 5">
            <a:extLst>
              <a:ext uri="{FF2B5EF4-FFF2-40B4-BE49-F238E27FC236}">
                <a16:creationId xmlns:a16="http://schemas.microsoft.com/office/drawing/2014/main" id="{73C65AED-1AA1-E044-8696-2CF354862864}"/>
              </a:ext>
            </a:extLst>
          </p:cNvPr>
          <p:cNvSpPr>
            <a:spLocks noGrp="1"/>
          </p:cNvSpPr>
          <p:nvPr>
            <p:ph sz="quarter" idx="4"/>
          </p:nvPr>
        </p:nvSpPr>
        <p:spPr>
          <a:xfrm>
            <a:off x="6172200" y="2505075"/>
            <a:ext cx="5183188" cy="3684588"/>
          </a:xfrm>
          <a:prstGeom prst="rect">
            <a:avLst/>
          </a:prstGeom>
        </p:spPr>
        <p:txBody>
          <a:bodyPr/>
          <a:lstStyle>
            <a:lvl1pPr>
              <a:defRPr sz="2000" b="0" i="0">
                <a:latin typeface="Montserrat" pitchFamily="2" charset="77"/>
              </a:defRPr>
            </a:lvl1pPr>
            <a:lvl2pPr>
              <a:defRPr sz="1800" b="0" i="0">
                <a:latin typeface="Montserrat" pitchFamily="2" charset="77"/>
              </a:defRPr>
            </a:lvl2pPr>
            <a:lvl3pPr>
              <a:defRPr sz="1600" b="0" i="0">
                <a:latin typeface="Montserrat" pitchFamily="2" charset="77"/>
              </a:defRPr>
            </a:lvl3pPr>
            <a:lvl4pPr>
              <a:defRPr sz="1400" b="0" i="0">
                <a:latin typeface="Montserrat" pitchFamily="2" charset="77"/>
              </a:defRPr>
            </a:lvl4pPr>
            <a:lvl5pPr>
              <a:defRPr sz="1400" b="0" i="0">
                <a:latin typeface="Montserrat" pitchFamily="2" charset="77"/>
              </a:defRPr>
            </a:lvl5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9240CBD3-E863-2046-B2D2-D6F27EED18E9}"/>
              </a:ext>
            </a:extLst>
          </p:cNvPr>
          <p:cNvSpPr>
            <a:spLocks noGrp="1"/>
          </p:cNvSpPr>
          <p:nvPr>
            <p:ph type="dt" sz="half" idx="10"/>
          </p:nvPr>
        </p:nvSpPr>
        <p:spPr>
          <a:xfrm>
            <a:off x="838200" y="6356350"/>
            <a:ext cx="2743200" cy="365125"/>
          </a:xfrm>
          <a:prstGeom prst="rect">
            <a:avLst/>
          </a:prstGeom>
        </p:spPr>
        <p:txBody>
          <a:bodyPr/>
          <a:lstStyle>
            <a:lvl1pPr>
              <a:defRPr sz="1400" b="0" i="0">
                <a:latin typeface="Montserrat" pitchFamily="2" charset="77"/>
              </a:defRPr>
            </a:lvl1pPr>
          </a:lstStyle>
          <a:p>
            <a:fld id="{25603BE5-1F17-8548-8BEF-3E49464E9736}" type="datetimeFigureOut">
              <a:rPr lang="es-MX" smtClean="0"/>
              <a:pPr/>
              <a:t>10/10/2022</a:t>
            </a:fld>
            <a:endParaRPr lang="es-MX"/>
          </a:p>
        </p:txBody>
      </p:sp>
      <p:sp>
        <p:nvSpPr>
          <p:cNvPr id="8" name="Marcador de pie de página 7">
            <a:extLst>
              <a:ext uri="{FF2B5EF4-FFF2-40B4-BE49-F238E27FC236}">
                <a16:creationId xmlns:a16="http://schemas.microsoft.com/office/drawing/2014/main" id="{23387900-B9DB-684D-926D-AD7BBF676AFE}"/>
              </a:ext>
            </a:extLst>
          </p:cNvPr>
          <p:cNvSpPr>
            <a:spLocks noGrp="1"/>
          </p:cNvSpPr>
          <p:nvPr>
            <p:ph type="ftr" sz="quarter" idx="11"/>
          </p:nvPr>
        </p:nvSpPr>
        <p:spPr>
          <a:xfrm>
            <a:off x="4038600" y="6356350"/>
            <a:ext cx="4114800" cy="365125"/>
          </a:xfrm>
          <a:prstGeom prst="rect">
            <a:avLst/>
          </a:prstGeom>
        </p:spPr>
        <p:txBody>
          <a:bodyPr/>
          <a:lstStyle>
            <a:lvl1pPr>
              <a:defRPr sz="1400" b="0" i="0">
                <a:latin typeface="Montserrat" pitchFamily="2" charset="77"/>
              </a:defRPr>
            </a:lvl1pPr>
          </a:lstStyle>
          <a:p>
            <a:endParaRPr lang="es-MX"/>
          </a:p>
        </p:txBody>
      </p:sp>
      <p:sp>
        <p:nvSpPr>
          <p:cNvPr id="9" name="Marcador de número de diapositiva 8">
            <a:extLst>
              <a:ext uri="{FF2B5EF4-FFF2-40B4-BE49-F238E27FC236}">
                <a16:creationId xmlns:a16="http://schemas.microsoft.com/office/drawing/2014/main" id="{B9C1A863-054B-D145-A065-2BB5A21D841F}"/>
              </a:ext>
            </a:extLst>
          </p:cNvPr>
          <p:cNvSpPr>
            <a:spLocks noGrp="1"/>
          </p:cNvSpPr>
          <p:nvPr>
            <p:ph type="sldNum" sz="quarter" idx="12"/>
          </p:nvPr>
        </p:nvSpPr>
        <p:spPr>
          <a:xfrm>
            <a:off x="8610600" y="6356350"/>
            <a:ext cx="2743200" cy="365125"/>
          </a:xfrm>
          <a:prstGeom prst="rect">
            <a:avLst/>
          </a:prstGeom>
        </p:spPr>
        <p:txBody>
          <a:bodyPr/>
          <a:lstStyle>
            <a:lvl1pPr>
              <a:defRPr sz="1400" b="0" i="0">
                <a:latin typeface="Montserrat" pitchFamily="2" charset="77"/>
              </a:defRPr>
            </a:lvl1pPr>
          </a:lstStyle>
          <a:p>
            <a:fld id="{EC6FE2E1-1F49-9140-AA3E-EA70BBC72399}" type="slidenum">
              <a:rPr lang="es-MX" smtClean="0"/>
              <a:pPr/>
              <a:t>‹Nº›</a:t>
            </a:fld>
            <a:endParaRPr lang="es-MX"/>
          </a:p>
        </p:txBody>
      </p:sp>
      <p:pic>
        <p:nvPicPr>
          <p:cNvPr id="11" name="Picture 4" descr="Firmas GMX-IMSS-2021.pdf">
            <a:extLst>
              <a:ext uri="{FF2B5EF4-FFF2-40B4-BE49-F238E27FC236}">
                <a16:creationId xmlns:a16="http://schemas.microsoft.com/office/drawing/2014/main" id="{5C9BACE2-1DD2-E446-9D89-B05A26C0E24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3" name="7 Imagen">
            <a:extLst>
              <a:ext uri="{FF2B5EF4-FFF2-40B4-BE49-F238E27FC236}">
                <a16:creationId xmlns:a16="http://schemas.microsoft.com/office/drawing/2014/main" id="{CD5C5196-0F57-1544-981F-F04647378EE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Tree>
    <p:extLst>
      <p:ext uri="{BB962C8B-B14F-4D97-AF65-F5344CB8AC3E}">
        <p14:creationId xmlns:p14="http://schemas.microsoft.com/office/powerpoint/2010/main" val="1449145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lo el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A988499F-9013-3B4D-9E62-8473EED30FE9}"/>
              </a:ext>
            </a:extLst>
          </p:cNvPr>
          <p:cNvSpPr>
            <a:spLocks noGrp="1"/>
          </p:cNvSpPr>
          <p:nvPr>
            <p:ph type="dt" sz="half" idx="10"/>
          </p:nvPr>
        </p:nvSpPr>
        <p:spPr>
          <a:xfrm>
            <a:off x="838200" y="6356350"/>
            <a:ext cx="2743200" cy="365125"/>
          </a:xfrm>
          <a:prstGeom prst="rect">
            <a:avLst/>
          </a:prstGeom>
        </p:spPr>
        <p:txBody>
          <a:bodyPr/>
          <a:lstStyle/>
          <a:p>
            <a:fld id="{25603BE5-1F17-8548-8BEF-3E49464E9736}" type="datetimeFigureOut">
              <a:rPr lang="es-MX" smtClean="0"/>
              <a:t>10/10/2022</a:t>
            </a:fld>
            <a:endParaRPr lang="es-MX"/>
          </a:p>
        </p:txBody>
      </p:sp>
      <p:sp>
        <p:nvSpPr>
          <p:cNvPr id="4" name="Marcador de pie de página 3">
            <a:extLst>
              <a:ext uri="{FF2B5EF4-FFF2-40B4-BE49-F238E27FC236}">
                <a16:creationId xmlns:a16="http://schemas.microsoft.com/office/drawing/2014/main" id="{57064967-A914-0E42-A81E-DBE9DDA9F8DB}"/>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5" name="Marcador de número de diapositiva 4">
            <a:extLst>
              <a:ext uri="{FF2B5EF4-FFF2-40B4-BE49-F238E27FC236}">
                <a16:creationId xmlns:a16="http://schemas.microsoft.com/office/drawing/2014/main" id="{8DA3D91E-F8B5-DE4E-96D1-A498862FBB75}"/>
              </a:ext>
            </a:extLst>
          </p:cNvPr>
          <p:cNvSpPr>
            <a:spLocks noGrp="1"/>
          </p:cNvSpPr>
          <p:nvPr>
            <p:ph type="sldNum" sz="quarter" idx="12"/>
          </p:nvPr>
        </p:nvSpPr>
        <p:spPr>
          <a:xfrm>
            <a:off x="8610600" y="6356350"/>
            <a:ext cx="2743200" cy="365125"/>
          </a:xfrm>
          <a:prstGeom prst="rect">
            <a:avLst/>
          </a:prstGeom>
        </p:spPr>
        <p:txBody>
          <a:bodyPr/>
          <a:lstStyle/>
          <a:p>
            <a:fld id="{EC6FE2E1-1F49-9140-AA3E-EA70BBC72399}" type="slidenum">
              <a:rPr lang="es-MX" smtClean="0"/>
              <a:t>‹Nº›</a:t>
            </a:fld>
            <a:endParaRPr lang="es-MX"/>
          </a:p>
        </p:txBody>
      </p:sp>
      <p:pic>
        <p:nvPicPr>
          <p:cNvPr id="7" name="Picture 4" descr="Firmas GMX-IMSS-2021.pdf">
            <a:extLst>
              <a:ext uri="{FF2B5EF4-FFF2-40B4-BE49-F238E27FC236}">
                <a16:creationId xmlns:a16="http://schemas.microsoft.com/office/drawing/2014/main" id="{3617246E-A69B-DD43-B42B-BE17290D5B8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8" name="7 Imagen">
            <a:extLst>
              <a:ext uri="{FF2B5EF4-FFF2-40B4-BE49-F238E27FC236}">
                <a16:creationId xmlns:a16="http://schemas.microsoft.com/office/drawing/2014/main" id="{50042BCD-3DF3-754A-9331-3A330D181B3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
        <p:nvSpPr>
          <p:cNvPr id="9" name="Título 1">
            <a:extLst>
              <a:ext uri="{FF2B5EF4-FFF2-40B4-BE49-F238E27FC236}">
                <a16:creationId xmlns:a16="http://schemas.microsoft.com/office/drawing/2014/main" id="{FBE8E410-8C53-D84C-9883-CFF407088C13}"/>
              </a:ext>
            </a:extLst>
          </p:cNvPr>
          <p:cNvSpPr>
            <a:spLocks noGrp="1"/>
          </p:cNvSpPr>
          <p:nvPr>
            <p:ph type="title" hasCustomPrompt="1"/>
          </p:nvPr>
        </p:nvSpPr>
        <p:spPr>
          <a:xfrm>
            <a:off x="237712" y="554219"/>
            <a:ext cx="10515600" cy="593486"/>
          </a:xfrm>
          <a:prstGeom prst="rect">
            <a:avLst/>
          </a:prstGeom>
          <a:noFill/>
        </p:spPr>
        <p:txBody>
          <a:bodyPr/>
          <a:lstStyle>
            <a:lvl1pPr>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ES" dirty="0"/>
              <a:t>Cabeza</a:t>
            </a:r>
            <a:endParaRPr lang="es-MX" dirty="0"/>
          </a:p>
        </p:txBody>
      </p:sp>
    </p:spTree>
    <p:extLst>
      <p:ext uri="{BB962C8B-B14F-4D97-AF65-F5344CB8AC3E}">
        <p14:creationId xmlns:p14="http://schemas.microsoft.com/office/powerpoint/2010/main" val="394299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04A8A6C-DEEF-C942-9E00-C5A06EF195DD}"/>
              </a:ext>
            </a:extLst>
          </p:cNvPr>
          <p:cNvSpPr>
            <a:spLocks noGrp="1"/>
          </p:cNvSpPr>
          <p:nvPr>
            <p:ph type="dt" sz="half" idx="10"/>
          </p:nvPr>
        </p:nvSpPr>
        <p:spPr>
          <a:xfrm>
            <a:off x="838200" y="6356350"/>
            <a:ext cx="2743200" cy="365125"/>
          </a:xfrm>
          <a:prstGeom prst="rect">
            <a:avLst/>
          </a:prstGeom>
        </p:spPr>
        <p:txBody>
          <a:bodyPr/>
          <a:lstStyle/>
          <a:p>
            <a:fld id="{25603BE5-1F17-8548-8BEF-3E49464E9736}" type="datetimeFigureOut">
              <a:rPr lang="es-MX" smtClean="0"/>
              <a:t>10/10/2022</a:t>
            </a:fld>
            <a:endParaRPr lang="es-MX"/>
          </a:p>
        </p:txBody>
      </p:sp>
      <p:sp>
        <p:nvSpPr>
          <p:cNvPr id="3" name="Marcador de pie de página 2">
            <a:extLst>
              <a:ext uri="{FF2B5EF4-FFF2-40B4-BE49-F238E27FC236}">
                <a16:creationId xmlns:a16="http://schemas.microsoft.com/office/drawing/2014/main" id="{86E707FE-5ABD-D344-B4B2-9606CFE029A2}"/>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4" name="Marcador de número de diapositiva 3">
            <a:extLst>
              <a:ext uri="{FF2B5EF4-FFF2-40B4-BE49-F238E27FC236}">
                <a16:creationId xmlns:a16="http://schemas.microsoft.com/office/drawing/2014/main" id="{8A1C4905-1517-D34F-968D-926498CD2670}"/>
              </a:ext>
            </a:extLst>
          </p:cNvPr>
          <p:cNvSpPr>
            <a:spLocks noGrp="1"/>
          </p:cNvSpPr>
          <p:nvPr>
            <p:ph type="sldNum" sz="quarter" idx="12"/>
          </p:nvPr>
        </p:nvSpPr>
        <p:spPr>
          <a:xfrm>
            <a:off x="8610600" y="6356350"/>
            <a:ext cx="2743200" cy="365125"/>
          </a:xfrm>
          <a:prstGeom prst="rect">
            <a:avLst/>
          </a:prstGeom>
        </p:spPr>
        <p:txBody>
          <a:bodyPr/>
          <a:lstStyle/>
          <a:p>
            <a:fld id="{EC6FE2E1-1F49-9140-AA3E-EA70BBC72399}" type="slidenum">
              <a:rPr lang="es-MX" smtClean="0"/>
              <a:t>‹Nº›</a:t>
            </a:fld>
            <a:endParaRPr lang="es-MX"/>
          </a:p>
        </p:txBody>
      </p:sp>
    </p:spTree>
    <p:extLst>
      <p:ext uri="{BB962C8B-B14F-4D97-AF65-F5344CB8AC3E}">
        <p14:creationId xmlns:p14="http://schemas.microsoft.com/office/powerpoint/2010/main" val="2576780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F29DCB-E728-3844-A1EA-EA11326E11C7}"/>
              </a:ext>
            </a:extLst>
          </p:cNvPr>
          <p:cNvSpPr>
            <a:spLocks noGrp="1"/>
          </p:cNvSpPr>
          <p:nvPr>
            <p:ph type="title" hasCustomPrompt="1"/>
          </p:nvPr>
        </p:nvSpPr>
        <p:spPr>
          <a:xfrm>
            <a:off x="839788" y="457200"/>
            <a:ext cx="3932237" cy="1600200"/>
          </a:xfrm>
          <a:prstGeom prst="rect">
            <a:avLst/>
          </a:prstGeom>
          <a:noFill/>
        </p:spPr>
        <p:txBody>
          <a:bodyPr/>
          <a:lstStyle>
            <a:lvl1pPr>
              <a:defRPr lang="es-MX" sz="2400" b="0" i="0" dirty="0">
                <a:solidFill>
                  <a:srgbClr val="245C4F"/>
                </a:solidFill>
                <a:latin typeface="Montserrat SemiBold" panose="00000700000000000000" pitchFamily="2" charset="0"/>
              </a:defRPr>
            </a:lvl1pPr>
          </a:lstStyle>
          <a:p>
            <a:pPr marL="0" lvl="0"/>
            <a:r>
              <a:rPr lang="es-MX" dirty="0"/>
              <a:t>Título</a:t>
            </a:r>
          </a:p>
        </p:txBody>
      </p:sp>
      <p:sp>
        <p:nvSpPr>
          <p:cNvPr id="3" name="Marcador de contenido 2">
            <a:extLst>
              <a:ext uri="{FF2B5EF4-FFF2-40B4-BE49-F238E27FC236}">
                <a16:creationId xmlns:a16="http://schemas.microsoft.com/office/drawing/2014/main" id="{8A5D5C0E-9B9E-B848-B839-EF88167FBCF2}"/>
              </a:ext>
            </a:extLst>
          </p:cNvPr>
          <p:cNvSpPr>
            <a:spLocks noGrp="1"/>
          </p:cNvSpPr>
          <p:nvPr>
            <p:ph idx="1"/>
          </p:nvPr>
        </p:nvSpPr>
        <p:spPr>
          <a:xfrm>
            <a:off x="5183188" y="987425"/>
            <a:ext cx="6172200" cy="4873625"/>
          </a:xfrm>
          <a:prstGeom prst="rect">
            <a:avLst/>
          </a:prstGeom>
        </p:spPr>
        <p:txBody>
          <a:bodyPr/>
          <a:lstStyle>
            <a:lvl1pPr>
              <a:defRPr sz="2800" b="0" i="0">
                <a:latin typeface="Montserrat" pitchFamily="2" charset="77"/>
              </a:defRPr>
            </a:lvl1pPr>
            <a:lvl2pPr>
              <a:defRPr sz="2400" b="0" i="0">
                <a:latin typeface="Montserrat" pitchFamily="2" charset="77"/>
              </a:defRPr>
            </a:lvl2pPr>
            <a:lvl3pPr>
              <a:defRPr sz="2000" b="0" i="0">
                <a:latin typeface="Montserrat" pitchFamily="2" charset="77"/>
              </a:defRPr>
            </a:lvl3pPr>
            <a:lvl4pPr>
              <a:defRPr sz="1800" b="0" i="0">
                <a:latin typeface="Montserrat" pitchFamily="2" charset="77"/>
              </a:defRPr>
            </a:lvl4pPr>
            <a:lvl5pPr>
              <a:defRPr sz="1800" b="0" i="0">
                <a:latin typeface="Montserrat" pitchFamily="2" charset="77"/>
              </a:defRPr>
            </a:lvl5pPr>
            <a:lvl6pPr>
              <a:defRPr sz="2000"/>
            </a:lvl6pPr>
            <a:lvl7pPr>
              <a:defRPr sz="2000"/>
            </a:lvl7pPr>
            <a:lvl8pPr>
              <a:defRPr sz="2000"/>
            </a:lvl8pPr>
            <a:lvl9pPr>
              <a:defRPr sz="2000"/>
            </a:lvl9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4" name="Marcador de texto 3">
            <a:extLst>
              <a:ext uri="{FF2B5EF4-FFF2-40B4-BE49-F238E27FC236}">
                <a16:creationId xmlns:a16="http://schemas.microsoft.com/office/drawing/2014/main" id="{10874441-51E0-6B4B-B9ED-21030A469639}"/>
              </a:ext>
            </a:extLst>
          </p:cNvPr>
          <p:cNvSpPr>
            <a:spLocks noGrp="1"/>
          </p:cNvSpPr>
          <p:nvPr>
            <p:ph type="body" sz="half" idx="2"/>
          </p:nvPr>
        </p:nvSpPr>
        <p:spPr>
          <a:xfrm>
            <a:off x="839788" y="2057400"/>
            <a:ext cx="3932237" cy="3811588"/>
          </a:xfrm>
          <a:prstGeom prst="rect">
            <a:avLst/>
          </a:prstGeom>
        </p:spPr>
        <p:txBody>
          <a:bodyPr/>
          <a:lstStyle>
            <a:lvl1pPr marL="0" indent="0">
              <a:buNone/>
              <a:defRPr sz="1400" b="0" i="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dirty="0"/>
              <a:t>Haga clic para modificar los estilos de texto del patrón</a:t>
            </a:r>
          </a:p>
        </p:txBody>
      </p:sp>
      <p:sp>
        <p:nvSpPr>
          <p:cNvPr id="5" name="Marcador de fecha 4">
            <a:extLst>
              <a:ext uri="{FF2B5EF4-FFF2-40B4-BE49-F238E27FC236}">
                <a16:creationId xmlns:a16="http://schemas.microsoft.com/office/drawing/2014/main" id="{A6A51B01-7D76-8D4A-B7BB-85DBC993471F}"/>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25603BE5-1F17-8548-8BEF-3E49464E9736}" type="datetimeFigureOut">
              <a:rPr lang="es-MX" smtClean="0"/>
              <a:pPr/>
              <a:t>10/10/2022</a:t>
            </a:fld>
            <a:endParaRPr lang="es-MX"/>
          </a:p>
        </p:txBody>
      </p:sp>
      <p:sp>
        <p:nvSpPr>
          <p:cNvPr id="6" name="Marcador de pie de página 5">
            <a:extLst>
              <a:ext uri="{FF2B5EF4-FFF2-40B4-BE49-F238E27FC236}">
                <a16:creationId xmlns:a16="http://schemas.microsoft.com/office/drawing/2014/main" id="{D0DE9428-2D9C-084C-8E7A-313E27D3BF6A}"/>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7" name="Marcador de número de diapositiva 6">
            <a:extLst>
              <a:ext uri="{FF2B5EF4-FFF2-40B4-BE49-F238E27FC236}">
                <a16:creationId xmlns:a16="http://schemas.microsoft.com/office/drawing/2014/main" id="{2DA02AF5-1EEE-F44E-9420-06B37C41EB37}"/>
              </a:ext>
            </a:extLst>
          </p:cNvPr>
          <p:cNvSpPr>
            <a:spLocks noGrp="1"/>
          </p:cNvSpPr>
          <p:nvPr>
            <p:ph type="sldNum" sz="quarter" idx="12"/>
          </p:nvPr>
        </p:nvSpPr>
        <p:spPr>
          <a:xfrm>
            <a:off x="8610600" y="6356350"/>
            <a:ext cx="2743200" cy="365125"/>
          </a:xfrm>
          <a:prstGeom prst="rect">
            <a:avLst/>
          </a:prstGeom>
        </p:spPr>
        <p:txBody>
          <a:bodyPr/>
          <a:lstStyle>
            <a:lvl1pPr>
              <a:defRPr sz="1600" b="0" i="0">
                <a:latin typeface="Montserrat" pitchFamily="2" charset="77"/>
              </a:defRPr>
            </a:lvl1pPr>
          </a:lstStyle>
          <a:p>
            <a:fld id="{EC6FE2E1-1F49-9140-AA3E-EA70BBC72399}" type="slidenum">
              <a:rPr lang="es-MX" smtClean="0"/>
              <a:pPr/>
              <a:t>‹Nº›</a:t>
            </a:fld>
            <a:endParaRPr lang="es-MX"/>
          </a:p>
        </p:txBody>
      </p:sp>
      <p:pic>
        <p:nvPicPr>
          <p:cNvPr id="9" name="Picture 4" descr="Firmas GMX-IMSS-2021.pdf">
            <a:extLst>
              <a:ext uri="{FF2B5EF4-FFF2-40B4-BE49-F238E27FC236}">
                <a16:creationId xmlns:a16="http://schemas.microsoft.com/office/drawing/2014/main" id="{E0502872-0983-F540-ACBF-076F304778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0" name="7 Imagen">
            <a:extLst>
              <a:ext uri="{FF2B5EF4-FFF2-40B4-BE49-F238E27FC236}">
                <a16:creationId xmlns:a16="http://schemas.microsoft.com/office/drawing/2014/main" id="{6B9A99C3-7A4A-FC49-980D-9BC42D88AA0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Tree>
    <p:extLst>
      <p:ext uri="{BB962C8B-B14F-4D97-AF65-F5344CB8AC3E}">
        <p14:creationId xmlns:p14="http://schemas.microsoft.com/office/powerpoint/2010/main" val="2045240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93824E-625A-6F48-AB74-624910D27536}"/>
              </a:ext>
            </a:extLst>
          </p:cNvPr>
          <p:cNvSpPr>
            <a:spLocks noGrp="1"/>
          </p:cNvSpPr>
          <p:nvPr>
            <p:ph type="title" hasCustomPrompt="1"/>
          </p:nvPr>
        </p:nvSpPr>
        <p:spPr>
          <a:xfrm>
            <a:off x="839788" y="457200"/>
            <a:ext cx="3932237" cy="1600200"/>
          </a:xfrm>
          <a:prstGeom prst="rect">
            <a:avLst/>
          </a:prstGeom>
          <a:noFill/>
        </p:spPr>
        <p:txBody>
          <a:bodyPr/>
          <a:lstStyle>
            <a:lvl1pPr>
              <a:defRPr lang="es-MX" sz="2400" b="0" i="0" dirty="0">
                <a:solidFill>
                  <a:srgbClr val="245C4F"/>
                </a:solidFill>
                <a:latin typeface="Montserrat SemiBold" panose="00000700000000000000" pitchFamily="2" charset="0"/>
              </a:defRPr>
            </a:lvl1pPr>
          </a:lstStyle>
          <a:p>
            <a:pPr marL="0" lvl="0"/>
            <a:r>
              <a:rPr lang="es-MX" dirty="0"/>
              <a:t>Título</a:t>
            </a:r>
          </a:p>
        </p:txBody>
      </p:sp>
      <p:sp>
        <p:nvSpPr>
          <p:cNvPr id="3" name="Marcador de posición de imagen 2">
            <a:extLst>
              <a:ext uri="{FF2B5EF4-FFF2-40B4-BE49-F238E27FC236}">
                <a16:creationId xmlns:a16="http://schemas.microsoft.com/office/drawing/2014/main" id="{F4A2CE39-8C0D-D44E-8322-733D93EA55AE}"/>
              </a:ext>
            </a:extLst>
          </p:cNvPr>
          <p:cNvSpPr>
            <a:spLocks noGrp="1"/>
          </p:cNvSpPr>
          <p:nvPr>
            <p:ph type="pic" idx="1"/>
          </p:nvPr>
        </p:nvSpPr>
        <p:spPr>
          <a:xfrm>
            <a:off x="5183188" y="987425"/>
            <a:ext cx="6172200" cy="4873625"/>
          </a:xfrm>
          <a:prstGeom prst="rect">
            <a:avLst/>
          </a:prstGeom>
        </p:spPr>
        <p:txBody>
          <a:bodyPr/>
          <a:lstStyle>
            <a:lvl1pPr marL="0" indent="0">
              <a:buNone/>
              <a:defRPr sz="2800" b="0" i="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32E61BB9-029D-0740-A413-B024F5ED10BF}"/>
              </a:ext>
            </a:extLst>
          </p:cNvPr>
          <p:cNvSpPr>
            <a:spLocks noGrp="1"/>
          </p:cNvSpPr>
          <p:nvPr>
            <p:ph type="body" sz="half" idx="2"/>
          </p:nvPr>
        </p:nvSpPr>
        <p:spPr>
          <a:xfrm>
            <a:off x="839788" y="2057400"/>
            <a:ext cx="3932237" cy="3811588"/>
          </a:xfrm>
          <a:prstGeom prst="rect">
            <a:avLst/>
          </a:prstGeom>
        </p:spPr>
        <p:txBody>
          <a:bodyPr/>
          <a:lstStyle>
            <a:lvl1pPr marL="0" indent="0">
              <a:buNone/>
              <a:defRPr sz="1400" b="0" i="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dirty="0"/>
              <a:t>Haga clic para modificar los estilos de texto del patrón</a:t>
            </a:r>
          </a:p>
        </p:txBody>
      </p:sp>
      <p:sp>
        <p:nvSpPr>
          <p:cNvPr id="5" name="Marcador de fecha 4">
            <a:extLst>
              <a:ext uri="{FF2B5EF4-FFF2-40B4-BE49-F238E27FC236}">
                <a16:creationId xmlns:a16="http://schemas.microsoft.com/office/drawing/2014/main" id="{C6A2D3BA-2586-6F4E-92A6-77612A8AE045}"/>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25603BE5-1F17-8548-8BEF-3E49464E9736}" type="datetimeFigureOut">
              <a:rPr lang="es-MX" smtClean="0"/>
              <a:pPr/>
              <a:t>10/10/2022</a:t>
            </a:fld>
            <a:endParaRPr lang="es-MX"/>
          </a:p>
        </p:txBody>
      </p:sp>
      <p:sp>
        <p:nvSpPr>
          <p:cNvPr id="6" name="Marcador de pie de página 5">
            <a:extLst>
              <a:ext uri="{FF2B5EF4-FFF2-40B4-BE49-F238E27FC236}">
                <a16:creationId xmlns:a16="http://schemas.microsoft.com/office/drawing/2014/main" id="{1BED3E03-E96E-BD48-BF86-BDE47C5A0476}"/>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7" name="Marcador de número de diapositiva 6">
            <a:extLst>
              <a:ext uri="{FF2B5EF4-FFF2-40B4-BE49-F238E27FC236}">
                <a16:creationId xmlns:a16="http://schemas.microsoft.com/office/drawing/2014/main" id="{B3F04F57-E9EA-A74F-8979-3584A9ADED65}"/>
              </a:ext>
            </a:extLst>
          </p:cNvPr>
          <p:cNvSpPr>
            <a:spLocks noGrp="1"/>
          </p:cNvSpPr>
          <p:nvPr>
            <p:ph type="sldNum" sz="quarter" idx="12"/>
          </p:nvPr>
        </p:nvSpPr>
        <p:spPr>
          <a:xfrm>
            <a:off x="8610600" y="6356350"/>
            <a:ext cx="2743200" cy="365125"/>
          </a:xfrm>
          <a:prstGeom prst="rect">
            <a:avLst/>
          </a:prstGeom>
        </p:spPr>
        <p:txBody>
          <a:bodyPr/>
          <a:lstStyle>
            <a:lvl1pPr>
              <a:defRPr sz="1600" b="0" i="0">
                <a:latin typeface="Montserrat" pitchFamily="2" charset="77"/>
              </a:defRPr>
            </a:lvl1pPr>
          </a:lstStyle>
          <a:p>
            <a:fld id="{EC6FE2E1-1F49-9140-AA3E-EA70BBC72399}" type="slidenum">
              <a:rPr lang="es-MX" smtClean="0"/>
              <a:pPr/>
              <a:t>‹Nº›</a:t>
            </a:fld>
            <a:endParaRPr lang="es-MX"/>
          </a:p>
        </p:txBody>
      </p:sp>
      <p:pic>
        <p:nvPicPr>
          <p:cNvPr id="10" name="Picture 4" descr="Firmas GMX-IMSS-2021.pdf">
            <a:extLst>
              <a:ext uri="{FF2B5EF4-FFF2-40B4-BE49-F238E27FC236}">
                <a16:creationId xmlns:a16="http://schemas.microsoft.com/office/drawing/2014/main" id="{3B592202-8E00-2A4A-88C1-BAD9A2DE0EE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1" name="7 Imagen">
            <a:extLst>
              <a:ext uri="{FF2B5EF4-FFF2-40B4-BE49-F238E27FC236}">
                <a16:creationId xmlns:a16="http://schemas.microsoft.com/office/drawing/2014/main" id="{B09D6997-7DC3-3F4A-8E04-308D720FD7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Tree>
    <p:extLst>
      <p:ext uri="{BB962C8B-B14F-4D97-AF65-F5344CB8AC3E}">
        <p14:creationId xmlns:p14="http://schemas.microsoft.com/office/powerpoint/2010/main" val="3670832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661197"/>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5.xml"/><Relationship Id="rId5" Type="http://schemas.microsoft.com/office/2007/relationships/hdphoto" Target="../media/hdphoto5.wdp"/><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38C1F1-7FA3-C740-AA2B-A4D2F56280E8}"/>
              </a:ext>
            </a:extLst>
          </p:cNvPr>
          <p:cNvSpPr>
            <a:spLocks noGrp="1"/>
          </p:cNvSpPr>
          <p:nvPr>
            <p:ph type="ctrTitle"/>
          </p:nvPr>
        </p:nvSpPr>
        <p:spPr>
          <a:xfrm>
            <a:off x="440723" y="2078389"/>
            <a:ext cx="11310553" cy="1271588"/>
          </a:xfrm>
        </p:spPr>
        <p:txBody>
          <a:bodyPr/>
          <a:lstStyle/>
          <a:p>
            <a:r>
              <a:rPr lang="es-MX" dirty="0"/>
              <a:t>INSTITUTO MEXICANO</a:t>
            </a:r>
            <a:br>
              <a:rPr lang="es-MX" dirty="0"/>
            </a:br>
            <a:r>
              <a:rPr lang="es-MX" dirty="0"/>
              <a:t>DEL SEGURO SOCIAL</a:t>
            </a:r>
          </a:p>
        </p:txBody>
      </p:sp>
      <p:sp>
        <p:nvSpPr>
          <p:cNvPr id="3" name="Subtítulo 2">
            <a:extLst>
              <a:ext uri="{FF2B5EF4-FFF2-40B4-BE49-F238E27FC236}">
                <a16:creationId xmlns:a16="http://schemas.microsoft.com/office/drawing/2014/main" id="{716E21F3-76A8-7B46-A029-4A9D4E654993}"/>
              </a:ext>
            </a:extLst>
          </p:cNvPr>
          <p:cNvSpPr>
            <a:spLocks noGrp="1"/>
          </p:cNvSpPr>
          <p:nvPr>
            <p:ph type="subTitle" idx="1"/>
          </p:nvPr>
        </p:nvSpPr>
        <p:spPr>
          <a:xfrm>
            <a:off x="440723" y="3440289"/>
            <a:ext cx="11306433" cy="1655762"/>
          </a:xfrm>
        </p:spPr>
        <p:txBody>
          <a:bodyPr/>
          <a:lstStyle/>
          <a:p>
            <a:r>
              <a:rPr lang="es-MX" dirty="0"/>
              <a:t>Dirección de Administración</a:t>
            </a:r>
          </a:p>
          <a:p>
            <a:r>
              <a:rPr lang="es-MX" dirty="0"/>
              <a:t>Unidad de Administración</a:t>
            </a:r>
          </a:p>
          <a:p>
            <a:r>
              <a:rPr lang="es-MX" dirty="0"/>
              <a:t>Coordinación de Conservación y Servicios Generales</a:t>
            </a:r>
          </a:p>
        </p:txBody>
      </p:sp>
    </p:spTree>
    <p:extLst>
      <p:ext uri="{BB962C8B-B14F-4D97-AF65-F5344CB8AC3E}">
        <p14:creationId xmlns:p14="http://schemas.microsoft.com/office/powerpoint/2010/main" val="2444694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D5CBAB-A4B1-DE41-933E-1FA45B8AE997}"/>
              </a:ext>
            </a:extLst>
          </p:cNvPr>
          <p:cNvSpPr>
            <a:spLocks noGrp="1"/>
          </p:cNvSpPr>
          <p:nvPr>
            <p:ph type="ctrTitle"/>
          </p:nvPr>
        </p:nvSpPr>
        <p:spPr>
          <a:xfrm>
            <a:off x="4448977" y="2034580"/>
            <a:ext cx="7302299" cy="1271588"/>
          </a:xfrm>
        </p:spPr>
        <p:txBody>
          <a:bodyPr/>
          <a:lstStyle/>
          <a:p>
            <a:br>
              <a:rPr lang="es-MX" sz="2400" dirty="0"/>
            </a:br>
            <a:r>
              <a:rPr lang="es-MX" sz="2400" dirty="0"/>
              <a:t>Comité de Administración </a:t>
            </a:r>
            <a:br>
              <a:rPr lang="es-MX" sz="2400" dirty="0"/>
            </a:br>
            <a:r>
              <a:rPr lang="es-MX" sz="2400" dirty="0"/>
              <a:t>del Honorable Consejo Técnico</a:t>
            </a:r>
          </a:p>
        </p:txBody>
      </p:sp>
      <p:sp>
        <p:nvSpPr>
          <p:cNvPr id="3" name="Subtítulo 2">
            <a:extLst>
              <a:ext uri="{FF2B5EF4-FFF2-40B4-BE49-F238E27FC236}">
                <a16:creationId xmlns:a16="http://schemas.microsoft.com/office/drawing/2014/main" id="{433363E9-3B74-6A42-8D86-171ECE01DC9E}"/>
              </a:ext>
            </a:extLst>
          </p:cNvPr>
          <p:cNvSpPr>
            <a:spLocks noGrp="1"/>
          </p:cNvSpPr>
          <p:nvPr>
            <p:ph type="subTitle" idx="1"/>
          </p:nvPr>
        </p:nvSpPr>
        <p:spPr>
          <a:xfrm>
            <a:off x="4444857" y="3506887"/>
            <a:ext cx="7302299" cy="811113"/>
          </a:xfrm>
        </p:spPr>
        <p:txBody>
          <a:bodyPr/>
          <a:lstStyle/>
          <a:p>
            <a:pPr>
              <a:lnSpc>
                <a:spcPct val="100000"/>
              </a:lnSpc>
              <a:spcBef>
                <a:spcPts val="0"/>
              </a:spcBef>
              <a:defRPr/>
            </a:pPr>
            <a:r>
              <a:rPr lang="es-MX" sz="1600" dirty="0"/>
              <a:t>Autorización del Programa de Arrendamiento de Inmuebles IMSS-Arrendatario Régimen Ordinario 2023</a:t>
            </a:r>
          </a:p>
        </p:txBody>
      </p:sp>
    </p:spTree>
    <p:extLst>
      <p:ext uri="{BB962C8B-B14F-4D97-AF65-F5344CB8AC3E}">
        <p14:creationId xmlns:p14="http://schemas.microsoft.com/office/powerpoint/2010/main" val="495997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04BA5E-DB1D-3C4F-8152-9FCEEAD14132}"/>
              </a:ext>
            </a:extLst>
          </p:cNvPr>
          <p:cNvSpPr>
            <a:spLocks noGrp="1"/>
          </p:cNvSpPr>
          <p:nvPr>
            <p:ph type="title"/>
          </p:nvPr>
        </p:nvSpPr>
        <p:spPr/>
        <p:txBody>
          <a:bodyPr/>
          <a:lstStyle/>
          <a:p>
            <a:r>
              <a:rPr lang="es-MX" dirty="0">
                <a:ea typeface="Montserrat"/>
                <a:cs typeface="Montserrat"/>
                <a:sym typeface="Montserrat"/>
              </a:rPr>
              <a:t>Contenido</a:t>
            </a:r>
            <a:endParaRPr lang="es-MX" dirty="0"/>
          </a:p>
        </p:txBody>
      </p:sp>
      <p:sp>
        <p:nvSpPr>
          <p:cNvPr id="4" name="CuadroTexto 13">
            <a:extLst>
              <a:ext uri="{FF2B5EF4-FFF2-40B4-BE49-F238E27FC236}">
                <a16:creationId xmlns:a16="http://schemas.microsoft.com/office/drawing/2014/main" id="{5D924EA0-07FD-684F-B456-830CD3D83D2C}"/>
              </a:ext>
            </a:extLst>
          </p:cNvPr>
          <p:cNvSpPr txBox="1"/>
          <p:nvPr/>
        </p:nvSpPr>
        <p:spPr>
          <a:xfrm>
            <a:off x="2873179" y="1745906"/>
            <a:ext cx="7602279" cy="3647152"/>
          </a:xfrm>
          <a:prstGeom prst="rect">
            <a:avLst/>
          </a:prstGeom>
          <a:noFill/>
        </p:spPr>
        <p:txBody>
          <a:bodyPr wrap="square" rtlCol="0">
            <a:spAutoFit/>
          </a:bodyPr>
          <a:lstStyle/>
          <a:p>
            <a:pPr marL="0" lvl="1"/>
            <a:endParaRPr lang="es-MX" sz="1500" b="1" dirty="0"/>
          </a:p>
          <a:p>
            <a:pPr marL="0" lvl="1"/>
            <a:r>
              <a:rPr lang="es-ES" sz="2400" b="1" dirty="0">
                <a:latin typeface="Montserrat SemiBold" pitchFamily="2" charset="0"/>
                <a:cs typeface="Montserrat ExtraBold"/>
              </a:rPr>
              <a:t>I. Antecedentes</a:t>
            </a:r>
          </a:p>
          <a:p>
            <a:pPr marL="400050" lvl="1" indent="-400050">
              <a:buFont typeface="+mj-lt"/>
              <a:buAutoNum type="romanUcPeriod"/>
            </a:pPr>
            <a:endParaRPr lang="es-ES" sz="2400" b="1" dirty="0">
              <a:latin typeface="Montserrat SemiBold" pitchFamily="2" charset="0"/>
              <a:cs typeface="Montserrat ExtraBold"/>
            </a:endParaRPr>
          </a:p>
          <a:p>
            <a:pPr marL="0" lvl="1"/>
            <a:endParaRPr lang="es-ES" sz="2400" b="1" dirty="0">
              <a:latin typeface="Montserrat SemiBold" pitchFamily="2" charset="0"/>
              <a:cs typeface="Montserrat ExtraBold"/>
            </a:endParaRPr>
          </a:p>
          <a:p>
            <a:pPr marL="0" lvl="1"/>
            <a:endParaRPr lang="es-ES" sz="2400" b="1" dirty="0">
              <a:latin typeface="Montserrat SemiBold" pitchFamily="2" charset="0"/>
              <a:cs typeface="Montserrat ExtraBold"/>
            </a:endParaRPr>
          </a:p>
          <a:p>
            <a:pPr marL="0" lvl="1"/>
            <a:r>
              <a:rPr lang="es-ES" sz="2400" b="1" dirty="0">
                <a:latin typeface="Montserrat SemiBold" pitchFamily="2" charset="0"/>
                <a:cs typeface="Montserrat ExtraBold"/>
              </a:rPr>
              <a:t>II. Desarrollo</a:t>
            </a:r>
          </a:p>
          <a:p>
            <a:pPr marL="400050" lvl="1" indent="-400050">
              <a:buFont typeface="+mj-lt"/>
              <a:buAutoNum type="romanUcPeriod"/>
            </a:pPr>
            <a:endParaRPr lang="es-ES" sz="2400" b="1" dirty="0">
              <a:latin typeface="Montserrat SemiBold" pitchFamily="2" charset="0"/>
              <a:cs typeface="Montserrat ExtraBold"/>
            </a:endParaRPr>
          </a:p>
          <a:p>
            <a:pPr marL="400050" lvl="1" indent="-400050">
              <a:buFont typeface="+mj-lt"/>
              <a:buAutoNum type="romanUcPeriod"/>
            </a:pPr>
            <a:endParaRPr lang="es-ES" sz="2400" b="1" dirty="0">
              <a:latin typeface="Montserrat SemiBold" pitchFamily="2" charset="0"/>
              <a:cs typeface="Montserrat ExtraBold"/>
            </a:endParaRPr>
          </a:p>
          <a:p>
            <a:pPr marL="0" lvl="1"/>
            <a:endParaRPr lang="es-MX" sz="2400" b="1" dirty="0">
              <a:latin typeface="Montserrat SemiBold" pitchFamily="2" charset="0"/>
            </a:endParaRPr>
          </a:p>
          <a:p>
            <a:pPr marL="0" lvl="1"/>
            <a:r>
              <a:rPr lang="es-MX" sz="2400" b="1" dirty="0">
                <a:latin typeface="Montserrat SemiBold" pitchFamily="2" charset="0"/>
              </a:rPr>
              <a:t>III. Proyecto de Acuerdo</a:t>
            </a:r>
          </a:p>
        </p:txBody>
      </p:sp>
      <p:pic>
        <p:nvPicPr>
          <p:cNvPr id="5" name="4 Imagen">
            <a:extLst>
              <a:ext uri="{FF2B5EF4-FFF2-40B4-BE49-F238E27FC236}">
                <a16:creationId xmlns:a16="http://schemas.microsoft.com/office/drawing/2014/main" id="{63C2872C-98A6-4E3E-92CD-26C690FD418E}"/>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6337" y="1940722"/>
            <a:ext cx="635457" cy="538794"/>
          </a:xfrm>
          <a:prstGeom prst="rect">
            <a:avLst/>
          </a:prstGeom>
        </p:spPr>
      </p:pic>
      <p:pic>
        <p:nvPicPr>
          <p:cNvPr id="6" name="5 Imagen">
            <a:extLst>
              <a:ext uri="{FF2B5EF4-FFF2-40B4-BE49-F238E27FC236}">
                <a16:creationId xmlns:a16="http://schemas.microsoft.com/office/drawing/2014/main" id="{2AD8CD05-E7E2-4D21-87CA-57AB2F31B9C4}"/>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r="19883"/>
          <a:stretch/>
        </p:blipFill>
        <p:spPr>
          <a:xfrm>
            <a:off x="7090103" y="3186450"/>
            <a:ext cx="552592" cy="635249"/>
          </a:xfrm>
          <a:prstGeom prst="rect">
            <a:avLst/>
          </a:prstGeom>
        </p:spPr>
      </p:pic>
      <p:pic>
        <p:nvPicPr>
          <p:cNvPr id="7" name="Picture 15" descr="Apretón De Manos Reunión Acuerdo - Gráficos vectoriales gratis en Pixabay"/>
          <p:cNvPicPr>
            <a:picLocks noChangeAspect="1" noChangeArrowheads="1"/>
          </p:cNvPicPr>
          <p:nvPr/>
        </p:nvPicPr>
        <p:blipFill>
          <a:blip r:embed="rId6" cstate="print">
            <a:duotone>
              <a:prstClr val="black"/>
              <a:srgbClr val="245C4F">
                <a:tint val="45000"/>
                <a:satMod val="400000"/>
              </a:srgbClr>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132616" y="4758453"/>
            <a:ext cx="612208" cy="582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5220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3082687" y="1905005"/>
            <a:ext cx="8220958" cy="4121326"/>
          </a:xfrm>
          <a:prstGeom prst="rect">
            <a:avLst/>
          </a:prstGeom>
        </p:spPr>
        <p:txBody>
          <a:bodyPr wrap="square">
            <a:noAutofit/>
          </a:bodyPr>
          <a:lstStyle/>
          <a:p>
            <a:pPr algn="just">
              <a:buClr>
                <a:srgbClr val="A42145"/>
              </a:buClr>
            </a:pPr>
            <a:r>
              <a:rPr lang="es-MX" sz="1600" dirty="0">
                <a:latin typeface="Montserrat" panose="00000500000000000000" pitchFamily="2" charset="0"/>
              </a:rPr>
              <a:t>Consolidar el programa anual de trabajo en materia de Arrendamiento Inmobiliario, someterlo a consideración de la Coordinación de Conservación y Servicios Generales y efectuar su seguimiento.</a:t>
            </a:r>
          </a:p>
          <a:p>
            <a:pPr algn="just">
              <a:buClr>
                <a:srgbClr val="A42145"/>
              </a:buClr>
            </a:pPr>
            <a:endParaRPr lang="es-MX" sz="1400" dirty="0">
              <a:latin typeface="Montserrat" panose="00000500000000000000" pitchFamily="2" charset="0"/>
            </a:endParaRPr>
          </a:p>
          <a:p>
            <a:pPr algn="just">
              <a:buClr>
                <a:srgbClr val="A42145"/>
              </a:buClr>
            </a:pPr>
            <a:r>
              <a:rPr lang="es-MX" sz="1600" dirty="0">
                <a:latin typeface="Montserrat" panose="00000500000000000000" pitchFamily="2" charset="0"/>
              </a:rPr>
              <a:t>Integrar el programa de trabajo y las propuestas de arrendamiento de bienes inmuebles que presenten los Órganos Normativos y de Operación Administrativa Desconcentrada del Instituto, conforme a los dictámenes técnicos y legales que al efecto elaboren las Unidades Administrativas competentes.</a:t>
            </a:r>
          </a:p>
          <a:p>
            <a:pPr algn="just">
              <a:buClr>
                <a:srgbClr val="A42145"/>
              </a:buClr>
            </a:pPr>
            <a:endParaRPr lang="es-ES" sz="1400" dirty="0">
              <a:latin typeface="Montserrat" panose="00000500000000000000" pitchFamily="2" charset="0"/>
            </a:endParaRPr>
          </a:p>
          <a:p>
            <a:pPr algn="just">
              <a:buClr>
                <a:srgbClr val="A42145"/>
              </a:buClr>
            </a:pPr>
            <a:r>
              <a:rPr lang="es-MX" sz="1600" dirty="0">
                <a:latin typeface="Montserrat" panose="00000500000000000000" pitchFamily="2" charset="0"/>
              </a:rPr>
              <a:t>Supervisar el cumplimiento de los presupuestos de egresos e ingresos por el Arrendamiento Inmobiliario IMSS–Arrendatario, así como el seguimiento a su asignación y registro contable.</a:t>
            </a:r>
          </a:p>
          <a:p>
            <a:pPr algn="just">
              <a:buClr>
                <a:srgbClr val="A42145"/>
              </a:buClr>
            </a:pPr>
            <a:endParaRPr lang="es-MX" sz="1400" dirty="0">
              <a:latin typeface="Montserrat" panose="00000500000000000000" pitchFamily="2" charset="0"/>
            </a:endParaRPr>
          </a:p>
          <a:p>
            <a:pPr algn="just">
              <a:buClr>
                <a:srgbClr val="A42145"/>
              </a:buClr>
            </a:pPr>
            <a:r>
              <a:rPr lang="es-MX" sz="1600" dirty="0">
                <a:latin typeface="Montserrat" panose="00000500000000000000" pitchFamily="2" charset="0"/>
              </a:rPr>
              <a:t>Coordinar la formulación de los programas estratégicos de “Arrendamiento de Inmuebles IMSS–Arrendatario “Régimen Ordinario”.</a:t>
            </a:r>
            <a:endParaRPr lang="es-ES" sz="1600" dirty="0">
              <a:latin typeface="Montserrat" panose="00000500000000000000" pitchFamily="2" charset="0"/>
            </a:endParaRPr>
          </a:p>
          <a:p>
            <a:pPr lvl="0" algn="just">
              <a:buClr>
                <a:srgbClr val="C00000"/>
              </a:buClr>
              <a:buSzPct val="176000"/>
            </a:pPr>
            <a:endParaRPr lang="es-MX" sz="1600" dirty="0">
              <a:latin typeface="Montserrat" panose="00000500000000000000" pitchFamily="2" charset="0"/>
            </a:endParaRPr>
          </a:p>
        </p:txBody>
      </p:sp>
      <p:sp>
        <p:nvSpPr>
          <p:cNvPr id="5" name="Título 1">
            <a:extLst>
              <a:ext uri="{FF2B5EF4-FFF2-40B4-BE49-F238E27FC236}">
                <a16:creationId xmlns:a16="http://schemas.microsoft.com/office/drawing/2014/main" id="{31E3290D-5541-CF44-88F0-40B9300E9D02}"/>
              </a:ext>
            </a:extLst>
          </p:cNvPr>
          <p:cNvSpPr>
            <a:spLocks noGrp="1"/>
          </p:cNvSpPr>
          <p:nvPr>
            <p:ph type="title"/>
          </p:nvPr>
        </p:nvSpPr>
        <p:spPr>
          <a:xfrm>
            <a:off x="838200" y="365125"/>
            <a:ext cx="10515600" cy="752475"/>
          </a:xfrm>
          <a:prstGeom prst="rect">
            <a:avLst/>
          </a:prstGeom>
        </p:spPr>
        <p:txBody>
          <a:bodyPr/>
          <a:lstStyle/>
          <a:p>
            <a:r>
              <a:rPr lang="es-MX">
                <a:solidFill>
                  <a:srgbClr val="275D55"/>
                </a:solidFill>
                <a:latin typeface="Montserrat" panose="00000500000000000000" pitchFamily="2" charset="0"/>
              </a:rPr>
              <a:t>I. </a:t>
            </a:r>
            <a:r>
              <a:rPr lang="es-MX"/>
              <a:t>Antecedentes.</a:t>
            </a:r>
            <a:endParaRPr lang="es-MX" dirty="0"/>
          </a:p>
        </p:txBody>
      </p:sp>
      <p:pic>
        <p:nvPicPr>
          <p:cNvPr id="6" name="5 Imagen">
            <a:extLst>
              <a:ext uri="{FF2B5EF4-FFF2-40B4-BE49-F238E27FC236}">
                <a16:creationId xmlns:a16="http://schemas.microsoft.com/office/drawing/2014/main" id="{63C2872C-98A6-4E3E-92CD-26C690FD418E}"/>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322766" y="473366"/>
            <a:ext cx="471892" cy="400110"/>
          </a:xfrm>
          <a:prstGeom prst="rect">
            <a:avLst/>
          </a:prstGeom>
        </p:spPr>
      </p:pic>
      <p:sp>
        <p:nvSpPr>
          <p:cNvPr id="2" name="Rectángulo 5">
            <a:extLst>
              <a:ext uri="{FF2B5EF4-FFF2-40B4-BE49-F238E27FC236}">
                <a16:creationId xmlns:a16="http://schemas.microsoft.com/office/drawing/2014/main" id="{BECD35AB-C010-A22D-75C2-62AB6523EBF7}"/>
              </a:ext>
            </a:extLst>
          </p:cNvPr>
          <p:cNvSpPr/>
          <p:nvPr/>
        </p:nvSpPr>
        <p:spPr>
          <a:xfrm>
            <a:off x="917569" y="1126952"/>
            <a:ext cx="2583277" cy="338554"/>
          </a:xfrm>
          <a:prstGeom prst="rect">
            <a:avLst/>
          </a:prstGeom>
        </p:spPr>
        <p:txBody>
          <a:bodyPr wrap="square">
            <a:spAutoFit/>
          </a:bodyPr>
          <a:lstStyle/>
          <a:p>
            <a:pPr algn="just"/>
            <a:r>
              <a:rPr lang="es-ES_tradnl" sz="1600" b="1" dirty="0">
                <a:solidFill>
                  <a:srgbClr val="245C4F"/>
                </a:solidFill>
                <a:latin typeface="Montserrat" panose="00000500000000000000" pitchFamily="2" charset="0"/>
              </a:rPr>
              <a:t>Marco Normativo.</a:t>
            </a:r>
          </a:p>
        </p:txBody>
      </p:sp>
      <p:cxnSp>
        <p:nvCxnSpPr>
          <p:cNvPr id="3" name="Conector recto 10">
            <a:extLst>
              <a:ext uri="{FF2B5EF4-FFF2-40B4-BE49-F238E27FC236}">
                <a16:creationId xmlns:a16="http://schemas.microsoft.com/office/drawing/2014/main" id="{0869C919-BD51-3F34-4535-6A36DD88DC60}"/>
              </a:ext>
            </a:extLst>
          </p:cNvPr>
          <p:cNvCxnSpPr>
            <a:cxnSpLocks/>
          </p:cNvCxnSpPr>
          <p:nvPr/>
        </p:nvCxnSpPr>
        <p:spPr>
          <a:xfrm flipH="1">
            <a:off x="683482" y="1719250"/>
            <a:ext cx="32590" cy="4635915"/>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4" name="CuadroTexto 11">
            <a:extLst>
              <a:ext uri="{FF2B5EF4-FFF2-40B4-BE49-F238E27FC236}">
                <a16:creationId xmlns:a16="http://schemas.microsoft.com/office/drawing/2014/main" id="{4046FFBE-048E-F633-0975-6C5925733269}"/>
              </a:ext>
            </a:extLst>
          </p:cNvPr>
          <p:cNvSpPr txBox="1"/>
          <p:nvPr/>
        </p:nvSpPr>
        <p:spPr>
          <a:xfrm>
            <a:off x="77921" y="1736668"/>
            <a:ext cx="574196" cy="1015663"/>
          </a:xfrm>
          <a:prstGeom prst="rect">
            <a:avLst/>
          </a:prstGeom>
          <a:noFill/>
        </p:spPr>
        <p:txBody>
          <a:bodyPr wrap="none" rtlCol="0">
            <a:spAutoFit/>
          </a:bodyPr>
          <a:lstStyle/>
          <a:p>
            <a:r>
              <a:rPr lang="es-MX" sz="6000" b="1" dirty="0">
                <a:solidFill>
                  <a:srgbClr val="A42145"/>
                </a:solidFill>
              </a:rPr>
              <a:t>1</a:t>
            </a:r>
          </a:p>
        </p:txBody>
      </p:sp>
      <p:sp>
        <p:nvSpPr>
          <p:cNvPr id="7" name="CuadroTexto 12">
            <a:extLst>
              <a:ext uri="{FF2B5EF4-FFF2-40B4-BE49-F238E27FC236}">
                <a16:creationId xmlns:a16="http://schemas.microsoft.com/office/drawing/2014/main" id="{3DF96CFE-8D17-E035-866E-E0704679739A}"/>
              </a:ext>
            </a:extLst>
          </p:cNvPr>
          <p:cNvSpPr txBox="1"/>
          <p:nvPr/>
        </p:nvSpPr>
        <p:spPr>
          <a:xfrm>
            <a:off x="77921" y="2876318"/>
            <a:ext cx="574196" cy="1015663"/>
          </a:xfrm>
          <a:prstGeom prst="rect">
            <a:avLst/>
          </a:prstGeom>
          <a:noFill/>
        </p:spPr>
        <p:txBody>
          <a:bodyPr wrap="none" rtlCol="0">
            <a:spAutoFit/>
          </a:bodyPr>
          <a:lstStyle/>
          <a:p>
            <a:r>
              <a:rPr lang="es-MX" sz="6000" b="1" dirty="0">
                <a:solidFill>
                  <a:srgbClr val="A42145"/>
                </a:solidFill>
              </a:rPr>
              <a:t>2</a:t>
            </a:r>
          </a:p>
        </p:txBody>
      </p:sp>
      <p:sp>
        <p:nvSpPr>
          <p:cNvPr id="8" name="Rectángulo 5">
            <a:extLst>
              <a:ext uri="{FF2B5EF4-FFF2-40B4-BE49-F238E27FC236}">
                <a16:creationId xmlns:a16="http://schemas.microsoft.com/office/drawing/2014/main" id="{51C88E3B-37F5-7D35-405C-9E8A01EB2EA1}"/>
              </a:ext>
            </a:extLst>
          </p:cNvPr>
          <p:cNvSpPr/>
          <p:nvPr/>
        </p:nvSpPr>
        <p:spPr>
          <a:xfrm>
            <a:off x="888355" y="1948550"/>
            <a:ext cx="2081268" cy="1077218"/>
          </a:xfrm>
          <a:prstGeom prst="rect">
            <a:avLst/>
          </a:prstGeom>
        </p:spPr>
        <p:txBody>
          <a:bodyPr wrap="square">
            <a:spAutoFit/>
          </a:bodyPr>
          <a:lstStyle/>
          <a:p>
            <a:pPr algn="just"/>
            <a:r>
              <a:rPr lang="es-MX" sz="1600" b="1" dirty="0">
                <a:solidFill>
                  <a:srgbClr val="BC945A"/>
                </a:solidFill>
                <a:latin typeface="Montserrat" panose="00000500000000000000" pitchFamily="2" charset="0"/>
              </a:rPr>
              <a:t>Manual de Organización de la Dirección de Administración </a:t>
            </a:r>
            <a:endParaRPr lang="es-ES_tradnl" sz="1600" b="1" dirty="0">
              <a:solidFill>
                <a:srgbClr val="BC945A"/>
              </a:solidFill>
              <a:latin typeface="Montserrat" panose="00000500000000000000" pitchFamily="2" charset="0"/>
            </a:endParaRPr>
          </a:p>
        </p:txBody>
      </p:sp>
      <p:sp>
        <p:nvSpPr>
          <p:cNvPr id="9" name="CuadroTexto 12">
            <a:extLst>
              <a:ext uri="{FF2B5EF4-FFF2-40B4-BE49-F238E27FC236}">
                <a16:creationId xmlns:a16="http://schemas.microsoft.com/office/drawing/2014/main" id="{44FD2C12-DFE0-9966-F861-5910F8229417}"/>
              </a:ext>
            </a:extLst>
          </p:cNvPr>
          <p:cNvSpPr txBox="1"/>
          <p:nvPr/>
        </p:nvSpPr>
        <p:spPr>
          <a:xfrm>
            <a:off x="77921" y="4037207"/>
            <a:ext cx="574196" cy="1015663"/>
          </a:xfrm>
          <a:prstGeom prst="rect">
            <a:avLst/>
          </a:prstGeom>
          <a:noFill/>
        </p:spPr>
        <p:txBody>
          <a:bodyPr wrap="none" rtlCol="0">
            <a:spAutoFit/>
          </a:bodyPr>
          <a:lstStyle/>
          <a:p>
            <a:r>
              <a:rPr lang="es-MX" sz="6000" b="1" dirty="0">
                <a:solidFill>
                  <a:srgbClr val="A42145"/>
                </a:solidFill>
              </a:rPr>
              <a:t>3</a:t>
            </a:r>
          </a:p>
        </p:txBody>
      </p:sp>
      <p:sp>
        <p:nvSpPr>
          <p:cNvPr id="10" name="CuadroTexto 12">
            <a:extLst>
              <a:ext uri="{FF2B5EF4-FFF2-40B4-BE49-F238E27FC236}">
                <a16:creationId xmlns:a16="http://schemas.microsoft.com/office/drawing/2014/main" id="{26DE5A69-0895-6A73-1739-DFCAEE1EDA16}"/>
              </a:ext>
            </a:extLst>
          </p:cNvPr>
          <p:cNvSpPr txBox="1"/>
          <p:nvPr/>
        </p:nvSpPr>
        <p:spPr>
          <a:xfrm>
            <a:off x="68486" y="5052870"/>
            <a:ext cx="574196" cy="1015663"/>
          </a:xfrm>
          <a:prstGeom prst="rect">
            <a:avLst/>
          </a:prstGeom>
          <a:noFill/>
        </p:spPr>
        <p:txBody>
          <a:bodyPr wrap="none" rtlCol="0">
            <a:spAutoFit/>
          </a:bodyPr>
          <a:lstStyle/>
          <a:p>
            <a:r>
              <a:rPr lang="es-MX" sz="6000" b="1" dirty="0">
                <a:solidFill>
                  <a:srgbClr val="A42145"/>
                </a:solidFill>
              </a:rPr>
              <a:t>4</a:t>
            </a:r>
          </a:p>
        </p:txBody>
      </p:sp>
    </p:spTree>
    <p:extLst>
      <p:ext uri="{BB962C8B-B14F-4D97-AF65-F5344CB8AC3E}">
        <p14:creationId xmlns:p14="http://schemas.microsoft.com/office/powerpoint/2010/main" val="1875619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3141906" y="1936541"/>
            <a:ext cx="8220958" cy="4121326"/>
          </a:xfrm>
          <a:prstGeom prst="rect">
            <a:avLst/>
          </a:prstGeom>
        </p:spPr>
        <p:txBody>
          <a:bodyPr wrap="square">
            <a:noAutofit/>
          </a:bodyPr>
          <a:lstStyle/>
          <a:p>
            <a:pPr algn="just">
              <a:buClr>
                <a:srgbClr val="A42145"/>
              </a:buClr>
            </a:pPr>
            <a:r>
              <a:rPr lang="es-MX" sz="1600" dirty="0">
                <a:latin typeface="Montserrat" panose="00000500000000000000" pitchFamily="2" charset="0"/>
              </a:rPr>
              <a:t>De la planeación y conformación del Programa de Arrendamiento Inmobiliario IMSS-Arrendatario Régimen Ordinario.</a:t>
            </a:r>
          </a:p>
          <a:p>
            <a:pPr algn="just">
              <a:buClr>
                <a:srgbClr val="A42145"/>
              </a:buClr>
            </a:pPr>
            <a:endParaRPr lang="es-MX" sz="1600" dirty="0">
              <a:latin typeface="Montserrat" panose="00000500000000000000" pitchFamily="2" charset="0"/>
            </a:endParaRPr>
          </a:p>
          <a:p>
            <a:pPr algn="just">
              <a:buClr>
                <a:srgbClr val="A42145"/>
              </a:buClr>
            </a:pPr>
            <a:endParaRPr lang="es-MX" sz="1600" dirty="0">
              <a:latin typeface="Montserrat" panose="00000500000000000000" pitchFamily="2" charset="0"/>
            </a:endParaRPr>
          </a:p>
          <a:p>
            <a:pPr algn="just">
              <a:buClr>
                <a:srgbClr val="A42145"/>
              </a:buClr>
            </a:pPr>
            <a:endParaRPr lang="es-MX" sz="1600" dirty="0">
              <a:latin typeface="Montserrat" panose="00000500000000000000" pitchFamily="2" charset="0"/>
            </a:endParaRPr>
          </a:p>
          <a:p>
            <a:pPr algn="just">
              <a:buClr>
                <a:srgbClr val="A42145"/>
              </a:buClr>
            </a:pPr>
            <a:endParaRPr lang="es-MX" sz="1600" dirty="0">
              <a:latin typeface="Montserrat" panose="00000500000000000000" pitchFamily="2" charset="0"/>
            </a:endParaRPr>
          </a:p>
          <a:p>
            <a:pPr algn="just">
              <a:buClr>
                <a:srgbClr val="A42145"/>
              </a:buClr>
            </a:pPr>
            <a:r>
              <a:rPr lang="es-MX" sz="1600" dirty="0">
                <a:latin typeface="Montserrat" panose="00000500000000000000" pitchFamily="2" charset="0"/>
              </a:rPr>
              <a:t>Para llevar a cabo el análisis y evaluación de las necesidades en materia inmobiliaria, los OOAD a través del Comité Inmobiliario, así como la División de Arrendamiento y Comercialización, en los casos de Nivel Central, deberán considerar previamente:</a:t>
            </a:r>
            <a:endParaRPr lang="es-ES" sz="1400" dirty="0">
              <a:latin typeface="Montserrat" panose="00000500000000000000" pitchFamily="2" charset="0"/>
            </a:endParaRPr>
          </a:p>
          <a:p>
            <a:pPr algn="just">
              <a:buClr>
                <a:srgbClr val="A42145"/>
              </a:buClr>
            </a:pPr>
            <a:endParaRPr lang="es-MX" sz="1600" dirty="0">
              <a:latin typeface="Montserrat" panose="00000500000000000000" pitchFamily="2" charset="0"/>
            </a:endParaRPr>
          </a:p>
          <a:p>
            <a:pPr marL="285750" indent="-285750" algn="just">
              <a:buClr>
                <a:srgbClr val="A42145"/>
              </a:buClr>
              <a:buFont typeface="Wingdings" panose="05000000000000000000" pitchFamily="2" charset="2"/>
              <a:buChar char="§"/>
            </a:pPr>
            <a:r>
              <a:rPr lang="es-MX" sz="1600" dirty="0">
                <a:latin typeface="Montserrat" panose="00000500000000000000" pitchFamily="2" charset="0"/>
              </a:rPr>
              <a:t>Aprovechar la disponibilidad de las opciones inmobiliarias propiedad del IMSS.</a:t>
            </a:r>
          </a:p>
          <a:p>
            <a:pPr marL="285750" indent="-285750" algn="just">
              <a:buClr>
                <a:srgbClr val="A42145"/>
              </a:buClr>
              <a:buFont typeface="Wingdings" panose="05000000000000000000" pitchFamily="2" charset="2"/>
              <a:buChar char="§"/>
            </a:pPr>
            <a:r>
              <a:rPr lang="es-MX" sz="1600" dirty="0">
                <a:latin typeface="Montserrat" panose="00000500000000000000" pitchFamily="2" charset="0"/>
              </a:rPr>
              <a:t>Los inmuebles rentados con superficie disponible de aprovechamiento.</a:t>
            </a:r>
          </a:p>
          <a:p>
            <a:pPr marL="285750" indent="-285750" algn="just">
              <a:buClr>
                <a:srgbClr val="A42145"/>
              </a:buClr>
              <a:buFont typeface="Wingdings" panose="05000000000000000000" pitchFamily="2" charset="2"/>
              <a:buChar char="§"/>
            </a:pPr>
            <a:r>
              <a:rPr lang="es-MX" sz="1600" dirty="0">
                <a:latin typeface="Montserrat" panose="00000500000000000000" pitchFamily="2" charset="0"/>
              </a:rPr>
              <a:t>Los inmuebles en posesión bajo la administración del IMSS.</a:t>
            </a:r>
          </a:p>
          <a:p>
            <a:pPr marL="285750" indent="-285750" algn="just">
              <a:buClr>
                <a:srgbClr val="A42145"/>
              </a:buClr>
              <a:buFont typeface="Wingdings" panose="05000000000000000000" pitchFamily="2" charset="2"/>
              <a:buChar char="§"/>
            </a:pPr>
            <a:r>
              <a:rPr lang="es-MX" sz="1600" dirty="0">
                <a:latin typeface="Montserrat" panose="00000500000000000000" pitchFamily="2" charset="0"/>
              </a:rPr>
              <a:t>Los inmuebles federales disponibles en el Portafolio Inmobiliario Federal del INDAABIN, que por su ubicación y características sean sujetos a ser ocupados por los servicios institucionales.</a:t>
            </a:r>
            <a:endParaRPr lang="es-ES" sz="1600" dirty="0">
              <a:latin typeface="Montserrat" panose="00000500000000000000" pitchFamily="2" charset="0"/>
            </a:endParaRPr>
          </a:p>
          <a:p>
            <a:pPr lvl="0" algn="just">
              <a:buClr>
                <a:srgbClr val="C00000"/>
              </a:buClr>
              <a:buSzPct val="176000"/>
            </a:pPr>
            <a:endParaRPr lang="es-MX" sz="1600" dirty="0">
              <a:latin typeface="Montserrat" panose="00000500000000000000" pitchFamily="2" charset="0"/>
            </a:endParaRPr>
          </a:p>
        </p:txBody>
      </p:sp>
      <p:sp>
        <p:nvSpPr>
          <p:cNvPr id="5" name="Título 1">
            <a:extLst>
              <a:ext uri="{FF2B5EF4-FFF2-40B4-BE49-F238E27FC236}">
                <a16:creationId xmlns:a16="http://schemas.microsoft.com/office/drawing/2014/main" id="{31E3290D-5541-CF44-88F0-40B9300E9D02}"/>
              </a:ext>
            </a:extLst>
          </p:cNvPr>
          <p:cNvSpPr>
            <a:spLocks noGrp="1"/>
          </p:cNvSpPr>
          <p:nvPr>
            <p:ph type="title"/>
          </p:nvPr>
        </p:nvSpPr>
        <p:spPr>
          <a:xfrm>
            <a:off x="838200" y="365125"/>
            <a:ext cx="10515600" cy="752475"/>
          </a:xfrm>
          <a:prstGeom prst="rect">
            <a:avLst/>
          </a:prstGeom>
        </p:spPr>
        <p:txBody>
          <a:bodyPr/>
          <a:lstStyle/>
          <a:p>
            <a:r>
              <a:rPr lang="es-MX">
                <a:solidFill>
                  <a:srgbClr val="275D55"/>
                </a:solidFill>
                <a:latin typeface="Montserrat" panose="00000500000000000000" pitchFamily="2" charset="0"/>
              </a:rPr>
              <a:t>I. </a:t>
            </a:r>
            <a:r>
              <a:rPr lang="es-MX"/>
              <a:t>Antecedentes.</a:t>
            </a:r>
            <a:endParaRPr lang="es-MX" dirty="0"/>
          </a:p>
        </p:txBody>
      </p:sp>
      <p:pic>
        <p:nvPicPr>
          <p:cNvPr id="6" name="5 Imagen">
            <a:extLst>
              <a:ext uri="{FF2B5EF4-FFF2-40B4-BE49-F238E27FC236}">
                <a16:creationId xmlns:a16="http://schemas.microsoft.com/office/drawing/2014/main" id="{63C2872C-98A6-4E3E-92CD-26C690FD418E}"/>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322766" y="473366"/>
            <a:ext cx="471892" cy="400110"/>
          </a:xfrm>
          <a:prstGeom prst="rect">
            <a:avLst/>
          </a:prstGeom>
        </p:spPr>
      </p:pic>
      <p:cxnSp>
        <p:nvCxnSpPr>
          <p:cNvPr id="3" name="Conector recto 10">
            <a:extLst>
              <a:ext uri="{FF2B5EF4-FFF2-40B4-BE49-F238E27FC236}">
                <a16:creationId xmlns:a16="http://schemas.microsoft.com/office/drawing/2014/main" id="{0869C919-BD51-3F34-4535-6A36DD88DC60}"/>
              </a:ext>
            </a:extLst>
          </p:cNvPr>
          <p:cNvCxnSpPr>
            <a:cxnSpLocks/>
          </p:cNvCxnSpPr>
          <p:nvPr/>
        </p:nvCxnSpPr>
        <p:spPr>
          <a:xfrm flipH="1">
            <a:off x="683482" y="1719250"/>
            <a:ext cx="32590" cy="4635915"/>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4" name="CuadroTexto 11">
            <a:extLst>
              <a:ext uri="{FF2B5EF4-FFF2-40B4-BE49-F238E27FC236}">
                <a16:creationId xmlns:a16="http://schemas.microsoft.com/office/drawing/2014/main" id="{4046FFBE-048E-F633-0975-6C5925733269}"/>
              </a:ext>
            </a:extLst>
          </p:cNvPr>
          <p:cNvSpPr txBox="1"/>
          <p:nvPr/>
        </p:nvSpPr>
        <p:spPr>
          <a:xfrm>
            <a:off x="77921" y="1736668"/>
            <a:ext cx="574196" cy="1015663"/>
          </a:xfrm>
          <a:prstGeom prst="rect">
            <a:avLst/>
          </a:prstGeom>
          <a:noFill/>
        </p:spPr>
        <p:txBody>
          <a:bodyPr wrap="none" rtlCol="0">
            <a:spAutoFit/>
          </a:bodyPr>
          <a:lstStyle/>
          <a:p>
            <a:r>
              <a:rPr lang="es-MX" sz="6000" b="1" dirty="0">
                <a:solidFill>
                  <a:srgbClr val="A42145"/>
                </a:solidFill>
              </a:rPr>
              <a:t>5</a:t>
            </a:r>
          </a:p>
        </p:txBody>
      </p:sp>
      <p:sp>
        <p:nvSpPr>
          <p:cNvPr id="7" name="CuadroTexto 12">
            <a:extLst>
              <a:ext uri="{FF2B5EF4-FFF2-40B4-BE49-F238E27FC236}">
                <a16:creationId xmlns:a16="http://schemas.microsoft.com/office/drawing/2014/main" id="{3DF96CFE-8D17-E035-866E-E0704679739A}"/>
              </a:ext>
            </a:extLst>
          </p:cNvPr>
          <p:cNvSpPr txBox="1"/>
          <p:nvPr/>
        </p:nvSpPr>
        <p:spPr>
          <a:xfrm>
            <a:off x="56934" y="3205924"/>
            <a:ext cx="574196" cy="1015663"/>
          </a:xfrm>
          <a:prstGeom prst="rect">
            <a:avLst/>
          </a:prstGeom>
          <a:noFill/>
        </p:spPr>
        <p:txBody>
          <a:bodyPr wrap="none" rtlCol="0">
            <a:spAutoFit/>
          </a:bodyPr>
          <a:lstStyle/>
          <a:p>
            <a:r>
              <a:rPr lang="es-MX" sz="6000" b="1" dirty="0">
                <a:solidFill>
                  <a:srgbClr val="A42145"/>
                </a:solidFill>
              </a:rPr>
              <a:t>6</a:t>
            </a:r>
          </a:p>
        </p:txBody>
      </p:sp>
      <p:sp>
        <p:nvSpPr>
          <p:cNvPr id="8" name="Rectángulo 5">
            <a:extLst>
              <a:ext uri="{FF2B5EF4-FFF2-40B4-BE49-F238E27FC236}">
                <a16:creationId xmlns:a16="http://schemas.microsoft.com/office/drawing/2014/main" id="{51C88E3B-37F5-7D35-405C-9E8A01EB2EA1}"/>
              </a:ext>
            </a:extLst>
          </p:cNvPr>
          <p:cNvSpPr/>
          <p:nvPr/>
        </p:nvSpPr>
        <p:spPr>
          <a:xfrm>
            <a:off x="888355" y="1896107"/>
            <a:ext cx="2081268" cy="1569660"/>
          </a:xfrm>
          <a:prstGeom prst="rect">
            <a:avLst/>
          </a:prstGeom>
        </p:spPr>
        <p:txBody>
          <a:bodyPr wrap="square">
            <a:spAutoFit/>
          </a:bodyPr>
          <a:lstStyle/>
          <a:p>
            <a:pPr algn="just"/>
            <a:r>
              <a:rPr lang="es-MX" sz="1600" b="1" dirty="0">
                <a:solidFill>
                  <a:srgbClr val="BC945A"/>
                </a:solidFill>
                <a:latin typeface="Montserrat" panose="00000500000000000000" pitchFamily="2" charset="0"/>
              </a:rPr>
              <a:t>Políticas para la Administración Inmobiliaria del Instituto Mexicano del Seguro Social</a:t>
            </a:r>
            <a:endParaRPr lang="es-ES_tradnl" sz="1600" b="1" dirty="0">
              <a:solidFill>
                <a:srgbClr val="BC945A"/>
              </a:solidFill>
              <a:latin typeface="Montserrat" panose="00000500000000000000" pitchFamily="2" charset="0"/>
            </a:endParaRPr>
          </a:p>
        </p:txBody>
      </p:sp>
      <p:sp>
        <p:nvSpPr>
          <p:cNvPr id="11" name="Rectángulo 5">
            <a:extLst>
              <a:ext uri="{FF2B5EF4-FFF2-40B4-BE49-F238E27FC236}">
                <a16:creationId xmlns:a16="http://schemas.microsoft.com/office/drawing/2014/main" id="{9096E932-1E1E-C8A1-8E4D-C0D21F2EA544}"/>
              </a:ext>
            </a:extLst>
          </p:cNvPr>
          <p:cNvSpPr/>
          <p:nvPr/>
        </p:nvSpPr>
        <p:spPr>
          <a:xfrm>
            <a:off x="917569" y="1126952"/>
            <a:ext cx="2583277" cy="338554"/>
          </a:xfrm>
          <a:prstGeom prst="rect">
            <a:avLst/>
          </a:prstGeom>
        </p:spPr>
        <p:txBody>
          <a:bodyPr wrap="square">
            <a:spAutoFit/>
          </a:bodyPr>
          <a:lstStyle/>
          <a:p>
            <a:pPr algn="just"/>
            <a:r>
              <a:rPr lang="es-ES_tradnl" sz="1600" b="1" dirty="0">
                <a:solidFill>
                  <a:srgbClr val="245C4F"/>
                </a:solidFill>
                <a:latin typeface="Montserrat" panose="00000500000000000000" pitchFamily="2" charset="0"/>
              </a:rPr>
              <a:t>Marco Normativo.</a:t>
            </a:r>
          </a:p>
        </p:txBody>
      </p:sp>
    </p:spTree>
    <p:extLst>
      <p:ext uri="{BB962C8B-B14F-4D97-AF65-F5344CB8AC3E}">
        <p14:creationId xmlns:p14="http://schemas.microsoft.com/office/powerpoint/2010/main" val="2578378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3141906" y="1814617"/>
            <a:ext cx="8220958" cy="4121326"/>
          </a:xfrm>
          <a:prstGeom prst="rect">
            <a:avLst/>
          </a:prstGeom>
        </p:spPr>
        <p:txBody>
          <a:bodyPr wrap="square">
            <a:noAutofit/>
          </a:bodyPr>
          <a:lstStyle/>
          <a:p>
            <a:pPr marL="0" lvl="1" algn="just">
              <a:lnSpc>
                <a:spcPct val="115000"/>
              </a:lnSpc>
              <a:spcAft>
                <a:spcPts val="1000"/>
              </a:spcAft>
            </a:pPr>
            <a:r>
              <a:rPr lang="es-MX" sz="1600" dirty="0">
                <a:solidFill>
                  <a:srgbClr val="000000"/>
                </a:solidFill>
                <a:effectLst/>
                <a:latin typeface="Montserrat" panose="00000500000000000000" pitchFamily="2" charset="0"/>
                <a:ea typeface="Calibri" panose="020F0502020204030204" pitchFamily="34" charset="0"/>
                <a:cs typeface="Calibri" panose="020F0502020204030204" pitchFamily="34" charset="0"/>
              </a:rPr>
              <a:t>La CTAA a través de la DAC, elaborará el Programa de Arrendamiento Inmobiliario IMSS-Arrendatario Régimen Ordinario, considerando los indicadores de eficiencia, eficacia y desempeño de los procesos a su cargo, el cual será sometido en cada ejercicio fiscal a la DA por conducto de la CCSG, para obtener la aprobación del HCT.</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s-MX" sz="1600" dirty="0">
                <a:solidFill>
                  <a:srgbClr val="000000"/>
                </a:solidFill>
                <a:effectLst/>
                <a:latin typeface="Montserrat" panose="00000500000000000000" pitchFamily="2" charset="0"/>
                <a:ea typeface="Calibri" panose="020F0502020204030204" pitchFamily="34" charset="0"/>
                <a:cs typeface="Calibri" panose="020F0502020204030204" pitchFamily="34" charset="0"/>
              </a:rPr>
              <a:t>Dicho programa deberá contemplar las figuras inmobiliarias de:</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lgn="just">
              <a:lnSpc>
                <a:spcPct val="115000"/>
              </a:lnSpc>
              <a:buClr>
                <a:srgbClr val="C00000"/>
              </a:buClr>
              <a:buFont typeface="Wingdings" panose="05000000000000000000" pitchFamily="2" charset="2"/>
              <a:buChar char="§"/>
            </a:pPr>
            <a:r>
              <a:rPr lang="es-MX" sz="1600" dirty="0">
                <a:solidFill>
                  <a:srgbClr val="000000"/>
                </a:solidFill>
                <a:effectLst/>
                <a:latin typeface="Montserrat" panose="00000500000000000000" pitchFamily="2" charset="0"/>
                <a:ea typeface="Calibri" panose="020F0502020204030204" pitchFamily="34" charset="0"/>
                <a:cs typeface="Calibri" panose="020F0502020204030204" pitchFamily="34" charset="0"/>
              </a:rPr>
              <a:t>Renovación sin incremento;</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lgn="just">
              <a:lnSpc>
                <a:spcPct val="115000"/>
              </a:lnSpc>
              <a:buClr>
                <a:srgbClr val="C00000"/>
              </a:buClr>
              <a:buFont typeface="Wingdings" panose="05000000000000000000" pitchFamily="2" charset="2"/>
              <a:buChar char="§"/>
            </a:pPr>
            <a:r>
              <a:rPr lang="es-MX" sz="1600" dirty="0">
                <a:solidFill>
                  <a:srgbClr val="000000"/>
                </a:solidFill>
                <a:effectLst/>
                <a:latin typeface="Montserrat" panose="00000500000000000000" pitchFamily="2" charset="0"/>
                <a:ea typeface="Calibri" panose="020F0502020204030204" pitchFamily="34" charset="0"/>
                <a:cs typeface="Calibri" panose="020F0502020204030204" pitchFamily="34" charset="0"/>
              </a:rPr>
              <a:t>Renovación con incremento;</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lgn="just">
              <a:lnSpc>
                <a:spcPct val="115000"/>
              </a:lnSpc>
              <a:buClr>
                <a:srgbClr val="C00000"/>
              </a:buClr>
              <a:buFont typeface="Wingdings" panose="05000000000000000000" pitchFamily="2" charset="2"/>
              <a:buChar char="§"/>
            </a:pPr>
            <a:r>
              <a:rPr lang="es-MX" sz="1600" dirty="0">
                <a:solidFill>
                  <a:srgbClr val="000000"/>
                </a:solidFill>
                <a:effectLst/>
                <a:latin typeface="Montserrat" panose="00000500000000000000" pitchFamily="2" charset="0"/>
                <a:ea typeface="Calibri" panose="020F0502020204030204" pitchFamily="34" charset="0"/>
                <a:cs typeface="Calibri" panose="020F0502020204030204" pitchFamily="34" charset="0"/>
              </a:rPr>
              <a:t>Sustitución;</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lgn="just">
              <a:lnSpc>
                <a:spcPct val="115000"/>
              </a:lnSpc>
              <a:buClr>
                <a:srgbClr val="C00000"/>
              </a:buClr>
              <a:buFont typeface="Wingdings" panose="05000000000000000000" pitchFamily="2" charset="2"/>
              <a:buChar char="§"/>
            </a:pPr>
            <a:r>
              <a:rPr lang="es-MX" sz="1600" dirty="0">
                <a:solidFill>
                  <a:srgbClr val="000000"/>
                </a:solidFill>
                <a:effectLst/>
                <a:latin typeface="Montserrat" panose="00000500000000000000" pitchFamily="2" charset="0"/>
                <a:ea typeface="Calibri" panose="020F0502020204030204" pitchFamily="34" charset="0"/>
                <a:cs typeface="Calibri" panose="020F0502020204030204" pitchFamily="34" charset="0"/>
              </a:rPr>
              <a:t>Nuevo arrendamiento; y</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lgn="just">
              <a:lnSpc>
                <a:spcPct val="115000"/>
              </a:lnSpc>
              <a:spcAft>
                <a:spcPts val="1000"/>
              </a:spcAft>
              <a:buClr>
                <a:srgbClr val="C00000"/>
              </a:buClr>
              <a:buFont typeface="Wingdings" panose="05000000000000000000" pitchFamily="2" charset="2"/>
              <a:buChar char="§"/>
            </a:pPr>
            <a:r>
              <a:rPr lang="es-MX" sz="1600" dirty="0">
                <a:solidFill>
                  <a:srgbClr val="000000"/>
                </a:solidFill>
                <a:effectLst/>
                <a:latin typeface="Montserrat" panose="00000500000000000000" pitchFamily="2" charset="0"/>
                <a:ea typeface="Calibri" panose="020F0502020204030204" pitchFamily="34" charset="0"/>
                <a:cs typeface="Calibri" panose="020F0502020204030204" pitchFamily="34" charset="0"/>
              </a:rPr>
              <a:t>Cancelación.</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buClr>
                <a:srgbClr val="C00000"/>
              </a:buClr>
              <a:buSzPct val="176000"/>
            </a:pPr>
            <a:endParaRPr lang="es-MX" sz="1600" dirty="0">
              <a:latin typeface="Montserrat" panose="00000500000000000000" pitchFamily="2" charset="0"/>
            </a:endParaRPr>
          </a:p>
        </p:txBody>
      </p:sp>
      <p:sp>
        <p:nvSpPr>
          <p:cNvPr id="5" name="Título 1">
            <a:extLst>
              <a:ext uri="{FF2B5EF4-FFF2-40B4-BE49-F238E27FC236}">
                <a16:creationId xmlns:a16="http://schemas.microsoft.com/office/drawing/2014/main" id="{31E3290D-5541-CF44-88F0-40B9300E9D02}"/>
              </a:ext>
            </a:extLst>
          </p:cNvPr>
          <p:cNvSpPr>
            <a:spLocks noGrp="1"/>
          </p:cNvSpPr>
          <p:nvPr>
            <p:ph type="title"/>
          </p:nvPr>
        </p:nvSpPr>
        <p:spPr>
          <a:xfrm>
            <a:off x="838200" y="365125"/>
            <a:ext cx="10515600" cy="752475"/>
          </a:xfrm>
          <a:prstGeom prst="rect">
            <a:avLst/>
          </a:prstGeom>
        </p:spPr>
        <p:txBody>
          <a:bodyPr/>
          <a:lstStyle/>
          <a:p>
            <a:r>
              <a:rPr lang="es-MX">
                <a:solidFill>
                  <a:srgbClr val="275D55"/>
                </a:solidFill>
                <a:latin typeface="Montserrat" panose="00000500000000000000" pitchFamily="2" charset="0"/>
              </a:rPr>
              <a:t>I. </a:t>
            </a:r>
            <a:r>
              <a:rPr lang="es-MX"/>
              <a:t>Antecedentes.</a:t>
            </a:r>
            <a:endParaRPr lang="es-MX" dirty="0"/>
          </a:p>
        </p:txBody>
      </p:sp>
      <p:pic>
        <p:nvPicPr>
          <p:cNvPr id="6" name="5 Imagen">
            <a:extLst>
              <a:ext uri="{FF2B5EF4-FFF2-40B4-BE49-F238E27FC236}">
                <a16:creationId xmlns:a16="http://schemas.microsoft.com/office/drawing/2014/main" id="{63C2872C-98A6-4E3E-92CD-26C690FD418E}"/>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322766" y="473366"/>
            <a:ext cx="471892" cy="400110"/>
          </a:xfrm>
          <a:prstGeom prst="rect">
            <a:avLst/>
          </a:prstGeom>
        </p:spPr>
      </p:pic>
      <p:cxnSp>
        <p:nvCxnSpPr>
          <p:cNvPr id="3" name="Conector recto 10">
            <a:extLst>
              <a:ext uri="{FF2B5EF4-FFF2-40B4-BE49-F238E27FC236}">
                <a16:creationId xmlns:a16="http://schemas.microsoft.com/office/drawing/2014/main" id="{0869C919-BD51-3F34-4535-6A36DD88DC60}"/>
              </a:ext>
            </a:extLst>
          </p:cNvPr>
          <p:cNvCxnSpPr>
            <a:cxnSpLocks/>
          </p:cNvCxnSpPr>
          <p:nvPr/>
        </p:nvCxnSpPr>
        <p:spPr>
          <a:xfrm flipH="1">
            <a:off x="683482" y="1719250"/>
            <a:ext cx="32590" cy="4635915"/>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4" name="CuadroTexto 11">
            <a:extLst>
              <a:ext uri="{FF2B5EF4-FFF2-40B4-BE49-F238E27FC236}">
                <a16:creationId xmlns:a16="http://schemas.microsoft.com/office/drawing/2014/main" id="{4046FFBE-048E-F633-0975-6C5925733269}"/>
              </a:ext>
            </a:extLst>
          </p:cNvPr>
          <p:cNvSpPr txBox="1"/>
          <p:nvPr/>
        </p:nvSpPr>
        <p:spPr>
          <a:xfrm>
            <a:off x="77921" y="1684414"/>
            <a:ext cx="574196" cy="1015663"/>
          </a:xfrm>
          <a:prstGeom prst="rect">
            <a:avLst/>
          </a:prstGeom>
          <a:noFill/>
        </p:spPr>
        <p:txBody>
          <a:bodyPr wrap="none" rtlCol="0">
            <a:spAutoFit/>
          </a:bodyPr>
          <a:lstStyle/>
          <a:p>
            <a:r>
              <a:rPr lang="es-MX" sz="6000" b="1" dirty="0">
                <a:solidFill>
                  <a:srgbClr val="A42145"/>
                </a:solidFill>
              </a:rPr>
              <a:t>7</a:t>
            </a:r>
          </a:p>
        </p:txBody>
      </p:sp>
      <p:sp>
        <p:nvSpPr>
          <p:cNvPr id="8" name="Rectángulo 5">
            <a:extLst>
              <a:ext uri="{FF2B5EF4-FFF2-40B4-BE49-F238E27FC236}">
                <a16:creationId xmlns:a16="http://schemas.microsoft.com/office/drawing/2014/main" id="{51C88E3B-37F5-7D35-405C-9E8A01EB2EA1}"/>
              </a:ext>
            </a:extLst>
          </p:cNvPr>
          <p:cNvSpPr/>
          <p:nvPr/>
        </p:nvSpPr>
        <p:spPr>
          <a:xfrm>
            <a:off x="888355" y="1835144"/>
            <a:ext cx="2081268" cy="1569660"/>
          </a:xfrm>
          <a:prstGeom prst="rect">
            <a:avLst/>
          </a:prstGeom>
        </p:spPr>
        <p:txBody>
          <a:bodyPr wrap="square">
            <a:spAutoFit/>
          </a:bodyPr>
          <a:lstStyle/>
          <a:p>
            <a:pPr algn="just"/>
            <a:r>
              <a:rPr lang="es-MX" sz="1600" b="1" dirty="0">
                <a:solidFill>
                  <a:srgbClr val="BC945A"/>
                </a:solidFill>
                <a:latin typeface="Montserrat" panose="00000500000000000000" pitchFamily="2" charset="0"/>
              </a:rPr>
              <a:t>Políticas para la Administración Inmobiliaria del Instituto Mexicano del Seguro Social</a:t>
            </a:r>
            <a:endParaRPr lang="es-ES_tradnl" sz="1600" b="1" dirty="0">
              <a:solidFill>
                <a:srgbClr val="BC945A"/>
              </a:solidFill>
              <a:latin typeface="Montserrat" panose="00000500000000000000" pitchFamily="2" charset="0"/>
            </a:endParaRPr>
          </a:p>
        </p:txBody>
      </p:sp>
      <p:sp>
        <p:nvSpPr>
          <p:cNvPr id="11" name="Rectángulo 5">
            <a:extLst>
              <a:ext uri="{FF2B5EF4-FFF2-40B4-BE49-F238E27FC236}">
                <a16:creationId xmlns:a16="http://schemas.microsoft.com/office/drawing/2014/main" id="{9096E932-1E1E-C8A1-8E4D-C0D21F2EA544}"/>
              </a:ext>
            </a:extLst>
          </p:cNvPr>
          <p:cNvSpPr/>
          <p:nvPr/>
        </p:nvSpPr>
        <p:spPr>
          <a:xfrm>
            <a:off x="917569" y="1126952"/>
            <a:ext cx="2583277" cy="338554"/>
          </a:xfrm>
          <a:prstGeom prst="rect">
            <a:avLst/>
          </a:prstGeom>
        </p:spPr>
        <p:txBody>
          <a:bodyPr wrap="square">
            <a:spAutoFit/>
          </a:bodyPr>
          <a:lstStyle/>
          <a:p>
            <a:pPr algn="just"/>
            <a:r>
              <a:rPr lang="es-ES_tradnl" sz="1600" b="1" dirty="0">
                <a:solidFill>
                  <a:srgbClr val="245C4F"/>
                </a:solidFill>
                <a:latin typeface="Montserrat" panose="00000500000000000000" pitchFamily="2" charset="0"/>
              </a:rPr>
              <a:t>Marco Normativo.</a:t>
            </a:r>
          </a:p>
        </p:txBody>
      </p:sp>
    </p:spTree>
    <p:extLst>
      <p:ext uri="{BB962C8B-B14F-4D97-AF65-F5344CB8AC3E}">
        <p14:creationId xmlns:p14="http://schemas.microsoft.com/office/powerpoint/2010/main" val="4017832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284529" y="1438882"/>
            <a:ext cx="9238431" cy="4179015"/>
          </a:xfrm>
          <a:prstGeom prst="rect">
            <a:avLst/>
          </a:prstGeom>
        </p:spPr>
        <p:txBody>
          <a:bodyPr wrap="square">
            <a:noAutofit/>
          </a:bodyPr>
          <a:lstStyle/>
          <a:p>
            <a:pPr marL="457200" lvl="0" indent="-457200" algn="just">
              <a:buClr>
                <a:srgbClr val="C00000"/>
              </a:buClr>
              <a:buSzPct val="176000"/>
              <a:buFont typeface="Wingdings" panose="05000000000000000000" pitchFamily="2" charset="2"/>
              <a:buChar char="§"/>
            </a:pPr>
            <a:r>
              <a:rPr lang="es-MX" sz="1600" dirty="0">
                <a:latin typeface="Montserrat" panose="00000500000000000000" pitchFamily="2" charset="0"/>
              </a:rPr>
              <a:t>Mediante Acuerdo número ACDO.AS2.HCT.020520/130.P.DVIED, el H. Consejo Técnico autorizó el arrendamiento de casa habitación y la entrega de apoyo por concepto de menaje para los Titulares de los Órganos de Operación Administrativa Desconcentrada (OOAD) del Instituto Mexicano del Seguro Social (IMSS) e instruyó a la Dirección de Administración para emitir o actualizar los lineamientos para el otorgamiento de las prestaciones. </a:t>
            </a:r>
          </a:p>
          <a:p>
            <a:pPr marL="457200" lvl="0" indent="-457200" algn="just">
              <a:buClr>
                <a:srgbClr val="C00000"/>
              </a:buClr>
              <a:buSzPct val="176000"/>
              <a:buFont typeface="Wingdings" panose="05000000000000000000" pitchFamily="2" charset="2"/>
              <a:buChar char="§"/>
            </a:pPr>
            <a:endParaRPr lang="es-MX" sz="1600" dirty="0">
              <a:latin typeface="Montserrat" panose="00000500000000000000" pitchFamily="2" charset="0"/>
            </a:endParaRPr>
          </a:p>
          <a:p>
            <a:pPr marL="457200" lvl="0" indent="-457200" algn="just">
              <a:buClr>
                <a:srgbClr val="C00000"/>
              </a:buClr>
              <a:buSzPct val="176000"/>
              <a:buFont typeface="Wingdings" panose="05000000000000000000" pitchFamily="2" charset="2"/>
              <a:buChar char="§"/>
            </a:pPr>
            <a:r>
              <a:rPr lang="es-MX" sz="1600" dirty="0">
                <a:latin typeface="Montserrat" panose="00000500000000000000" pitchFamily="2" charset="0"/>
              </a:rPr>
              <a:t>Se identificó que los OOAD de Jalisco, Morelos y Tamaulipas, están en las circunstancias establecidas en el citado Acuerdo, motivo por el cual se incorporan en el presente. </a:t>
            </a:r>
          </a:p>
        </p:txBody>
      </p:sp>
      <p:sp>
        <p:nvSpPr>
          <p:cNvPr id="5" name="Título 1">
            <a:extLst>
              <a:ext uri="{FF2B5EF4-FFF2-40B4-BE49-F238E27FC236}">
                <a16:creationId xmlns:a16="http://schemas.microsoft.com/office/drawing/2014/main" id="{31E3290D-5541-CF44-88F0-40B9300E9D02}"/>
              </a:ext>
            </a:extLst>
          </p:cNvPr>
          <p:cNvSpPr>
            <a:spLocks noGrp="1"/>
          </p:cNvSpPr>
          <p:nvPr>
            <p:ph type="title"/>
          </p:nvPr>
        </p:nvSpPr>
        <p:spPr>
          <a:xfrm>
            <a:off x="838200" y="365125"/>
            <a:ext cx="10515600" cy="752475"/>
          </a:xfrm>
          <a:prstGeom prst="rect">
            <a:avLst/>
          </a:prstGeom>
        </p:spPr>
        <p:txBody>
          <a:bodyPr/>
          <a:lstStyle/>
          <a:p>
            <a:r>
              <a:rPr lang="es-MX" dirty="0">
                <a:solidFill>
                  <a:srgbClr val="275D55"/>
                </a:solidFill>
                <a:latin typeface="Montserrat" panose="00000500000000000000" pitchFamily="2" charset="0"/>
              </a:rPr>
              <a:t>I. </a:t>
            </a:r>
            <a:r>
              <a:rPr lang="es-MX" dirty="0"/>
              <a:t>Antecedentes.</a:t>
            </a:r>
          </a:p>
        </p:txBody>
      </p:sp>
      <p:pic>
        <p:nvPicPr>
          <p:cNvPr id="6" name="5 Imagen">
            <a:extLst>
              <a:ext uri="{FF2B5EF4-FFF2-40B4-BE49-F238E27FC236}">
                <a16:creationId xmlns:a16="http://schemas.microsoft.com/office/drawing/2014/main" id="{63C2872C-98A6-4E3E-92CD-26C690FD418E}"/>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322766" y="473366"/>
            <a:ext cx="471892" cy="400110"/>
          </a:xfrm>
          <a:prstGeom prst="rect">
            <a:avLst/>
          </a:prstGeom>
        </p:spPr>
      </p:pic>
      <p:pic>
        <p:nvPicPr>
          <p:cNvPr id="2" name="Picture 2">
            <a:extLst>
              <a:ext uri="{FF2B5EF4-FFF2-40B4-BE49-F238E27FC236}">
                <a16:creationId xmlns:a16="http://schemas.microsoft.com/office/drawing/2014/main" id="{F3D51C47-C92D-6443-835E-04C39FD713C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037560" y="1432430"/>
            <a:ext cx="1477086" cy="116217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63" name="1 Grupo">
            <a:extLst>
              <a:ext uri="{FF2B5EF4-FFF2-40B4-BE49-F238E27FC236}">
                <a16:creationId xmlns:a16="http://schemas.microsoft.com/office/drawing/2014/main" id="{21FAE108-6828-C660-675D-2F3997F0CC1E}"/>
              </a:ext>
            </a:extLst>
          </p:cNvPr>
          <p:cNvGrpSpPr/>
          <p:nvPr/>
        </p:nvGrpSpPr>
        <p:grpSpPr>
          <a:xfrm>
            <a:off x="9689194" y="3097441"/>
            <a:ext cx="2397594" cy="1729427"/>
            <a:chOff x="5158415" y="934672"/>
            <a:chExt cx="6949614" cy="5189867"/>
          </a:xfrm>
        </p:grpSpPr>
        <p:grpSp>
          <p:nvGrpSpPr>
            <p:cNvPr id="64" name="Grupo 11">
              <a:extLst>
                <a:ext uri="{FF2B5EF4-FFF2-40B4-BE49-F238E27FC236}">
                  <a16:creationId xmlns:a16="http://schemas.microsoft.com/office/drawing/2014/main" id="{1A483F4D-0785-994D-26D1-1D293B6D827F}"/>
                </a:ext>
              </a:extLst>
            </p:cNvPr>
            <p:cNvGrpSpPr/>
            <p:nvPr/>
          </p:nvGrpSpPr>
          <p:grpSpPr>
            <a:xfrm>
              <a:off x="5158415" y="934672"/>
              <a:ext cx="6949614" cy="5189867"/>
              <a:chOff x="777875" y="1417638"/>
              <a:chExt cx="7583488" cy="5037137"/>
            </a:xfrm>
          </p:grpSpPr>
          <p:sp>
            <p:nvSpPr>
              <p:cNvPr id="74" name="Freeform 8">
                <a:extLst>
                  <a:ext uri="{FF2B5EF4-FFF2-40B4-BE49-F238E27FC236}">
                    <a16:creationId xmlns:a16="http://schemas.microsoft.com/office/drawing/2014/main" id="{62D6BC21-469F-D8DC-745C-3D24A846C65C}"/>
                  </a:ext>
                </a:extLst>
              </p:cNvPr>
              <p:cNvSpPr>
                <a:spLocks/>
              </p:cNvSpPr>
              <p:nvPr/>
            </p:nvSpPr>
            <p:spPr bwMode="auto">
              <a:xfrm>
                <a:off x="2584450" y="1717675"/>
                <a:ext cx="1419225" cy="1674812"/>
              </a:xfrm>
              <a:custGeom>
                <a:avLst/>
                <a:gdLst>
                  <a:gd name="T0" fmla="*/ 391450871 w 4401"/>
                  <a:gd name="T1" fmla="*/ 149981583 h 5263"/>
                  <a:gd name="T2" fmla="*/ 436230191 w 4401"/>
                  <a:gd name="T3" fmla="*/ 26259298 h 5263"/>
                  <a:gd name="T4" fmla="*/ 436230191 w 4401"/>
                  <a:gd name="T5" fmla="*/ 166141013 h 5263"/>
                  <a:gd name="T6" fmla="*/ 436230191 w 4401"/>
                  <a:gd name="T7" fmla="*/ 323697354 h 5263"/>
                  <a:gd name="T8" fmla="*/ 436230191 w 4401"/>
                  <a:gd name="T9" fmla="*/ 430475749 h 5263"/>
                  <a:gd name="T10" fmla="*/ 436230191 w 4401"/>
                  <a:gd name="T11" fmla="*/ 430475749 h 5263"/>
                  <a:gd name="T12" fmla="*/ 436230191 w 4401"/>
                  <a:gd name="T13" fmla="*/ 430475749 h 5263"/>
                  <a:gd name="T14" fmla="*/ 436230191 w 4401"/>
                  <a:gd name="T15" fmla="*/ 430475749 h 5263"/>
                  <a:gd name="T16" fmla="*/ 436230191 w 4401"/>
                  <a:gd name="T17" fmla="*/ 430475749 h 5263"/>
                  <a:gd name="T18" fmla="*/ 436230191 w 4401"/>
                  <a:gd name="T19" fmla="*/ 430475749 h 5263"/>
                  <a:gd name="T20" fmla="*/ 436230191 w 4401"/>
                  <a:gd name="T21" fmla="*/ 430475749 h 5263"/>
                  <a:gd name="T22" fmla="*/ 436230191 w 4401"/>
                  <a:gd name="T23" fmla="*/ 430475749 h 5263"/>
                  <a:gd name="T24" fmla="*/ 436230191 w 4401"/>
                  <a:gd name="T25" fmla="*/ 430475749 h 5263"/>
                  <a:gd name="T26" fmla="*/ 436230191 w 4401"/>
                  <a:gd name="T27" fmla="*/ 430475749 h 5263"/>
                  <a:gd name="T28" fmla="*/ 436230191 w 4401"/>
                  <a:gd name="T29" fmla="*/ 430475749 h 5263"/>
                  <a:gd name="T30" fmla="*/ 436230191 w 4401"/>
                  <a:gd name="T31" fmla="*/ 430475749 h 5263"/>
                  <a:gd name="T32" fmla="*/ 436230191 w 4401"/>
                  <a:gd name="T33" fmla="*/ 430475749 h 5263"/>
                  <a:gd name="T34" fmla="*/ 436230191 w 4401"/>
                  <a:gd name="T35" fmla="*/ 430475749 h 5263"/>
                  <a:gd name="T36" fmla="*/ 436230191 w 4401"/>
                  <a:gd name="T37" fmla="*/ 430475749 h 5263"/>
                  <a:gd name="T38" fmla="*/ 436230191 w 4401"/>
                  <a:gd name="T39" fmla="*/ 430475749 h 5263"/>
                  <a:gd name="T40" fmla="*/ 436230191 w 4401"/>
                  <a:gd name="T41" fmla="*/ 430475749 h 5263"/>
                  <a:gd name="T42" fmla="*/ 436230191 w 4401"/>
                  <a:gd name="T43" fmla="*/ 430475749 h 5263"/>
                  <a:gd name="T44" fmla="*/ 436230191 w 4401"/>
                  <a:gd name="T45" fmla="*/ 430475749 h 5263"/>
                  <a:gd name="T46" fmla="*/ 436230191 w 4401"/>
                  <a:gd name="T47" fmla="*/ 430475749 h 5263"/>
                  <a:gd name="T48" fmla="*/ 436230191 w 4401"/>
                  <a:gd name="T49" fmla="*/ 430475749 h 5263"/>
                  <a:gd name="T50" fmla="*/ 436230191 w 4401"/>
                  <a:gd name="T51" fmla="*/ 430475749 h 5263"/>
                  <a:gd name="T52" fmla="*/ 436230191 w 4401"/>
                  <a:gd name="T53" fmla="*/ 430475749 h 5263"/>
                  <a:gd name="T54" fmla="*/ 436230191 w 4401"/>
                  <a:gd name="T55" fmla="*/ 430475749 h 5263"/>
                  <a:gd name="T56" fmla="*/ 436230191 w 4401"/>
                  <a:gd name="T57" fmla="*/ 430475749 h 5263"/>
                  <a:gd name="T58" fmla="*/ 419594526 w 4401"/>
                  <a:gd name="T59" fmla="*/ 430475749 h 5263"/>
                  <a:gd name="T60" fmla="*/ 355120326 w 4401"/>
                  <a:gd name="T61" fmla="*/ 430475749 h 5263"/>
                  <a:gd name="T62" fmla="*/ 277341547 w 4401"/>
                  <a:gd name="T63" fmla="*/ 430475749 h 5263"/>
                  <a:gd name="T64" fmla="*/ 210308866 w 4401"/>
                  <a:gd name="T65" fmla="*/ 430475749 h 5263"/>
                  <a:gd name="T66" fmla="*/ 150440025 w 4401"/>
                  <a:gd name="T67" fmla="*/ 430475749 h 5263"/>
                  <a:gd name="T68" fmla="*/ 122807973 w 4401"/>
                  <a:gd name="T69" fmla="*/ 430475749 h 5263"/>
                  <a:gd name="T70" fmla="*/ 0 w 4401"/>
                  <a:gd name="T71" fmla="*/ 430475749 h 5263"/>
                  <a:gd name="T72" fmla="*/ 42982952 w 4401"/>
                  <a:gd name="T73" fmla="*/ 430475749 h 5263"/>
                  <a:gd name="T74" fmla="*/ 149928319 w 4401"/>
                  <a:gd name="T75" fmla="*/ 430475749 h 5263"/>
                  <a:gd name="T76" fmla="*/ 210820572 w 4401"/>
                  <a:gd name="T77" fmla="*/ 430475749 h 5263"/>
                  <a:gd name="T78" fmla="*/ 165279309 w 4401"/>
                  <a:gd name="T79" fmla="*/ 430475749 h 5263"/>
                  <a:gd name="T80" fmla="*/ 173978113 w 4401"/>
                  <a:gd name="T81" fmla="*/ 430475749 h 5263"/>
                  <a:gd name="T82" fmla="*/ 224124892 w 4401"/>
                  <a:gd name="T83" fmla="*/ 430475749 h 5263"/>
                  <a:gd name="T84" fmla="*/ 237428848 w 4401"/>
                  <a:gd name="T85" fmla="*/ 430475749 h 5263"/>
                  <a:gd name="T86" fmla="*/ 207238626 w 4401"/>
                  <a:gd name="T87" fmla="*/ 430475749 h 5263"/>
                  <a:gd name="T88" fmla="*/ 173978113 w 4401"/>
                  <a:gd name="T89" fmla="*/ 259059018 h 526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401"/>
                  <a:gd name="T136" fmla="*/ 0 h 5263"/>
                  <a:gd name="T137" fmla="*/ 4401 w 4401"/>
                  <a:gd name="T138" fmla="*/ 5263 h 526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401" h="5263">
                    <a:moveTo>
                      <a:pt x="231" y="267"/>
                    </a:moveTo>
                    <a:lnTo>
                      <a:pt x="765" y="297"/>
                    </a:lnTo>
                    <a:lnTo>
                      <a:pt x="838" y="0"/>
                    </a:lnTo>
                    <a:lnTo>
                      <a:pt x="2103" y="52"/>
                    </a:lnTo>
                    <a:lnTo>
                      <a:pt x="2220" y="182"/>
                    </a:lnTo>
                    <a:lnTo>
                      <a:pt x="2274" y="329"/>
                    </a:lnTo>
                    <a:lnTo>
                      <a:pt x="2453" y="416"/>
                    </a:lnTo>
                    <a:lnTo>
                      <a:pt x="2633" y="641"/>
                    </a:lnTo>
                    <a:lnTo>
                      <a:pt x="2884" y="909"/>
                    </a:lnTo>
                    <a:lnTo>
                      <a:pt x="3037" y="944"/>
                    </a:lnTo>
                    <a:lnTo>
                      <a:pt x="3234" y="1134"/>
                    </a:lnTo>
                    <a:lnTo>
                      <a:pt x="3261" y="1272"/>
                    </a:lnTo>
                    <a:lnTo>
                      <a:pt x="3378" y="1420"/>
                    </a:lnTo>
                    <a:lnTo>
                      <a:pt x="3360" y="1653"/>
                    </a:lnTo>
                    <a:lnTo>
                      <a:pt x="3539" y="1956"/>
                    </a:lnTo>
                    <a:lnTo>
                      <a:pt x="3728" y="2112"/>
                    </a:lnTo>
                    <a:lnTo>
                      <a:pt x="3979" y="2225"/>
                    </a:lnTo>
                    <a:lnTo>
                      <a:pt x="4181" y="2326"/>
                    </a:lnTo>
                    <a:lnTo>
                      <a:pt x="4293" y="2484"/>
                    </a:lnTo>
                    <a:lnTo>
                      <a:pt x="4401" y="2519"/>
                    </a:lnTo>
                    <a:lnTo>
                      <a:pt x="3934" y="3437"/>
                    </a:lnTo>
                    <a:lnTo>
                      <a:pt x="4105" y="4389"/>
                    </a:lnTo>
                    <a:lnTo>
                      <a:pt x="3813" y="4367"/>
                    </a:lnTo>
                    <a:lnTo>
                      <a:pt x="3670" y="4402"/>
                    </a:lnTo>
                    <a:lnTo>
                      <a:pt x="3643" y="4497"/>
                    </a:lnTo>
                    <a:lnTo>
                      <a:pt x="3562" y="4583"/>
                    </a:lnTo>
                    <a:lnTo>
                      <a:pt x="3499" y="4679"/>
                    </a:lnTo>
                    <a:lnTo>
                      <a:pt x="3400" y="4670"/>
                    </a:lnTo>
                    <a:lnTo>
                      <a:pt x="3293" y="4618"/>
                    </a:lnTo>
                    <a:lnTo>
                      <a:pt x="3194" y="4558"/>
                    </a:lnTo>
                    <a:lnTo>
                      <a:pt x="3073" y="4579"/>
                    </a:lnTo>
                    <a:lnTo>
                      <a:pt x="2974" y="4545"/>
                    </a:lnTo>
                    <a:lnTo>
                      <a:pt x="2821" y="4562"/>
                    </a:lnTo>
                    <a:lnTo>
                      <a:pt x="2651" y="4519"/>
                    </a:lnTo>
                    <a:lnTo>
                      <a:pt x="2606" y="4415"/>
                    </a:lnTo>
                    <a:lnTo>
                      <a:pt x="2505" y="4453"/>
                    </a:lnTo>
                    <a:lnTo>
                      <a:pt x="2391" y="4371"/>
                    </a:lnTo>
                    <a:lnTo>
                      <a:pt x="2319" y="4294"/>
                    </a:lnTo>
                    <a:lnTo>
                      <a:pt x="2229" y="4328"/>
                    </a:lnTo>
                    <a:lnTo>
                      <a:pt x="2220" y="4423"/>
                    </a:lnTo>
                    <a:lnTo>
                      <a:pt x="2139" y="4571"/>
                    </a:lnTo>
                    <a:lnTo>
                      <a:pt x="2032" y="4726"/>
                    </a:lnTo>
                    <a:lnTo>
                      <a:pt x="2023" y="4865"/>
                    </a:lnTo>
                    <a:lnTo>
                      <a:pt x="1870" y="4951"/>
                    </a:lnTo>
                    <a:lnTo>
                      <a:pt x="1879" y="5099"/>
                    </a:lnTo>
                    <a:lnTo>
                      <a:pt x="1843" y="5176"/>
                    </a:lnTo>
                    <a:lnTo>
                      <a:pt x="1753" y="5211"/>
                    </a:lnTo>
                    <a:lnTo>
                      <a:pt x="1619" y="5263"/>
                    </a:lnTo>
                    <a:lnTo>
                      <a:pt x="1493" y="5254"/>
                    </a:lnTo>
                    <a:lnTo>
                      <a:pt x="1421" y="5194"/>
                    </a:lnTo>
                    <a:lnTo>
                      <a:pt x="1359" y="5064"/>
                    </a:lnTo>
                    <a:lnTo>
                      <a:pt x="1287" y="4925"/>
                    </a:lnTo>
                    <a:lnTo>
                      <a:pt x="1206" y="4813"/>
                    </a:lnTo>
                    <a:lnTo>
                      <a:pt x="1125" y="4778"/>
                    </a:lnTo>
                    <a:lnTo>
                      <a:pt x="1009" y="4752"/>
                    </a:lnTo>
                    <a:lnTo>
                      <a:pt x="901" y="4718"/>
                    </a:lnTo>
                    <a:lnTo>
                      <a:pt x="901" y="4605"/>
                    </a:lnTo>
                    <a:lnTo>
                      <a:pt x="892" y="4501"/>
                    </a:lnTo>
                    <a:lnTo>
                      <a:pt x="865" y="4380"/>
                    </a:lnTo>
                    <a:lnTo>
                      <a:pt x="820" y="4259"/>
                    </a:lnTo>
                    <a:lnTo>
                      <a:pt x="802" y="4146"/>
                    </a:lnTo>
                    <a:lnTo>
                      <a:pt x="694" y="4068"/>
                    </a:lnTo>
                    <a:lnTo>
                      <a:pt x="596" y="4060"/>
                    </a:lnTo>
                    <a:lnTo>
                      <a:pt x="542" y="3982"/>
                    </a:lnTo>
                    <a:lnTo>
                      <a:pt x="470" y="4025"/>
                    </a:lnTo>
                    <a:lnTo>
                      <a:pt x="411" y="4080"/>
                    </a:lnTo>
                    <a:lnTo>
                      <a:pt x="323" y="3995"/>
                    </a:lnTo>
                    <a:lnTo>
                      <a:pt x="294" y="3808"/>
                    </a:lnTo>
                    <a:lnTo>
                      <a:pt x="304" y="3683"/>
                    </a:lnTo>
                    <a:lnTo>
                      <a:pt x="240" y="3537"/>
                    </a:lnTo>
                    <a:lnTo>
                      <a:pt x="37" y="3170"/>
                    </a:lnTo>
                    <a:lnTo>
                      <a:pt x="0" y="3081"/>
                    </a:lnTo>
                    <a:lnTo>
                      <a:pt x="0" y="2947"/>
                    </a:lnTo>
                    <a:lnTo>
                      <a:pt x="84" y="2920"/>
                    </a:lnTo>
                    <a:lnTo>
                      <a:pt x="188" y="2920"/>
                    </a:lnTo>
                    <a:lnTo>
                      <a:pt x="293" y="2960"/>
                    </a:lnTo>
                    <a:lnTo>
                      <a:pt x="384" y="2982"/>
                    </a:lnTo>
                    <a:lnTo>
                      <a:pt x="412" y="2894"/>
                    </a:lnTo>
                    <a:lnTo>
                      <a:pt x="357" y="2808"/>
                    </a:lnTo>
                    <a:lnTo>
                      <a:pt x="323" y="2655"/>
                    </a:lnTo>
                    <a:lnTo>
                      <a:pt x="367" y="2516"/>
                    </a:lnTo>
                    <a:lnTo>
                      <a:pt x="340" y="2318"/>
                    </a:lnTo>
                    <a:lnTo>
                      <a:pt x="340" y="2048"/>
                    </a:lnTo>
                    <a:lnTo>
                      <a:pt x="438" y="1911"/>
                    </a:lnTo>
                    <a:lnTo>
                      <a:pt x="466" y="1697"/>
                    </a:lnTo>
                    <a:lnTo>
                      <a:pt x="464" y="1438"/>
                    </a:lnTo>
                    <a:lnTo>
                      <a:pt x="455" y="1226"/>
                    </a:lnTo>
                    <a:lnTo>
                      <a:pt x="405" y="1064"/>
                    </a:lnTo>
                    <a:lnTo>
                      <a:pt x="368" y="763"/>
                    </a:lnTo>
                    <a:lnTo>
                      <a:pt x="340" y="513"/>
                    </a:lnTo>
                    <a:lnTo>
                      <a:pt x="231" y="26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75" name="Freeform 9">
                <a:extLst>
                  <a:ext uri="{FF2B5EF4-FFF2-40B4-BE49-F238E27FC236}">
                    <a16:creationId xmlns:a16="http://schemas.microsoft.com/office/drawing/2014/main" id="{512F3B4D-3E1D-24AF-5C55-A4311A6A54C2}"/>
                  </a:ext>
                </a:extLst>
              </p:cNvPr>
              <p:cNvSpPr>
                <a:spLocks/>
              </p:cNvSpPr>
              <p:nvPr/>
            </p:nvSpPr>
            <p:spPr bwMode="auto">
              <a:xfrm>
                <a:off x="3853122" y="2279768"/>
                <a:ext cx="1004889" cy="1427162"/>
              </a:xfrm>
              <a:custGeom>
                <a:avLst/>
                <a:gdLst>
                  <a:gd name="T0" fmla="*/ 354445187 w 3117"/>
                  <a:gd name="T1" fmla="*/ 344910256 h 4487"/>
                  <a:gd name="T2" fmla="*/ 414286162 w 3117"/>
                  <a:gd name="T3" fmla="*/ 200693226 h 4487"/>
                  <a:gd name="T4" fmla="*/ 436110491 w 3117"/>
                  <a:gd name="T5" fmla="*/ 61014779 h 4487"/>
                  <a:gd name="T6" fmla="*/ 436110491 w 3117"/>
                  <a:gd name="T7" fmla="*/ 0 h 4487"/>
                  <a:gd name="T8" fmla="*/ 436110491 w 3117"/>
                  <a:gd name="T9" fmla="*/ 39331795 h 4487"/>
                  <a:gd name="T10" fmla="*/ 436110491 w 3117"/>
                  <a:gd name="T11" fmla="*/ 192121019 h 4487"/>
                  <a:gd name="T12" fmla="*/ 436110491 w 3117"/>
                  <a:gd name="T13" fmla="*/ 283390899 h 4487"/>
                  <a:gd name="T14" fmla="*/ 436110491 w 3117"/>
                  <a:gd name="T15" fmla="*/ 430262202 h 4487"/>
                  <a:gd name="T16" fmla="*/ 436110491 w 3117"/>
                  <a:gd name="T17" fmla="*/ 430262202 h 4487"/>
                  <a:gd name="T18" fmla="*/ 436110491 w 3117"/>
                  <a:gd name="T19" fmla="*/ 430262202 h 4487"/>
                  <a:gd name="T20" fmla="*/ 436110491 w 3117"/>
                  <a:gd name="T21" fmla="*/ 430262202 h 4487"/>
                  <a:gd name="T22" fmla="*/ 436110491 w 3117"/>
                  <a:gd name="T23" fmla="*/ 430262202 h 4487"/>
                  <a:gd name="T24" fmla="*/ 436110491 w 3117"/>
                  <a:gd name="T25" fmla="*/ 430262202 h 4487"/>
                  <a:gd name="T26" fmla="*/ 436110491 w 3117"/>
                  <a:gd name="T27" fmla="*/ 430262202 h 4487"/>
                  <a:gd name="T28" fmla="*/ 436110491 w 3117"/>
                  <a:gd name="T29" fmla="*/ 430262202 h 4487"/>
                  <a:gd name="T30" fmla="*/ 436110491 w 3117"/>
                  <a:gd name="T31" fmla="*/ 430262202 h 4487"/>
                  <a:gd name="T32" fmla="*/ 436110491 w 3117"/>
                  <a:gd name="T33" fmla="*/ 430262202 h 4487"/>
                  <a:gd name="T34" fmla="*/ 436110491 w 3117"/>
                  <a:gd name="T35" fmla="*/ 430262202 h 4487"/>
                  <a:gd name="T36" fmla="*/ 436110491 w 3117"/>
                  <a:gd name="T37" fmla="*/ 430262202 h 4487"/>
                  <a:gd name="T38" fmla="*/ 436110491 w 3117"/>
                  <a:gd name="T39" fmla="*/ 430262202 h 4487"/>
                  <a:gd name="T40" fmla="*/ 436110491 w 3117"/>
                  <a:gd name="T41" fmla="*/ 430262202 h 4487"/>
                  <a:gd name="T42" fmla="*/ 436110491 w 3117"/>
                  <a:gd name="T43" fmla="*/ 430262202 h 4487"/>
                  <a:gd name="T44" fmla="*/ 436110491 w 3117"/>
                  <a:gd name="T45" fmla="*/ 430262202 h 4487"/>
                  <a:gd name="T46" fmla="*/ 436110491 w 3117"/>
                  <a:gd name="T47" fmla="*/ 430262202 h 4487"/>
                  <a:gd name="T48" fmla="*/ 436110491 w 3117"/>
                  <a:gd name="T49" fmla="*/ 430262202 h 4487"/>
                  <a:gd name="T50" fmla="*/ 436110491 w 3117"/>
                  <a:gd name="T51" fmla="*/ 430262202 h 4487"/>
                  <a:gd name="T52" fmla="*/ 436110491 w 3117"/>
                  <a:gd name="T53" fmla="*/ 430262202 h 4487"/>
                  <a:gd name="T54" fmla="*/ 436110491 w 3117"/>
                  <a:gd name="T55" fmla="*/ 430262202 h 4487"/>
                  <a:gd name="T56" fmla="*/ 436110491 w 3117"/>
                  <a:gd name="T57" fmla="*/ 430262202 h 4487"/>
                  <a:gd name="T58" fmla="*/ 436110491 w 3117"/>
                  <a:gd name="T59" fmla="*/ 430262202 h 4487"/>
                  <a:gd name="T60" fmla="*/ 436110491 w 3117"/>
                  <a:gd name="T61" fmla="*/ 430262202 h 4487"/>
                  <a:gd name="T62" fmla="*/ 436110491 w 3117"/>
                  <a:gd name="T63" fmla="*/ 430262202 h 4487"/>
                  <a:gd name="T64" fmla="*/ 436110491 w 3117"/>
                  <a:gd name="T65" fmla="*/ 430262202 h 4487"/>
                  <a:gd name="T66" fmla="*/ 436110491 w 3117"/>
                  <a:gd name="T67" fmla="*/ 430262202 h 4487"/>
                  <a:gd name="T68" fmla="*/ 436110491 w 3117"/>
                  <a:gd name="T69" fmla="*/ 430262202 h 4487"/>
                  <a:gd name="T70" fmla="*/ 436110491 w 3117"/>
                  <a:gd name="T71" fmla="*/ 430262202 h 4487"/>
                  <a:gd name="T72" fmla="*/ 436110491 w 3117"/>
                  <a:gd name="T73" fmla="*/ 430262202 h 4487"/>
                  <a:gd name="T74" fmla="*/ 436110491 w 3117"/>
                  <a:gd name="T75" fmla="*/ 430262202 h 4487"/>
                  <a:gd name="T76" fmla="*/ 414286162 w 3117"/>
                  <a:gd name="T77" fmla="*/ 430262202 h 4487"/>
                  <a:gd name="T78" fmla="*/ 327337169 w 3117"/>
                  <a:gd name="T79" fmla="*/ 430262202 h 4487"/>
                  <a:gd name="T80" fmla="*/ 239877027 w 3117"/>
                  <a:gd name="T81" fmla="*/ 430262202 h 4487"/>
                  <a:gd name="T82" fmla="*/ 147813152 w 3117"/>
                  <a:gd name="T83" fmla="*/ 430262202 h 4487"/>
                  <a:gd name="T84" fmla="*/ 147813152 w 3117"/>
                  <a:gd name="T85" fmla="*/ 430262202 h 4487"/>
                  <a:gd name="T86" fmla="*/ 166226000 w 3117"/>
                  <a:gd name="T87" fmla="*/ 430262202 h 4487"/>
                  <a:gd name="T88" fmla="*/ 207654543 w 3117"/>
                  <a:gd name="T89" fmla="*/ 430262202 h 4487"/>
                  <a:gd name="T90" fmla="*/ 207654543 w 3117"/>
                  <a:gd name="T91" fmla="*/ 430262202 h 4487"/>
                  <a:gd name="T92" fmla="*/ 134515342 w 3117"/>
                  <a:gd name="T93" fmla="*/ 430262202 h 4487"/>
                  <a:gd name="T94" fmla="*/ 0 w 3117"/>
                  <a:gd name="T95" fmla="*/ 430262202 h 4487"/>
                  <a:gd name="T96" fmla="*/ 308924530 w 3117"/>
                  <a:gd name="T97" fmla="*/ 371131581 h 44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17"/>
                  <a:gd name="T148" fmla="*/ 0 h 4487"/>
                  <a:gd name="T149" fmla="*/ 3117 w 3117"/>
                  <a:gd name="T150" fmla="*/ 4487 h 448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17" h="4487">
                    <a:moveTo>
                      <a:pt x="604" y="736"/>
                    </a:moveTo>
                    <a:lnTo>
                      <a:pt x="693" y="684"/>
                    </a:lnTo>
                    <a:lnTo>
                      <a:pt x="774" y="554"/>
                    </a:lnTo>
                    <a:lnTo>
                      <a:pt x="810" y="398"/>
                    </a:lnTo>
                    <a:lnTo>
                      <a:pt x="873" y="251"/>
                    </a:lnTo>
                    <a:lnTo>
                      <a:pt x="936" y="121"/>
                    </a:lnTo>
                    <a:lnTo>
                      <a:pt x="1088" y="78"/>
                    </a:lnTo>
                    <a:lnTo>
                      <a:pt x="1205" y="0"/>
                    </a:lnTo>
                    <a:lnTo>
                      <a:pt x="1420" y="78"/>
                    </a:lnTo>
                    <a:lnTo>
                      <a:pt x="1797" y="78"/>
                    </a:lnTo>
                    <a:lnTo>
                      <a:pt x="1968" y="173"/>
                    </a:lnTo>
                    <a:lnTo>
                      <a:pt x="2148" y="381"/>
                    </a:lnTo>
                    <a:lnTo>
                      <a:pt x="2255" y="459"/>
                    </a:lnTo>
                    <a:lnTo>
                      <a:pt x="2336" y="562"/>
                    </a:lnTo>
                    <a:lnTo>
                      <a:pt x="2471" y="701"/>
                    </a:lnTo>
                    <a:lnTo>
                      <a:pt x="2543" y="935"/>
                    </a:lnTo>
                    <a:lnTo>
                      <a:pt x="2668" y="1168"/>
                    </a:lnTo>
                    <a:lnTo>
                      <a:pt x="2758" y="1359"/>
                    </a:lnTo>
                    <a:lnTo>
                      <a:pt x="2857" y="1445"/>
                    </a:lnTo>
                    <a:lnTo>
                      <a:pt x="3027" y="1627"/>
                    </a:lnTo>
                    <a:lnTo>
                      <a:pt x="3117" y="1791"/>
                    </a:lnTo>
                    <a:lnTo>
                      <a:pt x="3027" y="1878"/>
                    </a:lnTo>
                    <a:lnTo>
                      <a:pt x="2920" y="1826"/>
                    </a:lnTo>
                    <a:lnTo>
                      <a:pt x="2821" y="1774"/>
                    </a:lnTo>
                    <a:lnTo>
                      <a:pt x="2767" y="1809"/>
                    </a:lnTo>
                    <a:lnTo>
                      <a:pt x="2713" y="1869"/>
                    </a:lnTo>
                    <a:lnTo>
                      <a:pt x="2614" y="1947"/>
                    </a:lnTo>
                    <a:lnTo>
                      <a:pt x="2525" y="1973"/>
                    </a:lnTo>
                    <a:lnTo>
                      <a:pt x="2480" y="2008"/>
                    </a:lnTo>
                    <a:lnTo>
                      <a:pt x="2435" y="2163"/>
                    </a:lnTo>
                    <a:lnTo>
                      <a:pt x="2318" y="2241"/>
                    </a:lnTo>
                    <a:lnTo>
                      <a:pt x="2336" y="2336"/>
                    </a:lnTo>
                    <a:lnTo>
                      <a:pt x="2444" y="2414"/>
                    </a:lnTo>
                    <a:lnTo>
                      <a:pt x="2560" y="2423"/>
                    </a:lnTo>
                    <a:lnTo>
                      <a:pt x="2569" y="2518"/>
                    </a:lnTo>
                    <a:lnTo>
                      <a:pt x="2534" y="2587"/>
                    </a:lnTo>
                    <a:lnTo>
                      <a:pt x="2489" y="2648"/>
                    </a:lnTo>
                    <a:lnTo>
                      <a:pt x="2408" y="2700"/>
                    </a:lnTo>
                    <a:lnTo>
                      <a:pt x="2309" y="2700"/>
                    </a:lnTo>
                    <a:lnTo>
                      <a:pt x="2219" y="2761"/>
                    </a:lnTo>
                    <a:lnTo>
                      <a:pt x="2148" y="2873"/>
                    </a:lnTo>
                    <a:lnTo>
                      <a:pt x="2058" y="2968"/>
                    </a:lnTo>
                    <a:lnTo>
                      <a:pt x="2157" y="3098"/>
                    </a:lnTo>
                    <a:lnTo>
                      <a:pt x="2255" y="3124"/>
                    </a:lnTo>
                    <a:lnTo>
                      <a:pt x="2291" y="3211"/>
                    </a:lnTo>
                    <a:lnTo>
                      <a:pt x="2372" y="3288"/>
                    </a:lnTo>
                    <a:lnTo>
                      <a:pt x="2363" y="3375"/>
                    </a:lnTo>
                    <a:lnTo>
                      <a:pt x="2336" y="3453"/>
                    </a:lnTo>
                    <a:lnTo>
                      <a:pt x="2417" y="3522"/>
                    </a:lnTo>
                    <a:lnTo>
                      <a:pt x="2462" y="3487"/>
                    </a:lnTo>
                    <a:lnTo>
                      <a:pt x="2569" y="3487"/>
                    </a:lnTo>
                    <a:lnTo>
                      <a:pt x="2668" y="3548"/>
                    </a:lnTo>
                    <a:lnTo>
                      <a:pt x="2596" y="3617"/>
                    </a:lnTo>
                    <a:lnTo>
                      <a:pt x="2489" y="3600"/>
                    </a:lnTo>
                    <a:lnTo>
                      <a:pt x="2525" y="3712"/>
                    </a:lnTo>
                    <a:lnTo>
                      <a:pt x="2587" y="3799"/>
                    </a:lnTo>
                    <a:lnTo>
                      <a:pt x="2659" y="3894"/>
                    </a:lnTo>
                    <a:lnTo>
                      <a:pt x="2569" y="3920"/>
                    </a:lnTo>
                    <a:lnTo>
                      <a:pt x="2489" y="3955"/>
                    </a:lnTo>
                    <a:lnTo>
                      <a:pt x="2381" y="4041"/>
                    </a:lnTo>
                    <a:lnTo>
                      <a:pt x="2417" y="4128"/>
                    </a:lnTo>
                    <a:lnTo>
                      <a:pt x="2372" y="4232"/>
                    </a:lnTo>
                    <a:lnTo>
                      <a:pt x="2309" y="4327"/>
                    </a:lnTo>
                    <a:lnTo>
                      <a:pt x="2211" y="4487"/>
                    </a:lnTo>
                    <a:lnTo>
                      <a:pt x="2072" y="4413"/>
                    </a:lnTo>
                    <a:lnTo>
                      <a:pt x="1958" y="4425"/>
                    </a:lnTo>
                    <a:lnTo>
                      <a:pt x="1872" y="4374"/>
                    </a:lnTo>
                    <a:lnTo>
                      <a:pt x="1709" y="4274"/>
                    </a:lnTo>
                    <a:lnTo>
                      <a:pt x="1622" y="4209"/>
                    </a:lnTo>
                    <a:lnTo>
                      <a:pt x="1503" y="4122"/>
                    </a:lnTo>
                    <a:lnTo>
                      <a:pt x="1392" y="4179"/>
                    </a:lnTo>
                    <a:lnTo>
                      <a:pt x="1232" y="4196"/>
                    </a:lnTo>
                    <a:lnTo>
                      <a:pt x="1157" y="4326"/>
                    </a:lnTo>
                    <a:lnTo>
                      <a:pt x="1025" y="4265"/>
                    </a:lnTo>
                    <a:lnTo>
                      <a:pt x="962" y="4158"/>
                    </a:lnTo>
                    <a:lnTo>
                      <a:pt x="963" y="4033"/>
                    </a:lnTo>
                    <a:lnTo>
                      <a:pt x="873" y="4119"/>
                    </a:lnTo>
                    <a:lnTo>
                      <a:pt x="810" y="4223"/>
                    </a:lnTo>
                    <a:lnTo>
                      <a:pt x="729" y="4292"/>
                    </a:lnTo>
                    <a:lnTo>
                      <a:pt x="640" y="4214"/>
                    </a:lnTo>
                    <a:lnTo>
                      <a:pt x="523" y="4197"/>
                    </a:lnTo>
                    <a:lnTo>
                      <a:pt x="469" y="4111"/>
                    </a:lnTo>
                    <a:lnTo>
                      <a:pt x="370" y="4024"/>
                    </a:lnTo>
                    <a:lnTo>
                      <a:pt x="289" y="3963"/>
                    </a:lnTo>
                    <a:lnTo>
                      <a:pt x="263" y="3877"/>
                    </a:lnTo>
                    <a:lnTo>
                      <a:pt x="289" y="3773"/>
                    </a:lnTo>
                    <a:lnTo>
                      <a:pt x="289" y="3635"/>
                    </a:lnTo>
                    <a:lnTo>
                      <a:pt x="325" y="3496"/>
                    </a:lnTo>
                    <a:lnTo>
                      <a:pt x="406" y="3384"/>
                    </a:lnTo>
                    <a:lnTo>
                      <a:pt x="406" y="3236"/>
                    </a:lnTo>
                    <a:lnTo>
                      <a:pt x="442" y="3072"/>
                    </a:lnTo>
                    <a:lnTo>
                      <a:pt x="406" y="2968"/>
                    </a:lnTo>
                    <a:lnTo>
                      <a:pt x="343" y="2847"/>
                    </a:lnTo>
                    <a:lnTo>
                      <a:pt x="263" y="2735"/>
                    </a:lnTo>
                    <a:lnTo>
                      <a:pt x="168" y="2626"/>
                    </a:lnTo>
                    <a:lnTo>
                      <a:pt x="0" y="1677"/>
                    </a:lnTo>
                    <a:lnTo>
                      <a:pt x="462" y="757"/>
                    </a:lnTo>
                    <a:lnTo>
                      <a:pt x="604" y="73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76" name="Freeform 10">
                <a:extLst>
                  <a:ext uri="{FF2B5EF4-FFF2-40B4-BE49-F238E27FC236}">
                    <a16:creationId xmlns:a16="http://schemas.microsoft.com/office/drawing/2014/main" id="{0935E6C4-A715-2593-986A-8E721A52F60A}"/>
                  </a:ext>
                </a:extLst>
              </p:cNvPr>
              <p:cNvSpPr>
                <a:spLocks/>
              </p:cNvSpPr>
              <p:nvPr/>
            </p:nvSpPr>
            <p:spPr bwMode="auto">
              <a:xfrm>
                <a:off x="3032125" y="3084513"/>
                <a:ext cx="1209675" cy="1174750"/>
              </a:xfrm>
              <a:custGeom>
                <a:avLst/>
                <a:gdLst>
                  <a:gd name="T0" fmla="*/ 116152578 w 3751"/>
                  <a:gd name="T1" fmla="*/ 430310615 h 3693"/>
                  <a:gd name="T2" fmla="*/ 251238005 w 3751"/>
                  <a:gd name="T3" fmla="*/ 405569644 h 3693"/>
                  <a:gd name="T4" fmla="*/ 323897548 w 3751"/>
                  <a:gd name="T5" fmla="*/ 289043916 h 3693"/>
                  <a:gd name="T6" fmla="*/ 384788079 w 3751"/>
                  <a:gd name="T7" fmla="*/ 138720879 h 3693"/>
                  <a:gd name="T8" fmla="*/ 429304631 w 3751"/>
                  <a:gd name="T9" fmla="*/ 19168605 h 3693"/>
                  <a:gd name="T10" fmla="*/ 436252126 w 3751"/>
                  <a:gd name="T11" fmla="*/ 41868473 h 3693"/>
                  <a:gd name="T12" fmla="*/ 436252126 w 3751"/>
                  <a:gd name="T13" fmla="*/ 62046149 h 3693"/>
                  <a:gd name="T14" fmla="*/ 436252126 w 3751"/>
                  <a:gd name="T15" fmla="*/ 137207514 h 3693"/>
                  <a:gd name="T16" fmla="*/ 436252126 w 3751"/>
                  <a:gd name="T17" fmla="*/ 145783044 h 3693"/>
                  <a:gd name="T18" fmla="*/ 436252126 w 3751"/>
                  <a:gd name="T19" fmla="*/ 165456175 h 3693"/>
                  <a:gd name="T20" fmla="*/ 436252126 w 3751"/>
                  <a:gd name="T21" fmla="*/ 196227009 h 3693"/>
                  <a:gd name="T22" fmla="*/ 436252126 w 3751"/>
                  <a:gd name="T23" fmla="*/ 102905828 h 3693"/>
                  <a:gd name="T24" fmla="*/ 436252126 w 3751"/>
                  <a:gd name="T25" fmla="*/ 37832961 h 3693"/>
                  <a:gd name="T26" fmla="*/ 436252126 w 3751"/>
                  <a:gd name="T27" fmla="*/ 107445564 h 3693"/>
                  <a:gd name="T28" fmla="*/ 436252126 w 3751"/>
                  <a:gd name="T29" fmla="*/ 220440287 h 3693"/>
                  <a:gd name="T30" fmla="*/ 436252126 w 3751"/>
                  <a:gd name="T31" fmla="*/ 356134487 h 3693"/>
                  <a:gd name="T32" fmla="*/ 436252126 w 3751"/>
                  <a:gd name="T33" fmla="*/ 430310615 h 3693"/>
                  <a:gd name="T34" fmla="*/ 436252126 w 3751"/>
                  <a:gd name="T35" fmla="*/ 430310615 h 3693"/>
                  <a:gd name="T36" fmla="*/ 436252126 w 3751"/>
                  <a:gd name="T37" fmla="*/ 430310615 h 3693"/>
                  <a:gd name="T38" fmla="*/ 436252126 w 3751"/>
                  <a:gd name="T39" fmla="*/ 430310615 h 3693"/>
                  <a:gd name="T40" fmla="*/ 436252126 w 3751"/>
                  <a:gd name="T41" fmla="*/ 430310615 h 3693"/>
                  <a:gd name="T42" fmla="*/ 436252126 w 3751"/>
                  <a:gd name="T43" fmla="*/ 430310615 h 3693"/>
                  <a:gd name="T44" fmla="*/ 436252126 w 3751"/>
                  <a:gd name="T45" fmla="*/ 430310615 h 3693"/>
                  <a:gd name="T46" fmla="*/ 436252126 w 3751"/>
                  <a:gd name="T47" fmla="*/ 430310615 h 3693"/>
                  <a:gd name="T48" fmla="*/ 436252126 w 3751"/>
                  <a:gd name="T49" fmla="*/ 430310615 h 3693"/>
                  <a:gd name="T50" fmla="*/ 436252126 w 3751"/>
                  <a:gd name="T51" fmla="*/ 430310615 h 3693"/>
                  <a:gd name="T52" fmla="*/ 436252126 w 3751"/>
                  <a:gd name="T53" fmla="*/ 430310615 h 3693"/>
                  <a:gd name="T54" fmla="*/ 436252126 w 3751"/>
                  <a:gd name="T55" fmla="*/ 430310615 h 3693"/>
                  <a:gd name="T56" fmla="*/ 436252126 w 3751"/>
                  <a:gd name="T57" fmla="*/ 430310615 h 3693"/>
                  <a:gd name="T58" fmla="*/ 436252126 w 3751"/>
                  <a:gd name="T59" fmla="*/ 430310615 h 3693"/>
                  <a:gd name="T60" fmla="*/ 436252126 w 3751"/>
                  <a:gd name="T61" fmla="*/ 430310615 h 3693"/>
                  <a:gd name="T62" fmla="*/ 436252126 w 3751"/>
                  <a:gd name="T63" fmla="*/ 430310615 h 3693"/>
                  <a:gd name="T64" fmla="*/ 436252126 w 3751"/>
                  <a:gd name="T65" fmla="*/ 430310615 h 3693"/>
                  <a:gd name="T66" fmla="*/ 436252126 w 3751"/>
                  <a:gd name="T67" fmla="*/ 430310615 h 3693"/>
                  <a:gd name="T68" fmla="*/ 436252126 w 3751"/>
                  <a:gd name="T69" fmla="*/ 430310615 h 3693"/>
                  <a:gd name="T70" fmla="*/ 436252126 w 3751"/>
                  <a:gd name="T71" fmla="*/ 430310615 h 3693"/>
                  <a:gd name="T72" fmla="*/ 436252126 w 3751"/>
                  <a:gd name="T73" fmla="*/ 430310615 h 3693"/>
                  <a:gd name="T74" fmla="*/ 436252126 w 3751"/>
                  <a:gd name="T75" fmla="*/ 430310615 h 3693"/>
                  <a:gd name="T76" fmla="*/ 436252126 w 3751"/>
                  <a:gd name="T77" fmla="*/ 430310615 h 3693"/>
                  <a:gd name="T78" fmla="*/ 436252126 w 3751"/>
                  <a:gd name="T79" fmla="*/ 430310615 h 3693"/>
                  <a:gd name="T80" fmla="*/ 436252126 w 3751"/>
                  <a:gd name="T81" fmla="*/ 430310615 h 3693"/>
                  <a:gd name="T82" fmla="*/ 436252126 w 3751"/>
                  <a:gd name="T83" fmla="*/ 430310615 h 3693"/>
                  <a:gd name="T84" fmla="*/ 436252126 w 3751"/>
                  <a:gd name="T85" fmla="*/ 430310615 h 3693"/>
                  <a:gd name="T86" fmla="*/ 436252126 w 3751"/>
                  <a:gd name="T87" fmla="*/ 430310615 h 3693"/>
                  <a:gd name="T88" fmla="*/ 436252126 w 3751"/>
                  <a:gd name="T89" fmla="*/ 430310615 h 3693"/>
                  <a:gd name="T90" fmla="*/ 385811543 w 3751"/>
                  <a:gd name="T91" fmla="*/ 430310615 h 3693"/>
                  <a:gd name="T92" fmla="*/ 298313011 w 3751"/>
                  <a:gd name="T93" fmla="*/ 430310615 h 3693"/>
                  <a:gd name="T94" fmla="*/ 215931438 w 3751"/>
                  <a:gd name="T95" fmla="*/ 430310615 h 3693"/>
                  <a:gd name="T96" fmla="*/ 192905772 w 3751"/>
                  <a:gd name="T97" fmla="*/ 430310615 h 3693"/>
                  <a:gd name="T98" fmla="*/ 69077494 w 3751"/>
                  <a:gd name="T99" fmla="*/ 430310615 h 3693"/>
                  <a:gd name="T100" fmla="*/ 9210230 w 3751"/>
                  <a:gd name="T101" fmla="*/ 430310615 h 3693"/>
                  <a:gd name="T102" fmla="*/ 23025738 w 3751"/>
                  <a:gd name="T103" fmla="*/ 430310615 h 369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751"/>
                  <a:gd name="T157" fmla="*/ 0 h 3693"/>
                  <a:gd name="T158" fmla="*/ 3751 w 3751"/>
                  <a:gd name="T159" fmla="*/ 3693 h 369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751" h="3693">
                    <a:moveTo>
                      <a:pt x="102" y="964"/>
                    </a:moveTo>
                    <a:lnTo>
                      <a:pt x="227" y="972"/>
                    </a:lnTo>
                    <a:lnTo>
                      <a:pt x="452" y="885"/>
                    </a:lnTo>
                    <a:lnTo>
                      <a:pt x="491" y="804"/>
                    </a:lnTo>
                    <a:lnTo>
                      <a:pt x="479" y="661"/>
                    </a:lnTo>
                    <a:lnTo>
                      <a:pt x="633" y="573"/>
                    </a:lnTo>
                    <a:lnTo>
                      <a:pt x="643" y="434"/>
                    </a:lnTo>
                    <a:lnTo>
                      <a:pt x="752" y="275"/>
                    </a:lnTo>
                    <a:lnTo>
                      <a:pt x="831" y="130"/>
                    </a:lnTo>
                    <a:lnTo>
                      <a:pt x="839" y="38"/>
                    </a:lnTo>
                    <a:lnTo>
                      <a:pt x="930" y="0"/>
                    </a:lnTo>
                    <a:lnTo>
                      <a:pt x="1004" y="83"/>
                    </a:lnTo>
                    <a:lnTo>
                      <a:pt x="1114" y="161"/>
                    </a:lnTo>
                    <a:lnTo>
                      <a:pt x="1215" y="123"/>
                    </a:lnTo>
                    <a:lnTo>
                      <a:pt x="1262" y="226"/>
                    </a:lnTo>
                    <a:lnTo>
                      <a:pt x="1430" y="272"/>
                    </a:lnTo>
                    <a:lnTo>
                      <a:pt x="1589" y="253"/>
                    </a:lnTo>
                    <a:lnTo>
                      <a:pt x="1683" y="289"/>
                    </a:lnTo>
                    <a:lnTo>
                      <a:pt x="1802" y="265"/>
                    </a:lnTo>
                    <a:lnTo>
                      <a:pt x="1908" y="328"/>
                    </a:lnTo>
                    <a:lnTo>
                      <a:pt x="2006" y="376"/>
                    </a:lnTo>
                    <a:lnTo>
                      <a:pt x="2110" y="389"/>
                    </a:lnTo>
                    <a:lnTo>
                      <a:pt x="2169" y="294"/>
                    </a:lnTo>
                    <a:lnTo>
                      <a:pt x="2255" y="204"/>
                    </a:lnTo>
                    <a:lnTo>
                      <a:pt x="2279" y="110"/>
                    </a:lnTo>
                    <a:lnTo>
                      <a:pt x="2420" y="75"/>
                    </a:lnTo>
                    <a:lnTo>
                      <a:pt x="2717" y="97"/>
                    </a:lnTo>
                    <a:lnTo>
                      <a:pt x="2814" y="213"/>
                    </a:lnTo>
                    <a:lnTo>
                      <a:pt x="2891" y="317"/>
                    </a:lnTo>
                    <a:lnTo>
                      <a:pt x="2949" y="437"/>
                    </a:lnTo>
                    <a:lnTo>
                      <a:pt x="2990" y="545"/>
                    </a:lnTo>
                    <a:lnTo>
                      <a:pt x="2953" y="706"/>
                    </a:lnTo>
                    <a:lnTo>
                      <a:pt x="2953" y="856"/>
                    </a:lnTo>
                    <a:lnTo>
                      <a:pt x="2875" y="964"/>
                    </a:lnTo>
                    <a:lnTo>
                      <a:pt x="2838" y="1102"/>
                    </a:lnTo>
                    <a:lnTo>
                      <a:pt x="2835" y="1243"/>
                    </a:lnTo>
                    <a:lnTo>
                      <a:pt x="2811" y="1347"/>
                    </a:lnTo>
                    <a:lnTo>
                      <a:pt x="2835" y="1434"/>
                    </a:lnTo>
                    <a:lnTo>
                      <a:pt x="2916" y="1495"/>
                    </a:lnTo>
                    <a:lnTo>
                      <a:pt x="3017" y="1583"/>
                    </a:lnTo>
                    <a:lnTo>
                      <a:pt x="3069" y="1668"/>
                    </a:lnTo>
                    <a:lnTo>
                      <a:pt x="3184" y="1686"/>
                    </a:lnTo>
                    <a:lnTo>
                      <a:pt x="3275" y="1761"/>
                    </a:lnTo>
                    <a:lnTo>
                      <a:pt x="3359" y="1693"/>
                    </a:lnTo>
                    <a:lnTo>
                      <a:pt x="3421" y="1587"/>
                    </a:lnTo>
                    <a:lnTo>
                      <a:pt x="3510" y="1506"/>
                    </a:lnTo>
                    <a:lnTo>
                      <a:pt x="3509" y="1633"/>
                    </a:lnTo>
                    <a:lnTo>
                      <a:pt x="3572" y="1737"/>
                    </a:lnTo>
                    <a:lnTo>
                      <a:pt x="3700" y="1796"/>
                    </a:lnTo>
                    <a:lnTo>
                      <a:pt x="3686" y="1887"/>
                    </a:lnTo>
                    <a:lnTo>
                      <a:pt x="3751" y="2025"/>
                    </a:lnTo>
                    <a:lnTo>
                      <a:pt x="3731" y="2151"/>
                    </a:lnTo>
                    <a:lnTo>
                      <a:pt x="3473" y="2141"/>
                    </a:lnTo>
                    <a:lnTo>
                      <a:pt x="3131" y="2177"/>
                    </a:lnTo>
                    <a:lnTo>
                      <a:pt x="2923" y="2216"/>
                    </a:lnTo>
                    <a:lnTo>
                      <a:pt x="2825" y="2388"/>
                    </a:lnTo>
                    <a:lnTo>
                      <a:pt x="2689" y="2562"/>
                    </a:lnTo>
                    <a:lnTo>
                      <a:pt x="2552" y="2762"/>
                    </a:lnTo>
                    <a:lnTo>
                      <a:pt x="2441" y="2765"/>
                    </a:lnTo>
                    <a:lnTo>
                      <a:pt x="2314" y="2918"/>
                    </a:lnTo>
                    <a:lnTo>
                      <a:pt x="2305" y="3047"/>
                    </a:lnTo>
                    <a:lnTo>
                      <a:pt x="2235" y="3122"/>
                    </a:lnTo>
                    <a:lnTo>
                      <a:pt x="2217" y="3278"/>
                    </a:lnTo>
                    <a:lnTo>
                      <a:pt x="2245" y="3427"/>
                    </a:lnTo>
                    <a:lnTo>
                      <a:pt x="2190" y="3520"/>
                    </a:lnTo>
                    <a:lnTo>
                      <a:pt x="2163" y="3650"/>
                    </a:lnTo>
                    <a:lnTo>
                      <a:pt x="2091" y="3684"/>
                    </a:lnTo>
                    <a:lnTo>
                      <a:pt x="1984" y="3693"/>
                    </a:lnTo>
                    <a:lnTo>
                      <a:pt x="1903" y="3667"/>
                    </a:lnTo>
                    <a:lnTo>
                      <a:pt x="1903" y="3589"/>
                    </a:lnTo>
                    <a:lnTo>
                      <a:pt x="1867" y="3537"/>
                    </a:lnTo>
                    <a:lnTo>
                      <a:pt x="1813" y="3503"/>
                    </a:lnTo>
                    <a:lnTo>
                      <a:pt x="1732" y="3520"/>
                    </a:lnTo>
                    <a:lnTo>
                      <a:pt x="1607" y="3572"/>
                    </a:lnTo>
                    <a:lnTo>
                      <a:pt x="1589" y="3468"/>
                    </a:lnTo>
                    <a:lnTo>
                      <a:pt x="1687" y="3399"/>
                    </a:lnTo>
                    <a:lnTo>
                      <a:pt x="1660" y="3295"/>
                    </a:lnTo>
                    <a:lnTo>
                      <a:pt x="1633" y="3234"/>
                    </a:lnTo>
                    <a:lnTo>
                      <a:pt x="1481" y="3182"/>
                    </a:lnTo>
                    <a:lnTo>
                      <a:pt x="1373" y="3174"/>
                    </a:lnTo>
                    <a:lnTo>
                      <a:pt x="1267" y="3116"/>
                    </a:lnTo>
                    <a:lnTo>
                      <a:pt x="1230" y="3087"/>
                    </a:lnTo>
                    <a:lnTo>
                      <a:pt x="1140" y="3079"/>
                    </a:lnTo>
                    <a:lnTo>
                      <a:pt x="1095" y="2966"/>
                    </a:lnTo>
                    <a:lnTo>
                      <a:pt x="1059" y="2836"/>
                    </a:lnTo>
                    <a:lnTo>
                      <a:pt x="987" y="2724"/>
                    </a:lnTo>
                    <a:lnTo>
                      <a:pt x="942" y="2620"/>
                    </a:lnTo>
                    <a:lnTo>
                      <a:pt x="898" y="2516"/>
                    </a:lnTo>
                    <a:lnTo>
                      <a:pt x="871" y="2395"/>
                    </a:lnTo>
                    <a:lnTo>
                      <a:pt x="871" y="2308"/>
                    </a:lnTo>
                    <a:lnTo>
                      <a:pt x="826" y="2222"/>
                    </a:lnTo>
                    <a:lnTo>
                      <a:pt x="754" y="2109"/>
                    </a:lnTo>
                    <a:lnTo>
                      <a:pt x="673" y="2031"/>
                    </a:lnTo>
                    <a:lnTo>
                      <a:pt x="583" y="2066"/>
                    </a:lnTo>
                    <a:lnTo>
                      <a:pt x="521" y="2118"/>
                    </a:lnTo>
                    <a:lnTo>
                      <a:pt x="422" y="2083"/>
                    </a:lnTo>
                    <a:lnTo>
                      <a:pt x="404" y="1997"/>
                    </a:lnTo>
                    <a:lnTo>
                      <a:pt x="377" y="1858"/>
                    </a:lnTo>
                    <a:lnTo>
                      <a:pt x="269" y="1746"/>
                    </a:lnTo>
                    <a:lnTo>
                      <a:pt x="135" y="1659"/>
                    </a:lnTo>
                    <a:lnTo>
                      <a:pt x="54" y="1512"/>
                    </a:lnTo>
                    <a:lnTo>
                      <a:pt x="18" y="1391"/>
                    </a:lnTo>
                    <a:lnTo>
                      <a:pt x="0" y="1201"/>
                    </a:lnTo>
                    <a:lnTo>
                      <a:pt x="45" y="1097"/>
                    </a:lnTo>
                    <a:lnTo>
                      <a:pt x="102" y="96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77" name="Freeform 11">
                <a:extLst>
                  <a:ext uri="{FF2B5EF4-FFF2-40B4-BE49-F238E27FC236}">
                    <a16:creationId xmlns:a16="http://schemas.microsoft.com/office/drawing/2014/main" id="{9E2E7B47-7775-A7D2-C77A-F9FC67EE1B29}"/>
                  </a:ext>
                </a:extLst>
              </p:cNvPr>
              <p:cNvSpPr>
                <a:spLocks/>
              </p:cNvSpPr>
              <p:nvPr/>
            </p:nvSpPr>
            <p:spPr bwMode="auto">
              <a:xfrm>
                <a:off x="2449513" y="2986088"/>
                <a:ext cx="992188" cy="1279525"/>
              </a:xfrm>
              <a:custGeom>
                <a:avLst/>
                <a:gdLst>
                  <a:gd name="T0" fmla="*/ 139129637 w 3074"/>
                  <a:gd name="T1" fmla="*/ 280519521 h 4022"/>
                  <a:gd name="T2" fmla="*/ 407121380 w 3074"/>
                  <a:gd name="T3" fmla="*/ 80220539 h 4022"/>
                  <a:gd name="T4" fmla="*/ 436622164 w 3074"/>
                  <a:gd name="T5" fmla="*/ 21190380 h 4022"/>
                  <a:gd name="T6" fmla="*/ 436622164 w 3074"/>
                  <a:gd name="T7" fmla="*/ 39857942 h 4022"/>
                  <a:gd name="T8" fmla="*/ 436622164 w 3074"/>
                  <a:gd name="T9" fmla="*/ 81734046 h 4022"/>
                  <a:gd name="T10" fmla="*/ 436622164 w 3074"/>
                  <a:gd name="T11" fmla="*/ 199794403 h 4022"/>
                  <a:gd name="T12" fmla="*/ 436622164 w 3074"/>
                  <a:gd name="T13" fmla="*/ 311296103 h 4022"/>
                  <a:gd name="T14" fmla="*/ 436622164 w 3074"/>
                  <a:gd name="T15" fmla="*/ 391516770 h 4022"/>
                  <a:gd name="T16" fmla="*/ 436622164 w 3074"/>
                  <a:gd name="T17" fmla="*/ 419770123 h 4022"/>
                  <a:gd name="T18" fmla="*/ 436622164 w 3074"/>
                  <a:gd name="T19" fmla="*/ 430350817 h 4022"/>
                  <a:gd name="T20" fmla="*/ 436622164 w 3074"/>
                  <a:gd name="T21" fmla="*/ 430350817 h 4022"/>
                  <a:gd name="T22" fmla="*/ 436622164 w 3074"/>
                  <a:gd name="T23" fmla="*/ 430350817 h 4022"/>
                  <a:gd name="T24" fmla="*/ 436622164 w 3074"/>
                  <a:gd name="T25" fmla="*/ 430350817 h 4022"/>
                  <a:gd name="T26" fmla="*/ 436622164 w 3074"/>
                  <a:gd name="T27" fmla="*/ 430350817 h 4022"/>
                  <a:gd name="T28" fmla="*/ 436622164 w 3074"/>
                  <a:gd name="T29" fmla="*/ 430350817 h 4022"/>
                  <a:gd name="T30" fmla="*/ 436622164 w 3074"/>
                  <a:gd name="T31" fmla="*/ 430350817 h 4022"/>
                  <a:gd name="T32" fmla="*/ 436622164 w 3074"/>
                  <a:gd name="T33" fmla="*/ 430350817 h 4022"/>
                  <a:gd name="T34" fmla="*/ 436622164 w 3074"/>
                  <a:gd name="T35" fmla="*/ 430350817 h 4022"/>
                  <a:gd name="T36" fmla="*/ 436622164 w 3074"/>
                  <a:gd name="T37" fmla="*/ 430350817 h 4022"/>
                  <a:gd name="T38" fmla="*/ 436622164 w 3074"/>
                  <a:gd name="T39" fmla="*/ 430350817 h 4022"/>
                  <a:gd name="T40" fmla="*/ 436622164 w 3074"/>
                  <a:gd name="T41" fmla="*/ 430350817 h 4022"/>
                  <a:gd name="T42" fmla="*/ 436622164 w 3074"/>
                  <a:gd name="T43" fmla="*/ 430350817 h 4022"/>
                  <a:gd name="T44" fmla="*/ 436622164 w 3074"/>
                  <a:gd name="T45" fmla="*/ 430350817 h 4022"/>
                  <a:gd name="T46" fmla="*/ 436622164 w 3074"/>
                  <a:gd name="T47" fmla="*/ 430350817 h 4022"/>
                  <a:gd name="T48" fmla="*/ 436622164 w 3074"/>
                  <a:gd name="T49" fmla="*/ 430350817 h 4022"/>
                  <a:gd name="T50" fmla="*/ 436622164 w 3074"/>
                  <a:gd name="T51" fmla="*/ 430350817 h 4022"/>
                  <a:gd name="T52" fmla="*/ 436622164 w 3074"/>
                  <a:gd name="T53" fmla="*/ 430350817 h 4022"/>
                  <a:gd name="T54" fmla="*/ 436622164 w 3074"/>
                  <a:gd name="T55" fmla="*/ 430350817 h 4022"/>
                  <a:gd name="T56" fmla="*/ 436622164 w 3074"/>
                  <a:gd name="T57" fmla="*/ 430350817 h 4022"/>
                  <a:gd name="T58" fmla="*/ 436622164 w 3074"/>
                  <a:gd name="T59" fmla="*/ 430350817 h 4022"/>
                  <a:gd name="T60" fmla="*/ 436622164 w 3074"/>
                  <a:gd name="T61" fmla="*/ 430350817 h 4022"/>
                  <a:gd name="T62" fmla="*/ 436622164 w 3074"/>
                  <a:gd name="T63" fmla="*/ 430350817 h 4022"/>
                  <a:gd name="T64" fmla="*/ 436622164 w 3074"/>
                  <a:gd name="T65" fmla="*/ 430350817 h 4022"/>
                  <a:gd name="T66" fmla="*/ 436622164 w 3074"/>
                  <a:gd name="T67" fmla="*/ 430350817 h 4022"/>
                  <a:gd name="T68" fmla="*/ 436622164 w 3074"/>
                  <a:gd name="T69" fmla="*/ 430350817 h 4022"/>
                  <a:gd name="T70" fmla="*/ 392746368 w 3074"/>
                  <a:gd name="T71" fmla="*/ 430350817 h 4022"/>
                  <a:gd name="T72" fmla="*/ 286987339 w 3074"/>
                  <a:gd name="T73" fmla="*/ 430350817 h 4022"/>
                  <a:gd name="T74" fmla="*/ 236161278 w 3074"/>
                  <a:gd name="T75" fmla="*/ 430350817 h 4022"/>
                  <a:gd name="T76" fmla="*/ 143750377 w 3074"/>
                  <a:gd name="T77" fmla="*/ 430350817 h 4022"/>
                  <a:gd name="T78" fmla="*/ 0 w 3074"/>
                  <a:gd name="T79" fmla="*/ 430350817 h 40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74"/>
                  <a:gd name="T121" fmla="*/ 0 h 4022"/>
                  <a:gd name="T122" fmla="*/ 3074 w 3074"/>
                  <a:gd name="T123" fmla="*/ 4022 h 402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74" h="4022">
                    <a:moveTo>
                      <a:pt x="197" y="635"/>
                    </a:moveTo>
                    <a:lnTo>
                      <a:pt x="271" y="556"/>
                    </a:lnTo>
                    <a:lnTo>
                      <a:pt x="477" y="438"/>
                    </a:lnTo>
                    <a:lnTo>
                      <a:pt x="793" y="159"/>
                    </a:lnTo>
                    <a:lnTo>
                      <a:pt x="830" y="98"/>
                    </a:lnTo>
                    <a:lnTo>
                      <a:pt x="885" y="42"/>
                    </a:lnTo>
                    <a:lnTo>
                      <a:pt x="959" y="0"/>
                    </a:lnTo>
                    <a:lnTo>
                      <a:pt x="1009" y="79"/>
                    </a:lnTo>
                    <a:lnTo>
                      <a:pt x="1109" y="88"/>
                    </a:lnTo>
                    <a:lnTo>
                      <a:pt x="1217" y="162"/>
                    </a:lnTo>
                    <a:lnTo>
                      <a:pt x="1237" y="282"/>
                    </a:lnTo>
                    <a:lnTo>
                      <a:pt x="1282" y="396"/>
                    </a:lnTo>
                    <a:lnTo>
                      <a:pt x="1304" y="507"/>
                    </a:lnTo>
                    <a:lnTo>
                      <a:pt x="1318" y="617"/>
                    </a:lnTo>
                    <a:lnTo>
                      <a:pt x="1316" y="737"/>
                    </a:lnTo>
                    <a:lnTo>
                      <a:pt x="1436" y="776"/>
                    </a:lnTo>
                    <a:lnTo>
                      <a:pt x="1537" y="795"/>
                    </a:lnTo>
                    <a:lnTo>
                      <a:pt x="1622" y="832"/>
                    </a:lnTo>
                    <a:lnTo>
                      <a:pt x="1708" y="954"/>
                    </a:lnTo>
                    <a:lnTo>
                      <a:pt x="1777" y="1087"/>
                    </a:lnTo>
                    <a:lnTo>
                      <a:pt x="1834" y="1210"/>
                    </a:lnTo>
                    <a:lnTo>
                      <a:pt x="1907" y="1273"/>
                    </a:lnTo>
                    <a:lnTo>
                      <a:pt x="1806" y="1509"/>
                    </a:lnTo>
                    <a:lnTo>
                      <a:pt x="1826" y="1701"/>
                    </a:lnTo>
                    <a:lnTo>
                      <a:pt x="1863" y="1828"/>
                    </a:lnTo>
                    <a:lnTo>
                      <a:pt x="1942" y="1970"/>
                    </a:lnTo>
                    <a:lnTo>
                      <a:pt x="2076" y="2058"/>
                    </a:lnTo>
                    <a:lnTo>
                      <a:pt x="2184" y="2171"/>
                    </a:lnTo>
                    <a:lnTo>
                      <a:pt x="2228" y="2392"/>
                    </a:lnTo>
                    <a:lnTo>
                      <a:pt x="2327" y="2429"/>
                    </a:lnTo>
                    <a:lnTo>
                      <a:pt x="2386" y="2376"/>
                    </a:lnTo>
                    <a:lnTo>
                      <a:pt x="2479" y="2343"/>
                    </a:lnTo>
                    <a:lnTo>
                      <a:pt x="2560" y="2419"/>
                    </a:lnTo>
                    <a:lnTo>
                      <a:pt x="2628" y="2523"/>
                    </a:lnTo>
                    <a:lnTo>
                      <a:pt x="2677" y="2617"/>
                    </a:lnTo>
                    <a:lnTo>
                      <a:pt x="2677" y="2708"/>
                    </a:lnTo>
                    <a:lnTo>
                      <a:pt x="2702" y="2827"/>
                    </a:lnTo>
                    <a:lnTo>
                      <a:pt x="2786" y="3021"/>
                    </a:lnTo>
                    <a:lnTo>
                      <a:pt x="2866" y="3143"/>
                    </a:lnTo>
                    <a:lnTo>
                      <a:pt x="2896" y="3263"/>
                    </a:lnTo>
                    <a:lnTo>
                      <a:pt x="2943" y="3388"/>
                    </a:lnTo>
                    <a:lnTo>
                      <a:pt x="3037" y="3396"/>
                    </a:lnTo>
                    <a:lnTo>
                      <a:pt x="3074" y="3425"/>
                    </a:lnTo>
                    <a:lnTo>
                      <a:pt x="3017" y="3535"/>
                    </a:lnTo>
                    <a:lnTo>
                      <a:pt x="2990" y="3587"/>
                    </a:lnTo>
                    <a:lnTo>
                      <a:pt x="2945" y="3648"/>
                    </a:lnTo>
                    <a:lnTo>
                      <a:pt x="2972" y="3769"/>
                    </a:lnTo>
                    <a:lnTo>
                      <a:pt x="2963" y="3881"/>
                    </a:lnTo>
                    <a:lnTo>
                      <a:pt x="2909" y="3916"/>
                    </a:lnTo>
                    <a:lnTo>
                      <a:pt x="2865" y="3959"/>
                    </a:lnTo>
                    <a:lnTo>
                      <a:pt x="2819" y="4022"/>
                    </a:lnTo>
                    <a:lnTo>
                      <a:pt x="2766" y="3829"/>
                    </a:lnTo>
                    <a:lnTo>
                      <a:pt x="2649" y="3752"/>
                    </a:lnTo>
                    <a:lnTo>
                      <a:pt x="2542" y="3648"/>
                    </a:lnTo>
                    <a:lnTo>
                      <a:pt x="2434" y="3492"/>
                    </a:lnTo>
                    <a:lnTo>
                      <a:pt x="2290" y="3353"/>
                    </a:lnTo>
                    <a:lnTo>
                      <a:pt x="2084" y="3025"/>
                    </a:lnTo>
                    <a:lnTo>
                      <a:pt x="1985" y="2895"/>
                    </a:lnTo>
                    <a:lnTo>
                      <a:pt x="1913" y="2774"/>
                    </a:lnTo>
                    <a:lnTo>
                      <a:pt x="1770" y="2618"/>
                    </a:lnTo>
                    <a:lnTo>
                      <a:pt x="1608" y="2453"/>
                    </a:lnTo>
                    <a:lnTo>
                      <a:pt x="1456" y="2315"/>
                    </a:lnTo>
                    <a:lnTo>
                      <a:pt x="1281" y="2217"/>
                    </a:lnTo>
                    <a:lnTo>
                      <a:pt x="1178" y="2151"/>
                    </a:lnTo>
                    <a:lnTo>
                      <a:pt x="1115" y="2038"/>
                    </a:lnTo>
                    <a:lnTo>
                      <a:pt x="1079" y="1917"/>
                    </a:lnTo>
                    <a:lnTo>
                      <a:pt x="1124" y="1778"/>
                    </a:lnTo>
                    <a:lnTo>
                      <a:pt x="1088" y="1675"/>
                    </a:lnTo>
                    <a:lnTo>
                      <a:pt x="998" y="1649"/>
                    </a:lnTo>
                    <a:lnTo>
                      <a:pt x="909" y="1614"/>
                    </a:lnTo>
                    <a:lnTo>
                      <a:pt x="819" y="1571"/>
                    </a:lnTo>
                    <a:lnTo>
                      <a:pt x="765" y="1501"/>
                    </a:lnTo>
                    <a:lnTo>
                      <a:pt x="657" y="1450"/>
                    </a:lnTo>
                    <a:lnTo>
                      <a:pt x="559" y="1380"/>
                    </a:lnTo>
                    <a:lnTo>
                      <a:pt x="523" y="1294"/>
                    </a:lnTo>
                    <a:lnTo>
                      <a:pt x="460" y="1285"/>
                    </a:lnTo>
                    <a:lnTo>
                      <a:pt x="397" y="1337"/>
                    </a:lnTo>
                    <a:lnTo>
                      <a:pt x="280" y="1320"/>
                    </a:lnTo>
                    <a:lnTo>
                      <a:pt x="137" y="1164"/>
                    </a:lnTo>
                    <a:lnTo>
                      <a:pt x="0" y="981"/>
                    </a:lnTo>
                    <a:lnTo>
                      <a:pt x="197" y="635"/>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78" name="Freeform 12">
                <a:extLst>
                  <a:ext uri="{FF2B5EF4-FFF2-40B4-BE49-F238E27FC236}">
                    <a16:creationId xmlns:a16="http://schemas.microsoft.com/office/drawing/2014/main" id="{FAFAF3C1-E8C2-2C1B-1018-876A4954B25A}"/>
                  </a:ext>
                </a:extLst>
              </p:cNvPr>
              <p:cNvSpPr>
                <a:spLocks/>
              </p:cNvSpPr>
              <p:nvPr/>
            </p:nvSpPr>
            <p:spPr bwMode="auto">
              <a:xfrm>
                <a:off x="4518025" y="2843213"/>
                <a:ext cx="703263" cy="1223962"/>
              </a:xfrm>
              <a:custGeom>
                <a:avLst/>
                <a:gdLst>
                  <a:gd name="T0" fmla="*/ 436191932 w 2181"/>
                  <a:gd name="T1" fmla="*/ 8104483 h 3842"/>
                  <a:gd name="T2" fmla="*/ 436191932 w 2181"/>
                  <a:gd name="T3" fmla="*/ 133216693 h 3842"/>
                  <a:gd name="T4" fmla="*/ 436191932 w 2181"/>
                  <a:gd name="T5" fmla="*/ 202610728 h 3842"/>
                  <a:gd name="T6" fmla="*/ 436191932 w 2181"/>
                  <a:gd name="T7" fmla="*/ 303409577 h 3842"/>
                  <a:gd name="T8" fmla="*/ 436191932 w 2181"/>
                  <a:gd name="T9" fmla="*/ 365205819 h 3842"/>
                  <a:gd name="T10" fmla="*/ 436191932 w 2181"/>
                  <a:gd name="T11" fmla="*/ 430949786 h 3842"/>
                  <a:gd name="T12" fmla="*/ 436191932 w 2181"/>
                  <a:gd name="T13" fmla="*/ 430949786 h 3842"/>
                  <a:gd name="T14" fmla="*/ 436191932 w 2181"/>
                  <a:gd name="T15" fmla="*/ 430949786 h 3842"/>
                  <a:gd name="T16" fmla="*/ 436191932 w 2181"/>
                  <a:gd name="T17" fmla="*/ 430949786 h 3842"/>
                  <a:gd name="T18" fmla="*/ 436191932 w 2181"/>
                  <a:gd name="T19" fmla="*/ 430949786 h 3842"/>
                  <a:gd name="T20" fmla="*/ 436191932 w 2181"/>
                  <a:gd name="T21" fmla="*/ 430949786 h 3842"/>
                  <a:gd name="T22" fmla="*/ 436191932 w 2181"/>
                  <a:gd name="T23" fmla="*/ 430949786 h 3842"/>
                  <a:gd name="T24" fmla="*/ 436191932 w 2181"/>
                  <a:gd name="T25" fmla="*/ 430949786 h 3842"/>
                  <a:gd name="T26" fmla="*/ 436191932 w 2181"/>
                  <a:gd name="T27" fmla="*/ 430949786 h 3842"/>
                  <a:gd name="T28" fmla="*/ 436191932 w 2181"/>
                  <a:gd name="T29" fmla="*/ 430949786 h 3842"/>
                  <a:gd name="T30" fmla="*/ 436191932 w 2181"/>
                  <a:gd name="T31" fmla="*/ 430949786 h 3842"/>
                  <a:gd name="T32" fmla="*/ 436191932 w 2181"/>
                  <a:gd name="T33" fmla="*/ 430949786 h 3842"/>
                  <a:gd name="T34" fmla="*/ 436191932 w 2181"/>
                  <a:gd name="T35" fmla="*/ 430949786 h 3842"/>
                  <a:gd name="T36" fmla="*/ 436191932 w 2181"/>
                  <a:gd name="T37" fmla="*/ 430949786 h 3842"/>
                  <a:gd name="T38" fmla="*/ 436191932 w 2181"/>
                  <a:gd name="T39" fmla="*/ 430949786 h 3842"/>
                  <a:gd name="T40" fmla="*/ 436191932 w 2181"/>
                  <a:gd name="T41" fmla="*/ 430949786 h 3842"/>
                  <a:gd name="T42" fmla="*/ 436191932 w 2181"/>
                  <a:gd name="T43" fmla="*/ 430949786 h 3842"/>
                  <a:gd name="T44" fmla="*/ 436191932 w 2181"/>
                  <a:gd name="T45" fmla="*/ 430949786 h 3842"/>
                  <a:gd name="T46" fmla="*/ 436191932 w 2181"/>
                  <a:gd name="T47" fmla="*/ 430949786 h 3842"/>
                  <a:gd name="T48" fmla="*/ 436191932 w 2181"/>
                  <a:gd name="T49" fmla="*/ 430949786 h 3842"/>
                  <a:gd name="T50" fmla="*/ 436191932 w 2181"/>
                  <a:gd name="T51" fmla="*/ 430949786 h 3842"/>
                  <a:gd name="T52" fmla="*/ 436191932 w 2181"/>
                  <a:gd name="T53" fmla="*/ 430949786 h 3842"/>
                  <a:gd name="T54" fmla="*/ 436191932 w 2181"/>
                  <a:gd name="T55" fmla="*/ 430949786 h 3842"/>
                  <a:gd name="T56" fmla="*/ 371801592 w 2181"/>
                  <a:gd name="T57" fmla="*/ 430949786 h 3842"/>
                  <a:gd name="T58" fmla="*/ 316568333 w 2181"/>
                  <a:gd name="T59" fmla="*/ 430949786 h 3842"/>
                  <a:gd name="T60" fmla="*/ 330376751 w 2181"/>
                  <a:gd name="T61" fmla="*/ 430949786 h 3842"/>
                  <a:gd name="T62" fmla="*/ 311965665 w 2181"/>
                  <a:gd name="T63" fmla="*/ 430949786 h 3842"/>
                  <a:gd name="T64" fmla="*/ 243435233 w 2181"/>
                  <a:gd name="T65" fmla="*/ 430949786 h 3842"/>
                  <a:gd name="T66" fmla="*/ 248038108 w 2181"/>
                  <a:gd name="T67" fmla="*/ 430949786 h 3842"/>
                  <a:gd name="T68" fmla="*/ 146777393 w 2181"/>
                  <a:gd name="T69" fmla="*/ 430949786 h 3842"/>
                  <a:gd name="T70" fmla="*/ 129900460 w 2181"/>
                  <a:gd name="T71" fmla="*/ 430949786 h 3842"/>
                  <a:gd name="T72" fmla="*/ 182576763 w 2181"/>
                  <a:gd name="T73" fmla="*/ 430949786 h 3842"/>
                  <a:gd name="T74" fmla="*/ 217353120 w 2181"/>
                  <a:gd name="T75" fmla="*/ 430949786 h 3842"/>
                  <a:gd name="T76" fmla="*/ 306851336 w 2181"/>
                  <a:gd name="T77" fmla="*/ 430949786 h 3842"/>
                  <a:gd name="T78" fmla="*/ 220421687 w 2181"/>
                  <a:gd name="T79" fmla="*/ 430949786 h 3842"/>
                  <a:gd name="T80" fmla="*/ 311454211 w 2181"/>
                  <a:gd name="T81" fmla="*/ 430949786 h 3842"/>
                  <a:gd name="T82" fmla="*/ 205590413 w 2181"/>
                  <a:gd name="T83" fmla="*/ 430949786 h 3842"/>
                  <a:gd name="T84" fmla="*/ 143197321 w 2181"/>
                  <a:gd name="T85" fmla="*/ 430949786 h 3842"/>
                  <a:gd name="T86" fmla="*/ 160585396 w 2181"/>
                  <a:gd name="T87" fmla="*/ 430949786 h 3842"/>
                  <a:gd name="T88" fmla="*/ 101772507 w 2181"/>
                  <a:gd name="T89" fmla="*/ 430949786 h 3842"/>
                  <a:gd name="T90" fmla="*/ 0 w 2181"/>
                  <a:gd name="T91" fmla="*/ 430949786 h 3842"/>
                  <a:gd name="T92" fmla="*/ 82849863 w 2181"/>
                  <a:gd name="T93" fmla="*/ 430949786 h 3842"/>
                  <a:gd name="T94" fmla="*/ 177973991 w 2181"/>
                  <a:gd name="T95" fmla="*/ 430949786 h 3842"/>
                  <a:gd name="T96" fmla="*/ 243435233 w 2181"/>
                  <a:gd name="T97" fmla="*/ 409780111 h 3842"/>
                  <a:gd name="T98" fmla="*/ 256220952 w 2181"/>
                  <a:gd name="T99" fmla="*/ 329242503 h 3842"/>
                  <a:gd name="T100" fmla="*/ 142174622 w 2181"/>
                  <a:gd name="T101" fmla="*/ 284668212 h 3842"/>
                  <a:gd name="T102" fmla="*/ 192805005 w 2181"/>
                  <a:gd name="T103" fmla="*/ 197545636 h 3842"/>
                  <a:gd name="T104" fmla="*/ 239344019 w 2181"/>
                  <a:gd name="T105" fmla="*/ 100292181 h 3842"/>
                  <a:gd name="T106" fmla="*/ 333956512 w 2181"/>
                  <a:gd name="T107" fmla="*/ 48119956 h 3842"/>
                  <a:gd name="T108" fmla="*/ 389189771 w 2181"/>
                  <a:gd name="T109" fmla="*/ 0 h 38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81"/>
                  <a:gd name="T166" fmla="*/ 0 h 3842"/>
                  <a:gd name="T167" fmla="*/ 2181 w 2181"/>
                  <a:gd name="T168" fmla="*/ 3842 h 384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81" h="3842">
                    <a:moveTo>
                      <a:pt x="968" y="104"/>
                    </a:moveTo>
                    <a:lnTo>
                      <a:pt x="1057" y="16"/>
                    </a:lnTo>
                    <a:lnTo>
                      <a:pt x="1125" y="97"/>
                    </a:lnTo>
                    <a:lnTo>
                      <a:pt x="1308" y="263"/>
                    </a:lnTo>
                    <a:lnTo>
                      <a:pt x="1269" y="279"/>
                    </a:lnTo>
                    <a:lnTo>
                      <a:pt x="1224" y="400"/>
                    </a:lnTo>
                    <a:lnTo>
                      <a:pt x="1170" y="478"/>
                    </a:lnTo>
                    <a:lnTo>
                      <a:pt x="1161" y="599"/>
                    </a:lnTo>
                    <a:lnTo>
                      <a:pt x="1134" y="721"/>
                    </a:lnTo>
                    <a:lnTo>
                      <a:pt x="1206" y="721"/>
                    </a:lnTo>
                    <a:lnTo>
                      <a:pt x="1242" y="781"/>
                    </a:lnTo>
                    <a:lnTo>
                      <a:pt x="1224" y="868"/>
                    </a:lnTo>
                    <a:lnTo>
                      <a:pt x="1260" y="920"/>
                    </a:lnTo>
                    <a:lnTo>
                      <a:pt x="1323" y="954"/>
                    </a:lnTo>
                    <a:lnTo>
                      <a:pt x="1377" y="989"/>
                    </a:lnTo>
                    <a:lnTo>
                      <a:pt x="1359" y="1058"/>
                    </a:lnTo>
                    <a:lnTo>
                      <a:pt x="1386" y="1171"/>
                    </a:lnTo>
                    <a:lnTo>
                      <a:pt x="1466" y="1223"/>
                    </a:lnTo>
                    <a:lnTo>
                      <a:pt x="1529" y="1286"/>
                    </a:lnTo>
                    <a:lnTo>
                      <a:pt x="1601" y="1344"/>
                    </a:lnTo>
                    <a:lnTo>
                      <a:pt x="1673" y="1396"/>
                    </a:lnTo>
                    <a:lnTo>
                      <a:pt x="1736" y="1422"/>
                    </a:lnTo>
                    <a:lnTo>
                      <a:pt x="1843" y="1448"/>
                    </a:lnTo>
                    <a:lnTo>
                      <a:pt x="1933" y="1456"/>
                    </a:lnTo>
                    <a:lnTo>
                      <a:pt x="2032" y="1474"/>
                    </a:lnTo>
                    <a:lnTo>
                      <a:pt x="2032" y="1526"/>
                    </a:lnTo>
                    <a:lnTo>
                      <a:pt x="2050" y="1612"/>
                    </a:lnTo>
                    <a:lnTo>
                      <a:pt x="1972" y="1731"/>
                    </a:lnTo>
                    <a:lnTo>
                      <a:pt x="2028" y="1808"/>
                    </a:lnTo>
                    <a:lnTo>
                      <a:pt x="2127" y="1886"/>
                    </a:lnTo>
                    <a:lnTo>
                      <a:pt x="2181" y="1964"/>
                    </a:lnTo>
                    <a:lnTo>
                      <a:pt x="2113" y="2010"/>
                    </a:lnTo>
                    <a:lnTo>
                      <a:pt x="2041" y="2036"/>
                    </a:lnTo>
                    <a:lnTo>
                      <a:pt x="1978" y="2088"/>
                    </a:lnTo>
                    <a:lnTo>
                      <a:pt x="1924" y="2131"/>
                    </a:lnTo>
                    <a:lnTo>
                      <a:pt x="1852" y="2209"/>
                    </a:lnTo>
                    <a:lnTo>
                      <a:pt x="1780" y="2270"/>
                    </a:lnTo>
                    <a:lnTo>
                      <a:pt x="1700" y="2287"/>
                    </a:lnTo>
                    <a:lnTo>
                      <a:pt x="1619" y="2331"/>
                    </a:lnTo>
                    <a:lnTo>
                      <a:pt x="1592" y="2443"/>
                    </a:lnTo>
                    <a:lnTo>
                      <a:pt x="1574" y="2504"/>
                    </a:lnTo>
                    <a:lnTo>
                      <a:pt x="1463" y="2526"/>
                    </a:lnTo>
                    <a:lnTo>
                      <a:pt x="1382" y="2613"/>
                    </a:lnTo>
                    <a:lnTo>
                      <a:pt x="1319" y="2717"/>
                    </a:lnTo>
                    <a:lnTo>
                      <a:pt x="1230" y="2743"/>
                    </a:lnTo>
                    <a:lnTo>
                      <a:pt x="1230" y="2821"/>
                    </a:lnTo>
                    <a:lnTo>
                      <a:pt x="1221" y="2950"/>
                    </a:lnTo>
                    <a:lnTo>
                      <a:pt x="1283" y="3080"/>
                    </a:lnTo>
                    <a:lnTo>
                      <a:pt x="1373" y="3184"/>
                    </a:lnTo>
                    <a:lnTo>
                      <a:pt x="1337" y="3245"/>
                    </a:lnTo>
                    <a:lnTo>
                      <a:pt x="1301" y="3349"/>
                    </a:lnTo>
                    <a:lnTo>
                      <a:pt x="1185" y="3383"/>
                    </a:lnTo>
                    <a:lnTo>
                      <a:pt x="1077" y="3383"/>
                    </a:lnTo>
                    <a:lnTo>
                      <a:pt x="1014" y="3487"/>
                    </a:lnTo>
                    <a:lnTo>
                      <a:pt x="969" y="3634"/>
                    </a:lnTo>
                    <a:lnTo>
                      <a:pt x="898" y="3738"/>
                    </a:lnTo>
                    <a:lnTo>
                      <a:pt x="817" y="3816"/>
                    </a:lnTo>
                    <a:lnTo>
                      <a:pt x="727" y="3825"/>
                    </a:lnTo>
                    <a:lnTo>
                      <a:pt x="682" y="3842"/>
                    </a:lnTo>
                    <a:lnTo>
                      <a:pt x="619" y="3799"/>
                    </a:lnTo>
                    <a:lnTo>
                      <a:pt x="583" y="3738"/>
                    </a:lnTo>
                    <a:lnTo>
                      <a:pt x="646" y="3617"/>
                    </a:lnTo>
                    <a:lnTo>
                      <a:pt x="583" y="3548"/>
                    </a:lnTo>
                    <a:lnTo>
                      <a:pt x="610" y="3418"/>
                    </a:lnTo>
                    <a:lnTo>
                      <a:pt x="539" y="3349"/>
                    </a:lnTo>
                    <a:lnTo>
                      <a:pt x="476" y="3227"/>
                    </a:lnTo>
                    <a:lnTo>
                      <a:pt x="485" y="3098"/>
                    </a:lnTo>
                    <a:lnTo>
                      <a:pt x="485" y="2950"/>
                    </a:lnTo>
                    <a:lnTo>
                      <a:pt x="422" y="2847"/>
                    </a:lnTo>
                    <a:lnTo>
                      <a:pt x="287" y="2794"/>
                    </a:lnTo>
                    <a:lnTo>
                      <a:pt x="152" y="2710"/>
                    </a:lnTo>
                    <a:lnTo>
                      <a:pt x="254" y="2546"/>
                    </a:lnTo>
                    <a:lnTo>
                      <a:pt x="313" y="2461"/>
                    </a:lnTo>
                    <a:lnTo>
                      <a:pt x="357" y="2353"/>
                    </a:lnTo>
                    <a:lnTo>
                      <a:pt x="323" y="2267"/>
                    </a:lnTo>
                    <a:lnTo>
                      <a:pt x="425" y="2184"/>
                    </a:lnTo>
                    <a:lnTo>
                      <a:pt x="518" y="2142"/>
                    </a:lnTo>
                    <a:lnTo>
                      <a:pt x="600" y="2121"/>
                    </a:lnTo>
                    <a:lnTo>
                      <a:pt x="464" y="1935"/>
                    </a:lnTo>
                    <a:lnTo>
                      <a:pt x="431" y="1827"/>
                    </a:lnTo>
                    <a:lnTo>
                      <a:pt x="540" y="1840"/>
                    </a:lnTo>
                    <a:lnTo>
                      <a:pt x="609" y="1773"/>
                    </a:lnTo>
                    <a:lnTo>
                      <a:pt x="508" y="1714"/>
                    </a:lnTo>
                    <a:lnTo>
                      <a:pt x="402" y="1714"/>
                    </a:lnTo>
                    <a:lnTo>
                      <a:pt x="357" y="1747"/>
                    </a:lnTo>
                    <a:lnTo>
                      <a:pt x="280" y="1678"/>
                    </a:lnTo>
                    <a:lnTo>
                      <a:pt x="306" y="1595"/>
                    </a:lnTo>
                    <a:lnTo>
                      <a:pt x="314" y="1514"/>
                    </a:lnTo>
                    <a:lnTo>
                      <a:pt x="233" y="1438"/>
                    </a:lnTo>
                    <a:lnTo>
                      <a:pt x="199" y="1348"/>
                    </a:lnTo>
                    <a:lnTo>
                      <a:pt x="99" y="1325"/>
                    </a:lnTo>
                    <a:lnTo>
                      <a:pt x="0" y="1194"/>
                    </a:lnTo>
                    <a:lnTo>
                      <a:pt x="92" y="1095"/>
                    </a:lnTo>
                    <a:lnTo>
                      <a:pt x="162" y="983"/>
                    </a:lnTo>
                    <a:lnTo>
                      <a:pt x="250" y="925"/>
                    </a:lnTo>
                    <a:lnTo>
                      <a:pt x="348" y="926"/>
                    </a:lnTo>
                    <a:lnTo>
                      <a:pt x="438" y="868"/>
                    </a:lnTo>
                    <a:lnTo>
                      <a:pt x="476" y="809"/>
                    </a:lnTo>
                    <a:lnTo>
                      <a:pt x="512" y="743"/>
                    </a:lnTo>
                    <a:lnTo>
                      <a:pt x="501" y="650"/>
                    </a:lnTo>
                    <a:lnTo>
                      <a:pt x="384" y="639"/>
                    </a:lnTo>
                    <a:lnTo>
                      <a:pt x="278" y="562"/>
                    </a:lnTo>
                    <a:lnTo>
                      <a:pt x="259" y="464"/>
                    </a:lnTo>
                    <a:lnTo>
                      <a:pt x="377" y="390"/>
                    </a:lnTo>
                    <a:lnTo>
                      <a:pt x="420" y="237"/>
                    </a:lnTo>
                    <a:lnTo>
                      <a:pt x="468" y="198"/>
                    </a:lnTo>
                    <a:lnTo>
                      <a:pt x="555" y="173"/>
                    </a:lnTo>
                    <a:lnTo>
                      <a:pt x="653" y="95"/>
                    </a:lnTo>
                    <a:lnTo>
                      <a:pt x="707" y="36"/>
                    </a:lnTo>
                    <a:lnTo>
                      <a:pt x="761" y="0"/>
                    </a:lnTo>
                    <a:lnTo>
                      <a:pt x="968" y="10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79" name="Freeform 13">
                <a:extLst>
                  <a:ext uri="{FF2B5EF4-FFF2-40B4-BE49-F238E27FC236}">
                    <a16:creationId xmlns:a16="http://schemas.microsoft.com/office/drawing/2014/main" id="{4AAF7414-F03B-3E25-4E55-AE771026AB15}"/>
                  </a:ext>
                </a:extLst>
              </p:cNvPr>
              <p:cNvSpPr>
                <a:spLocks/>
              </p:cNvSpPr>
              <p:nvPr/>
            </p:nvSpPr>
            <p:spPr bwMode="auto">
              <a:xfrm>
                <a:off x="4781550" y="2927350"/>
                <a:ext cx="742950" cy="1358900"/>
              </a:xfrm>
              <a:custGeom>
                <a:avLst/>
                <a:gdLst>
                  <a:gd name="T0" fmla="*/ 339504928 w 2055"/>
                  <a:gd name="T1" fmla="*/ 27505885 h 3947"/>
                  <a:gd name="T2" fmla="*/ 368338123 w 2055"/>
                  <a:gd name="T3" fmla="*/ 237317400 h 3947"/>
                  <a:gd name="T4" fmla="*/ 466369355 w 2055"/>
                  <a:gd name="T5" fmla="*/ 426659519 h 3947"/>
                  <a:gd name="T6" fmla="*/ 489061620 w 2055"/>
                  <a:gd name="T7" fmla="*/ 465732229 h 3947"/>
                  <a:gd name="T8" fmla="*/ 489061620 w 2055"/>
                  <a:gd name="T9" fmla="*/ 465732229 h 3947"/>
                  <a:gd name="T10" fmla="*/ 489061620 w 2055"/>
                  <a:gd name="T11" fmla="*/ 465732229 h 3947"/>
                  <a:gd name="T12" fmla="*/ 489061620 w 2055"/>
                  <a:gd name="T13" fmla="*/ 465732229 h 3947"/>
                  <a:gd name="T14" fmla="*/ 489061620 w 2055"/>
                  <a:gd name="T15" fmla="*/ 465732229 h 3947"/>
                  <a:gd name="T16" fmla="*/ 489061620 w 2055"/>
                  <a:gd name="T17" fmla="*/ 465732229 h 3947"/>
                  <a:gd name="T18" fmla="*/ 489061620 w 2055"/>
                  <a:gd name="T19" fmla="*/ 465732229 h 3947"/>
                  <a:gd name="T20" fmla="*/ 489061620 w 2055"/>
                  <a:gd name="T21" fmla="*/ 465732229 h 3947"/>
                  <a:gd name="T22" fmla="*/ 489061620 w 2055"/>
                  <a:gd name="T23" fmla="*/ 465732229 h 3947"/>
                  <a:gd name="T24" fmla="*/ 489061620 w 2055"/>
                  <a:gd name="T25" fmla="*/ 465732229 h 3947"/>
                  <a:gd name="T26" fmla="*/ 489061620 w 2055"/>
                  <a:gd name="T27" fmla="*/ 465732229 h 3947"/>
                  <a:gd name="T28" fmla="*/ 489061620 w 2055"/>
                  <a:gd name="T29" fmla="*/ 465732229 h 3947"/>
                  <a:gd name="T30" fmla="*/ 489061620 w 2055"/>
                  <a:gd name="T31" fmla="*/ 465732229 h 3947"/>
                  <a:gd name="T32" fmla="*/ 489061620 w 2055"/>
                  <a:gd name="T33" fmla="*/ 465732229 h 3947"/>
                  <a:gd name="T34" fmla="*/ 489061620 w 2055"/>
                  <a:gd name="T35" fmla="*/ 465732229 h 3947"/>
                  <a:gd name="T36" fmla="*/ 489061620 w 2055"/>
                  <a:gd name="T37" fmla="*/ 465732229 h 3947"/>
                  <a:gd name="T38" fmla="*/ 489061620 w 2055"/>
                  <a:gd name="T39" fmla="*/ 465732229 h 3947"/>
                  <a:gd name="T40" fmla="*/ 489061620 w 2055"/>
                  <a:gd name="T41" fmla="*/ 465732229 h 3947"/>
                  <a:gd name="T42" fmla="*/ 489061620 w 2055"/>
                  <a:gd name="T43" fmla="*/ 465732229 h 3947"/>
                  <a:gd name="T44" fmla="*/ 449069671 w 2055"/>
                  <a:gd name="T45" fmla="*/ 465732229 h 3947"/>
                  <a:gd name="T46" fmla="*/ 345271800 w 2055"/>
                  <a:gd name="T47" fmla="*/ 465732229 h 3947"/>
                  <a:gd name="T48" fmla="*/ 229940943 w 2055"/>
                  <a:gd name="T49" fmla="*/ 465732229 h 3947"/>
                  <a:gd name="T50" fmla="*/ 97310373 w 2055"/>
                  <a:gd name="T51" fmla="*/ 465732229 h 3947"/>
                  <a:gd name="T52" fmla="*/ 22345544 w 2055"/>
                  <a:gd name="T53" fmla="*/ 465732229 h 3947"/>
                  <a:gd name="T54" fmla="*/ 50457348 w 2055"/>
                  <a:gd name="T55" fmla="*/ 465732229 h 3947"/>
                  <a:gd name="T56" fmla="*/ 126143072 w 2055"/>
                  <a:gd name="T57" fmla="*/ 465732229 h 3947"/>
                  <a:gd name="T58" fmla="*/ 240753041 w 2055"/>
                  <a:gd name="T59" fmla="*/ 465732229 h 3947"/>
                  <a:gd name="T60" fmla="*/ 333738755 w 2055"/>
                  <a:gd name="T61" fmla="*/ 465732229 h 3947"/>
                  <a:gd name="T62" fmla="*/ 299139387 w 2055"/>
                  <a:gd name="T63" fmla="*/ 465732229 h 3947"/>
                  <a:gd name="T64" fmla="*/ 264540253 w 2055"/>
                  <a:gd name="T65" fmla="*/ 465732229 h 3947"/>
                  <a:gd name="T66" fmla="*/ 322205477 w 2055"/>
                  <a:gd name="T67" fmla="*/ 465732229 h 3947"/>
                  <a:gd name="T68" fmla="*/ 415911729 w 2055"/>
                  <a:gd name="T69" fmla="*/ 465732229 h 3947"/>
                  <a:gd name="T70" fmla="*/ 489061620 w 2055"/>
                  <a:gd name="T71" fmla="*/ 465732229 h 3947"/>
                  <a:gd name="T72" fmla="*/ 489061620 w 2055"/>
                  <a:gd name="T73" fmla="*/ 465732229 h 3947"/>
                  <a:gd name="T74" fmla="*/ 489061620 w 2055"/>
                  <a:gd name="T75" fmla="*/ 465732229 h 3947"/>
                  <a:gd name="T76" fmla="*/ 489061620 w 2055"/>
                  <a:gd name="T77" fmla="*/ 465732229 h 3947"/>
                  <a:gd name="T78" fmla="*/ 489061620 w 2055"/>
                  <a:gd name="T79" fmla="*/ 465732229 h 3947"/>
                  <a:gd name="T80" fmla="*/ 489061620 w 2055"/>
                  <a:gd name="T81" fmla="*/ 465732229 h 3947"/>
                  <a:gd name="T82" fmla="*/ 489061620 w 2055"/>
                  <a:gd name="T83" fmla="*/ 465732229 h 3947"/>
                  <a:gd name="T84" fmla="*/ 489061620 w 2055"/>
                  <a:gd name="T85" fmla="*/ 465732229 h 3947"/>
                  <a:gd name="T86" fmla="*/ 489061620 w 2055"/>
                  <a:gd name="T87" fmla="*/ 465732229 h 3947"/>
                  <a:gd name="T88" fmla="*/ 489061620 w 2055"/>
                  <a:gd name="T89" fmla="*/ 465732229 h 3947"/>
                  <a:gd name="T90" fmla="*/ 415911729 w 2055"/>
                  <a:gd name="T91" fmla="*/ 465732229 h 3947"/>
                  <a:gd name="T92" fmla="*/ 348875716 w 2055"/>
                  <a:gd name="T93" fmla="*/ 465732229 h 3947"/>
                  <a:gd name="T94" fmla="*/ 330855202 w 2055"/>
                  <a:gd name="T95" fmla="*/ 411947041 h 3947"/>
                  <a:gd name="T96" fmla="*/ 262377763 w 2055"/>
                  <a:gd name="T97" fmla="*/ 356935535 h 3947"/>
                  <a:gd name="T98" fmla="*/ 249402825 w 2055"/>
                  <a:gd name="T99" fmla="*/ 270580094 h 3947"/>
                  <a:gd name="T100" fmla="*/ 220570271 w 2055"/>
                  <a:gd name="T101" fmla="*/ 198937186 h 3947"/>
                  <a:gd name="T102" fmla="*/ 260215040 w 2055"/>
                  <a:gd name="T103" fmla="*/ 81877756 h 3947"/>
                  <a:gd name="T104" fmla="*/ 315718241 w 2055"/>
                  <a:gd name="T105" fmla="*/ 0 h 394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55"/>
                  <a:gd name="T160" fmla="*/ 0 h 3947"/>
                  <a:gd name="T161" fmla="*/ 2055 w 2055"/>
                  <a:gd name="T162" fmla="*/ 3947 h 394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55" h="3947">
                    <a:moveTo>
                      <a:pt x="438" y="0"/>
                    </a:moveTo>
                    <a:lnTo>
                      <a:pt x="471" y="43"/>
                    </a:lnTo>
                    <a:lnTo>
                      <a:pt x="487" y="179"/>
                    </a:lnTo>
                    <a:lnTo>
                      <a:pt x="511" y="371"/>
                    </a:lnTo>
                    <a:lnTo>
                      <a:pt x="639" y="515"/>
                    </a:lnTo>
                    <a:lnTo>
                      <a:pt x="647" y="667"/>
                    </a:lnTo>
                    <a:lnTo>
                      <a:pt x="703" y="795"/>
                    </a:lnTo>
                    <a:lnTo>
                      <a:pt x="887" y="859"/>
                    </a:lnTo>
                    <a:lnTo>
                      <a:pt x="1039" y="947"/>
                    </a:lnTo>
                    <a:lnTo>
                      <a:pt x="1175" y="963"/>
                    </a:lnTo>
                    <a:lnTo>
                      <a:pt x="1351" y="1075"/>
                    </a:lnTo>
                    <a:lnTo>
                      <a:pt x="1607" y="1067"/>
                    </a:lnTo>
                    <a:lnTo>
                      <a:pt x="1799" y="1099"/>
                    </a:lnTo>
                    <a:lnTo>
                      <a:pt x="1871" y="1163"/>
                    </a:lnTo>
                    <a:lnTo>
                      <a:pt x="2015" y="1115"/>
                    </a:lnTo>
                    <a:lnTo>
                      <a:pt x="2047" y="1227"/>
                    </a:lnTo>
                    <a:lnTo>
                      <a:pt x="2055" y="1331"/>
                    </a:lnTo>
                    <a:lnTo>
                      <a:pt x="1991" y="1443"/>
                    </a:lnTo>
                    <a:lnTo>
                      <a:pt x="1943" y="1595"/>
                    </a:lnTo>
                    <a:lnTo>
                      <a:pt x="1855" y="1563"/>
                    </a:lnTo>
                    <a:lnTo>
                      <a:pt x="1791" y="1651"/>
                    </a:lnTo>
                    <a:lnTo>
                      <a:pt x="1703" y="1667"/>
                    </a:lnTo>
                    <a:lnTo>
                      <a:pt x="1671" y="1811"/>
                    </a:lnTo>
                    <a:lnTo>
                      <a:pt x="1687" y="1923"/>
                    </a:lnTo>
                    <a:lnTo>
                      <a:pt x="1735" y="1979"/>
                    </a:lnTo>
                    <a:lnTo>
                      <a:pt x="1711" y="2147"/>
                    </a:lnTo>
                    <a:lnTo>
                      <a:pt x="1727" y="2323"/>
                    </a:lnTo>
                    <a:lnTo>
                      <a:pt x="1703" y="2499"/>
                    </a:lnTo>
                    <a:lnTo>
                      <a:pt x="1735" y="2771"/>
                    </a:lnTo>
                    <a:lnTo>
                      <a:pt x="1695" y="3035"/>
                    </a:lnTo>
                    <a:lnTo>
                      <a:pt x="1687" y="3211"/>
                    </a:lnTo>
                    <a:lnTo>
                      <a:pt x="1679" y="3403"/>
                    </a:lnTo>
                    <a:lnTo>
                      <a:pt x="1663" y="3571"/>
                    </a:lnTo>
                    <a:lnTo>
                      <a:pt x="1615" y="3699"/>
                    </a:lnTo>
                    <a:lnTo>
                      <a:pt x="1575" y="3771"/>
                    </a:lnTo>
                    <a:lnTo>
                      <a:pt x="1503" y="3795"/>
                    </a:lnTo>
                    <a:lnTo>
                      <a:pt x="1423" y="3835"/>
                    </a:lnTo>
                    <a:lnTo>
                      <a:pt x="1343" y="3883"/>
                    </a:lnTo>
                    <a:lnTo>
                      <a:pt x="1231" y="3891"/>
                    </a:lnTo>
                    <a:lnTo>
                      <a:pt x="1119" y="3899"/>
                    </a:lnTo>
                    <a:lnTo>
                      <a:pt x="1031" y="3907"/>
                    </a:lnTo>
                    <a:lnTo>
                      <a:pt x="935" y="3947"/>
                    </a:lnTo>
                    <a:lnTo>
                      <a:pt x="831" y="3923"/>
                    </a:lnTo>
                    <a:lnTo>
                      <a:pt x="727" y="3899"/>
                    </a:lnTo>
                    <a:lnTo>
                      <a:pt x="671" y="3883"/>
                    </a:lnTo>
                    <a:lnTo>
                      <a:pt x="623" y="3811"/>
                    </a:lnTo>
                    <a:lnTo>
                      <a:pt x="567" y="3747"/>
                    </a:lnTo>
                    <a:lnTo>
                      <a:pt x="479" y="3731"/>
                    </a:lnTo>
                    <a:lnTo>
                      <a:pt x="407" y="3747"/>
                    </a:lnTo>
                    <a:lnTo>
                      <a:pt x="319" y="3699"/>
                    </a:lnTo>
                    <a:lnTo>
                      <a:pt x="223" y="3627"/>
                    </a:lnTo>
                    <a:lnTo>
                      <a:pt x="135" y="3579"/>
                    </a:lnTo>
                    <a:lnTo>
                      <a:pt x="79" y="3515"/>
                    </a:lnTo>
                    <a:lnTo>
                      <a:pt x="31" y="3427"/>
                    </a:lnTo>
                    <a:lnTo>
                      <a:pt x="0" y="3282"/>
                    </a:lnTo>
                    <a:lnTo>
                      <a:pt x="70" y="3212"/>
                    </a:lnTo>
                    <a:lnTo>
                      <a:pt x="136" y="3119"/>
                    </a:lnTo>
                    <a:lnTo>
                      <a:pt x="175" y="2978"/>
                    </a:lnTo>
                    <a:lnTo>
                      <a:pt x="234" y="2882"/>
                    </a:lnTo>
                    <a:lnTo>
                      <a:pt x="334" y="2883"/>
                    </a:lnTo>
                    <a:lnTo>
                      <a:pt x="433" y="2852"/>
                    </a:lnTo>
                    <a:lnTo>
                      <a:pt x="463" y="2754"/>
                    </a:lnTo>
                    <a:lnTo>
                      <a:pt x="498" y="2700"/>
                    </a:lnTo>
                    <a:lnTo>
                      <a:pt x="415" y="2604"/>
                    </a:lnTo>
                    <a:lnTo>
                      <a:pt x="361" y="2487"/>
                    </a:lnTo>
                    <a:lnTo>
                      <a:pt x="367" y="2382"/>
                    </a:lnTo>
                    <a:lnTo>
                      <a:pt x="367" y="2292"/>
                    </a:lnTo>
                    <a:lnTo>
                      <a:pt x="447" y="2268"/>
                    </a:lnTo>
                    <a:lnTo>
                      <a:pt x="504" y="2174"/>
                    </a:lnTo>
                    <a:lnTo>
                      <a:pt x="577" y="2091"/>
                    </a:lnTo>
                    <a:lnTo>
                      <a:pt x="673" y="2072"/>
                    </a:lnTo>
                    <a:lnTo>
                      <a:pt x="693" y="2001"/>
                    </a:lnTo>
                    <a:lnTo>
                      <a:pt x="717" y="1911"/>
                    </a:lnTo>
                    <a:lnTo>
                      <a:pt x="789" y="1869"/>
                    </a:lnTo>
                    <a:lnTo>
                      <a:pt x="858" y="1853"/>
                    </a:lnTo>
                    <a:lnTo>
                      <a:pt x="927" y="1794"/>
                    </a:lnTo>
                    <a:lnTo>
                      <a:pt x="987" y="1724"/>
                    </a:lnTo>
                    <a:lnTo>
                      <a:pt x="1090" y="1637"/>
                    </a:lnTo>
                    <a:lnTo>
                      <a:pt x="1155" y="1614"/>
                    </a:lnTo>
                    <a:lnTo>
                      <a:pt x="1215" y="1571"/>
                    </a:lnTo>
                    <a:lnTo>
                      <a:pt x="1167" y="1499"/>
                    </a:lnTo>
                    <a:lnTo>
                      <a:pt x="1078" y="1425"/>
                    </a:lnTo>
                    <a:lnTo>
                      <a:pt x="1030" y="1356"/>
                    </a:lnTo>
                    <a:lnTo>
                      <a:pt x="1098" y="1250"/>
                    </a:lnTo>
                    <a:lnTo>
                      <a:pt x="1084" y="1166"/>
                    </a:lnTo>
                    <a:lnTo>
                      <a:pt x="1083" y="1116"/>
                    </a:lnTo>
                    <a:lnTo>
                      <a:pt x="994" y="1104"/>
                    </a:lnTo>
                    <a:lnTo>
                      <a:pt x="921" y="1095"/>
                    </a:lnTo>
                    <a:lnTo>
                      <a:pt x="831" y="1073"/>
                    </a:lnTo>
                    <a:lnTo>
                      <a:pt x="762" y="1047"/>
                    </a:lnTo>
                    <a:lnTo>
                      <a:pt x="634" y="944"/>
                    </a:lnTo>
                    <a:lnTo>
                      <a:pt x="577" y="885"/>
                    </a:lnTo>
                    <a:lnTo>
                      <a:pt x="507" y="837"/>
                    </a:lnTo>
                    <a:lnTo>
                      <a:pt x="484" y="732"/>
                    </a:lnTo>
                    <a:lnTo>
                      <a:pt x="498" y="672"/>
                    </a:lnTo>
                    <a:lnTo>
                      <a:pt x="459" y="644"/>
                    </a:lnTo>
                    <a:lnTo>
                      <a:pt x="399" y="608"/>
                    </a:lnTo>
                    <a:lnTo>
                      <a:pt x="364" y="558"/>
                    </a:lnTo>
                    <a:lnTo>
                      <a:pt x="378" y="474"/>
                    </a:lnTo>
                    <a:lnTo>
                      <a:pt x="346" y="423"/>
                    </a:lnTo>
                    <a:lnTo>
                      <a:pt x="285" y="423"/>
                    </a:lnTo>
                    <a:lnTo>
                      <a:pt x="306" y="311"/>
                    </a:lnTo>
                    <a:lnTo>
                      <a:pt x="313" y="203"/>
                    </a:lnTo>
                    <a:lnTo>
                      <a:pt x="361" y="128"/>
                    </a:lnTo>
                    <a:lnTo>
                      <a:pt x="403" y="11"/>
                    </a:lnTo>
                    <a:lnTo>
                      <a:pt x="438" y="0"/>
                    </a:lnTo>
                    <a:close/>
                  </a:path>
                </a:pathLst>
              </a:custGeom>
              <a:solidFill>
                <a:srgbClr val="B38E5D"/>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80" name="Freeform 15">
                <a:extLst>
                  <a:ext uri="{FF2B5EF4-FFF2-40B4-BE49-F238E27FC236}">
                    <a16:creationId xmlns:a16="http://schemas.microsoft.com/office/drawing/2014/main" id="{1F183FEA-AB76-F837-E41A-7BD28BAEFDA6}"/>
                  </a:ext>
                </a:extLst>
              </p:cNvPr>
              <p:cNvSpPr>
                <a:spLocks/>
              </p:cNvSpPr>
              <p:nvPr/>
            </p:nvSpPr>
            <p:spPr bwMode="auto">
              <a:xfrm>
                <a:off x="1201738" y="1423988"/>
                <a:ext cx="1531938" cy="1739900"/>
              </a:xfrm>
              <a:custGeom>
                <a:avLst/>
                <a:gdLst>
                  <a:gd name="T0" fmla="*/ 436094355 w 4752"/>
                  <a:gd name="T1" fmla="*/ 430911878 h 5462"/>
                  <a:gd name="T2" fmla="*/ 436094355 w 4752"/>
                  <a:gd name="T3" fmla="*/ 430911878 h 5462"/>
                  <a:gd name="T4" fmla="*/ 436094355 w 4752"/>
                  <a:gd name="T5" fmla="*/ 430911878 h 5462"/>
                  <a:gd name="T6" fmla="*/ 436094355 w 4752"/>
                  <a:gd name="T7" fmla="*/ 430911878 h 5462"/>
                  <a:gd name="T8" fmla="*/ 436094355 w 4752"/>
                  <a:gd name="T9" fmla="*/ 430911878 h 5462"/>
                  <a:gd name="T10" fmla="*/ 436094355 w 4752"/>
                  <a:gd name="T11" fmla="*/ 430911878 h 5462"/>
                  <a:gd name="T12" fmla="*/ 436094355 w 4752"/>
                  <a:gd name="T13" fmla="*/ 430911878 h 5462"/>
                  <a:gd name="T14" fmla="*/ 436094355 w 4752"/>
                  <a:gd name="T15" fmla="*/ 430911878 h 5462"/>
                  <a:gd name="T16" fmla="*/ 436094355 w 4752"/>
                  <a:gd name="T17" fmla="*/ 430911878 h 5462"/>
                  <a:gd name="T18" fmla="*/ 436094355 w 4752"/>
                  <a:gd name="T19" fmla="*/ 430911878 h 5462"/>
                  <a:gd name="T20" fmla="*/ 436094355 w 4752"/>
                  <a:gd name="T21" fmla="*/ 430911878 h 5462"/>
                  <a:gd name="T22" fmla="*/ 436094355 w 4752"/>
                  <a:gd name="T23" fmla="*/ 430911878 h 5462"/>
                  <a:gd name="T24" fmla="*/ 436094355 w 4752"/>
                  <a:gd name="T25" fmla="*/ 430911878 h 5462"/>
                  <a:gd name="T26" fmla="*/ 436094355 w 4752"/>
                  <a:gd name="T27" fmla="*/ 430911878 h 5462"/>
                  <a:gd name="T28" fmla="*/ 436094355 w 4752"/>
                  <a:gd name="T29" fmla="*/ 430911878 h 5462"/>
                  <a:gd name="T30" fmla="*/ 436094355 w 4752"/>
                  <a:gd name="T31" fmla="*/ 430911878 h 5462"/>
                  <a:gd name="T32" fmla="*/ 436094355 w 4752"/>
                  <a:gd name="T33" fmla="*/ 430911878 h 5462"/>
                  <a:gd name="T34" fmla="*/ 436094355 w 4752"/>
                  <a:gd name="T35" fmla="*/ 430911878 h 5462"/>
                  <a:gd name="T36" fmla="*/ 436094355 w 4752"/>
                  <a:gd name="T37" fmla="*/ 430911878 h 5462"/>
                  <a:gd name="T38" fmla="*/ 436094355 w 4752"/>
                  <a:gd name="T39" fmla="*/ 430911878 h 5462"/>
                  <a:gd name="T40" fmla="*/ 436094355 w 4752"/>
                  <a:gd name="T41" fmla="*/ 430911878 h 5462"/>
                  <a:gd name="T42" fmla="*/ 436094355 w 4752"/>
                  <a:gd name="T43" fmla="*/ 430911878 h 5462"/>
                  <a:gd name="T44" fmla="*/ 436094355 w 4752"/>
                  <a:gd name="T45" fmla="*/ 430911878 h 5462"/>
                  <a:gd name="T46" fmla="*/ 436094355 w 4752"/>
                  <a:gd name="T47" fmla="*/ 430911878 h 5462"/>
                  <a:gd name="T48" fmla="*/ 436094355 w 4752"/>
                  <a:gd name="T49" fmla="*/ 430911878 h 5462"/>
                  <a:gd name="T50" fmla="*/ 436094355 w 4752"/>
                  <a:gd name="T51" fmla="*/ 430911878 h 5462"/>
                  <a:gd name="T52" fmla="*/ 436094355 w 4752"/>
                  <a:gd name="T53" fmla="*/ 430911878 h 5462"/>
                  <a:gd name="T54" fmla="*/ 436094355 w 4752"/>
                  <a:gd name="T55" fmla="*/ 430911878 h 5462"/>
                  <a:gd name="T56" fmla="*/ 436094355 w 4752"/>
                  <a:gd name="T57" fmla="*/ 430911878 h 5462"/>
                  <a:gd name="T58" fmla="*/ 436094355 w 4752"/>
                  <a:gd name="T59" fmla="*/ 430911878 h 5462"/>
                  <a:gd name="T60" fmla="*/ 436094355 w 4752"/>
                  <a:gd name="T61" fmla="*/ 430911878 h 5462"/>
                  <a:gd name="T62" fmla="*/ 436094355 w 4752"/>
                  <a:gd name="T63" fmla="*/ 430911878 h 5462"/>
                  <a:gd name="T64" fmla="*/ 436094355 w 4752"/>
                  <a:gd name="T65" fmla="*/ 430911878 h 5462"/>
                  <a:gd name="T66" fmla="*/ 436094355 w 4752"/>
                  <a:gd name="T67" fmla="*/ 430911878 h 5462"/>
                  <a:gd name="T68" fmla="*/ 436094355 w 4752"/>
                  <a:gd name="T69" fmla="*/ 430911878 h 5462"/>
                  <a:gd name="T70" fmla="*/ 436094355 w 4752"/>
                  <a:gd name="T71" fmla="*/ 430911878 h 5462"/>
                  <a:gd name="T72" fmla="*/ 436094355 w 4752"/>
                  <a:gd name="T73" fmla="*/ 430911878 h 5462"/>
                  <a:gd name="T74" fmla="*/ 436094355 w 4752"/>
                  <a:gd name="T75" fmla="*/ 430911878 h 5462"/>
                  <a:gd name="T76" fmla="*/ 436094355 w 4752"/>
                  <a:gd name="T77" fmla="*/ 430911878 h 5462"/>
                  <a:gd name="T78" fmla="*/ 436094355 w 4752"/>
                  <a:gd name="T79" fmla="*/ 430911878 h 5462"/>
                  <a:gd name="T80" fmla="*/ 436094355 w 4752"/>
                  <a:gd name="T81" fmla="*/ 430911878 h 5462"/>
                  <a:gd name="T82" fmla="*/ 433618965 w 4752"/>
                  <a:gd name="T83" fmla="*/ 421352160 h 5462"/>
                  <a:gd name="T84" fmla="*/ 309874018 w 4752"/>
                  <a:gd name="T85" fmla="*/ 408185127 h 5462"/>
                  <a:gd name="T86" fmla="*/ 190219526 w 4752"/>
                  <a:gd name="T87" fmla="*/ 342348727 h 5462"/>
                  <a:gd name="T88" fmla="*/ 126813035 w 4752"/>
                  <a:gd name="T89" fmla="*/ 310443415 h 5462"/>
                  <a:gd name="T90" fmla="*/ 5113330 w 4752"/>
                  <a:gd name="T91" fmla="*/ 177758188 h 5462"/>
                  <a:gd name="T92" fmla="*/ 52668457 w 4752"/>
                  <a:gd name="T93" fmla="*/ 94196475 h 5462"/>
                  <a:gd name="T94" fmla="*/ 107893246 w 4752"/>
                  <a:gd name="T95" fmla="*/ 0 h 5462"/>
                  <a:gd name="T96" fmla="*/ 243399283 w 4752"/>
                  <a:gd name="T97" fmla="*/ 41021165 h 5462"/>
                  <a:gd name="T98" fmla="*/ 436094355 w 4752"/>
                  <a:gd name="T99" fmla="*/ 94196475 h 54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52"/>
                  <a:gd name="T151" fmla="*/ 0 h 5462"/>
                  <a:gd name="T152" fmla="*/ 4752 w 4752"/>
                  <a:gd name="T153" fmla="*/ 5462 h 54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52" h="5462">
                    <a:moveTo>
                      <a:pt x="875" y="186"/>
                    </a:moveTo>
                    <a:lnTo>
                      <a:pt x="3020" y="1187"/>
                    </a:lnTo>
                    <a:lnTo>
                      <a:pt x="3328" y="1237"/>
                    </a:lnTo>
                    <a:lnTo>
                      <a:pt x="4518" y="1185"/>
                    </a:lnTo>
                    <a:lnTo>
                      <a:pt x="4626" y="1438"/>
                    </a:lnTo>
                    <a:lnTo>
                      <a:pt x="4653" y="1689"/>
                    </a:lnTo>
                    <a:lnTo>
                      <a:pt x="4671" y="1818"/>
                    </a:lnTo>
                    <a:lnTo>
                      <a:pt x="4689" y="1983"/>
                    </a:lnTo>
                    <a:lnTo>
                      <a:pt x="4743" y="2147"/>
                    </a:lnTo>
                    <a:lnTo>
                      <a:pt x="4752" y="2372"/>
                    </a:lnTo>
                    <a:lnTo>
                      <a:pt x="4752" y="2623"/>
                    </a:lnTo>
                    <a:lnTo>
                      <a:pt x="4725" y="2831"/>
                    </a:lnTo>
                    <a:lnTo>
                      <a:pt x="4626" y="2969"/>
                    </a:lnTo>
                    <a:lnTo>
                      <a:pt x="4626" y="3238"/>
                    </a:lnTo>
                    <a:lnTo>
                      <a:pt x="4653" y="3437"/>
                    </a:lnTo>
                    <a:lnTo>
                      <a:pt x="4608" y="3575"/>
                    </a:lnTo>
                    <a:lnTo>
                      <a:pt x="4644" y="3731"/>
                    </a:lnTo>
                    <a:lnTo>
                      <a:pt x="4698" y="3818"/>
                    </a:lnTo>
                    <a:lnTo>
                      <a:pt x="4671" y="3904"/>
                    </a:lnTo>
                    <a:lnTo>
                      <a:pt x="4590" y="3887"/>
                    </a:lnTo>
                    <a:lnTo>
                      <a:pt x="4472" y="3841"/>
                    </a:lnTo>
                    <a:lnTo>
                      <a:pt x="4366" y="3843"/>
                    </a:lnTo>
                    <a:lnTo>
                      <a:pt x="4284" y="3869"/>
                    </a:lnTo>
                    <a:lnTo>
                      <a:pt x="4288" y="4001"/>
                    </a:lnTo>
                    <a:lnTo>
                      <a:pt x="4326" y="4097"/>
                    </a:lnTo>
                    <a:lnTo>
                      <a:pt x="4382" y="4195"/>
                    </a:lnTo>
                    <a:lnTo>
                      <a:pt x="4429" y="4285"/>
                    </a:lnTo>
                    <a:lnTo>
                      <a:pt x="4528" y="4458"/>
                    </a:lnTo>
                    <a:lnTo>
                      <a:pt x="4590" y="4605"/>
                    </a:lnTo>
                    <a:lnTo>
                      <a:pt x="4581" y="4735"/>
                    </a:lnTo>
                    <a:lnTo>
                      <a:pt x="4608" y="4917"/>
                    </a:lnTo>
                    <a:lnTo>
                      <a:pt x="4698" y="5003"/>
                    </a:lnTo>
                    <a:lnTo>
                      <a:pt x="4662" y="5064"/>
                    </a:lnTo>
                    <a:lnTo>
                      <a:pt x="4564" y="5150"/>
                    </a:lnTo>
                    <a:lnTo>
                      <a:pt x="4465" y="5237"/>
                    </a:lnTo>
                    <a:lnTo>
                      <a:pt x="4348" y="5341"/>
                    </a:lnTo>
                    <a:lnTo>
                      <a:pt x="4142" y="5462"/>
                    </a:lnTo>
                    <a:lnTo>
                      <a:pt x="4106" y="5375"/>
                    </a:lnTo>
                    <a:lnTo>
                      <a:pt x="4052" y="5315"/>
                    </a:lnTo>
                    <a:lnTo>
                      <a:pt x="3935" y="5228"/>
                    </a:lnTo>
                    <a:lnTo>
                      <a:pt x="3855" y="5202"/>
                    </a:lnTo>
                    <a:lnTo>
                      <a:pt x="3720" y="5194"/>
                    </a:lnTo>
                    <a:lnTo>
                      <a:pt x="3621" y="5090"/>
                    </a:lnTo>
                    <a:lnTo>
                      <a:pt x="3621" y="4986"/>
                    </a:lnTo>
                    <a:lnTo>
                      <a:pt x="3496" y="4953"/>
                    </a:lnTo>
                    <a:lnTo>
                      <a:pt x="3472" y="4885"/>
                    </a:lnTo>
                    <a:lnTo>
                      <a:pt x="3406" y="4813"/>
                    </a:lnTo>
                    <a:lnTo>
                      <a:pt x="3217" y="4641"/>
                    </a:lnTo>
                    <a:lnTo>
                      <a:pt x="3146" y="4623"/>
                    </a:lnTo>
                    <a:lnTo>
                      <a:pt x="3110" y="4493"/>
                    </a:lnTo>
                    <a:lnTo>
                      <a:pt x="3054" y="4353"/>
                    </a:lnTo>
                    <a:lnTo>
                      <a:pt x="2958" y="4204"/>
                    </a:lnTo>
                    <a:lnTo>
                      <a:pt x="2833" y="4146"/>
                    </a:lnTo>
                    <a:lnTo>
                      <a:pt x="2656" y="4060"/>
                    </a:lnTo>
                    <a:lnTo>
                      <a:pt x="2584" y="3906"/>
                    </a:lnTo>
                    <a:lnTo>
                      <a:pt x="2507" y="3801"/>
                    </a:lnTo>
                    <a:lnTo>
                      <a:pt x="2368" y="3772"/>
                    </a:lnTo>
                    <a:lnTo>
                      <a:pt x="2356" y="3584"/>
                    </a:lnTo>
                    <a:lnTo>
                      <a:pt x="2212" y="3411"/>
                    </a:lnTo>
                    <a:lnTo>
                      <a:pt x="2122" y="3272"/>
                    </a:lnTo>
                    <a:lnTo>
                      <a:pt x="2084" y="3153"/>
                    </a:lnTo>
                    <a:lnTo>
                      <a:pt x="2084" y="3023"/>
                    </a:lnTo>
                    <a:lnTo>
                      <a:pt x="2032" y="2956"/>
                    </a:lnTo>
                    <a:lnTo>
                      <a:pt x="1988" y="2874"/>
                    </a:lnTo>
                    <a:lnTo>
                      <a:pt x="1925" y="2822"/>
                    </a:lnTo>
                    <a:lnTo>
                      <a:pt x="1844" y="2788"/>
                    </a:lnTo>
                    <a:lnTo>
                      <a:pt x="1758" y="2673"/>
                    </a:lnTo>
                    <a:lnTo>
                      <a:pt x="1772" y="2528"/>
                    </a:lnTo>
                    <a:lnTo>
                      <a:pt x="1674" y="2372"/>
                    </a:lnTo>
                    <a:lnTo>
                      <a:pt x="1595" y="2265"/>
                    </a:lnTo>
                    <a:lnTo>
                      <a:pt x="1590" y="2140"/>
                    </a:lnTo>
                    <a:lnTo>
                      <a:pt x="1593" y="1974"/>
                    </a:lnTo>
                    <a:lnTo>
                      <a:pt x="1521" y="1801"/>
                    </a:lnTo>
                    <a:lnTo>
                      <a:pt x="1440" y="1663"/>
                    </a:lnTo>
                    <a:lnTo>
                      <a:pt x="1413" y="1507"/>
                    </a:lnTo>
                    <a:lnTo>
                      <a:pt x="1431" y="1351"/>
                    </a:lnTo>
                    <a:lnTo>
                      <a:pt x="1387" y="1239"/>
                    </a:lnTo>
                    <a:lnTo>
                      <a:pt x="1297" y="1178"/>
                    </a:lnTo>
                    <a:lnTo>
                      <a:pt x="1273" y="1074"/>
                    </a:lnTo>
                    <a:lnTo>
                      <a:pt x="1172" y="1026"/>
                    </a:lnTo>
                    <a:lnTo>
                      <a:pt x="1090" y="996"/>
                    </a:lnTo>
                    <a:lnTo>
                      <a:pt x="1046" y="884"/>
                    </a:lnTo>
                    <a:lnTo>
                      <a:pt x="952" y="873"/>
                    </a:lnTo>
                    <a:lnTo>
                      <a:pt x="848" y="832"/>
                    </a:lnTo>
                    <a:lnTo>
                      <a:pt x="758" y="901"/>
                    </a:lnTo>
                    <a:lnTo>
                      <a:pt x="606" y="806"/>
                    </a:lnTo>
                    <a:lnTo>
                      <a:pt x="543" y="737"/>
                    </a:lnTo>
                    <a:lnTo>
                      <a:pt x="372" y="676"/>
                    </a:lnTo>
                    <a:lnTo>
                      <a:pt x="356" y="618"/>
                    </a:lnTo>
                    <a:lnTo>
                      <a:pt x="248" y="613"/>
                    </a:lnTo>
                    <a:lnTo>
                      <a:pt x="73" y="436"/>
                    </a:lnTo>
                    <a:lnTo>
                      <a:pt x="10" y="351"/>
                    </a:lnTo>
                    <a:lnTo>
                      <a:pt x="0" y="248"/>
                    </a:lnTo>
                    <a:lnTo>
                      <a:pt x="103" y="186"/>
                    </a:lnTo>
                    <a:lnTo>
                      <a:pt x="166" y="87"/>
                    </a:lnTo>
                    <a:lnTo>
                      <a:pt x="211" y="0"/>
                    </a:lnTo>
                    <a:lnTo>
                      <a:pt x="390" y="4"/>
                    </a:lnTo>
                    <a:lnTo>
                      <a:pt x="476" y="81"/>
                    </a:lnTo>
                    <a:lnTo>
                      <a:pt x="702" y="71"/>
                    </a:lnTo>
                    <a:lnTo>
                      <a:pt x="875" y="18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81" name="Freeform 18">
                <a:extLst>
                  <a:ext uri="{FF2B5EF4-FFF2-40B4-BE49-F238E27FC236}">
                    <a16:creationId xmlns:a16="http://schemas.microsoft.com/office/drawing/2014/main" id="{808A5C5E-4C20-436F-B1F5-56B0504214F5}"/>
                  </a:ext>
                </a:extLst>
              </p:cNvPr>
              <p:cNvSpPr>
                <a:spLocks/>
              </p:cNvSpPr>
              <p:nvPr/>
            </p:nvSpPr>
            <p:spPr bwMode="auto">
              <a:xfrm>
                <a:off x="3776663" y="3590925"/>
                <a:ext cx="833438" cy="1079500"/>
              </a:xfrm>
              <a:custGeom>
                <a:avLst/>
                <a:gdLst>
                  <a:gd name="T0" fmla="*/ 13776794 w 2587"/>
                  <a:gd name="T1" fmla="*/ 430509467 h 3392"/>
                  <a:gd name="T2" fmla="*/ 23471358 w 2587"/>
                  <a:gd name="T3" fmla="*/ 430509467 h 3392"/>
                  <a:gd name="T4" fmla="*/ 4592264 w 2587"/>
                  <a:gd name="T5" fmla="*/ 430509467 h 3392"/>
                  <a:gd name="T6" fmla="*/ 126031565 w 2587"/>
                  <a:gd name="T7" fmla="*/ 430509467 h 3392"/>
                  <a:gd name="T8" fmla="*/ 265839775 w 2587"/>
                  <a:gd name="T9" fmla="*/ 401649967 h 3392"/>
                  <a:gd name="T10" fmla="*/ 419934953 w 2587"/>
                  <a:gd name="T11" fmla="*/ 295553781 h 3392"/>
                  <a:gd name="T12" fmla="*/ 435805265 w 2587"/>
                  <a:gd name="T13" fmla="*/ 281912728 h 3392"/>
                  <a:gd name="T14" fmla="*/ 435805265 w 2587"/>
                  <a:gd name="T15" fmla="*/ 147524187 h 3392"/>
                  <a:gd name="T16" fmla="*/ 435805265 w 2587"/>
                  <a:gd name="T17" fmla="*/ 36881201 h 3392"/>
                  <a:gd name="T18" fmla="*/ 435805265 w 2587"/>
                  <a:gd name="T19" fmla="*/ 0 h 3392"/>
                  <a:gd name="T20" fmla="*/ 435805265 w 2587"/>
                  <a:gd name="T21" fmla="*/ 153586809 h 3392"/>
                  <a:gd name="T22" fmla="*/ 435805265 w 2587"/>
                  <a:gd name="T23" fmla="*/ 194004457 h 3392"/>
                  <a:gd name="T24" fmla="*/ 435805265 w 2587"/>
                  <a:gd name="T25" fmla="*/ 286459745 h 3392"/>
                  <a:gd name="T26" fmla="*/ 435805265 w 2587"/>
                  <a:gd name="T27" fmla="*/ 401649967 h 3392"/>
                  <a:gd name="T28" fmla="*/ 435805265 w 2587"/>
                  <a:gd name="T29" fmla="*/ 430509467 h 3392"/>
                  <a:gd name="T30" fmla="*/ 435805265 w 2587"/>
                  <a:gd name="T31" fmla="*/ 430509467 h 3392"/>
                  <a:gd name="T32" fmla="*/ 435805265 w 2587"/>
                  <a:gd name="T33" fmla="*/ 430509467 h 3392"/>
                  <a:gd name="T34" fmla="*/ 435805265 w 2587"/>
                  <a:gd name="T35" fmla="*/ 430509467 h 3392"/>
                  <a:gd name="T36" fmla="*/ 435805265 w 2587"/>
                  <a:gd name="T37" fmla="*/ 430509467 h 3392"/>
                  <a:gd name="T38" fmla="*/ 435805265 w 2587"/>
                  <a:gd name="T39" fmla="*/ 430509467 h 3392"/>
                  <a:gd name="T40" fmla="*/ 435805265 w 2587"/>
                  <a:gd name="T41" fmla="*/ 430509467 h 3392"/>
                  <a:gd name="T42" fmla="*/ 435805265 w 2587"/>
                  <a:gd name="T43" fmla="*/ 430509467 h 3392"/>
                  <a:gd name="T44" fmla="*/ 435805265 w 2587"/>
                  <a:gd name="T45" fmla="*/ 430509467 h 3392"/>
                  <a:gd name="T46" fmla="*/ 435805265 w 2587"/>
                  <a:gd name="T47" fmla="*/ 430509467 h 3392"/>
                  <a:gd name="T48" fmla="*/ 435805265 w 2587"/>
                  <a:gd name="T49" fmla="*/ 430509467 h 3392"/>
                  <a:gd name="T50" fmla="*/ 435805265 w 2587"/>
                  <a:gd name="T51" fmla="*/ 430509467 h 3392"/>
                  <a:gd name="T52" fmla="*/ 435805265 w 2587"/>
                  <a:gd name="T53" fmla="*/ 430509467 h 3392"/>
                  <a:gd name="T54" fmla="*/ 435805265 w 2587"/>
                  <a:gd name="T55" fmla="*/ 430509467 h 3392"/>
                  <a:gd name="T56" fmla="*/ 435805265 w 2587"/>
                  <a:gd name="T57" fmla="*/ 430509467 h 3392"/>
                  <a:gd name="T58" fmla="*/ 435805265 w 2587"/>
                  <a:gd name="T59" fmla="*/ 430509467 h 3392"/>
                  <a:gd name="T60" fmla="*/ 424527307 w 2587"/>
                  <a:gd name="T61" fmla="*/ 430509467 h 3392"/>
                  <a:gd name="T62" fmla="*/ 321967313 w 2587"/>
                  <a:gd name="T63" fmla="*/ 430509467 h 3392"/>
                  <a:gd name="T64" fmla="*/ 195935644 w 2587"/>
                  <a:gd name="T65" fmla="*/ 430509467 h 3392"/>
                  <a:gd name="T66" fmla="*/ 162769352 w 2587"/>
                  <a:gd name="T67" fmla="*/ 430509467 h 3392"/>
                  <a:gd name="T68" fmla="*/ 223999257 w 2587"/>
                  <a:gd name="T69" fmla="*/ 430509467 h 3392"/>
                  <a:gd name="T70" fmla="*/ 354623124 w 2587"/>
                  <a:gd name="T71" fmla="*/ 430509467 h 3392"/>
                  <a:gd name="T72" fmla="*/ 424527307 w 2587"/>
                  <a:gd name="T73" fmla="*/ 430509467 h 3392"/>
                  <a:gd name="T74" fmla="*/ 435805265 w 2587"/>
                  <a:gd name="T75" fmla="*/ 430509467 h 3392"/>
                  <a:gd name="T76" fmla="*/ 345438625 w 2587"/>
                  <a:gd name="T77" fmla="*/ 430509467 h 3392"/>
                  <a:gd name="T78" fmla="*/ 246960608 w 2587"/>
                  <a:gd name="T79" fmla="*/ 430509467 h 3392"/>
                  <a:gd name="T80" fmla="*/ 228081442 w 2587"/>
                  <a:gd name="T81" fmla="*/ 430509467 h 3392"/>
                  <a:gd name="T82" fmla="*/ 204609870 w 2587"/>
                  <a:gd name="T83" fmla="*/ 430509467 h 3392"/>
                  <a:gd name="T84" fmla="*/ 148992604 w 2587"/>
                  <a:gd name="T85" fmla="*/ 430509467 h 3392"/>
                  <a:gd name="T86" fmla="*/ 148992604 w 2587"/>
                  <a:gd name="T87" fmla="*/ 430509467 h 3392"/>
                  <a:gd name="T88" fmla="*/ 88273102 w 2587"/>
                  <a:gd name="T89" fmla="*/ 430509467 h 3392"/>
                  <a:gd name="T90" fmla="*/ 4081907 w 2587"/>
                  <a:gd name="T91" fmla="*/ 430509467 h 33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87"/>
                  <a:gd name="T139" fmla="*/ 0 h 3392"/>
                  <a:gd name="T140" fmla="*/ 2587 w 2587"/>
                  <a:gd name="T141" fmla="*/ 3392 h 339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87" h="3392">
                    <a:moveTo>
                      <a:pt x="8" y="2094"/>
                    </a:moveTo>
                    <a:lnTo>
                      <a:pt x="27" y="1700"/>
                    </a:lnTo>
                    <a:lnTo>
                      <a:pt x="91" y="1609"/>
                    </a:lnTo>
                    <a:lnTo>
                      <a:pt x="46" y="1518"/>
                    </a:lnTo>
                    <a:lnTo>
                      <a:pt x="0" y="1454"/>
                    </a:lnTo>
                    <a:lnTo>
                      <a:pt x="9" y="1326"/>
                    </a:lnTo>
                    <a:lnTo>
                      <a:pt x="134" y="1172"/>
                    </a:lnTo>
                    <a:lnTo>
                      <a:pt x="247" y="1170"/>
                    </a:lnTo>
                    <a:lnTo>
                      <a:pt x="384" y="969"/>
                    </a:lnTo>
                    <a:lnTo>
                      <a:pt x="521" y="795"/>
                    </a:lnTo>
                    <a:lnTo>
                      <a:pt x="617" y="624"/>
                    </a:lnTo>
                    <a:lnTo>
                      <a:pt x="823" y="585"/>
                    </a:lnTo>
                    <a:lnTo>
                      <a:pt x="1179" y="548"/>
                    </a:lnTo>
                    <a:lnTo>
                      <a:pt x="1426" y="558"/>
                    </a:lnTo>
                    <a:lnTo>
                      <a:pt x="1445" y="430"/>
                    </a:lnTo>
                    <a:lnTo>
                      <a:pt x="1381" y="292"/>
                    </a:lnTo>
                    <a:lnTo>
                      <a:pt x="1398" y="201"/>
                    </a:lnTo>
                    <a:lnTo>
                      <a:pt x="1472" y="73"/>
                    </a:lnTo>
                    <a:lnTo>
                      <a:pt x="1637" y="55"/>
                    </a:lnTo>
                    <a:lnTo>
                      <a:pt x="1746" y="0"/>
                    </a:lnTo>
                    <a:lnTo>
                      <a:pt x="1929" y="137"/>
                    </a:lnTo>
                    <a:lnTo>
                      <a:pt x="2198" y="304"/>
                    </a:lnTo>
                    <a:lnTo>
                      <a:pt x="2313" y="292"/>
                    </a:lnTo>
                    <a:lnTo>
                      <a:pt x="2487" y="384"/>
                    </a:lnTo>
                    <a:lnTo>
                      <a:pt x="2587" y="448"/>
                    </a:lnTo>
                    <a:lnTo>
                      <a:pt x="2505" y="567"/>
                    </a:lnTo>
                    <a:lnTo>
                      <a:pt x="2551" y="649"/>
                    </a:lnTo>
                    <a:lnTo>
                      <a:pt x="2423" y="795"/>
                    </a:lnTo>
                    <a:lnTo>
                      <a:pt x="2158" y="996"/>
                    </a:lnTo>
                    <a:lnTo>
                      <a:pt x="2011" y="1097"/>
                    </a:lnTo>
                    <a:lnTo>
                      <a:pt x="1810" y="1225"/>
                    </a:lnTo>
                    <a:lnTo>
                      <a:pt x="1710" y="1344"/>
                    </a:lnTo>
                    <a:lnTo>
                      <a:pt x="1664" y="1454"/>
                    </a:lnTo>
                    <a:lnTo>
                      <a:pt x="1691" y="1792"/>
                    </a:lnTo>
                    <a:lnTo>
                      <a:pt x="1728" y="1892"/>
                    </a:lnTo>
                    <a:lnTo>
                      <a:pt x="1810" y="2011"/>
                    </a:lnTo>
                    <a:lnTo>
                      <a:pt x="1883" y="2084"/>
                    </a:lnTo>
                    <a:lnTo>
                      <a:pt x="2021" y="2084"/>
                    </a:lnTo>
                    <a:lnTo>
                      <a:pt x="2149" y="2121"/>
                    </a:lnTo>
                    <a:lnTo>
                      <a:pt x="2249" y="2148"/>
                    </a:lnTo>
                    <a:lnTo>
                      <a:pt x="2277" y="2286"/>
                    </a:lnTo>
                    <a:lnTo>
                      <a:pt x="2331" y="2423"/>
                    </a:lnTo>
                    <a:lnTo>
                      <a:pt x="2295" y="2578"/>
                    </a:lnTo>
                    <a:lnTo>
                      <a:pt x="2212" y="2624"/>
                    </a:lnTo>
                    <a:lnTo>
                      <a:pt x="2075" y="2624"/>
                    </a:lnTo>
                    <a:lnTo>
                      <a:pt x="1892" y="2660"/>
                    </a:lnTo>
                    <a:lnTo>
                      <a:pt x="1846" y="2468"/>
                    </a:lnTo>
                    <a:lnTo>
                      <a:pt x="1727" y="2340"/>
                    </a:lnTo>
                    <a:lnTo>
                      <a:pt x="1608" y="2249"/>
                    </a:lnTo>
                    <a:lnTo>
                      <a:pt x="1471" y="2313"/>
                    </a:lnTo>
                    <a:lnTo>
                      <a:pt x="1380" y="2331"/>
                    </a:lnTo>
                    <a:lnTo>
                      <a:pt x="1206" y="2441"/>
                    </a:lnTo>
                    <a:lnTo>
                      <a:pt x="1014" y="2587"/>
                    </a:lnTo>
                    <a:lnTo>
                      <a:pt x="968" y="2727"/>
                    </a:lnTo>
                    <a:lnTo>
                      <a:pt x="1015" y="2798"/>
                    </a:lnTo>
                    <a:lnTo>
                      <a:pt x="1042" y="2871"/>
                    </a:lnTo>
                    <a:lnTo>
                      <a:pt x="1115" y="2971"/>
                    </a:lnTo>
                    <a:lnTo>
                      <a:pt x="1161" y="3044"/>
                    </a:lnTo>
                    <a:lnTo>
                      <a:pt x="1143" y="3172"/>
                    </a:lnTo>
                    <a:lnTo>
                      <a:pt x="1024" y="3218"/>
                    </a:lnTo>
                    <a:lnTo>
                      <a:pt x="951" y="3282"/>
                    </a:lnTo>
                    <a:lnTo>
                      <a:pt x="832" y="3291"/>
                    </a:lnTo>
                    <a:lnTo>
                      <a:pt x="750" y="3392"/>
                    </a:lnTo>
                    <a:lnTo>
                      <a:pt x="631" y="3300"/>
                    </a:lnTo>
                    <a:lnTo>
                      <a:pt x="503" y="3346"/>
                    </a:lnTo>
                    <a:lnTo>
                      <a:pt x="384" y="3328"/>
                    </a:lnTo>
                    <a:lnTo>
                      <a:pt x="310" y="3227"/>
                    </a:lnTo>
                    <a:lnTo>
                      <a:pt x="319" y="3118"/>
                    </a:lnTo>
                    <a:lnTo>
                      <a:pt x="384" y="2990"/>
                    </a:lnTo>
                    <a:lnTo>
                      <a:pt x="439" y="2852"/>
                    </a:lnTo>
                    <a:lnTo>
                      <a:pt x="549" y="2734"/>
                    </a:lnTo>
                    <a:lnTo>
                      <a:pt x="695" y="2624"/>
                    </a:lnTo>
                    <a:lnTo>
                      <a:pt x="786" y="2532"/>
                    </a:lnTo>
                    <a:lnTo>
                      <a:pt x="832" y="2459"/>
                    </a:lnTo>
                    <a:lnTo>
                      <a:pt x="905" y="2350"/>
                    </a:lnTo>
                    <a:lnTo>
                      <a:pt x="878" y="2295"/>
                    </a:lnTo>
                    <a:lnTo>
                      <a:pt x="750" y="2295"/>
                    </a:lnTo>
                    <a:lnTo>
                      <a:pt x="677" y="2359"/>
                    </a:lnTo>
                    <a:lnTo>
                      <a:pt x="576" y="2441"/>
                    </a:lnTo>
                    <a:lnTo>
                      <a:pt x="484" y="2478"/>
                    </a:lnTo>
                    <a:lnTo>
                      <a:pt x="401" y="2395"/>
                    </a:lnTo>
                    <a:lnTo>
                      <a:pt x="447" y="2304"/>
                    </a:lnTo>
                    <a:lnTo>
                      <a:pt x="484" y="2231"/>
                    </a:lnTo>
                    <a:lnTo>
                      <a:pt x="401" y="2148"/>
                    </a:lnTo>
                    <a:lnTo>
                      <a:pt x="283" y="2185"/>
                    </a:lnTo>
                    <a:lnTo>
                      <a:pt x="292" y="2112"/>
                    </a:lnTo>
                    <a:lnTo>
                      <a:pt x="337" y="2030"/>
                    </a:lnTo>
                    <a:lnTo>
                      <a:pt x="292" y="1956"/>
                    </a:lnTo>
                    <a:lnTo>
                      <a:pt x="200" y="2002"/>
                    </a:lnTo>
                    <a:lnTo>
                      <a:pt x="173" y="2084"/>
                    </a:lnTo>
                    <a:lnTo>
                      <a:pt x="109" y="2167"/>
                    </a:lnTo>
                    <a:lnTo>
                      <a:pt x="8" y="209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82" name="Freeform 19">
                <a:extLst>
                  <a:ext uri="{FF2B5EF4-FFF2-40B4-BE49-F238E27FC236}">
                    <a16:creationId xmlns:a16="http://schemas.microsoft.com/office/drawing/2014/main" id="{8CB20A4B-C5C1-AE1A-7D52-B84C84109870}"/>
                  </a:ext>
                </a:extLst>
              </p:cNvPr>
              <p:cNvSpPr>
                <a:spLocks/>
              </p:cNvSpPr>
              <p:nvPr/>
            </p:nvSpPr>
            <p:spPr bwMode="auto">
              <a:xfrm>
                <a:off x="4313238" y="3733800"/>
                <a:ext cx="957263" cy="876300"/>
              </a:xfrm>
              <a:custGeom>
                <a:avLst/>
                <a:gdLst>
                  <a:gd name="T0" fmla="*/ 436444862 w 2967"/>
                  <a:gd name="T1" fmla="*/ 25799078 h 2752"/>
                  <a:gd name="T2" fmla="*/ 436444862 w 2967"/>
                  <a:gd name="T3" fmla="*/ 153782473 h 2752"/>
                  <a:gd name="T4" fmla="*/ 436444862 w 2967"/>
                  <a:gd name="T5" fmla="*/ 279237034 h 2752"/>
                  <a:gd name="T6" fmla="*/ 436444862 w 2967"/>
                  <a:gd name="T7" fmla="*/ 379903724 h 2752"/>
                  <a:gd name="T8" fmla="*/ 436444862 w 2967"/>
                  <a:gd name="T9" fmla="*/ 430745011 h 2752"/>
                  <a:gd name="T10" fmla="*/ 436444862 w 2967"/>
                  <a:gd name="T11" fmla="*/ 430745011 h 2752"/>
                  <a:gd name="T12" fmla="*/ 436444862 w 2967"/>
                  <a:gd name="T13" fmla="*/ 430745011 h 2752"/>
                  <a:gd name="T14" fmla="*/ 436444862 w 2967"/>
                  <a:gd name="T15" fmla="*/ 430745011 h 2752"/>
                  <a:gd name="T16" fmla="*/ 436444862 w 2967"/>
                  <a:gd name="T17" fmla="*/ 430745011 h 2752"/>
                  <a:gd name="T18" fmla="*/ 436444862 w 2967"/>
                  <a:gd name="T19" fmla="*/ 430745011 h 2752"/>
                  <a:gd name="T20" fmla="*/ 436444862 w 2967"/>
                  <a:gd name="T21" fmla="*/ 430745011 h 2752"/>
                  <a:gd name="T22" fmla="*/ 436444862 w 2967"/>
                  <a:gd name="T23" fmla="*/ 430745011 h 2752"/>
                  <a:gd name="T24" fmla="*/ 436444862 w 2967"/>
                  <a:gd name="T25" fmla="*/ 430745011 h 2752"/>
                  <a:gd name="T26" fmla="*/ 436444862 w 2967"/>
                  <a:gd name="T27" fmla="*/ 430745011 h 2752"/>
                  <a:gd name="T28" fmla="*/ 436444862 w 2967"/>
                  <a:gd name="T29" fmla="*/ 430745011 h 2752"/>
                  <a:gd name="T30" fmla="*/ 436444862 w 2967"/>
                  <a:gd name="T31" fmla="*/ 430745011 h 2752"/>
                  <a:gd name="T32" fmla="*/ 436444862 w 2967"/>
                  <a:gd name="T33" fmla="*/ 430745011 h 2752"/>
                  <a:gd name="T34" fmla="*/ 436444862 w 2967"/>
                  <a:gd name="T35" fmla="*/ 430745011 h 2752"/>
                  <a:gd name="T36" fmla="*/ 436444862 w 2967"/>
                  <a:gd name="T37" fmla="*/ 430745011 h 2752"/>
                  <a:gd name="T38" fmla="*/ 436444862 w 2967"/>
                  <a:gd name="T39" fmla="*/ 430745011 h 2752"/>
                  <a:gd name="T40" fmla="*/ 436444862 w 2967"/>
                  <a:gd name="T41" fmla="*/ 430745011 h 2752"/>
                  <a:gd name="T42" fmla="*/ 436444862 w 2967"/>
                  <a:gd name="T43" fmla="*/ 430745011 h 2752"/>
                  <a:gd name="T44" fmla="*/ 436444862 w 2967"/>
                  <a:gd name="T45" fmla="*/ 430745011 h 2752"/>
                  <a:gd name="T46" fmla="*/ 436444862 w 2967"/>
                  <a:gd name="T47" fmla="*/ 430745011 h 2752"/>
                  <a:gd name="T48" fmla="*/ 436444862 w 2967"/>
                  <a:gd name="T49" fmla="*/ 430745011 h 2752"/>
                  <a:gd name="T50" fmla="*/ 368509437 w 2967"/>
                  <a:gd name="T51" fmla="*/ 430745011 h 2752"/>
                  <a:gd name="T52" fmla="*/ 322894150 w 2967"/>
                  <a:gd name="T53" fmla="*/ 430745011 h 2752"/>
                  <a:gd name="T54" fmla="*/ 313668909 w 2967"/>
                  <a:gd name="T55" fmla="*/ 430745011 h 2752"/>
                  <a:gd name="T56" fmla="*/ 184511114 w 2967"/>
                  <a:gd name="T57" fmla="*/ 430745011 h 2752"/>
                  <a:gd name="T58" fmla="*/ 75341939 w 2967"/>
                  <a:gd name="T59" fmla="*/ 430745011 h 2752"/>
                  <a:gd name="T60" fmla="*/ 12813304 w 2967"/>
                  <a:gd name="T61" fmla="*/ 430745011 h 2752"/>
                  <a:gd name="T62" fmla="*/ 21526141 w 2967"/>
                  <a:gd name="T63" fmla="*/ 430745011 h 2752"/>
                  <a:gd name="T64" fmla="*/ 160422118 w 2967"/>
                  <a:gd name="T65" fmla="*/ 337411138 h 2752"/>
                  <a:gd name="T66" fmla="*/ 389010874 w 2967"/>
                  <a:gd name="T67" fmla="*/ 174523185 h 2752"/>
                  <a:gd name="T68" fmla="*/ 432063039 w 2967"/>
                  <a:gd name="T69" fmla="*/ 59691898 h 27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67"/>
                  <a:gd name="T106" fmla="*/ 0 h 2752"/>
                  <a:gd name="T107" fmla="*/ 2967 w 2967"/>
                  <a:gd name="T108" fmla="*/ 2752 h 275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67" h="2752">
                    <a:moveTo>
                      <a:pt x="922" y="0"/>
                    </a:moveTo>
                    <a:lnTo>
                      <a:pt x="1056" y="51"/>
                    </a:lnTo>
                    <a:lnTo>
                      <a:pt x="1119" y="148"/>
                    </a:lnTo>
                    <a:lnTo>
                      <a:pt x="1122" y="304"/>
                    </a:lnTo>
                    <a:lnTo>
                      <a:pt x="1111" y="429"/>
                    </a:lnTo>
                    <a:lnTo>
                      <a:pt x="1174" y="552"/>
                    </a:lnTo>
                    <a:lnTo>
                      <a:pt x="1246" y="622"/>
                    </a:lnTo>
                    <a:lnTo>
                      <a:pt x="1218" y="751"/>
                    </a:lnTo>
                    <a:lnTo>
                      <a:pt x="1281" y="820"/>
                    </a:lnTo>
                    <a:lnTo>
                      <a:pt x="1219" y="943"/>
                    </a:lnTo>
                    <a:lnTo>
                      <a:pt x="1255" y="1006"/>
                    </a:lnTo>
                    <a:lnTo>
                      <a:pt x="1318" y="1048"/>
                    </a:lnTo>
                    <a:lnTo>
                      <a:pt x="1359" y="1032"/>
                    </a:lnTo>
                    <a:lnTo>
                      <a:pt x="1453" y="1021"/>
                    </a:lnTo>
                    <a:lnTo>
                      <a:pt x="1483" y="1168"/>
                    </a:lnTo>
                    <a:lnTo>
                      <a:pt x="1540" y="1269"/>
                    </a:lnTo>
                    <a:lnTo>
                      <a:pt x="1600" y="1339"/>
                    </a:lnTo>
                    <a:lnTo>
                      <a:pt x="1699" y="1389"/>
                    </a:lnTo>
                    <a:lnTo>
                      <a:pt x="1777" y="1447"/>
                    </a:lnTo>
                    <a:lnTo>
                      <a:pt x="1815" y="1474"/>
                    </a:lnTo>
                    <a:lnTo>
                      <a:pt x="1908" y="1521"/>
                    </a:lnTo>
                    <a:lnTo>
                      <a:pt x="1989" y="1504"/>
                    </a:lnTo>
                    <a:lnTo>
                      <a:pt x="2086" y="1522"/>
                    </a:lnTo>
                    <a:lnTo>
                      <a:pt x="2152" y="1594"/>
                    </a:lnTo>
                    <a:lnTo>
                      <a:pt x="2206" y="1671"/>
                    </a:lnTo>
                    <a:lnTo>
                      <a:pt x="2500" y="1738"/>
                    </a:lnTo>
                    <a:lnTo>
                      <a:pt x="2607" y="1696"/>
                    </a:lnTo>
                    <a:lnTo>
                      <a:pt x="2796" y="1681"/>
                    </a:lnTo>
                    <a:lnTo>
                      <a:pt x="2959" y="1671"/>
                    </a:lnTo>
                    <a:lnTo>
                      <a:pt x="2967" y="1888"/>
                    </a:lnTo>
                    <a:lnTo>
                      <a:pt x="2935" y="2024"/>
                    </a:lnTo>
                    <a:lnTo>
                      <a:pt x="2887" y="2128"/>
                    </a:lnTo>
                    <a:lnTo>
                      <a:pt x="2839" y="2232"/>
                    </a:lnTo>
                    <a:lnTo>
                      <a:pt x="2831" y="2392"/>
                    </a:lnTo>
                    <a:lnTo>
                      <a:pt x="2743" y="2584"/>
                    </a:lnTo>
                    <a:lnTo>
                      <a:pt x="2647" y="2752"/>
                    </a:lnTo>
                    <a:lnTo>
                      <a:pt x="2455" y="2736"/>
                    </a:lnTo>
                    <a:lnTo>
                      <a:pt x="2383" y="2624"/>
                    </a:lnTo>
                    <a:lnTo>
                      <a:pt x="2311" y="2520"/>
                    </a:lnTo>
                    <a:lnTo>
                      <a:pt x="2207" y="2384"/>
                    </a:lnTo>
                    <a:lnTo>
                      <a:pt x="2031" y="2528"/>
                    </a:lnTo>
                    <a:lnTo>
                      <a:pt x="1879" y="2592"/>
                    </a:lnTo>
                    <a:lnTo>
                      <a:pt x="1759" y="2456"/>
                    </a:lnTo>
                    <a:lnTo>
                      <a:pt x="1639" y="2544"/>
                    </a:lnTo>
                    <a:lnTo>
                      <a:pt x="1519" y="2424"/>
                    </a:lnTo>
                    <a:lnTo>
                      <a:pt x="1415" y="2352"/>
                    </a:lnTo>
                    <a:lnTo>
                      <a:pt x="1279" y="2424"/>
                    </a:lnTo>
                    <a:lnTo>
                      <a:pt x="1143" y="2440"/>
                    </a:lnTo>
                    <a:lnTo>
                      <a:pt x="991" y="2392"/>
                    </a:lnTo>
                    <a:lnTo>
                      <a:pt x="879" y="2360"/>
                    </a:lnTo>
                    <a:lnTo>
                      <a:pt x="839" y="2264"/>
                    </a:lnTo>
                    <a:lnTo>
                      <a:pt x="719" y="2216"/>
                    </a:lnTo>
                    <a:lnTo>
                      <a:pt x="549" y="2175"/>
                    </a:lnTo>
                    <a:lnTo>
                      <a:pt x="630" y="2130"/>
                    </a:lnTo>
                    <a:lnTo>
                      <a:pt x="664" y="1974"/>
                    </a:lnTo>
                    <a:lnTo>
                      <a:pt x="612" y="1837"/>
                    </a:lnTo>
                    <a:lnTo>
                      <a:pt x="583" y="1698"/>
                    </a:lnTo>
                    <a:lnTo>
                      <a:pt x="360" y="1636"/>
                    </a:lnTo>
                    <a:lnTo>
                      <a:pt x="217" y="1635"/>
                    </a:lnTo>
                    <a:lnTo>
                      <a:pt x="147" y="1563"/>
                    </a:lnTo>
                    <a:lnTo>
                      <a:pt x="64" y="1444"/>
                    </a:lnTo>
                    <a:lnTo>
                      <a:pt x="25" y="1345"/>
                    </a:lnTo>
                    <a:lnTo>
                      <a:pt x="0" y="1002"/>
                    </a:lnTo>
                    <a:lnTo>
                      <a:pt x="42" y="897"/>
                    </a:lnTo>
                    <a:lnTo>
                      <a:pt x="145" y="778"/>
                    </a:lnTo>
                    <a:lnTo>
                      <a:pt x="313" y="667"/>
                    </a:lnTo>
                    <a:lnTo>
                      <a:pt x="480" y="558"/>
                    </a:lnTo>
                    <a:lnTo>
                      <a:pt x="759" y="345"/>
                    </a:lnTo>
                    <a:lnTo>
                      <a:pt x="885" y="202"/>
                    </a:lnTo>
                    <a:lnTo>
                      <a:pt x="843" y="118"/>
                    </a:lnTo>
                    <a:lnTo>
                      <a:pt x="922"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83" name="Freeform 22">
                <a:extLst>
                  <a:ext uri="{FF2B5EF4-FFF2-40B4-BE49-F238E27FC236}">
                    <a16:creationId xmlns:a16="http://schemas.microsoft.com/office/drawing/2014/main" id="{30EA9137-A8CC-EFFB-53F7-AA322CFAF1FC}"/>
                  </a:ext>
                </a:extLst>
              </p:cNvPr>
              <p:cNvSpPr>
                <a:spLocks/>
              </p:cNvSpPr>
              <p:nvPr/>
            </p:nvSpPr>
            <p:spPr bwMode="auto">
              <a:xfrm>
                <a:off x="5226050" y="4225925"/>
                <a:ext cx="1370013" cy="1493837"/>
              </a:xfrm>
              <a:custGeom>
                <a:avLst/>
                <a:gdLst>
                  <a:gd name="T0" fmla="*/ 158016067 w 4249"/>
                  <a:gd name="T1" fmla="*/ 15140327 h 4695"/>
                  <a:gd name="T2" fmla="*/ 315520292 w 4249"/>
                  <a:gd name="T3" fmla="*/ 136766633 h 4695"/>
                  <a:gd name="T4" fmla="*/ 389159112 w 4249"/>
                  <a:gd name="T5" fmla="*/ 209439924 h 4695"/>
                  <a:gd name="T6" fmla="*/ 436167826 w 4249"/>
                  <a:gd name="T7" fmla="*/ 306337387 h 4695"/>
                  <a:gd name="T8" fmla="*/ 436167826 w 4249"/>
                  <a:gd name="T9" fmla="*/ 423421723 h 4695"/>
                  <a:gd name="T10" fmla="*/ 356430793 w 4249"/>
                  <a:gd name="T11" fmla="*/ 306337387 h 4695"/>
                  <a:gd name="T12" fmla="*/ 413705246 w 4249"/>
                  <a:gd name="T13" fmla="*/ 430411244 h 4695"/>
                  <a:gd name="T14" fmla="*/ 436167826 w 4249"/>
                  <a:gd name="T15" fmla="*/ 430411244 h 4695"/>
                  <a:gd name="T16" fmla="*/ 436167826 w 4249"/>
                  <a:gd name="T17" fmla="*/ 430411244 h 4695"/>
                  <a:gd name="T18" fmla="*/ 436167826 w 4249"/>
                  <a:gd name="T19" fmla="*/ 430411244 h 4695"/>
                  <a:gd name="T20" fmla="*/ 436167826 w 4249"/>
                  <a:gd name="T21" fmla="*/ 430411244 h 4695"/>
                  <a:gd name="T22" fmla="*/ 436167826 w 4249"/>
                  <a:gd name="T23" fmla="*/ 430411244 h 4695"/>
                  <a:gd name="T24" fmla="*/ 436167826 w 4249"/>
                  <a:gd name="T25" fmla="*/ 430411244 h 4695"/>
                  <a:gd name="T26" fmla="*/ 436167826 w 4249"/>
                  <a:gd name="T27" fmla="*/ 430411244 h 4695"/>
                  <a:gd name="T28" fmla="*/ 436167826 w 4249"/>
                  <a:gd name="T29" fmla="*/ 430411244 h 4695"/>
                  <a:gd name="T30" fmla="*/ 436167826 w 4249"/>
                  <a:gd name="T31" fmla="*/ 430411244 h 4695"/>
                  <a:gd name="T32" fmla="*/ 436167826 w 4249"/>
                  <a:gd name="T33" fmla="*/ 430411244 h 4695"/>
                  <a:gd name="T34" fmla="*/ 436167826 w 4249"/>
                  <a:gd name="T35" fmla="*/ 430411244 h 4695"/>
                  <a:gd name="T36" fmla="*/ 436167826 w 4249"/>
                  <a:gd name="T37" fmla="*/ 430411244 h 4695"/>
                  <a:gd name="T38" fmla="*/ 436167826 w 4249"/>
                  <a:gd name="T39" fmla="*/ 430411244 h 4695"/>
                  <a:gd name="T40" fmla="*/ 436167826 w 4249"/>
                  <a:gd name="T41" fmla="*/ 430411244 h 4695"/>
                  <a:gd name="T42" fmla="*/ 436167826 w 4249"/>
                  <a:gd name="T43" fmla="*/ 430411244 h 4695"/>
                  <a:gd name="T44" fmla="*/ 436167826 w 4249"/>
                  <a:gd name="T45" fmla="*/ 430411244 h 4695"/>
                  <a:gd name="T46" fmla="*/ 436167826 w 4249"/>
                  <a:gd name="T47" fmla="*/ 430411244 h 4695"/>
                  <a:gd name="T48" fmla="*/ 436167826 w 4249"/>
                  <a:gd name="T49" fmla="*/ 430411244 h 4695"/>
                  <a:gd name="T50" fmla="*/ 436167826 w 4249"/>
                  <a:gd name="T51" fmla="*/ 430411244 h 4695"/>
                  <a:gd name="T52" fmla="*/ 436167826 w 4249"/>
                  <a:gd name="T53" fmla="*/ 430411244 h 4695"/>
                  <a:gd name="T54" fmla="*/ 436167826 w 4249"/>
                  <a:gd name="T55" fmla="*/ 430411244 h 4695"/>
                  <a:gd name="T56" fmla="*/ 436167826 w 4249"/>
                  <a:gd name="T57" fmla="*/ 430411244 h 4695"/>
                  <a:gd name="T58" fmla="*/ 436167826 w 4249"/>
                  <a:gd name="T59" fmla="*/ 430411244 h 4695"/>
                  <a:gd name="T60" fmla="*/ 436167826 w 4249"/>
                  <a:gd name="T61" fmla="*/ 430411244 h 4695"/>
                  <a:gd name="T62" fmla="*/ 436167826 w 4249"/>
                  <a:gd name="T63" fmla="*/ 430411244 h 4695"/>
                  <a:gd name="T64" fmla="*/ 436167826 w 4249"/>
                  <a:gd name="T65" fmla="*/ 430411244 h 4695"/>
                  <a:gd name="T66" fmla="*/ 436167826 w 4249"/>
                  <a:gd name="T67" fmla="*/ 430411244 h 4695"/>
                  <a:gd name="T68" fmla="*/ 436167826 w 4249"/>
                  <a:gd name="T69" fmla="*/ 430411244 h 4695"/>
                  <a:gd name="T70" fmla="*/ 436167826 w 4249"/>
                  <a:gd name="T71" fmla="*/ 430411244 h 4695"/>
                  <a:gd name="T72" fmla="*/ 436167826 w 4249"/>
                  <a:gd name="T73" fmla="*/ 430411244 h 4695"/>
                  <a:gd name="T74" fmla="*/ 436167826 w 4249"/>
                  <a:gd name="T75" fmla="*/ 430411244 h 4695"/>
                  <a:gd name="T76" fmla="*/ 430069197 w 4249"/>
                  <a:gd name="T77" fmla="*/ 430411244 h 4695"/>
                  <a:gd name="T78" fmla="*/ 360521989 w 4249"/>
                  <a:gd name="T79" fmla="*/ 430411244 h 4695"/>
                  <a:gd name="T80" fmla="*/ 409614050 w 4249"/>
                  <a:gd name="T81" fmla="*/ 430411244 h 4695"/>
                  <a:gd name="T82" fmla="*/ 319611280 w 4249"/>
                  <a:gd name="T83" fmla="*/ 430411244 h 4695"/>
                  <a:gd name="T84" fmla="*/ 131424126 w 4249"/>
                  <a:gd name="T85" fmla="*/ 430411244 h 4695"/>
                  <a:gd name="T86" fmla="*/ 41421654 w 4249"/>
                  <a:gd name="T87" fmla="*/ 430411244 h 4695"/>
                  <a:gd name="T88" fmla="*/ 164152548 w 4249"/>
                  <a:gd name="T89" fmla="*/ 430411244 h 4695"/>
                  <a:gd name="T90" fmla="*/ 147788493 w 4249"/>
                  <a:gd name="T91" fmla="*/ 430411244 h 4695"/>
                  <a:gd name="T92" fmla="*/ 37330640 w 4249"/>
                  <a:gd name="T93" fmla="*/ 430411244 h 4695"/>
                  <a:gd name="T94" fmla="*/ 4602477 w 4249"/>
                  <a:gd name="T95" fmla="*/ 347216113 h 4695"/>
                  <a:gd name="T96" fmla="*/ 66990679 w 4249"/>
                  <a:gd name="T97" fmla="*/ 62579547 h 46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49"/>
                  <a:gd name="T148" fmla="*/ 0 h 4695"/>
                  <a:gd name="T149" fmla="*/ 4249 w 4249"/>
                  <a:gd name="T150" fmla="*/ 4695 h 46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49" h="4695">
                    <a:moveTo>
                      <a:pt x="131" y="124"/>
                    </a:moveTo>
                    <a:lnTo>
                      <a:pt x="212" y="75"/>
                    </a:lnTo>
                    <a:lnTo>
                      <a:pt x="309" y="30"/>
                    </a:lnTo>
                    <a:lnTo>
                      <a:pt x="390" y="0"/>
                    </a:lnTo>
                    <a:lnTo>
                      <a:pt x="553" y="175"/>
                    </a:lnTo>
                    <a:lnTo>
                      <a:pt x="617" y="271"/>
                    </a:lnTo>
                    <a:lnTo>
                      <a:pt x="601" y="351"/>
                    </a:lnTo>
                    <a:lnTo>
                      <a:pt x="681" y="399"/>
                    </a:lnTo>
                    <a:lnTo>
                      <a:pt x="761" y="415"/>
                    </a:lnTo>
                    <a:lnTo>
                      <a:pt x="841" y="455"/>
                    </a:lnTo>
                    <a:lnTo>
                      <a:pt x="817" y="543"/>
                    </a:lnTo>
                    <a:lnTo>
                      <a:pt x="913" y="607"/>
                    </a:lnTo>
                    <a:lnTo>
                      <a:pt x="1009" y="671"/>
                    </a:lnTo>
                    <a:lnTo>
                      <a:pt x="1009" y="735"/>
                    </a:lnTo>
                    <a:lnTo>
                      <a:pt x="993" y="839"/>
                    </a:lnTo>
                    <a:lnTo>
                      <a:pt x="889" y="863"/>
                    </a:lnTo>
                    <a:lnTo>
                      <a:pt x="777" y="663"/>
                    </a:lnTo>
                    <a:lnTo>
                      <a:pt x="697" y="607"/>
                    </a:lnTo>
                    <a:lnTo>
                      <a:pt x="601" y="695"/>
                    </a:lnTo>
                    <a:lnTo>
                      <a:pt x="737" y="783"/>
                    </a:lnTo>
                    <a:lnTo>
                      <a:pt x="809" y="951"/>
                    </a:lnTo>
                    <a:lnTo>
                      <a:pt x="865" y="1103"/>
                    </a:lnTo>
                    <a:lnTo>
                      <a:pt x="985" y="1175"/>
                    </a:lnTo>
                    <a:lnTo>
                      <a:pt x="1009" y="1319"/>
                    </a:lnTo>
                    <a:lnTo>
                      <a:pt x="1097" y="1383"/>
                    </a:lnTo>
                    <a:lnTo>
                      <a:pt x="1105" y="1487"/>
                    </a:lnTo>
                    <a:lnTo>
                      <a:pt x="1217" y="1551"/>
                    </a:lnTo>
                    <a:lnTo>
                      <a:pt x="1305" y="1639"/>
                    </a:lnTo>
                    <a:lnTo>
                      <a:pt x="1321" y="1767"/>
                    </a:lnTo>
                    <a:lnTo>
                      <a:pt x="1457" y="1911"/>
                    </a:lnTo>
                    <a:lnTo>
                      <a:pt x="1473" y="2031"/>
                    </a:lnTo>
                    <a:lnTo>
                      <a:pt x="1569" y="2127"/>
                    </a:lnTo>
                    <a:lnTo>
                      <a:pt x="1601" y="2215"/>
                    </a:lnTo>
                    <a:lnTo>
                      <a:pt x="1729" y="2263"/>
                    </a:lnTo>
                    <a:lnTo>
                      <a:pt x="1761" y="2375"/>
                    </a:lnTo>
                    <a:lnTo>
                      <a:pt x="1807" y="2452"/>
                    </a:lnTo>
                    <a:lnTo>
                      <a:pt x="1921" y="2511"/>
                    </a:lnTo>
                    <a:lnTo>
                      <a:pt x="2009" y="2607"/>
                    </a:lnTo>
                    <a:lnTo>
                      <a:pt x="2081" y="2679"/>
                    </a:lnTo>
                    <a:lnTo>
                      <a:pt x="2089" y="2783"/>
                    </a:lnTo>
                    <a:lnTo>
                      <a:pt x="2121" y="2887"/>
                    </a:lnTo>
                    <a:lnTo>
                      <a:pt x="2145" y="2975"/>
                    </a:lnTo>
                    <a:lnTo>
                      <a:pt x="2209" y="3039"/>
                    </a:lnTo>
                    <a:lnTo>
                      <a:pt x="2257" y="3111"/>
                    </a:lnTo>
                    <a:lnTo>
                      <a:pt x="2345" y="3159"/>
                    </a:lnTo>
                    <a:lnTo>
                      <a:pt x="2433" y="3143"/>
                    </a:lnTo>
                    <a:lnTo>
                      <a:pt x="2465" y="3207"/>
                    </a:lnTo>
                    <a:lnTo>
                      <a:pt x="2545" y="3239"/>
                    </a:lnTo>
                    <a:lnTo>
                      <a:pt x="2593" y="3279"/>
                    </a:lnTo>
                    <a:lnTo>
                      <a:pt x="2689" y="3327"/>
                    </a:lnTo>
                    <a:lnTo>
                      <a:pt x="2841" y="3351"/>
                    </a:lnTo>
                    <a:lnTo>
                      <a:pt x="2913" y="3343"/>
                    </a:lnTo>
                    <a:lnTo>
                      <a:pt x="3009" y="3367"/>
                    </a:lnTo>
                    <a:lnTo>
                      <a:pt x="3065" y="3463"/>
                    </a:lnTo>
                    <a:lnTo>
                      <a:pt x="3161" y="3527"/>
                    </a:lnTo>
                    <a:lnTo>
                      <a:pt x="3297" y="3583"/>
                    </a:lnTo>
                    <a:lnTo>
                      <a:pt x="3409" y="3639"/>
                    </a:lnTo>
                    <a:lnTo>
                      <a:pt x="3537" y="3679"/>
                    </a:lnTo>
                    <a:lnTo>
                      <a:pt x="3665" y="3679"/>
                    </a:lnTo>
                    <a:lnTo>
                      <a:pt x="3833" y="3727"/>
                    </a:lnTo>
                    <a:lnTo>
                      <a:pt x="3857" y="3903"/>
                    </a:lnTo>
                    <a:lnTo>
                      <a:pt x="3969" y="4031"/>
                    </a:lnTo>
                    <a:lnTo>
                      <a:pt x="4009" y="4135"/>
                    </a:lnTo>
                    <a:lnTo>
                      <a:pt x="4065" y="4175"/>
                    </a:lnTo>
                    <a:lnTo>
                      <a:pt x="4209" y="4295"/>
                    </a:lnTo>
                    <a:lnTo>
                      <a:pt x="4249" y="4391"/>
                    </a:lnTo>
                    <a:lnTo>
                      <a:pt x="4249" y="4519"/>
                    </a:lnTo>
                    <a:lnTo>
                      <a:pt x="4145" y="4583"/>
                    </a:lnTo>
                    <a:lnTo>
                      <a:pt x="4065" y="4679"/>
                    </a:lnTo>
                    <a:lnTo>
                      <a:pt x="3913" y="4695"/>
                    </a:lnTo>
                    <a:lnTo>
                      <a:pt x="3825" y="4671"/>
                    </a:lnTo>
                    <a:lnTo>
                      <a:pt x="3745" y="4639"/>
                    </a:lnTo>
                    <a:lnTo>
                      <a:pt x="3641" y="4615"/>
                    </a:lnTo>
                    <a:lnTo>
                      <a:pt x="3505" y="4607"/>
                    </a:lnTo>
                    <a:lnTo>
                      <a:pt x="3361" y="4631"/>
                    </a:lnTo>
                    <a:lnTo>
                      <a:pt x="3265" y="4559"/>
                    </a:lnTo>
                    <a:lnTo>
                      <a:pt x="3177" y="4511"/>
                    </a:lnTo>
                    <a:lnTo>
                      <a:pt x="3129" y="4447"/>
                    </a:lnTo>
                    <a:lnTo>
                      <a:pt x="3057" y="4367"/>
                    </a:lnTo>
                    <a:lnTo>
                      <a:pt x="3041" y="4271"/>
                    </a:lnTo>
                    <a:lnTo>
                      <a:pt x="2945" y="4223"/>
                    </a:lnTo>
                    <a:lnTo>
                      <a:pt x="2865" y="4263"/>
                    </a:lnTo>
                    <a:lnTo>
                      <a:pt x="2737" y="4295"/>
                    </a:lnTo>
                    <a:lnTo>
                      <a:pt x="2513" y="4287"/>
                    </a:lnTo>
                    <a:lnTo>
                      <a:pt x="2465" y="4207"/>
                    </a:lnTo>
                    <a:lnTo>
                      <a:pt x="2441" y="4063"/>
                    </a:lnTo>
                    <a:lnTo>
                      <a:pt x="2457" y="3903"/>
                    </a:lnTo>
                    <a:lnTo>
                      <a:pt x="2409" y="3783"/>
                    </a:lnTo>
                    <a:lnTo>
                      <a:pt x="2337" y="3847"/>
                    </a:lnTo>
                    <a:lnTo>
                      <a:pt x="2209" y="3831"/>
                    </a:lnTo>
                    <a:lnTo>
                      <a:pt x="2089" y="3727"/>
                    </a:lnTo>
                    <a:lnTo>
                      <a:pt x="2009" y="3663"/>
                    </a:lnTo>
                    <a:lnTo>
                      <a:pt x="1921" y="3591"/>
                    </a:lnTo>
                    <a:lnTo>
                      <a:pt x="1841" y="3479"/>
                    </a:lnTo>
                    <a:lnTo>
                      <a:pt x="1577" y="3487"/>
                    </a:lnTo>
                    <a:lnTo>
                      <a:pt x="1265" y="3471"/>
                    </a:lnTo>
                    <a:lnTo>
                      <a:pt x="1217" y="3423"/>
                    </a:lnTo>
                    <a:lnTo>
                      <a:pt x="1185" y="3351"/>
                    </a:lnTo>
                    <a:lnTo>
                      <a:pt x="1169" y="3263"/>
                    </a:lnTo>
                    <a:lnTo>
                      <a:pt x="1113" y="3167"/>
                    </a:lnTo>
                    <a:lnTo>
                      <a:pt x="1225" y="3063"/>
                    </a:lnTo>
                    <a:lnTo>
                      <a:pt x="1313" y="2975"/>
                    </a:lnTo>
                    <a:lnTo>
                      <a:pt x="1369" y="2887"/>
                    </a:lnTo>
                    <a:lnTo>
                      <a:pt x="1289" y="2831"/>
                    </a:lnTo>
                    <a:lnTo>
                      <a:pt x="1177" y="2871"/>
                    </a:lnTo>
                    <a:lnTo>
                      <a:pt x="1129" y="2791"/>
                    </a:lnTo>
                    <a:lnTo>
                      <a:pt x="1073" y="2727"/>
                    </a:lnTo>
                    <a:lnTo>
                      <a:pt x="1105" y="2647"/>
                    </a:lnTo>
                    <a:lnTo>
                      <a:pt x="1121" y="2519"/>
                    </a:lnTo>
                    <a:lnTo>
                      <a:pt x="1137" y="2439"/>
                    </a:lnTo>
                    <a:lnTo>
                      <a:pt x="1097" y="2375"/>
                    </a:lnTo>
                    <a:lnTo>
                      <a:pt x="1121" y="2263"/>
                    </a:lnTo>
                    <a:lnTo>
                      <a:pt x="1065" y="2207"/>
                    </a:lnTo>
                    <a:lnTo>
                      <a:pt x="1049" y="2111"/>
                    </a:lnTo>
                    <a:lnTo>
                      <a:pt x="985" y="2079"/>
                    </a:lnTo>
                    <a:lnTo>
                      <a:pt x="929" y="2063"/>
                    </a:lnTo>
                    <a:lnTo>
                      <a:pt x="841" y="2071"/>
                    </a:lnTo>
                    <a:lnTo>
                      <a:pt x="753" y="2071"/>
                    </a:lnTo>
                    <a:lnTo>
                      <a:pt x="665" y="2007"/>
                    </a:lnTo>
                    <a:lnTo>
                      <a:pt x="705" y="1927"/>
                    </a:lnTo>
                    <a:lnTo>
                      <a:pt x="777" y="1847"/>
                    </a:lnTo>
                    <a:lnTo>
                      <a:pt x="769" y="1775"/>
                    </a:lnTo>
                    <a:lnTo>
                      <a:pt x="801" y="1703"/>
                    </a:lnTo>
                    <a:lnTo>
                      <a:pt x="777" y="1623"/>
                    </a:lnTo>
                    <a:lnTo>
                      <a:pt x="689" y="1559"/>
                    </a:lnTo>
                    <a:lnTo>
                      <a:pt x="625" y="1631"/>
                    </a:lnTo>
                    <a:lnTo>
                      <a:pt x="537" y="1703"/>
                    </a:lnTo>
                    <a:lnTo>
                      <a:pt x="409" y="1791"/>
                    </a:lnTo>
                    <a:lnTo>
                      <a:pt x="257" y="1847"/>
                    </a:lnTo>
                    <a:lnTo>
                      <a:pt x="145" y="1919"/>
                    </a:lnTo>
                    <a:lnTo>
                      <a:pt x="73" y="1847"/>
                    </a:lnTo>
                    <a:lnTo>
                      <a:pt x="81" y="1735"/>
                    </a:lnTo>
                    <a:lnTo>
                      <a:pt x="153" y="1663"/>
                    </a:lnTo>
                    <a:lnTo>
                      <a:pt x="265" y="1567"/>
                    </a:lnTo>
                    <a:lnTo>
                      <a:pt x="321" y="1463"/>
                    </a:lnTo>
                    <a:lnTo>
                      <a:pt x="369" y="1383"/>
                    </a:lnTo>
                    <a:lnTo>
                      <a:pt x="361" y="1231"/>
                    </a:lnTo>
                    <a:lnTo>
                      <a:pt x="289" y="1151"/>
                    </a:lnTo>
                    <a:lnTo>
                      <a:pt x="217" y="1231"/>
                    </a:lnTo>
                    <a:lnTo>
                      <a:pt x="121" y="1183"/>
                    </a:lnTo>
                    <a:lnTo>
                      <a:pt x="73" y="1103"/>
                    </a:lnTo>
                    <a:lnTo>
                      <a:pt x="73" y="951"/>
                    </a:lnTo>
                    <a:lnTo>
                      <a:pt x="0" y="844"/>
                    </a:lnTo>
                    <a:lnTo>
                      <a:pt x="9" y="688"/>
                    </a:lnTo>
                    <a:lnTo>
                      <a:pt x="107" y="480"/>
                    </a:lnTo>
                    <a:lnTo>
                      <a:pt x="138" y="339"/>
                    </a:lnTo>
                    <a:lnTo>
                      <a:pt x="131" y="12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84" name="Freeform 24">
                <a:extLst>
                  <a:ext uri="{FF2B5EF4-FFF2-40B4-BE49-F238E27FC236}">
                    <a16:creationId xmlns:a16="http://schemas.microsoft.com/office/drawing/2014/main" id="{DA644B5B-FB4C-71CF-D120-6F5BD8F4AE63}"/>
                  </a:ext>
                </a:extLst>
              </p:cNvPr>
              <p:cNvSpPr>
                <a:spLocks/>
              </p:cNvSpPr>
              <p:nvPr/>
            </p:nvSpPr>
            <p:spPr bwMode="auto">
              <a:xfrm>
                <a:off x="3359150" y="4076700"/>
                <a:ext cx="444500" cy="735012"/>
              </a:xfrm>
              <a:custGeom>
                <a:avLst/>
                <a:gdLst>
                  <a:gd name="T0" fmla="*/ 45475863 w 1379"/>
                  <a:gd name="T1" fmla="*/ 248122170 h 2309"/>
                  <a:gd name="T2" fmla="*/ 77666656 w 1379"/>
                  <a:gd name="T3" fmla="*/ 172826533 h 2309"/>
                  <a:gd name="T4" fmla="*/ 90440869 w 1379"/>
                  <a:gd name="T5" fmla="*/ 76811784 h 2309"/>
                  <a:gd name="T6" fmla="*/ 184969213 w 1379"/>
                  <a:gd name="T7" fmla="*/ 28804255 h 2309"/>
                  <a:gd name="T8" fmla="*/ 318330923 w 1379"/>
                  <a:gd name="T9" fmla="*/ 59124683 h 2309"/>
                  <a:gd name="T10" fmla="*/ 344390207 w 1379"/>
                  <a:gd name="T11" fmla="*/ 140989895 h 2309"/>
                  <a:gd name="T12" fmla="*/ 303512973 w 1379"/>
                  <a:gd name="T13" fmla="*/ 229929747 h 2309"/>
                  <a:gd name="T14" fmla="*/ 407239042 w 1379"/>
                  <a:gd name="T15" fmla="*/ 194050787 h 2309"/>
                  <a:gd name="T16" fmla="*/ 436037031 w 1379"/>
                  <a:gd name="T17" fmla="*/ 239025958 h 2309"/>
                  <a:gd name="T18" fmla="*/ 436037031 w 1379"/>
                  <a:gd name="T19" fmla="*/ 338072821 h 2309"/>
                  <a:gd name="T20" fmla="*/ 436037031 w 1379"/>
                  <a:gd name="T21" fmla="*/ 338072821 h 2309"/>
                  <a:gd name="T22" fmla="*/ 436037031 w 1379"/>
                  <a:gd name="T23" fmla="*/ 430612504 h 2309"/>
                  <a:gd name="T24" fmla="*/ 436037031 w 1379"/>
                  <a:gd name="T25" fmla="*/ 430612504 h 2309"/>
                  <a:gd name="T26" fmla="*/ 436037031 w 1379"/>
                  <a:gd name="T27" fmla="*/ 430612504 h 2309"/>
                  <a:gd name="T28" fmla="*/ 436037031 w 1379"/>
                  <a:gd name="T29" fmla="*/ 430612504 h 2309"/>
                  <a:gd name="T30" fmla="*/ 436037031 w 1379"/>
                  <a:gd name="T31" fmla="*/ 430612504 h 2309"/>
                  <a:gd name="T32" fmla="*/ 436037031 w 1379"/>
                  <a:gd name="T33" fmla="*/ 430612504 h 2309"/>
                  <a:gd name="T34" fmla="*/ 436037031 w 1379"/>
                  <a:gd name="T35" fmla="*/ 430612504 h 2309"/>
                  <a:gd name="T36" fmla="*/ 436037031 w 1379"/>
                  <a:gd name="T37" fmla="*/ 430612504 h 2309"/>
                  <a:gd name="T38" fmla="*/ 436037031 w 1379"/>
                  <a:gd name="T39" fmla="*/ 430612504 h 2309"/>
                  <a:gd name="T40" fmla="*/ 410304803 w 1379"/>
                  <a:gd name="T41" fmla="*/ 430612504 h 2309"/>
                  <a:gd name="T42" fmla="*/ 295848673 w 1379"/>
                  <a:gd name="T43" fmla="*/ 430612504 h 2309"/>
                  <a:gd name="T44" fmla="*/ 185480381 w 1379"/>
                  <a:gd name="T45" fmla="*/ 430612504 h 2309"/>
                  <a:gd name="T46" fmla="*/ 177304810 w 1379"/>
                  <a:gd name="T47" fmla="*/ 430612504 h 2309"/>
                  <a:gd name="T48" fmla="*/ 250883550 w 1379"/>
                  <a:gd name="T49" fmla="*/ 430612504 h 2309"/>
                  <a:gd name="T50" fmla="*/ 226357251 w 1379"/>
                  <a:gd name="T51" fmla="*/ 430612504 h 2309"/>
                  <a:gd name="T52" fmla="*/ 226357251 w 1379"/>
                  <a:gd name="T53" fmla="*/ 430612504 h 2309"/>
                  <a:gd name="T54" fmla="*/ 156866193 w 1379"/>
                  <a:gd name="T55" fmla="*/ 430612504 h 2309"/>
                  <a:gd name="T56" fmla="*/ 128252316 w 1379"/>
                  <a:gd name="T57" fmla="*/ 430612504 h 2309"/>
                  <a:gd name="T58" fmla="*/ 71024277 w 1379"/>
                  <a:gd name="T59" fmla="*/ 430612504 h 2309"/>
                  <a:gd name="T60" fmla="*/ 1532879 w 1379"/>
                  <a:gd name="T61" fmla="*/ 382542824 h 2309"/>
                  <a:gd name="T62" fmla="*/ 0 w 1379"/>
                  <a:gd name="T63" fmla="*/ 301688180 h 23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79"/>
                  <a:gd name="T97" fmla="*/ 0 h 2309"/>
                  <a:gd name="T98" fmla="*/ 1379 w 1379"/>
                  <a:gd name="T99" fmla="*/ 2309 h 230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79" h="2309">
                    <a:moveTo>
                      <a:pt x="44" y="534"/>
                    </a:moveTo>
                    <a:lnTo>
                      <a:pt x="89" y="491"/>
                    </a:lnTo>
                    <a:lnTo>
                      <a:pt x="146" y="455"/>
                    </a:lnTo>
                    <a:lnTo>
                      <a:pt x="152" y="342"/>
                    </a:lnTo>
                    <a:lnTo>
                      <a:pt x="128" y="224"/>
                    </a:lnTo>
                    <a:lnTo>
                      <a:pt x="177" y="152"/>
                    </a:lnTo>
                    <a:lnTo>
                      <a:pt x="254" y="0"/>
                    </a:lnTo>
                    <a:lnTo>
                      <a:pt x="362" y="57"/>
                    </a:lnTo>
                    <a:lnTo>
                      <a:pt x="468" y="65"/>
                    </a:lnTo>
                    <a:lnTo>
                      <a:pt x="623" y="117"/>
                    </a:lnTo>
                    <a:lnTo>
                      <a:pt x="647" y="176"/>
                    </a:lnTo>
                    <a:lnTo>
                      <a:pt x="674" y="279"/>
                    </a:lnTo>
                    <a:lnTo>
                      <a:pt x="578" y="351"/>
                    </a:lnTo>
                    <a:lnTo>
                      <a:pt x="594" y="455"/>
                    </a:lnTo>
                    <a:lnTo>
                      <a:pt x="710" y="407"/>
                    </a:lnTo>
                    <a:lnTo>
                      <a:pt x="797" y="384"/>
                    </a:lnTo>
                    <a:lnTo>
                      <a:pt x="852" y="419"/>
                    </a:lnTo>
                    <a:lnTo>
                      <a:pt x="891" y="473"/>
                    </a:lnTo>
                    <a:lnTo>
                      <a:pt x="891" y="548"/>
                    </a:lnTo>
                    <a:lnTo>
                      <a:pt x="964" y="669"/>
                    </a:lnTo>
                    <a:lnTo>
                      <a:pt x="1044" y="637"/>
                    </a:lnTo>
                    <a:lnTo>
                      <a:pt x="1091" y="669"/>
                    </a:lnTo>
                    <a:lnTo>
                      <a:pt x="1067" y="781"/>
                    </a:lnTo>
                    <a:lnTo>
                      <a:pt x="1123" y="909"/>
                    </a:lnTo>
                    <a:lnTo>
                      <a:pt x="1195" y="1045"/>
                    </a:lnTo>
                    <a:lnTo>
                      <a:pt x="1267" y="1149"/>
                    </a:lnTo>
                    <a:lnTo>
                      <a:pt x="1259" y="1269"/>
                    </a:lnTo>
                    <a:lnTo>
                      <a:pt x="1379" y="1437"/>
                    </a:lnTo>
                    <a:lnTo>
                      <a:pt x="1363" y="1581"/>
                    </a:lnTo>
                    <a:lnTo>
                      <a:pt x="1291" y="1621"/>
                    </a:lnTo>
                    <a:lnTo>
                      <a:pt x="1235" y="1725"/>
                    </a:lnTo>
                    <a:lnTo>
                      <a:pt x="1291" y="1821"/>
                    </a:lnTo>
                    <a:lnTo>
                      <a:pt x="1268" y="2021"/>
                    </a:lnTo>
                    <a:lnTo>
                      <a:pt x="1187" y="2157"/>
                    </a:lnTo>
                    <a:lnTo>
                      <a:pt x="1123" y="2237"/>
                    </a:lnTo>
                    <a:lnTo>
                      <a:pt x="1035" y="2285"/>
                    </a:lnTo>
                    <a:lnTo>
                      <a:pt x="987" y="2309"/>
                    </a:lnTo>
                    <a:lnTo>
                      <a:pt x="931" y="2285"/>
                    </a:lnTo>
                    <a:lnTo>
                      <a:pt x="931" y="2197"/>
                    </a:lnTo>
                    <a:lnTo>
                      <a:pt x="939" y="2117"/>
                    </a:lnTo>
                    <a:lnTo>
                      <a:pt x="883" y="2021"/>
                    </a:lnTo>
                    <a:lnTo>
                      <a:pt x="803" y="1965"/>
                    </a:lnTo>
                    <a:lnTo>
                      <a:pt x="683" y="2077"/>
                    </a:lnTo>
                    <a:lnTo>
                      <a:pt x="579" y="2173"/>
                    </a:lnTo>
                    <a:lnTo>
                      <a:pt x="451" y="2229"/>
                    </a:lnTo>
                    <a:lnTo>
                      <a:pt x="363" y="2189"/>
                    </a:lnTo>
                    <a:lnTo>
                      <a:pt x="331" y="2133"/>
                    </a:lnTo>
                    <a:lnTo>
                      <a:pt x="347" y="2029"/>
                    </a:lnTo>
                    <a:lnTo>
                      <a:pt x="451" y="1965"/>
                    </a:lnTo>
                    <a:lnTo>
                      <a:pt x="491" y="1845"/>
                    </a:lnTo>
                    <a:lnTo>
                      <a:pt x="435" y="1741"/>
                    </a:lnTo>
                    <a:lnTo>
                      <a:pt x="443" y="1685"/>
                    </a:lnTo>
                    <a:lnTo>
                      <a:pt x="427" y="1589"/>
                    </a:lnTo>
                    <a:lnTo>
                      <a:pt x="443" y="1501"/>
                    </a:lnTo>
                    <a:lnTo>
                      <a:pt x="379" y="1429"/>
                    </a:lnTo>
                    <a:lnTo>
                      <a:pt x="307" y="1365"/>
                    </a:lnTo>
                    <a:lnTo>
                      <a:pt x="307" y="1285"/>
                    </a:lnTo>
                    <a:lnTo>
                      <a:pt x="251" y="1189"/>
                    </a:lnTo>
                    <a:lnTo>
                      <a:pt x="251" y="1069"/>
                    </a:lnTo>
                    <a:lnTo>
                      <a:pt x="139" y="989"/>
                    </a:lnTo>
                    <a:lnTo>
                      <a:pt x="115" y="885"/>
                    </a:lnTo>
                    <a:lnTo>
                      <a:pt x="3" y="757"/>
                    </a:lnTo>
                    <a:lnTo>
                      <a:pt x="11" y="709"/>
                    </a:lnTo>
                    <a:lnTo>
                      <a:pt x="0" y="597"/>
                    </a:lnTo>
                    <a:lnTo>
                      <a:pt x="44" y="53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85" name="Freeform 25">
                <a:extLst>
                  <a:ext uri="{FF2B5EF4-FFF2-40B4-BE49-F238E27FC236}">
                    <a16:creationId xmlns:a16="http://schemas.microsoft.com/office/drawing/2014/main" id="{77DE6CAB-351D-FC31-EBF1-1400DAAE2398}"/>
                  </a:ext>
                </a:extLst>
              </p:cNvPr>
              <p:cNvSpPr>
                <a:spLocks/>
              </p:cNvSpPr>
              <p:nvPr/>
            </p:nvSpPr>
            <p:spPr bwMode="auto">
              <a:xfrm>
                <a:off x="3368675" y="4054475"/>
                <a:ext cx="1123950" cy="1192212"/>
              </a:xfrm>
              <a:custGeom>
                <a:avLst/>
                <a:gdLst>
                  <a:gd name="T0" fmla="*/ 282347160 w 3484"/>
                  <a:gd name="T1" fmla="*/ 430298670 h 3748"/>
                  <a:gd name="T2" fmla="*/ 436400010 w 3484"/>
                  <a:gd name="T3" fmla="*/ 430298670 h 3748"/>
                  <a:gd name="T4" fmla="*/ 436400010 w 3484"/>
                  <a:gd name="T5" fmla="*/ 430298670 h 3748"/>
                  <a:gd name="T6" fmla="*/ 436400010 w 3484"/>
                  <a:gd name="T7" fmla="*/ 430298670 h 3748"/>
                  <a:gd name="T8" fmla="*/ 436400010 w 3484"/>
                  <a:gd name="T9" fmla="*/ 430298670 h 3748"/>
                  <a:gd name="T10" fmla="*/ 436400010 w 3484"/>
                  <a:gd name="T11" fmla="*/ 430298670 h 3748"/>
                  <a:gd name="T12" fmla="*/ 436400010 w 3484"/>
                  <a:gd name="T13" fmla="*/ 430298670 h 3748"/>
                  <a:gd name="T14" fmla="*/ 436400010 w 3484"/>
                  <a:gd name="T15" fmla="*/ 357643567 h 3748"/>
                  <a:gd name="T16" fmla="*/ 436400010 w 3484"/>
                  <a:gd name="T17" fmla="*/ 325359750 h 3748"/>
                  <a:gd name="T18" fmla="*/ 436400010 w 3484"/>
                  <a:gd name="T19" fmla="*/ 239101461 h 3748"/>
                  <a:gd name="T20" fmla="*/ 436400010 w 3484"/>
                  <a:gd name="T21" fmla="*/ 37832526 h 3748"/>
                  <a:gd name="T22" fmla="*/ 436400010 w 3484"/>
                  <a:gd name="T23" fmla="*/ 79196243 h 3748"/>
                  <a:gd name="T24" fmla="*/ 436400010 w 3484"/>
                  <a:gd name="T25" fmla="*/ 360165669 h 3748"/>
                  <a:gd name="T26" fmla="*/ 436400010 w 3484"/>
                  <a:gd name="T27" fmla="*/ 254234487 h 3748"/>
                  <a:gd name="T28" fmla="*/ 436400010 w 3484"/>
                  <a:gd name="T29" fmla="*/ 368236726 h 3748"/>
                  <a:gd name="T30" fmla="*/ 436400010 w 3484"/>
                  <a:gd name="T31" fmla="*/ 430298670 h 3748"/>
                  <a:gd name="T32" fmla="*/ 436400010 w 3484"/>
                  <a:gd name="T33" fmla="*/ 425237435 h 3748"/>
                  <a:gd name="T34" fmla="*/ 436400010 w 3484"/>
                  <a:gd name="T35" fmla="*/ 430298670 h 3748"/>
                  <a:gd name="T36" fmla="*/ 436400010 w 3484"/>
                  <a:gd name="T37" fmla="*/ 430298670 h 3748"/>
                  <a:gd name="T38" fmla="*/ 436400010 w 3484"/>
                  <a:gd name="T39" fmla="*/ 430298670 h 3748"/>
                  <a:gd name="T40" fmla="*/ 436400010 w 3484"/>
                  <a:gd name="T41" fmla="*/ 430298670 h 3748"/>
                  <a:gd name="T42" fmla="*/ 436400010 w 3484"/>
                  <a:gd name="T43" fmla="*/ 430298670 h 3748"/>
                  <a:gd name="T44" fmla="*/ 436400010 w 3484"/>
                  <a:gd name="T45" fmla="*/ 430298670 h 3748"/>
                  <a:gd name="T46" fmla="*/ 436400010 w 3484"/>
                  <a:gd name="T47" fmla="*/ 430298670 h 3748"/>
                  <a:gd name="T48" fmla="*/ 436400010 w 3484"/>
                  <a:gd name="T49" fmla="*/ 430298670 h 3748"/>
                  <a:gd name="T50" fmla="*/ 436400010 w 3484"/>
                  <a:gd name="T51" fmla="*/ 430298670 h 3748"/>
                  <a:gd name="T52" fmla="*/ 436400010 w 3484"/>
                  <a:gd name="T53" fmla="*/ 430298670 h 3748"/>
                  <a:gd name="T54" fmla="*/ 436400010 w 3484"/>
                  <a:gd name="T55" fmla="*/ 430298670 h 3748"/>
                  <a:gd name="T56" fmla="*/ 436400010 w 3484"/>
                  <a:gd name="T57" fmla="*/ 430298670 h 3748"/>
                  <a:gd name="T58" fmla="*/ 436400010 w 3484"/>
                  <a:gd name="T59" fmla="*/ 430298670 h 3748"/>
                  <a:gd name="T60" fmla="*/ 436400010 w 3484"/>
                  <a:gd name="T61" fmla="*/ 430298670 h 3748"/>
                  <a:gd name="T62" fmla="*/ 436400010 w 3484"/>
                  <a:gd name="T63" fmla="*/ 430298670 h 3748"/>
                  <a:gd name="T64" fmla="*/ 436400010 w 3484"/>
                  <a:gd name="T65" fmla="*/ 430298670 h 3748"/>
                  <a:gd name="T66" fmla="*/ 436400010 w 3484"/>
                  <a:gd name="T67" fmla="*/ 430298670 h 3748"/>
                  <a:gd name="T68" fmla="*/ 436400010 w 3484"/>
                  <a:gd name="T69" fmla="*/ 430298670 h 3748"/>
                  <a:gd name="T70" fmla="*/ 436400010 w 3484"/>
                  <a:gd name="T71" fmla="*/ 430298670 h 3748"/>
                  <a:gd name="T72" fmla="*/ 436400010 w 3484"/>
                  <a:gd name="T73" fmla="*/ 430298670 h 3748"/>
                  <a:gd name="T74" fmla="*/ 426338980 w 3484"/>
                  <a:gd name="T75" fmla="*/ 430298670 h 3748"/>
                  <a:gd name="T76" fmla="*/ 314117575 w 3484"/>
                  <a:gd name="T77" fmla="*/ 430298670 h 3748"/>
                  <a:gd name="T78" fmla="*/ 192159919 w 3484"/>
                  <a:gd name="T79" fmla="*/ 430298670 h 3748"/>
                  <a:gd name="T80" fmla="*/ 108122127 w 3484"/>
                  <a:gd name="T81" fmla="*/ 430298670 h 3748"/>
                  <a:gd name="T82" fmla="*/ 47143286 w 3484"/>
                  <a:gd name="T83" fmla="*/ 430298670 h 3748"/>
                  <a:gd name="T84" fmla="*/ 171662877 w 3484"/>
                  <a:gd name="T85" fmla="*/ 430298670 h 374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84"/>
                  <a:gd name="T130" fmla="*/ 0 h 3748"/>
                  <a:gd name="T131" fmla="*/ 3484 w 3484"/>
                  <a:gd name="T132" fmla="*/ 3748 h 374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84" h="3748">
                    <a:moveTo>
                      <a:pt x="335" y="2259"/>
                    </a:moveTo>
                    <a:lnTo>
                      <a:pt x="417" y="2299"/>
                    </a:lnTo>
                    <a:lnTo>
                      <a:pt x="551" y="2244"/>
                    </a:lnTo>
                    <a:lnTo>
                      <a:pt x="774" y="2034"/>
                    </a:lnTo>
                    <a:lnTo>
                      <a:pt x="854" y="2091"/>
                    </a:lnTo>
                    <a:lnTo>
                      <a:pt x="908" y="2184"/>
                    </a:lnTo>
                    <a:lnTo>
                      <a:pt x="902" y="2260"/>
                    </a:lnTo>
                    <a:lnTo>
                      <a:pt x="900" y="2353"/>
                    </a:lnTo>
                    <a:lnTo>
                      <a:pt x="959" y="2380"/>
                    </a:lnTo>
                    <a:lnTo>
                      <a:pt x="1095" y="2307"/>
                    </a:lnTo>
                    <a:lnTo>
                      <a:pt x="1158" y="2223"/>
                    </a:lnTo>
                    <a:lnTo>
                      <a:pt x="1239" y="2089"/>
                    </a:lnTo>
                    <a:lnTo>
                      <a:pt x="1262" y="1893"/>
                    </a:lnTo>
                    <a:lnTo>
                      <a:pt x="1205" y="1794"/>
                    </a:lnTo>
                    <a:lnTo>
                      <a:pt x="1260" y="1690"/>
                    </a:lnTo>
                    <a:lnTo>
                      <a:pt x="1332" y="1651"/>
                    </a:lnTo>
                    <a:lnTo>
                      <a:pt x="1349" y="1503"/>
                    </a:lnTo>
                    <a:lnTo>
                      <a:pt x="1229" y="1338"/>
                    </a:lnTo>
                    <a:lnTo>
                      <a:pt x="1235" y="1219"/>
                    </a:lnTo>
                    <a:lnTo>
                      <a:pt x="1161" y="1108"/>
                    </a:lnTo>
                    <a:lnTo>
                      <a:pt x="1091" y="975"/>
                    </a:lnTo>
                    <a:lnTo>
                      <a:pt x="1035" y="849"/>
                    </a:lnTo>
                    <a:lnTo>
                      <a:pt x="1062" y="741"/>
                    </a:lnTo>
                    <a:lnTo>
                      <a:pt x="1013" y="709"/>
                    </a:lnTo>
                    <a:lnTo>
                      <a:pt x="933" y="738"/>
                    </a:lnTo>
                    <a:lnTo>
                      <a:pt x="864" y="621"/>
                    </a:lnTo>
                    <a:lnTo>
                      <a:pt x="941" y="645"/>
                    </a:lnTo>
                    <a:lnTo>
                      <a:pt x="1049" y="637"/>
                    </a:lnTo>
                    <a:lnTo>
                      <a:pt x="1122" y="603"/>
                    </a:lnTo>
                    <a:lnTo>
                      <a:pt x="1146" y="474"/>
                    </a:lnTo>
                    <a:lnTo>
                      <a:pt x="1202" y="378"/>
                    </a:lnTo>
                    <a:lnTo>
                      <a:pt x="1175" y="231"/>
                    </a:lnTo>
                    <a:lnTo>
                      <a:pt x="1193" y="75"/>
                    </a:lnTo>
                    <a:lnTo>
                      <a:pt x="1263" y="0"/>
                    </a:lnTo>
                    <a:lnTo>
                      <a:pt x="1311" y="72"/>
                    </a:lnTo>
                    <a:lnTo>
                      <a:pt x="1352" y="157"/>
                    </a:lnTo>
                    <a:lnTo>
                      <a:pt x="1289" y="247"/>
                    </a:lnTo>
                    <a:lnTo>
                      <a:pt x="1269" y="642"/>
                    </a:lnTo>
                    <a:lnTo>
                      <a:pt x="1373" y="714"/>
                    </a:lnTo>
                    <a:lnTo>
                      <a:pt x="1434" y="630"/>
                    </a:lnTo>
                    <a:lnTo>
                      <a:pt x="1464" y="547"/>
                    </a:lnTo>
                    <a:lnTo>
                      <a:pt x="1553" y="504"/>
                    </a:lnTo>
                    <a:lnTo>
                      <a:pt x="1598" y="576"/>
                    </a:lnTo>
                    <a:lnTo>
                      <a:pt x="1553" y="658"/>
                    </a:lnTo>
                    <a:lnTo>
                      <a:pt x="1547" y="730"/>
                    </a:lnTo>
                    <a:lnTo>
                      <a:pt x="1661" y="694"/>
                    </a:lnTo>
                    <a:lnTo>
                      <a:pt x="1746" y="774"/>
                    </a:lnTo>
                    <a:lnTo>
                      <a:pt x="1664" y="943"/>
                    </a:lnTo>
                    <a:lnTo>
                      <a:pt x="1743" y="1023"/>
                    </a:lnTo>
                    <a:lnTo>
                      <a:pt x="1841" y="985"/>
                    </a:lnTo>
                    <a:lnTo>
                      <a:pt x="2009" y="843"/>
                    </a:lnTo>
                    <a:lnTo>
                      <a:pt x="2138" y="841"/>
                    </a:lnTo>
                    <a:lnTo>
                      <a:pt x="2168" y="894"/>
                    </a:lnTo>
                    <a:lnTo>
                      <a:pt x="2054" y="1071"/>
                    </a:lnTo>
                    <a:lnTo>
                      <a:pt x="1953" y="1174"/>
                    </a:lnTo>
                    <a:lnTo>
                      <a:pt x="1809" y="1281"/>
                    </a:lnTo>
                    <a:lnTo>
                      <a:pt x="1701" y="1396"/>
                    </a:lnTo>
                    <a:lnTo>
                      <a:pt x="1644" y="1537"/>
                    </a:lnTo>
                    <a:lnTo>
                      <a:pt x="1581" y="1660"/>
                    </a:lnTo>
                    <a:lnTo>
                      <a:pt x="1572" y="1770"/>
                    </a:lnTo>
                    <a:lnTo>
                      <a:pt x="1644" y="1873"/>
                    </a:lnTo>
                    <a:lnTo>
                      <a:pt x="1769" y="1893"/>
                    </a:lnTo>
                    <a:lnTo>
                      <a:pt x="1890" y="1846"/>
                    </a:lnTo>
                    <a:lnTo>
                      <a:pt x="2012" y="1938"/>
                    </a:lnTo>
                    <a:lnTo>
                      <a:pt x="2093" y="1837"/>
                    </a:lnTo>
                    <a:lnTo>
                      <a:pt x="2216" y="1827"/>
                    </a:lnTo>
                    <a:lnTo>
                      <a:pt x="2288" y="1765"/>
                    </a:lnTo>
                    <a:lnTo>
                      <a:pt x="2405" y="1716"/>
                    </a:lnTo>
                    <a:lnTo>
                      <a:pt x="2908" y="1575"/>
                    </a:lnTo>
                    <a:lnTo>
                      <a:pt x="3156" y="1206"/>
                    </a:lnTo>
                    <a:lnTo>
                      <a:pt x="3332" y="1170"/>
                    </a:lnTo>
                    <a:lnTo>
                      <a:pt x="3480" y="1170"/>
                    </a:lnTo>
                    <a:lnTo>
                      <a:pt x="3484" y="1270"/>
                    </a:lnTo>
                    <a:lnTo>
                      <a:pt x="3401" y="1389"/>
                    </a:lnTo>
                    <a:lnTo>
                      <a:pt x="3347" y="1508"/>
                    </a:lnTo>
                    <a:lnTo>
                      <a:pt x="3392" y="1618"/>
                    </a:lnTo>
                    <a:lnTo>
                      <a:pt x="3310" y="1782"/>
                    </a:lnTo>
                    <a:lnTo>
                      <a:pt x="3219" y="1920"/>
                    </a:lnTo>
                    <a:lnTo>
                      <a:pt x="3145" y="2066"/>
                    </a:lnTo>
                    <a:lnTo>
                      <a:pt x="3127" y="2230"/>
                    </a:lnTo>
                    <a:lnTo>
                      <a:pt x="3081" y="2368"/>
                    </a:lnTo>
                    <a:lnTo>
                      <a:pt x="3054" y="2496"/>
                    </a:lnTo>
                    <a:lnTo>
                      <a:pt x="2972" y="2532"/>
                    </a:lnTo>
                    <a:lnTo>
                      <a:pt x="2853" y="2550"/>
                    </a:lnTo>
                    <a:lnTo>
                      <a:pt x="2734" y="2532"/>
                    </a:lnTo>
                    <a:lnTo>
                      <a:pt x="2615" y="2569"/>
                    </a:lnTo>
                    <a:lnTo>
                      <a:pt x="2432" y="2596"/>
                    </a:lnTo>
                    <a:lnTo>
                      <a:pt x="2249" y="2605"/>
                    </a:lnTo>
                    <a:lnTo>
                      <a:pt x="2195" y="2715"/>
                    </a:lnTo>
                    <a:lnTo>
                      <a:pt x="2213" y="2797"/>
                    </a:lnTo>
                    <a:lnTo>
                      <a:pt x="2204" y="2907"/>
                    </a:lnTo>
                    <a:lnTo>
                      <a:pt x="2277" y="3008"/>
                    </a:lnTo>
                    <a:lnTo>
                      <a:pt x="2387" y="3035"/>
                    </a:lnTo>
                    <a:lnTo>
                      <a:pt x="2487" y="3181"/>
                    </a:lnTo>
                    <a:lnTo>
                      <a:pt x="2432" y="3282"/>
                    </a:lnTo>
                    <a:lnTo>
                      <a:pt x="2597" y="3474"/>
                    </a:lnTo>
                    <a:lnTo>
                      <a:pt x="2496" y="3547"/>
                    </a:lnTo>
                    <a:lnTo>
                      <a:pt x="2487" y="3529"/>
                    </a:lnTo>
                    <a:lnTo>
                      <a:pt x="2377" y="3602"/>
                    </a:lnTo>
                    <a:lnTo>
                      <a:pt x="2286" y="3648"/>
                    </a:lnTo>
                    <a:lnTo>
                      <a:pt x="2176" y="3648"/>
                    </a:lnTo>
                    <a:lnTo>
                      <a:pt x="2094" y="3748"/>
                    </a:lnTo>
                    <a:lnTo>
                      <a:pt x="2030" y="3739"/>
                    </a:lnTo>
                    <a:lnTo>
                      <a:pt x="1986" y="3677"/>
                    </a:lnTo>
                    <a:lnTo>
                      <a:pt x="1902" y="3584"/>
                    </a:lnTo>
                    <a:lnTo>
                      <a:pt x="1829" y="3483"/>
                    </a:lnTo>
                    <a:lnTo>
                      <a:pt x="1737" y="3474"/>
                    </a:lnTo>
                    <a:lnTo>
                      <a:pt x="1634" y="3403"/>
                    </a:lnTo>
                    <a:lnTo>
                      <a:pt x="1436" y="3437"/>
                    </a:lnTo>
                    <a:lnTo>
                      <a:pt x="1308" y="3501"/>
                    </a:lnTo>
                    <a:lnTo>
                      <a:pt x="1207" y="3556"/>
                    </a:lnTo>
                    <a:lnTo>
                      <a:pt x="1116" y="3666"/>
                    </a:lnTo>
                    <a:lnTo>
                      <a:pt x="975" y="3677"/>
                    </a:lnTo>
                    <a:lnTo>
                      <a:pt x="832" y="3556"/>
                    </a:lnTo>
                    <a:lnTo>
                      <a:pt x="759" y="3483"/>
                    </a:lnTo>
                    <a:lnTo>
                      <a:pt x="686" y="3382"/>
                    </a:lnTo>
                    <a:lnTo>
                      <a:pt x="613" y="3300"/>
                    </a:lnTo>
                    <a:lnTo>
                      <a:pt x="485" y="3218"/>
                    </a:lnTo>
                    <a:lnTo>
                      <a:pt x="467" y="3117"/>
                    </a:lnTo>
                    <a:lnTo>
                      <a:pt x="375" y="3062"/>
                    </a:lnTo>
                    <a:lnTo>
                      <a:pt x="302" y="2971"/>
                    </a:lnTo>
                    <a:lnTo>
                      <a:pt x="229" y="2852"/>
                    </a:lnTo>
                    <a:lnTo>
                      <a:pt x="211" y="2742"/>
                    </a:lnTo>
                    <a:lnTo>
                      <a:pt x="101" y="2642"/>
                    </a:lnTo>
                    <a:lnTo>
                      <a:pt x="0" y="2541"/>
                    </a:lnTo>
                    <a:lnTo>
                      <a:pt x="92" y="2459"/>
                    </a:lnTo>
                    <a:lnTo>
                      <a:pt x="220" y="2450"/>
                    </a:lnTo>
                    <a:lnTo>
                      <a:pt x="311" y="2395"/>
                    </a:lnTo>
                    <a:lnTo>
                      <a:pt x="335" y="2259"/>
                    </a:lnTo>
                    <a:close/>
                  </a:path>
                </a:pathLst>
              </a:custGeom>
              <a:solidFill>
                <a:srgbClr val="B38E5D"/>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86" name="Freeform 26">
                <a:extLst>
                  <a:ext uri="{FF2B5EF4-FFF2-40B4-BE49-F238E27FC236}">
                    <a16:creationId xmlns:a16="http://schemas.microsoft.com/office/drawing/2014/main" id="{32E4B1DF-5900-F8BD-4D46-9C9FC75D5CE1}"/>
                  </a:ext>
                </a:extLst>
              </p:cNvPr>
              <p:cNvSpPr>
                <a:spLocks/>
              </p:cNvSpPr>
              <p:nvPr/>
            </p:nvSpPr>
            <p:spPr bwMode="auto">
              <a:xfrm>
                <a:off x="4087812" y="4306888"/>
                <a:ext cx="327288" cy="292100"/>
              </a:xfrm>
              <a:custGeom>
                <a:avLst/>
                <a:gdLst>
                  <a:gd name="T0" fmla="*/ 0 w 922"/>
                  <a:gd name="T1" fmla="*/ 238599751 h 921"/>
                  <a:gd name="T2" fmla="*/ 22240618 w 922"/>
                  <a:gd name="T3" fmla="*/ 171071709 h 921"/>
                  <a:gd name="T4" fmla="*/ 119995026 w 922"/>
                  <a:gd name="T5" fmla="*/ 98541261 h 921"/>
                  <a:gd name="T6" fmla="*/ 211543123 w 922"/>
                  <a:gd name="T7" fmla="*/ 42017690 h 921"/>
                  <a:gd name="T8" fmla="*/ 258093065 w 922"/>
                  <a:gd name="T9" fmla="*/ 34014104 h 921"/>
                  <a:gd name="T10" fmla="*/ 330503867 w 922"/>
                  <a:gd name="T11" fmla="*/ 0 h 921"/>
                  <a:gd name="T12" fmla="*/ 389984213 w 922"/>
                  <a:gd name="T13" fmla="*/ 45018946 h 921"/>
                  <a:gd name="T14" fmla="*/ 437881478 w 922"/>
                  <a:gd name="T15" fmla="*/ 111046398 h 921"/>
                  <a:gd name="T16" fmla="*/ 437881478 w 922"/>
                  <a:gd name="T17" fmla="*/ 208087056 h 921"/>
                  <a:gd name="T18" fmla="*/ 351192846 w 922"/>
                  <a:gd name="T19" fmla="*/ 391163480 h 921"/>
                  <a:gd name="T20" fmla="*/ 91548123 w 922"/>
                  <a:gd name="T21" fmla="*/ 429030176 h 921"/>
                  <a:gd name="T22" fmla="*/ 98271791 w 922"/>
                  <a:gd name="T23" fmla="*/ 397666388 h 921"/>
                  <a:gd name="T24" fmla="*/ 76031493 w 922"/>
                  <a:gd name="T25" fmla="*/ 362651912 h 921"/>
                  <a:gd name="T26" fmla="*/ 39308912 w 922"/>
                  <a:gd name="T27" fmla="*/ 314631622 h 921"/>
                  <a:gd name="T28" fmla="*/ 23274952 w 922"/>
                  <a:gd name="T29" fmla="*/ 276115596 h 921"/>
                  <a:gd name="T30" fmla="*/ 0 w 922"/>
                  <a:gd name="T31" fmla="*/ 238599751 h 9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22"/>
                  <a:gd name="T49" fmla="*/ 0 h 921"/>
                  <a:gd name="T50" fmla="*/ 922 w 922"/>
                  <a:gd name="T51" fmla="*/ 921 h 9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22" h="921">
                    <a:moveTo>
                      <a:pt x="0" y="477"/>
                    </a:moveTo>
                    <a:lnTo>
                      <a:pt x="43" y="342"/>
                    </a:lnTo>
                    <a:lnTo>
                      <a:pt x="232" y="197"/>
                    </a:lnTo>
                    <a:lnTo>
                      <a:pt x="409" y="84"/>
                    </a:lnTo>
                    <a:lnTo>
                      <a:pt x="499" y="68"/>
                    </a:lnTo>
                    <a:lnTo>
                      <a:pt x="639" y="0"/>
                    </a:lnTo>
                    <a:lnTo>
                      <a:pt x="754" y="90"/>
                    </a:lnTo>
                    <a:lnTo>
                      <a:pt x="877" y="222"/>
                    </a:lnTo>
                    <a:lnTo>
                      <a:pt x="922" y="416"/>
                    </a:lnTo>
                    <a:lnTo>
                      <a:pt x="679" y="782"/>
                    </a:lnTo>
                    <a:lnTo>
                      <a:pt x="177" y="921"/>
                    </a:lnTo>
                    <a:lnTo>
                      <a:pt x="190" y="795"/>
                    </a:lnTo>
                    <a:lnTo>
                      <a:pt x="147" y="725"/>
                    </a:lnTo>
                    <a:lnTo>
                      <a:pt x="76" y="629"/>
                    </a:lnTo>
                    <a:lnTo>
                      <a:pt x="45" y="552"/>
                    </a:lnTo>
                    <a:lnTo>
                      <a:pt x="0" y="47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87" name="Freeform 27">
                <a:extLst>
                  <a:ext uri="{FF2B5EF4-FFF2-40B4-BE49-F238E27FC236}">
                    <a16:creationId xmlns:a16="http://schemas.microsoft.com/office/drawing/2014/main" id="{37F0B6DB-CB73-1C2D-8419-E5ADA4D08C6A}"/>
                  </a:ext>
                </a:extLst>
              </p:cNvPr>
              <p:cNvSpPr>
                <a:spLocks/>
              </p:cNvSpPr>
              <p:nvPr/>
            </p:nvSpPr>
            <p:spPr bwMode="auto">
              <a:xfrm>
                <a:off x="4895850" y="4494213"/>
                <a:ext cx="477838" cy="549275"/>
              </a:xfrm>
              <a:custGeom>
                <a:avLst/>
                <a:gdLst>
                  <a:gd name="T0" fmla="*/ 0 w 1481"/>
                  <a:gd name="T1" fmla="*/ 430991273 h 1724"/>
                  <a:gd name="T2" fmla="*/ 42569797 w 1481"/>
                  <a:gd name="T3" fmla="*/ 430991273 h 1724"/>
                  <a:gd name="T4" fmla="*/ 51802076 w 1481"/>
                  <a:gd name="T5" fmla="*/ 430991273 h 1724"/>
                  <a:gd name="T6" fmla="*/ 65649999 w 1481"/>
                  <a:gd name="T7" fmla="*/ 430991273 h 1724"/>
                  <a:gd name="T8" fmla="*/ 117452088 w 1481"/>
                  <a:gd name="T9" fmla="*/ 415199882 h 1724"/>
                  <a:gd name="T10" fmla="*/ 131299999 w 1481"/>
                  <a:gd name="T11" fmla="*/ 359434216 h 1724"/>
                  <a:gd name="T12" fmla="*/ 178486039 w 1481"/>
                  <a:gd name="T13" fmla="*/ 313300930 h 1724"/>
                  <a:gd name="T14" fmla="*/ 220543148 w 1481"/>
                  <a:gd name="T15" fmla="*/ 257535469 h 1724"/>
                  <a:gd name="T16" fmla="*/ 244136117 w 1481"/>
                  <a:gd name="T17" fmla="*/ 201769854 h 1724"/>
                  <a:gd name="T18" fmla="*/ 281577099 w 1481"/>
                  <a:gd name="T19" fmla="*/ 174394226 h 1724"/>
                  <a:gd name="T20" fmla="*/ 332353501 w 1481"/>
                  <a:gd name="T21" fmla="*/ 175915123 h 1724"/>
                  <a:gd name="T22" fmla="*/ 386207146 w 1481"/>
                  <a:gd name="T23" fmla="*/ 180477711 h 1724"/>
                  <a:gd name="T24" fmla="*/ 429289813 w 1481"/>
                  <a:gd name="T25" fmla="*/ 184026298 h 1724"/>
                  <a:gd name="T26" fmla="*/ 436456591 w 1481"/>
                  <a:gd name="T27" fmla="*/ 100378081 h 1724"/>
                  <a:gd name="T28" fmla="*/ 436456591 w 1481"/>
                  <a:gd name="T29" fmla="*/ 0 h 1724"/>
                  <a:gd name="T30" fmla="*/ 436456591 w 1481"/>
                  <a:gd name="T31" fmla="*/ 54244795 h 1724"/>
                  <a:gd name="T32" fmla="*/ 436456591 w 1481"/>
                  <a:gd name="T33" fmla="*/ 130795528 h 1724"/>
                  <a:gd name="T34" fmla="*/ 436456591 w 1481"/>
                  <a:gd name="T35" fmla="*/ 170338433 h 1724"/>
                  <a:gd name="T36" fmla="*/ 436456591 w 1481"/>
                  <a:gd name="T37" fmla="*/ 196193267 h 1724"/>
                  <a:gd name="T38" fmla="*/ 436456591 w 1481"/>
                  <a:gd name="T39" fmla="*/ 156650568 h 1724"/>
                  <a:gd name="T40" fmla="*/ 436456591 w 1481"/>
                  <a:gd name="T41" fmla="*/ 196193267 h 1724"/>
                  <a:gd name="T42" fmla="*/ 436456591 w 1481"/>
                  <a:gd name="T43" fmla="*/ 273251025 h 1724"/>
                  <a:gd name="T44" fmla="*/ 436456591 w 1481"/>
                  <a:gd name="T45" fmla="*/ 315835724 h 1724"/>
                  <a:gd name="T46" fmla="*/ 436456591 w 1481"/>
                  <a:gd name="T47" fmla="*/ 366024803 h 1724"/>
                  <a:gd name="T48" fmla="*/ 436456591 w 1481"/>
                  <a:gd name="T49" fmla="*/ 414692677 h 1724"/>
                  <a:gd name="T50" fmla="*/ 436456591 w 1481"/>
                  <a:gd name="T51" fmla="*/ 430991273 h 1724"/>
                  <a:gd name="T52" fmla="*/ 436456591 w 1481"/>
                  <a:gd name="T53" fmla="*/ 430991273 h 1724"/>
                  <a:gd name="T54" fmla="*/ 436456591 w 1481"/>
                  <a:gd name="T55" fmla="*/ 430991273 h 1724"/>
                  <a:gd name="T56" fmla="*/ 436456591 w 1481"/>
                  <a:gd name="T57" fmla="*/ 430991273 h 1724"/>
                  <a:gd name="T58" fmla="*/ 436456591 w 1481"/>
                  <a:gd name="T59" fmla="*/ 430991273 h 1724"/>
                  <a:gd name="T60" fmla="*/ 436456591 w 1481"/>
                  <a:gd name="T61" fmla="*/ 430991273 h 1724"/>
                  <a:gd name="T62" fmla="*/ 436456591 w 1481"/>
                  <a:gd name="T63" fmla="*/ 430991273 h 1724"/>
                  <a:gd name="T64" fmla="*/ 436456591 w 1481"/>
                  <a:gd name="T65" fmla="*/ 430991273 h 1724"/>
                  <a:gd name="T66" fmla="*/ 436456591 w 1481"/>
                  <a:gd name="T67" fmla="*/ 430991273 h 1724"/>
                  <a:gd name="T68" fmla="*/ 436456591 w 1481"/>
                  <a:gd name="T69" fmla="*/ 430991273 h 1724"/>
                  <a:gd name="T70" fmla="*/ 436456591 w 1481"/>
                  <a:gd name="T71" fmla="*/ 430991273 h 1724"/>
                  <a:gd name="T72" fmla="*/ 436456591 w 1481"/>
                  <a:gd name="T73" fmla="*/ 430991273 h 1724"/>
                  <a:gd name="T74" fmla="*/ 436456591 w 1481"/>
                  <a:gd name="T75" fmla="*/ 430991273 h 1724"/>
                  <a:gd name="T76" fmla="*/ 436456591 w 1481"/>
                  <a:gd name="T77" fmla="*/ 430991273 h 1724"/>
                  <a:gd name="T78" fmla="*/ 436456591 w 1481"/>
                  <a:gd name="T79" fmla="*/ 430991273 h 1724"/>
                  <a:gd name="T80" fmla="*/ 436456591 w 1481"/>
                  <a:gd name="T81" fmla="*/ 430991273 h 1724"/>
                  <a:gd name="T82" fmla="*/ 417493016 w 1481"/>
                  <a:gd name="T83" fmla="*/ 430991273 h 1724"/>
                  <a:gd name="T84" fmla="*/ 412877150 w 1481"/>
                  <a:gd name="T85" fmla="*/ 430991273 h 1724"/>
                  <a:gd name="T86" fmla="*/ 389284182 w 1481"/>
                  <a:gd name="T87" fmla="*/ 430991273 h 1724"/>
                  <a:gd name="T88" fmla="*/ 332866097 w 1481"/>
                  <a:gd name="T89" fmla="*/ 430991273 h 1724"/>
                  <a:gd name="T90" fmla="*/ 290809040 w 1481"/>
                  <a:gd name="T91" fmla="*/ 430991273 h 1724"/>
                  <a:gd name="T92" fmla="*/ 234390955 w 1481"/>
                  <a:gd name="T93" fmla="*/ 430991273 h 1724"/>
                  <a:gd name="T94" fmla="*/ 173870069 w 1481"/>
                  <a:gd name="T95" fmla="*/ 430991273 h 1724"/>
                  <a:gd name="T96" fmla="*/ 159509145 w 1481"/>
                  <a:gd name="T97" fmla="*/ 430991273 h 1724"/>
                  <a:gd name="T98" fmla="*/ 126684029 w 1481"/>
                  <a:gd name="T99" fmla="*/ 430991273 h 1724"/>
                  <a:gd name="T100" fmla="*/ 89243176 w 1481"/>
                  <a:gd name="T101" fmla="*/ 430991273 h 1724"/>
                  <a:gd name="T102" fmla="*/ 47186105 w 1481"/>
                  <a:gd name="T103" fmla="*/ 430991273 h 1724"/>
                  <a:gd name="T104" fmla="*/ 0 w 1481"/>
                  <a:gd name="T105" fmla="*/ 430991273 h 172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81"/>
                  <a:gd name="T160" fmla="*/ 0 h 1724"/>
                  <a:gd name="T161" fmla="*/ 1481 w 1481"/>
                  <a:gd name="T162" fmla="*/ 1724 h 172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81" h="1724">
                    <a:moveTo>
                      <a:pt x="0" y="1176"/>
                    </a:moveTo>
                    <a:lnTo>
                      <a:pt x="83" y="1093"/>
                    </a:lnTo>
                    <a:lnTo>
                      <a:pt x="101" y="993"/>
                    </a:lnTo>
                    <a:lnTo>
                      <a:pt x="128" y="901"/>
                    </a:lnTo>
                    <a:lnTo>
                      <a:pt x="229" y="819"/>
                    </a:lnTo>
                    <a:lnTo>
                      <a:pt x="256" y="709"/>
                    </a:lnTo>
                    <a:lnTo>
                      <a:pt x="348" y="618"/>
                    </a:lnTo>
                    <a:lnTo>
                      <a:pt x="430" y="508"/>
                    </a:lnTo>
                    <a:lnTo>
                      <a:pt x="476" y="398"/>
                    </a:lnTo>
                    <a:lnTo>
                      <a:pt x="549" y="344"/>
                    </a:lnTo>
                    <a:lnTo>
                      <a:pt x="648" y="347"/>
                    </a:lnTo>
                    <a:lnTo>
                      <a:pt x="753" y="356"/>
                    </a:lnTo>
                    <a:lnTo>
                      <a:pt x="837" y="363"/>
                    </a:lnTo>
                    <a:lnTo>
                      <a:pt x="933" y="198"/>
                    </a:lnTo>
                    <a:lnTo>
                      <a:pt x="1023" y="0"/>
                    </a:lnTo>
                    <a:lnTo>
                      <a:pt x="1093" y="107"/>
                    </a:lnTo>
                    <a:lnTo>
                      <a:pt x="1095" y="258"/>
                    </a:lnTo>
                    <a:lnTo>
                      <a:pt x="1141" y="336"/>
                    </a:lnTo>
                    <a:lnTo>
                      <a:pt x="1237" y="387"/>
                    </a:lnTo>
                    <a:lnTo>
                      <a:pt x="1311" y="309"/>
                    </a:lnTo>
                    <a:lnTo>
                      <a:pt x="1381" y="387"/>
                    </a:lnTo>
                    <a:lnTo>
                      <a:pt x="1390" y="539"/>
                    </a:lnTo>
                    <a:lnTo>
                      <a:pt x="1341" y="623"/>
                    </a:lnTo>
                    <a:lnTo>
                      <a:pt x="1285" y="722"/>
                    </a:lnTo>
                    <a:lnTo>
                      <a:pt x="1173" y="818"/>
                    </a:lnTo>
                    <a:lnTo>
                      <a:pt x="1104" y="890"/>
                    </a:lnTo>
                    <a:lnTo>
                      <a:pt x="1093" y="1002"/>
                    </a:lnTo>
                    <a:lnTo>
                      <a:pt x="1165" y="1073"/>
                    </a:lnTo>
                    <a:lnTo>
                      <a:pt x="1279" y="1002"/>
                    </a:lnTo>
                    <a:lnTo>
                      <a:pt x="1437" y="945"/>
                    </a:lnTo>
                    <a:lnTo>
                      <a:pt x="1481" y="1048"/>
                    </a:lnTo>
                    <a:lnTo>
                      <a:pt x="1436" y="1139"/>
                    </a:lnTo>
                    <a:lnTo>
                      <a:pt x="1372" y="1221"/>
                    </a:lnTo>
                    <a:lnTo>
                      <a:pt x="1381" y="1413"/>
                    </a:lnTo>
                    <a:lnTo>
                      <a:pt x="1326" y="1514"/>
                    </a:lnTo>
                    <a:lnTo>
                      <a:pt x="1299" y="1633"/>
                    </a:lnTo>
                    <a:lnTo>
                      <a:pt x="1198" y="1697"/>
                    </a:lnTo>
                    <a:lnTo>
                      <a:pt x="1107" y="1724"/>
                    </a:lnTo>
                    <a:lnTo>
                      <a:pt x="1015" y="1660"/>
                    </a:lnTo>
                    <a:lnTo>
                      <a:pt x="960" y="1678"/>
                    </a:lnTo>
                    <a:lnTo>
                      <a:pt x="869" y="1688"/>
                    </a:lnTo>
                    <a:lnTo>
                      <a:pt x="814" y="1624"/>
                    </a:lnTo>
                    <a:lnTo>
                      <a:pt x="805" y="1550"/>
                    </a:lnTo>
                    <a:lnTo>
                      <a:pt x="759" y="1477"/>
                    </a:lnTo>
                    <a:lnTo>
                      <a:pt x="649" y="1468"/>
                    </a:lnTo>
                    <a:lnTo>
                      <a:pt x="567" y="1505"/>
                    </a:lnTo>
                    <a:lnTo>
                      <a:pt x="457" y="1560"/>
                    </a:lnTo>
                    <a:lnTo>
                      <a:pt x="339" y="1541"/>
                    </a:lnTo>
                    <a:lnTo>
                      <a:pt x="311" y="1477"/>
                    </a:lnTo>
                    <a:lnTo>
                      <a:pt x="247" y="1386"/>
                    </a:lnTo>
                    <a:lnTo>
                      <a:pt x="174" y="1285"/>
                    </a:lnTo>
                    <a:lnTo>
                      <a:pt x="92" y="1276"/>
                    </a:lnTo>
                    <a:lnTo>
                      <a:pt x="0" y="1176"/>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88" name="Freeform 28">
                <a:extLst>
                  <a:ext uri="{FF2B5EF4-FFF2-40B4-BE49-F238E27FC236}">
                    <a16:creationId xmlns:a16="http://schemas.microsoft.com/office/drawing/2014/main" id="{D64AAA95-7D8B-E060-A46E-5DDD4687B1A0}"/>
                  </a:ext>
                </a:extLst>
              </p:cNvPr>
              <p:cNvSpPr>
                <a:spLocks/>
              </p:cNvSpPr>
              <p:nvPr/>
            </p:nvSpPr>
            <p:spPr bwMode="auto">
              <a:xfrm>
                <a:off x="4354513" y="4427538"/>
                <a:ext cx="571500" cy="592137"/>
              </a:xfrm>
              <a:custGeom>
                <a:avLst/>
                <a:gdLst>
                  <a:gd name="T0" fmla="*/ 12287894 w 1772"/>
                  <a:gd name="T1" fmla="*/ 430188507 h 1862"/>
                  <a:gd name="T2" fmla="*/ 45055605 w 1772"/>
                  <a:gd name="T3" fmla="*/ 430188507 h 1862"/>
                  <a:gd name="T4" fmla="*/ 129534745 w 1772"/>
                  <a:gd name="T5" fmla="*/ 307119174 h 1862"/>
                  <a:gd name="T6" fmla="*/ 148990797 w 1772"/>
                  <a:gd name="T7" fmla="*/ 169949364 h 1862"/>
                  <a:gd name="T8" fmla="*/ 218110050 w 1772"/>
                  <a:gd name="T9" fmla="*/ 49925788 h 1862"/>
                  <a:gd name="T10" fmla="*/ 299517525 w 1772"/>
                  <a:gd name="T11" fmla="*/ 18659149 h 1862"/>
                  <a:gd name="T12" fmla="*/ 383996600 w 1772"/>
                  <a:gd name="T13" fmla="*/ 92791363 h 1862"/>
                  <a:gd name="T14" fmla="*/ 436283135 w 1772"/>
                  <a:gd name="T15" fmla="*/ 132126998 h 1862"/>
                  <a:gd name="T16" fmla="*/ 436283135 w 1772"/>
                  <a:gd name="T17" fmla="*/ 87748500 h 1862"/>
                  <a:gd name="T18" fmla="*/ 436283135 w 1772"/>
                  <a:gd name="T19" fmla="*/ 184574204 h 1862"/>
                  <a:gd name="T20" fmla="*/ 436283135 w 1772"/>
                  <a:gd name="T21" fmla="*/ 209285077 h 1862"/>
                  <a:gd name="T22" fmla="*/ 436283135 w 1772"/>
                  <a:gd name="T23" fmla="*/ 265766624 h 1862"/>
                  <a:gd name="T24" fmla="*/ 436283135 w 1772"/>
                  <a:gd name="T25" fmla="*/ 339394725 h 1862"/>
                  <a:gd name="T26" fmla="*/ 436283135 w 1772"/>
                  <a:gd name="T27" fmla="*/ 403945006 h 1862"/>
                  <a:gd name="T28" fmla="*/ 436283135 w 1772"/>
                  <a:gd name="T29" fmla="*/ 430188507 h 1862"/>
                  <a:gd name="T30" fmla="*/ 436283135 w 1772"/>
                  <a:gd name="T31" fmla="*/ 430188507 h 1862"/>
                  <a:gd name="T32" fmla="*/ 436283135 w 1772"/>
                  <a:gd name="T33" fmla="*/ 430188507 h 1862"/>
                  <a:gd name="T34" fmla="*/ 436283135 w 1772"/>
                  <a:gd name="T35" fmla="*/ 430188507 h 1862"/>
                  <a:gd name="T36" fmla="*/ 436283135 w 1772"/>
                  <a:gd name="T37" fmla="*/ 430188507 h 1862"/>
                  <a:gd name="T38" fmla="*/ 436283135 w 1772"/>
                  <a:gd name="T39" fmla="*/ 430188507 h 1862"/>
                  <a:gd name="T40" fmla="*/ 436283135 w 1772"/>
                  <a:gd name="T41" fmla="*/ 430188507 h 1862"/>
                  <a:gd name="T42" fmla="*/ 436283135 w 1772"/>
                  <a:gd name="T43" fmla="*/ 430188507 h 1862"/>
                  <a:gd name="T44" fmla="*/ 436283135 w 1772"/>
                  <a:gd name="T45" fmla="*/ 430188507 h 1862"/>
                  <a:gd name="T46" fmla="*/ 436283135 w 1772"/>
                  <a:gd name="T47" fmla="*/ 430188507 h 1862"/>
                  <a:gd name="T48" fmla="*/ 434172193 w 1772"/>
                  <a:gd name="T49" fmla="*/ 430188507 h 1862"/>
                  <a:gd name="T50" fmla="*/ 373244881 w 1772"/>
                  <a:gd name="T51" fmla="*/ 430188507 h 1862"/>
                  <a:gd name="T52" fmla="*/ 298493572 w 1772"/>
                  <a:gd name="T53" fmla="*/ 430188507 h 1862"/>
                  <a:gd name="T54" fmla="*/ 274941809 w 1772"/>
                  <a:gd name="T55" fmla="*/ 430188507 h 1862"/>
                  <a:gd name="T56" fmla="*/ 186366348 w 1772"/>
                  <a:gd name="T57" fmla="*/ 430188507 h 1862"/>
                  <a:gd name="T58" fmla="*/ 134654928 w 1772"/>
                  <a:gd name="T59" fmla="*/ 430188507 h 1862"/>
                  <a:gd name="T60" fmla="*/ 69119539 w 1772"/>
                  <a:gd name="T61" fmla="*/ 430188507 h 1862"/>
                  <a:gd name="T62" fmla="*/ 27135931 w 1772"/>
                  <a:gd name="T63" fmla="*/ 430188507 h 18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72"/>
                  <a:gd name="T97" fmla="*/ 0 h 1862"/>
                  <a:gd name="T98" fmla="*/ 1772 w 1772"/>
                  <a:gd name="T99" fmla="*/ 1862 h 18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72" h="1862">
                    <a:moveTo>
                      <a:pt x="0" y="1321"/>
                    </a:moveTo>
                    <a:lnTo>
                      <a:pt x="24" y="1200"/>
                    </a:lnTo>
                    <a:lnTo>
                      <a:pt x="72" y="1054"/>
                    </a:lnTo>
                    <a:lnTo>
                      <a:pt x="88" y="897"/>
                    </a:lnTo>
                    <a:lnTo>
                      <a:pt x="163" y="744"/>
                    </a:lnTo>
                    <a:lnTo>
                      <a:pt x="253" y="609"/>
                    </a:lnTo>
                    <a:lnTo>
                      <a:pt x="337" y="444"/>
                    </a:lnTo>
                    <a:lnTo>
                      <a:pt x="291" y="337"/>
                    </a:lnTo>
                    <a:lnTo>
                      <a:pt x="343" y="219"/>
                    </a:lnTo>
                    <a:lnTo>
                      <a:pt x="426" y="99"/>
                    </a:lnTo>
                    <a:lnTo>
                      <a:pt x="426" y="0"/>
                    </a:lnTo>
                    <a:lnTo>
                      <a:pt x="585" y="37"/>
                    </a:lnTo>
                    <a:lnTo>
                      <a:pt x="712" y="87"/>
                    </a:lnTo>
                    <a:lnTo>
                      <a:pt x="750" y="184"/>
                    </a:lnTo>
                    <a:lnTo>
                      <a:pt x="840" y="207"/>
                    </a:lnTo>
                    <a:lnTo>
                      <a:pt x="1017" y="262"/>
                    </a:lnTo>
                    <a:lnTo>
                      <a:pt x="1152" y="247"/>
                    </a:lnTo>
                    <a:lnTo>
                      <a:pt x="1285" y="174"/>
                    </a:lnTo>
                    <a:lnTo>
                      <a:pt x="1393" y="249"/>
                    </a:lnTo>
                    <a:lnTo>
                      <a:pt x="1512" y="366"/>
                    </a:lnTo>
                    <a:lnTo>
                      <a:pt x="1630" y="279"/>
                    </a:lnTo>
                    <a:lnTo>
                      <a:pt x="1752" y="415"/>
                    </a:lnTo>
                    <a:lnTo>
                      <a:pt x="1772" y="481"/>
                    </a:lnTo>
                    <a:lnTo>
                      <a:pt x="1689" y="527"/>
                    </a:lnTo>
                    <a:lnTo>
                      <a:pt x="1616" y="573"/>
                    </a:lnTo>
                    <a:lnTo>
                      <a:pt x="1543" y="673"/>
                    </a:lnTo>
                    <a:lnTo>
                      <a:pt x="1516" y="783"/>
                    </a:lnTo>
                    <a:lnTo>
                      <a:pt x="1424" y="801"/>
                    </a:lnTo>
                    <a:lnTo>
                      <a:pt x="1351" y="865"/>
                    </a:lnTo>
                    <a:lnTo>
                      <a:pt x="1278" y="865"/>
                    </a:lnTo>
                    <a:lnTo>
                      <a:pt x="1196" y="975"/>
                    </a:lnTo>
                    <a:lnTo>
                      <a:pt x="1123" y="1003"/>
                    </a:lnTo>
                    <a:lnTo>
                      <a:pt x="1177" y="1112"/>
                    </a:lnTo>
                    <a:lnTo>
                      <a:pt x="1123" y="1213"/>
                    </a:lnTo>
                    <a:lnTo>
                      <a:pt x="1132" y="1304"/>
                    </a:lnTo>
                    <a:lnTo>
                      <a:pt x="1196" y="1377"/>
                    </a:lnTo>
                    <a:lnTo>
                      <a:pt x="1260" y="1359"/>
                    </a:lnTo>
                    <a:lnTo>
                      <a:pt x="1324" y="1414"/>
                    </a:lnTo>
                    <a:lnTo>
                      <a:pt x="1388" y="1469"/>
                    </a:lnTo>
                    <a:lnTo>
                      <a:pt x="1443" y="1560"/>
                    </a:lnTo>
                    <a:lnTo>
                      <a:pt x="1488" y="1633"/>
                    </a:lnTo>
                    <a:lnTo>
                      <a:pt x="1433" y="1734"/>
                    </a:lnTo>
                    <a:lnTo>
                      <a:pt x="1315" y="1734"/>
                    </a:lnTo>
                    <a:lnTo>
                      <a:pt x="1241" y="1771"/>
                    </a:lnTo>
                    <a:lnTo>
                      <a:pt x="1177" y="1771"/>
                    </a:lnTo>
                    <a:lnTo>
                      <a:pt x="1086" y="1816"/>
                    </a:lnTo>
                    <a:lnTo>
                      <a:pt x="1004" y="1862"/>
                    </a:lnTo>
                    <a:lnTo>
                      <a:pt x="958" y="1844"/>
                    </a:lnTo>
                    <a:lnTo>
                      <a:pt x="903" y="1807"/>
                    </a:lnTo>
                    <a:lnTo>
                      <a:pt x="848" y="1734"/>
                    </a:lnTo>
                    <a:lnTo>
                      <a:pt x="775" y="1688"/>
                    </a:lnTo>
                    <a:lnTo>
                      <a:pt x="729" y="1734"/>
                    </a:lnTo>
                    <a:lnTo>
                      <a:pt x="629" y="1716"/>
                    </a:lnTo>
                    <a:lnTo>
                      <a:pt x="583" y="1661"/>
                    </a:lnTo>
                    <a:lnTo>
                      <a:pt x="519" y="1606"/>
                    </a:lnTo>
                    <a:lnTo>
                      <a:pt x="537" y="1524"/>
                    </a:lnTo>
                    <a:lnTo>
                      <a:pt x="428" y="1469"/>
                    </a:lnTo>
                    <a:lnTo>
                      <a:pt x="364" y="1533"/>
                    </a:lnTo>
                    <a:lnTo>
                      <a:pt x="355" y="1606"/>
                    </a:lnTo>
                    <a:lnTo>
                      <a:pt x="263" y="1615"/>
                    </a:lnTo>
                    <a:lnTo>
                      <a:pt x="181" y="1615"/>
                    </a:lnTo>
                    <a:lnTo>
                      <a:pt x="135" y="1569"/>
                    </a:lnTo>
                    <a:lnTo>
                      <a:pt x="117" y="1487"/>
                    </a:lnTo>
                    <a:lnTo>
                      <a:pt x="53" y="1432"/>
                    </a:lnTo>
                    <a:lnTo>
                      <a:pt x="0" y="1321"/>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89" name="Freeform 29">
                <a:extLst>
                  <a:ext uri="{FF2B5EF4-FFF2-40B4-BE49-F238E27FC236}">
                    <a16:creationId xmlns:a16="http://schemas.microsoft.com/office/drawing/2014/main" id="{2CB740B2-1741-8654-0C23-EA07FD3E2EF2}"/>
                  </a:ext>
                </a:extLst>
              </p:cNvPr>
              <p:cNvSpPr>
                <a:spLocks/>
              </p:cNvSpPr>
              <p:nvPr/>
            </p:nvSpPr>
            <p:spPr bwMode="auto">
              <a:xfrm>
                <a:off x="3910756" y="4848226"/>
                <a:ext cx="907307" cy="695325"/>
              </a:xfrm>
              <a:custGeom>
                <a:avLst/>
                <a:gdLst>
                  <a:gd name="T0" fmla="*/ 0 w 2772"/>
                  <a:gd name="T1" fmla="*/ 430085594 h 2187"/>
                  <a:gd name="T2" fmla="*/ 70450747 w 2772"/>
                  <a:gd name="T3" fmla="*/ 430085594 h 2187"/>
                  <a:gd name="T4" fmla="*/ 117760893 w 2772"/>
                  <a:gd name="T5" fmla="*/ 430085594 h 2187"/>
                  <a:gd name="T6" fmla="*/ 159928611 w 2772"/>
                  <a:gd name="T7" fmla="*/ 430085594 h 2187"/>
                  <a:gd name="T8" fmla="*/ 234493388 w 2772"/>
                  <a:gd name="T9" fmla="*/ 430085594 h 2187"/>
                  <a:gd name="T10" fmla="*/ 341969633 w 2772"/>
                  <a:gd name="T11" fmla="*/ 430085594 h 2187"/>
                  <a:gd name="T12" fmla="*/ 399564245 w 2772"/>
                  <a:gd name="T13" fmla="*/ 430085594 h 2187"/>
                  <a:gd name="T14" fmla="*/ 409849049 w 2772"/>
                  <a:gd name="T15" fmla="*/ 430085594 h 2187"/>
                  <a:gd name="T16" fmla="*/ 394936041 w 2772"/>
                  <a:gd name="T17" fmla="*/ 345606438 h 2187"/>
                  <a:gd name="T18" fmla="*/ 286945598 w 2772"/>
                  <a:gd name="T19" fmla="*/ 259456898 h 2187"/>
                  <a:gd name="T20" fmla="*/ 253005994 w 2772"/>
                  <a:gd name="T21" fmla="*/ 152651360 h 2187"/>
                  <a:gd name="T22" fmla="*/ 271518808 w 2772"/>
                  <a:gd name="T23" fmla="*/ 56929185 h 2187"/>
                  <a:gd name="T24" fmla="*/ 436933644 w 2772"/>
                  <a:gd name="T25" fmla="*/ 38792643 h 2187"/>
                  <a:gd name="T26" fmla="*/ 436933644 w 2772"/>
                  <a:gd name="T27" fmla="*/ 28716663 h 2187"/>
                  <a:gd name="T28" fmla="*/ 436933644 w 2772"/>
                  <a:gd name="T29" fmla="*/ 0 h 2187"/>
                  <a:gd name="T30" fmla="*/ 436933644 w 2772"/>
                  <a:gd name="T31" fmla="*/ 83126930 h 2187"/>
                  <a:gd name="T32" fmla="*/ 436933644 w 2772"/>
                  <a:gd name="T33" fmla="*/ 149124585 h 2187"/>
                  <a:gd name="T34" fmla="*/ 436933644 w 2772"/>
                  <a:gd name="T35" fmla="*/ 143582993 h 2187"/>
                  <a:gd name="T36" fmla="*/ 436933644 w 2772"/>
                  <a:gd name="T37" fmla="*/ 73554730 h 2187"/>
                  <a:gd name="T38" fmla="*/ 436933644 w 2772"/>
                  <a:gd name="T39" fmla="*/ 143582993 h 2187"/>
                  <a:gd name="T40" fmla="*/ 436933644 w 2772"/>
                  <a:gd name="T41" fmla="*/ 199000861 h 2187"/>
                  <a:gd name="T42" fmla="*/ 436933644 w 2772"/>
                  <a:gd name="T43" fmla="*/ 185398361 h 2187"/>
                  <a:gd name="T44" fmla="*/ 436933644 w 2772"/>
                  <a:gd name="T45" fmla="*/ 244342645 h 2187"/>
                  <a:gd name="T46" fmla="*/ 436933644 w 2772"/>
                  <a:gd name="T47" fmla="*/ 271548055 h 2187"/>
                  <a:gd name="T48" fmla="*/ 436933644 w 2772"/>
                  <a:gd name="T49" fmla="*/ 226709590 h 2187"/>
                  <a:gd name="T50" fmla="*/ 436933644 w 2772"/>
                  <a:gd name="T51" fmla="*/ 208069228 h 2187"/>
                  <a:gd name="T52" fmla="*/ 436933644 w 2772"/>
                  <a:gd name="T53" fmla="*/ 281623881 h 2187"/>
                  <a:gd name="T54" fmla="*/ 436933644 w 2772"/>
                  <a:gd name="T55" fmla="*/ 430085594 h 2187"/>
                  <a:gd name="T56" fmla="*/ 436933644 w 2772"/>
                  <a:gd name="T57" fmla="*/ 430085594 h 2187"/>
                  <a:gd name="T58" fmla="*/ 436933644 w 2772"/>
                  <a:gd name="T59" fmla="*/ 430085594 h 2187"/>
                  <a:gd name="T60" fmla="*/ 436933644 w 2772"/>
                  <a:gd name="T61" fmla="*/ 430085594 h 2187"/>
                  <a:gd name="T62" fmla="*/ 436933644 w 2772"/>
                  <a:gd name="T63" fmla="*/ 430085594 h 2187"/>
                  <a:gd name="T64" fmla="*/ 436933644 w 2772"/>
                  <a:gd name="T65" fmla="*/ 430085594 h 2187"/>
                  <a:gd name="T66" fmla="*/ 436933644 w 2772"/>
                  <a:gd name="T67" fmla="*/ 430085594 h 2187"/>
                  <a:gd name="T68" fmla="*/ 436933644 w 2772"/>
                  <a:gd name="T69" fmla="*/ 430085594 h 2187"/>
                  <a:gd name="T70" fmla="*/ 436933644 w 2772"/>
                  <a:gd name="T71" fmla="*/ 430085594 h 2187"/>
                  <a:gd name="T72" fmla="*/ 436933644 w 2772"/>
                  <a:gd name="T73" fmla="*/ 430085594 h 2187"/>
                  <a:gd name="T74" fmla="*/ 436933644 w 2772"/>
                  <a:gd name="T75" fmla="*/ 430085594 h 2187"/>
                  <a:gd name="T76" fmla="*/ 436933644 w 2772"/>
                  <a:gd name="T77" fmla="*/ 430085594 h 2187"/>
                  <a:gd name="T78" fmla="*/ 436933644 w 2772"/>
                  <a:gd name="T79" fmla="*/ 430085594 h 2187"/>
                  <a:gd name="T80" fmla="*/ 436933644 w 2772"/>
                  <a:gd name="T81" fmla="*/ 430085594 h 2187"/>
                  <a:gd name="T82" fmla="*/ 357396839 w 2772"/>
                  <a:gd name="T83" fmla="*/ 430085594 h 2187"/>
                  <a:gd name="T84" fmla="*/ 249406188 w 2772"/>
                  <a:gd name="T85" fmla="*/ 430085594 h 2187"/>
                  <a:gd name="T86" fmla="*/ 183583514 w 2772"/>
                  <a:gd name="T87" fmla="*/ 430085594 h 2187"/>
                  <a:gd name="T88" fmla="*/ 51938258 w 2772"/>
                  <a:gd name="T89" fmla="*/ 430085594 h 21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72"/>
                  <a:gd name="T136" fmla="*/ 0 h 2187"/>
                  <a:gd name="T137" fmla="*/ 2772 w 2772"/>
                  <a:gd name="T138" fmla="*/ 2187 h 21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72" h="2187">
                    <a:moveTo>
                      <a:pt x="37" y="1757"/>
                    </a:moveTo>
                    <a:lnTo>
                      <a:pt x="0" y="1629"/>
                    </a:lnTo>
                    <a:lnTo>
                      <a:pt x="92" y="1556"/>
                    </a:lnTo>
                    <a:lnTo>
                      <a:pt x="137" y="1464"/>
                    </a:lnTo>
                    <a:lnTo>
                      <a:pt x="137" y="1373"/>
                    </a:lnTo>
                    <a:lnTo>
                      <a:pt x="229" y="1254"/>
                    </a:lnTo>
                    <a:lnTo>
                      <a:pt x="273" y="1193"/>
                    </a:lnTo>
                    <a:lnTo>
                      <a:pt x="311" y="1245"/>
                    </a:lnTo>
                    <a:lnTo>
                      <a:pt x="377" y="1253"/>
                    </a:lnTo>
                    <a:lnTo>
                      <a:pt x="456" y="1154"/>
                    </a:lnTo>
                    <a:lnTo>
                      <a:pt x="569" y="1154"/>
                    </a:lnTo>
                    <a:lnTo>
                      <a:pt x="665" y="1106"/>
                    </a:lnTo>
                    <a:lnTo>
                      <a:pt x="768" y="1035"/>
                    </a:lnTo>
                    <a:lnTo>
                      <a:pt x="777" y="1052"/>
                    </a:lnTo>
                    <a:lnTo>
                      <a:pt x="876" y="981"/>
                    </a:lnTo>
                    <a:lnTo>
                      <a:pt x="797" y="887"/>
                    </a:lnTo>
                    <a:lnTo>
                      <a:pt x="714" y="786"/>
                    </a:lnTo>
                    <a:lnTo>
                      <a:pt x="768" y="686"/>
                    </a:lnTo>
                    <a:lnTo>
                      <a:pt x="666" y="542"/>
                    </a:lnTo>
                    <a:lnTo>
                      <a:pt x="558" y="515"/>
                    </a:lnTo>
                    <a:lnTo>
                      <a:pt x="485" y="414"/>
                    </a:lnTo>
                    <a:lnTo>
                      <a:pt x="492" y="303"/>
                    </a:lnTo>
                    <a:lnTo>
                      <a:pt x="477" y="219"/>
                    </a:lnTo>
                    <a:lnTo>
                      <a:pt x="528" y="113"/>
                    </a:lnTo>
                    <a:lnTo>
                      <a:pt x="680" y="104"/>
                    </a:lnTo>
                    <a:lnTo>
                      <a:pt x="885" y="77"/>
                    </a:lnTo>
                    <a:lnTo>
                      <a:pt x="1016" y="38"/>
                    </a:lnTo>
                    <a:lnTo>
                      <a:pt x="1133" y="57"/>
                    </a:lnTo>
                    <a:lnTo>
                      <a:pt x="1253" y="39"/>
                    </a:lnTo>
                    <a:lnTo>
                      <a:pt x="1337" y="0"/>
                    </a:lnTo>
                    <a:lnTo>
                      <a:pt x="1389" y="110"/>
                    </a:lnTo>
                    <a:lnTo>
                      <a:pt x="1455" y="165"/>
                    </a:lnTo>
                    <a:lnTo>
                      <a:pt x="1473" y="251"/>
                    </a:lnTo>
                    <a:lnTo>
                      <a:pt x="1520" y="296"/>
                    </a:lnTo>
                    <a:lnTo>
                      <a:pt x="1608" y="293"/>
                    </a:lnTo>
                    <a:lnTo>
                      <a:pt x="1692" y="285"/>
                    </a:lnTo>
                    <a:lnTo>
                      <a:pt x="1701" y="212"/>
                    </a:lnTo>
                    <a:lnTo>
                      <a:pt x="1764" y="146"/>
                    </a:lnTo>
                    <a:lnTo>
                      <a:pt x="1872" y="204"/>
                    </a:lnTo>
                    <a:lnTo>
                      <a:pt x="1854" y="285"/>
                    </a:lnTo>
                    <a:lnTo>
                      <a:pt x="1926" y="344"/>
                    </a:lnTo>
                    <a:lnTo>
                      <a:pt x="1962" y="395"/>
                    </a:lnTo>
                    <a:lnTo>
                      <a:pt x="2067" y="411"/>
                    </a:lnTo>
                    <a:lnTo>
                      <a:pt x="2111" y="368"/>
                    </a:lnTo>
                    <a:lnTo>
                      <a:pt x="2186" y="411"/>
                    </a:lnTo>
                    <a:lnTo>
                      <a:pt x="2240" y="485"/>
                    </a:lnTo>
                    <a:lnTo>
                      <a:pt x="2289" y="522"/>
                    </a:lnTo>
                    <a:lnTo>
                      <a:pt x="2343" y="539"/>
                    </a:lnTo>
                    <a:lnTo>
                      <a:pt x="2432" y="489"/>
                    </a:lnTo>
                    <a:lnTo>
                      <a:pt x="2511" y="450"/>
                    </a:lnTo>
                    <a:lnTo>
                      <a:pt x="2574" y="450"/>
                    </a:lnTo>
                    <a:lnTo>
                      <a:pt x="2655" y="413"/>
                    </a:lnTo>
                    <a:lnTo>
                      <a:pt x="2772" y="413"/>
                    </a:lnTo>
                    <a:lnTo>
                      <a:pt x="2706" y="559"/>
                    </a:lnTo>
                    <a:lnTo>
                      <a:pt x="2642" y="660"/>
                    </a:lnTo>
                    <a:lnTo>
                      <a:pt x="2661" y="952"/>
                    </a:lnTo>
                    <a:lnTo>
                      <a:pt x="2615" y="1062"/>
                    </a:lnTo>
                    <a:lnTo>
                      <a:pt x="2633" y="1272"/>
                    </a:lnTo>
                    <a:lnTo>
                      <a:pt x="2588" y="1455"/>
                    </a:lnTo>
                    <a:lnTo>
                      <a:pt x="2496" y="1474"/>
                    </a:lnTo>
                    <a:lnTo>
                      <a:pt x="2377" y="1410"/>
                    </a:lnTo>
                    <a:lnTo>
                      <a:pt x="2277" y="1419"/>
                    </a:lnTo>
                    <a:lnTo>
                      <a:pt x="2149" y="1437"/>
                    </a:lnTo>
                    <a:lnTo>
                      <a:pt x="2112" y="1510"/>
                    </a:lnTo>
                    <a:lnTo>
                      <a:pt x="2176" y="1574"/>
                    </a:lnTo>
                    <a:lnTo>
                      <a:pt x="2240" y="1647"/>
                    </a:lnTo>
                    <a:lnTo>
                      <a:pt x="2286" y="1730"/>
                    </a:lnTo>
                    <a:lnTo>
                      <a:pt x="2185" y="1757"/>
                    </a:lnTo>
                    <a:lnTo>
                      <a:pt x="2048" y="1766"/>
                    </a:lnTo>
                    <a:lnTo>
                      <a:pt x="1966" y="1711"/>
                    </a:lnTo>
                    <a:lnTo>
                      <a:pt x="1847" y="1720"/>
                    </a:lnTo>
                    <a:lnTo>
                      <a:pt x="1673" y="1711"/>
                    </a:lnTo>
                    <a:lnTo>
                      <a:pt x="1573" y="1666"/>
                    </a:lnTo>
                    <a:lnTo>
                      <a:pt x="1445" y="1693"/>
                    </a:lnTo>
                    <a:lnTo>
                      <a:pt x="1335" y="1757"/>
                    </a:lnTo>
                    <a:lnTo>
                      <a:pt x="1326" y="1885"/>
                    </a:lnTo>
                    <a:lnTo>
                      <a:pt x="1381" y="1967"/>
                    </a:lnTo>
                    <a:lnTo>
                      <a:pt x="1298" y="2031"/>
                    </a:lnTo>
                    <a:lnTo>
                      <a:pt x="1234" y="2150"/>
                    </a:lnTo>
                    <a:lnTo>
                      <a:pt x="1125" y="2187"/>
                    </a:lnTo>
                    <a:lnTo>
                      <a:pt x="1042" y="2187"/>
                    </a:lnTo>
                    <a:lnTo>
                      <a:pt x="951" y="2178"/>
                    </a:lnTo>
                    <a:lnTo>
                      <a:pt x="814" y="2168"/>
                    </a:lnTo>
                    <a:lnTo>
                      <a:pt x="695" y="2123"/>
                    </a:lnTo>
                    <a:lnTo>
                      <a:pt x="576" y="2114"/>
                    </a:lnTo>
                    <a:lnTo>
                      <a:pt x="485" y="2068"/>
                    </a:lnTo>
                    <a:lnTo>
                      <a:pt x="421" y="2004"/>
                    </a:lnTo>
                    <a:lnTo>
                      <a:pt x="357" y="1949"/>
                    </a:lnTo>
                    <a:lnTo>
                      <a:pt x="247" y="1894"/>
                    </a:lnTo>
                    <a:lnTo>
                      <a:pt x="101" y="1839"/>
                    </a:lnTo>
                    <a:lnTo>
                      <a:pt x="37" y="175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90" name="Freeform 30">
                <a:extLst>
                  <a:ext uri="{FF2B5EF4-FFF2-40B4-BE49-F238E27FC236}">
                    <a16:creationId xmlns:a16="http://schemas.microsoft.com/office/drawing/2014/main" id="{448587DE-67B3-3D02-69C8-80B688B3F0B7}"/>
                  </a:ext>
                </a:extLst>
              </p:cNvPr>
              <p:cNvSpPr>
                <a:spLocks/>
              </p:cNvSpPr>
              <p:nvPr/>
            </p:nvSpPr>
            <p:spPr bwMode="auto">
              <a:xfrm>
                <a:off x="3729038" y="5137150"/>
                <a:ext cx="282575" cy="228600"/>
              </a:xfrm>
              <a:custGeom>
                <a:avLst/>
                <a:gdLst>
                  <a:gd name="T0" fmla="*/ 0 w 878"/>
                  <a:gd name="T1" fmla="*/ 135121672 h 715"/>
                  <a:gd name="T2" fmla="*/ 45265061 w 878"/>
                  <a:gd name="T3" fmla="*/ 77285298 h 715"/>
                  <a:gd name="T4" fmla="*/ 162750426 w 878"/>
                  <a:gd name="T5" fmla="*/ 15866550 h 715"/>
                  <a:gd name="T6" fmla="*/ 263452201 w 878"/>
                  <a:gd name="T7" fmla="*/ 0 h 715"/>
                  <a:gd name="T8" fmla="*/ 317363386 w 878"/>
                  <a:gd name="T9" fmla="*/ 35315816 h 715"/>
                  <a:gd name="T10" fmla="*/ 361102633 w 878"/>
                  <a:gd name="T11" fmla="*/ 38898532 h 715"/>
                  <a:gd name="T12" fmla="*/ 401281350 w 878"/>
                  <a:gd name="T13" fmla="*/ 92128338 h 715"/>
                  <a:gd name="T14" fmla="*/ 435366619 w 878"/>
                  <a:gd name="T15" fmla="*/ 144846340 h 715"/>
                  <a:gd name="T16" fmla="*/ 376868949 w 878"/>
                  <a:gd name="T17" fmla="*/ 236462526 h 715"/>
                  <a:gd name="T18" fmla="*/ 376360332 w 878"/>
                  <a:gd name="T19" fmla="*/ 284062132 h 715"/>
                  <a:gd name="T20" fmla="*/ 353981987 w 878"/>
                  <a:gd name="T21" fmla="*/ 330638207 h 715"/>
                  <a:gd name="T22" fmla="*/ 306682831 w 878"/>
                  <a:gd name="T23" fmla="*/ 365954217 h 715"/>
                  <a:gd name="T24" fmla="*/ 255823352 w 878"/>
                  <a:gd name="T25" fmla="*/ 343945746 h 715"/>
                  <a:gd name="T26" fmla="*/ 209032451 w 878"/>
                  <a:gd name="T27" fmla="*/ 306582471 h 715"/>
                  <a:gd name="T28" fmla="*/ 167327777 w 878"/>
                  <a:gd name="T29" fmla="*/ 306582471 h 715"/>
                  <a:gd name="T30" fmla="*/ 111382433 w 878"/>
                  <a:gd name="T31" fmla="*/ 292763270 h 715"/>
                  <a:gd name="T32" fmla="*/ 83409580 w 878"/>
                  <a:gd name="T33" fmla="*/ 245675327 h 715"/>
                  <a:gd name="T34" fmla="*/ 27972841 w 878"/>
                  <a:gd name="T35" fmla="*/ 199099612 h 715"/>
                  <a:gd name="T36" fmla="*/ 0 w 878"/>
                  <a:gd name="T37" fmla="*/ 135121672 h 7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8"/>
                  <a:gd name="T58" fmla="*/ 0 h 715"/>
                  <a:gd name="T59" fmla="*/ 878 w 878"/>
                  <a:gd name="T60" fmla="*/ 715 h 71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8" h="715">
                    <a:moveTo>
                      <a:pt x="0" y="264"/>
                    </a:moveTo>
                    <a:lnTo>
                      <a:pt x="89" y="151"/>
                    </a:lnTo>
                    <a:lnTo>
                      <a:pt x="320" y="31"/>
                    </a:lnTo>
                    <a:lnTo>
                      <a:pt x="518" y="0"/>
                    </a:lnTo>
                    <a:lnTo>
                      <a:pt x="624" y="69"/>
                    </a:lnTo>
                    <a:lnTo>
                      <a:pt x="710" y="76"/>
                    </a:lnTo>
                    <a:lnTo>
                      <a:pt x="789" y="180"/>
                    </a:lnTo>
                    <a:lnTo>
                      <a:pt x="878" y="283"/>
                    </a:lnTo>
                    <a:lnTo>
                      <a:pt x="741" y="462"/>
                    </a:lnTo>
                    <a:lnTo>
                      <a:pt x="740" y="555"/>
                    </a:lnTo>
                    <a:lnTo>
                      <a:pt x="696" y="646"/>
                    </a:lnTo>
                    <a:lnTo>
                      <a:pt x="603" y="715"/>
                    </a:lnTo>
                    <a:lnTo>
                      <a:pt x="503" y="672"/>
                    </a:lnTo>
                    <a:lnTo>
                      <a:pt x="411" y="599"/>
                    </a:lnTo>
                    <a:lnTo>
                      <a:pt x="329" y="599"/>
                    </a:lnTo>
                    <a:lnTo>
                      <a:pt x="219" y="572"/>
                    </a:lnTo>
                    <a:lnTo>
                      <a:pt x="164" y="480"/>
                    </a:lnTo>
                    <a:lnTo>
                      <a:pt x="55" y="389"/>
                    </a:lnTo>
                    <a:lnTo>
                      <a:pt x="0" y="26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91" name="Freeform 31">
                <a:extLst>
                  <a:ext uri="{FF2B5EF4-FFF2-40B4-BE49-F238E27FC236}">
                    <a16:creationId xmlns:a16="http://schemas.microsoft.com/office/drawing/2014/main" id="{1EC07821-F110-9D8E-4022-B1234B9D3EB2}"/>
                  </a:ext>
                </a:extLst>
              </p:cNvPr>
              <p:cNvSpPr>
                <a:spLocks/>
              </p:cNvSpPr>
              <p:nvPr/>
            </p:nvSpPr>
            <p:spPr bwMode="auto">
              <a:xfrm>
                <a:off x="4321175" y="5295900"/>
                <a:ext cx="1085850" cy="668337"/>
              </a:xfrm>
              <a:custGeom>
                <a:avLst/>
                <a:gdLst>
                  <a:gd name="T0" fmla="*/ 32340265 w 3364"/>
                  <a:gd name="T1" fmla="*/ 313002390 h 2101"/>
                  <a:gd name="T2" fmla="*/ 47740200 w 3364"/>
                  <a:gd name="T3" fmla="*/ 240422239 h 2101"/>
                  <a:gd name="T4" fmla="*/ 106260692 w 3364"/>
                  <a:gd name="T5" fmla="*/ 143648516 h 2101"/>
                  <a:gd name="T6" fmla="*/ 223814391 w 3364"/>
                  <a:gd name="T7" fmla="*/ 151712988 h 2101"/>
                  <a:gd name="T8" fmla="*/ 375761936 w 3364"/>
                  <a:gd name="T9" fmla="*/ 152721086 h 2101"/>
                  <a:gd name="T10" fmla="*/ 436646266 w 3364"/>
                  <a:gd name="T11" fmla="*/ 175402358 h 2101"/>
                  <a:gd name="T12" fmla="*/ 436646266 w 3364"/>
                  <a:gd name="T13" fmla="*/ 119958941 h 2101"/>
                  <a:gd name="T14" fmla="*/ 436646266 w 3364"/>
                  <a:gd name="T15" fmla="*/ 51411065 h 2101"/>
                  <a:gd name="T16" fmla="*/ 436646266 w 3364"/>
                  <a:gd name="T17" fmla="*/ 8064534 h 2101"/>
                  <a:gd name="T18" fmla="*/ 436646266 w 3364"/>
                  <a:gd name="T19" fmla="*/ 33265873 h 2101"/>
                  <a:gd name="T20" fmla="*/ 436646266 w 3364"/>
                  <a:gd name="T21" fmla="*/ 78628557 h 2101"/>
                  <a:gd name="T22" fmla="*/ 436646266 w 3364"/>
                  <a:gd name="T23" fmla="*/ 134071897 h 2101"/>
                  <a:gd name="T24" fmla="*/ 436646266 w 3364"/>
                  <a:gd name="T25" fmla="*/ 138608130 h 2101"/>
                  <a:gd name="T26" fmla="*/ 436646266 w 3364"/>
                  <a:gd name="T27" fmla="*/ 207660146 h 2101"/>
                  <a:gd name="T28" fmla="*/ 436646266 w 3364"/>
                  <a:gd name="T29" fmla="*/ 226309284 h 2101"/>
                  <a:gd name="T30" fmla="*/ 436646266 w 3364"/>
                  <a:gd name="T31" fmla="*/ 248990555 h 2101"/>
                  <a:gd name="T32" fmla="*/ 436646266 w 3364"/>
                  <a:gd name="T33" fmla="*/ 308970205 h 2101"/>
                  <a:gd name="T34" fmla="*/ 436646266 w 3364"/>
                  <a:gd name="T35" fmla="*/ 341227891 h 2101"/>
                  <a:gd name="T36" fmla="*/ 436646266 w 3364"/>
                  <a:gd name="T37" fmla="*/ 382558660 h 2101"/>
                  <a:gd name="T38" fmla="*/ 436646266 w 3364"/>
                  <a:gd name="T39" fmla="*/ 430314127 h 2101"/>
                  <a:gd name="T40" fmla="*/ 436646266 w 3364"/>
                  <a:gd name="T41" fmla="*/ 430314127 h 2101"/>
                  <a:gd name="T42" fmla="*/ 436646266 w 3364"/>
                  <a:gd name="T43" fmla="*/ 430314127 h 2101"/>
                  <a:gd name="T44" fmla="*/ 436646266 w 3364"/>
                  <a:gd name="T45" fmla="*/ 430314127 h 2101"/>
                  <a:gd name="T46" fmla="*/ 436646266 w 3364"/>
                  <a:gd name="T47" fmla="*/ 430314127 h 2101"/>
                  <a:gd name="T48" fmla="*/ 436646266 w 3364"/>
                  <a:gd name="T49" fmla="*/ 430314127 h 2101"/>
                  <a:gd name="T50" fmla="*/ 436646266 w 3364"/>
                  <a:gd name="T51" fmla="*/ 430314127 h 2101"/>
                  <a:gd name="T52" fmla="*/ 436646266 w 3364"/>
                  <a:gd name="T53" fmla="*/ 430314127 h 2101"/>
                  <a:gd name="T54" fmla="*/ 436646266 w 3364"/>
                  <a:gd name="T55" fmla="*/ 430314127 h 2101"/>
                  <a:gd name="T56" fmla="*/ 436646266 w 3364"/>
                  <a:gd name="T57" fmla="*/ 430314127 h 2101"/>
                  <a:gd name="T58" fmla="*/ 436646266 w 3364"/>
                  <a:gd name="T59" fmla="*/ 430314127 h 2101"/>
                  <a:gd name="T60" fmla="*/ 436646266 w 3364"/>
                  <a:gd name="T61" fmla="*/ 430314127 h 2101"/>
                  <a:gd name="T62" fmla="*/ 436646266 w 3364"/>
                  <a:gd name="T63" fmla="*/ 430314127 h 2101"/>
                  <a:gd name="T64" fmla="*/ 436646266 w 3364"/>
                  <a:gd name="T65" fmla="*/ 430314127 h 2101"/>
                  <a:gd name="T66" fmla="*/ 436646266 w 3364"/>
                  <a:gd name="T67" fmla="*/ 430314127 h 2101"/>
                  <a:gd name="T68" fmla="*/ 375248908 w 3364"/>
                  <a:gd name="T69" fmla="*/ 430314127 h 2101"/>
                  <a:gd name="T70" fmla="*/ 342395368 w 3364"/>
                  <a:gd name="T71" fmla="*/ 430314127 h 2101"/>
                  <a:gd name="T72" fmla="*/ 262314773 w 3364"/>
                  <a:gd name="T73" fmla="*/ 430314127 h 2101"/>
                  <a:gd name="T74" fmla="*/ 114473894 w 3364"/>
                  <a:gd name="T75" fmla="*/ 430314127 h 2101"/>
                  <a:gd name="T76" fmla="*/ 0 w 3364"/>
                  <a:gd name="T77" fmla="*/ 373486192 h 21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364"/>
                  <a:gd name="T118" fmla="*/ 0 h 2101"/>
                  <a:gd name="T119" fmla="*/ 3364 w 3364"/>
                  <a:gd name="T120" fmla="*/ 2101 h 210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364" h="2101">
                    <a:moveTo>
                      <a:pt x="0" y="741"/>
                    </a:moveTo>
                    <a:lnTo>
                      <a:pt x="63" y="621"/>
                    </a:lnTo>
                    <a:lnTo>
                      <a:pt x="145" y="559"/>
                    </a:lnTo>
                    <a:lnTo>
                      <a:pt x="93" y="477"/>
                    </a:lnTo>
                    <a:lnTo>
                      <a:pt x="100" y="346"/>
                    </a:lnTo>
                    <a:lnTo>
                      <a:pt x="207" y="285"/>
                    </a:lnTo>
                    <a:lnTo>
                      <a:pt x="337" y="258"/>
                    </a:lnTo>
                    <a:lnTo>
                      <a:pt x="436" y="301"/>
                    </a:lnTo>
                    <a:lnTo>
                      <a:pt x="606" y="310"/>
                    </a:lnTo>
                    <a:lnTo>
                      <a:pt x="732" y="303"/>
                    </a:lnTo>
                    <a:lnTo>
                      <a:pt x="814" y="357"/>
                    </a:lnTo>
                    <a:lnTo>
                      <a:pt x="945" y="348"/>
                    </a:lnTo>
                    <a:lnTo>
                      <a:pt x="1050" y="324"/>
                    </a:lnTo>
                    <a:lnTo>
                      <a:pt x="1005" y="238"/>
                    </a:lnTo>
                    <a:lnTo>
                      <a:pt x="943" y="169"/>
                    </a:lnTo>
                    <a:lnTo>
                      <a:pt x="879" y="102"/>
                    </a:lnTo>
                    <a:lnTo>
                      <a:pt x="912" y="30"/>
                    </a:lnTo>
                    <a:lnTo>
                      <a:pt x="1015" y="16"/>
                    </a:lnTo>
                    <a:lnTo>
                      <a:pt x="1138" y="0"/>
                    </a:lnTo>
                    <a:lnTo>
                      <a:pt x="1263" y="66"/>
                    </a:lnTo>
                    <a:lnTo>
                      <a:pt x="1353" y="48"/>
                    </a:lnTo>
                    <a:lnTo>
                      <a:pt x="1407" y="156"/>
                    </a:lnTo>
                    <a:lnTo>
                      <a:pt x="1545" y="211"/>
                    </a:lnTo>
                    <a:lnTo>
                      <a:pt x="1627" y="266"/>
                    </a:lnTo>
                    <a:lnTo>
                      <a:pt x="1764" y="257"/>
                    </a:lnTo>
                    <a:lnTo>
                      <a:pt x="1874" y="275"/>
                    </a:lnTo>
                    <a:lnTo>
                      <a:pt x="2011" y="311"/>
                    </a:lnTo>
                    <a:lnTo>
                      <a:pt x="2139" y="412"/>
                    </a:lnTo>
                    <a:lnTo>
                      <a:pt x="2249" y="449"/>
                    </a:lnTo>
                    <a:lnTo>
                      <a:pt x="2358" y="449"/>
                    </a:lnTo>
                    <a:lnTo>
                      <a:pt x="2450" y="476"/>
                    </a:lnTo>
                    <a:lnTo>
                      <a:pt x="2523" y="494"/>
                    </a:lnTo>
                    <a:lnTo>
                      <a:pt x="2559" y="586"/>
                    </a:lnTo>
                    <a:lnTo>
                      <a:pt x="2642" y="613"/>
                    </a:lnTo>
                    <a:lnTo>
                      <a:pt x="2742" y="677"/>
                    </a:lnTo>
                    <a:lnTo>
                      <a:pt x="2852" y="677"/>
                    </a:lnTo>
                    <a:lnTo>
                      <a:pt x="2943" y="668"/>
                    </a:lnTo>
                    <a:lnTo>
                      <a:pt x="3035" y="759"/>
                    </a:lnTo>
                    <a:lnTo>
                      <a:pt x="3035" y="833"/>
                    </a:lnTo>
                    <a:lnTo>
                      <a:pt x="3044" y="924"/>
                    </a:lnTo>
                    <a:lnTo>
                      <a:pt x="3071" y="1015"/>
                    </a:lnTo>
                    <a:lnTo>
                      <a:pt x="3090" y="1143"/>
                    </a:lnTo>
                    <a:lnTo>
                      <a:pt x="3126" y="1253"/>
                    </a:lnTo>
                    <a:lnTo>
                      <a:pt x="3181" y="1363"/>
                    </a:lnTo>
                    <a:lnTo>
                      <a:pt x="3236" y="1491"/>
                    </a:lnTo>
                    <a:lnTo>
                      <a:pt x="3318" y="1619"/>
                    </a:lnTo>
                    <a:lnTo>
                      <a:pt x="3364" y="1765"/>
                    </a:lnTo>
                    <a:lnTo>
                      <a:pt x="3254" y="1847"/>
                    </a:lnTo>
                    <a:lnTo>
                      <a:pt x="3117" y="1911"/>
                    </a:lnTo>
                    <a:lnTo>
                      <a:pt x="3062" y="2003"/>
                    </a:lnTo>
                    <a:lnTo>
                      <a:pt x="2934" y="2101"/>
                    </a:lnTo>
                    <a:lnTo>
                      <a:pt x="2879" y="2058"/>
                    </a:lnTo>
                    <a:lnTo>
                      <a:pt x="2797" y="2021"/>
                    </a:lnTo>
                    <a:lnTo>
                      <a:pt x="2697" y="1966"/>
                    </a:lnTo>
                    <a:lnTo>
                      <a:pt x="2587" y="1975"/>
                    </a:lnTo>
                    <a:lnTo>
                      <a:pt x="2486" y="1930"/>
                    </a:lnTo>
                    <a:lnTo>
                      <a:pt x="2395" y="1930"/>
                    </a:lnTo>
                    <a:lnTo>
                      <a:pt x="2249" y="1911"/>
                    </a:lnTo>
                    <a:lnTo>
                      <a:pt x="2084" y="1829"/>
                    </a:lnTo>
                    <a:lnTo>
                      <a:pt x="1892" y="1829"/>
                    </a:lnTo>
                    <a:lnTo>
                      <a:pt x="1782" y="1738"/>
                    </a:lnTo>
                    <a:lnTo>
                      <a:pt x="1654" y="1692"/>
                    </a:lnTo>
                    <a:lnTo>
                      <a:pt x="1526" y="1646"/>
                    </a:lnTo>
                    <a:lnTo>
                      <a:pt x="1417" y="1573"/>
                    </a:lnTo>
                    <a:lnTo>
                      <a:pt x="1307" y="1518"/>
                    </a:lnTo>
                    <a:lnTo>
                      <a:pt x="1179" y="1509"/>
                    </a:lnTo>
                    <a:lnTo>
                      <a:pt x="1078" y="1463"/>
                    </a:lnTo>
                    <a:lnTo>
                      <a:pt x="905" y="1482"/>
                    </a:lnTo>
                    <a:lnTo>
                      <a:pt x="850" y="1418"/>
                    </a:lnTo>
                    <a:lnTo>
                      <a:pt x="731" y="1326"/>
                    </a:lnTo>
                    <a:lnTo>
                      <a:pt x="749" y="1226"/>
                    </a:lnTo>
                    <a:lnTo>
                      <a:pt x="667" y="1143"/>
                    </a:lnTo>
                    <a:lnTo>
                      <a:pt x="566" y="1116"/>
                    </a:lnTo>
                    <a:lnTo>
                      <a:pt x="511" y="1034"/>
                    </a:lnTo>
                    <a:lnTo>
                      <a:pt x="369" y="897"/>
                    </a:lnTo>
                    <a:lnTo>
                      <a:pt x="223" y="887"/>
                    </a:lnTo>
                    <a:lnTo>
                      <a:pt x="68" y="851"/>
                    </a:lnTo>
                    <a:lnTo>
                      <a:pt x="0" y="741"/>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92" name="Freeform 32">
                <a:extLst>
                  <a:ext uri="{FF2B5EF4-FFF2-40B4-BE49-F238E27FC236}">
                    <a16:creationId xmlns:a16="http://schemas.microsoft.com/office/drawing/2014/main" id="{F2E6A05A-EF6E-F219-D3ED-8915F57DCE41}"/>
                  </a:ext>
                </a:extLst>
              </p:cNvPr>
              <p:cNvSpPr>
                <a:spLocks/>
              </p:cNvSpPr>
              <p:nvPr/>
            </p:nvSpPr>
            <p:spPr bwMode="auto">
              <a:xfrm>
                <a:off x="5268913" y="5334000"/>
                <a:ext cx="1268413" cy="814387"/>
              </a:xfrm>
              <a:custGeom>
                <a:avLst/>
                <a:gdLst>
                  <a:gd name="T0" fmla="*/ 64525475 w 3932"/>
                  <a:gd name="T1" fmla="*/ 429831615 h 2563"/>
                  <a:gd name="T2" fmla="*/ 164386489 w 3932"/>
                  <a:gd name="T3" fmla="*/ 429831615 h 2563"/>
                  <a:gd name="T4" fmla="*/ 196649083 w 3932"/>
                  <a:gd name="T5" fmla="*/ 429831615 h 2563"/>
                  <a:gd name="T6" fmla="*/ 122905684 w 3932"/>
                  <a:gd name="T7" fmla="*/ 429831615 h 2563"/>
                  <a:gd name="T8" fmla="*/ 79376708 w 3932"/>
                  <a:gd name="T9" fmla="*/ 429831615 h 2563"/>
                  <a:gd name="T10" fmla="*/ 55307576 w 3932"/>
                  <a:gd name="T11" fmla="*/ 403286460 h 2563"/>
                  <a:gd name="T12" fmla="*/ 51722972 w 3932"/>
                  <a:gd name="T13" fmla="*/ 322830131 h 2563"/>
                  <a:gd name="T14" fmla="*/ 182822391 w 3932"/>
                  <a:gd name="T15" fmla="*/ 232819809 h 2563"/>
                  <a:gd name="T16" fmla="*/ 275001641 w 3932"/>
                  <a:gd name="T17" fmla="*/ 196614850 h 2563"/>
                  <a:gd name="T18" fmla="*/ 404052642 w 3932"/>
                  <a:gd name="T19" fmla="*/ 208683084 h 2563"/>
                  <a:gd name="T20" fmla="*/ 436378077 w 3932"/>
                  <a:gd name="T21" fmla="*/ 202648967 h 2563"/>
                  <a:gd name="T22" fmla="*/ 436378077 w 3932"/>
                  <a:gd name="T23" fmla="*/ 130238435 h 2563"/>
                  <a:gd name="T24" fmla="*/ 436378077 w 3932"/>
                  <a:gd name="T25" fmla="*/ 3519906 h 2563"/>
                  <a:gd name="T26" fmla="*/ 436378077 w 3932"/>
                  <a:gd name="T27" fmla="*/ 0 h 2563"/>
                  <a:gd name="T28" fmla="*/ 436378077 w 3932"/>
                  <a:gd name="T29" fmla="*/ 117667025 h 2563"/>
                  <a:gd name="T30" fmla="*/ 436378077 w 3932"/>
                  <a:gd name="T31" fmla="*/ 184546309 h 2563"/>
                  <a:gd name="T32" fmla="*/ 436378077 w 3932"/>
                  <a:gd name="T33" fmla="*/ 212705829 h 2563"/>
                  <a:gd name="T34" fmla="*/ 436378077 w 3932"/>
                  <a:gd name="T35" fmla="*/ 364064135 h 2563"/>
                  <a:gd name="T36" fmla="*/ 436378077 w 3932"/>
                  <a:gd name="T37" fmla="*/ 409320679 h 2563"/>
                  <a:gd name="T38" fmla="*/ 436378077 w 3932"/>
                  <a:gd name="T39" fmla="*/ 374120895 h 2563"/>
                  <a:gd name="T40" fmla="*/ 436378077 w 3932"/>
                  <a:gd name="T41" fmla="*/ 429831615 h 2563"/>
                  <a:gd name="T42" fmla="*/ 436378077 w 3932"/>
                  <a:gd name="T43" fmla="*/ 429831615 h 2563"/>
                  <a:gd name="T44" fmla="*/ 436378077 w 3932"/>
                  <a:gd name="T45" fmla="*/ 429831615 h 2563"/>
                  <a:gd name="T46" fmla="*/ 436378077 w 3932"/>
                  <a:gd name="T47" fmla="*/ 429831615 h 2563"/>
                  <a:gd name="T48" fmla="*/ 436378077 w 3932"/>
                  <a:gd name="T49" fmla="*/ 429831615 h 2563"/>
                  <a:gd name="T50" fmla="*/ 436378077 w 3932"/>
                  <a:gd name="T51" fmla="*/ 429831615 h 2563"/>
                  <a:gd name="T52" fmla="*/ 436378077 w 3932"/>
                  <a:gd name="T53" fmla="*/ 429831615 h 2563"/>
                  <a:gd name="T54" fmla="*/ 436378077 w 3932"/>
                  <a:gd name="T55" fmla="*/ 429831615 h 2563"/>
                  <a:gd name="T56" fmla="*/ 436378077 w 3932"/>
                  <a:gd name="T57" fmla="*/ 429831615 h 2563"/>
                  <a:gd name="T58" fmla="*/ 436378077 w 3932"/>
                  <a:gd name="T59" fmla="*/ 429831615 h 2563"/>
                  <a:gd name="T60" fmla="*/ 436378077 w 3932"/>
                  <a:gd name="T61" fmla="*/ 429831615 h 2563"/>
                  <a:gd name="T62" fmla="*/ 436378077 w 3932"/>
                  <a:gd name="T63" fmla="*/ 429831615 h 2563"/>
                  <a:gd name="T64" fmla="*/ 436378077 w 3932"/>
                  <a:gd name="T65" fmla="*/ 429831615 h 2563"/>
                  <a:gd name="T66" fmla="*/ 436378077 w 3932"/>
                  <a:gd name="T67" fmla="*/ 429831615 h 2563"/>
                  <a:gd name="T68" fmla="*/ 436378077 w 3932"/>
                  <a:gd name="T69" fmla="*/ 429831615 h 2563"/>
                  <a:gd name="T70" fmla="*/ 436378077 w 3932"/>
                  <a:gd name="T71" fmla="*/ 429831615 h 2563"/>
                  <a:gd name="T72" fmla="*/ 436378077 w 3932"/>
                  <a:gd name="T73" fmla="*/ 429831615 h 2563"/>
                  <a:gd name="T74" fmla="*/ 436378077 w 3932"/>
                  <a:gd name="T75" fmla="*/ 429831615 h 2563"/>
                  <a:gd name="T76" fmla="*/ 436378077 w 3932"/>
                  <a:gd name="T77" fmla="*/ 429831615 h 2563"/>
                  <a:gd name="T78" fmla="*/ 436378077 w 3932"/>
                  <a:gd name="T79" fmla="*/ 429831615 h 2563"/>
                  <a:gd name="T80" fmla="*/ 436378077 w 3932"/>
                  <a:gd name="T81" fmla="*/ 429831615 h 2563"/>
                  <a:gd name="T82" fmla="*/ 342599774 w 3932"/>
                  <a:gd name="T83" fmla="*/ 429831615 h 2563"/>
                  <a:gd name="T84" fmla="*/ 195112923 w 3932"/>
                  <a:gd name="T85" fmla="*/ 429831615 h 2563"/>
                  <a:gd name="T86" fmla="*/ 29190260 w 3932"/>
                  <a:gd name="T87" fmla="*/ 429831615 h 25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932"/>
                  <a:gd name="T133" fmla="*/ 0 h 2563"/>
                  <a:gd name="T134" fmla="*/ 3932 w 3932"/>
                  <a:gd name="T135" fmla="*/ 2563 h 25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932" h="2563">
                    <a:moveTo>
                      <a:pt x="0" y="1983"/>
                    </a:moveTo>
                    <a:lnTo>
                      <a:pt x="126" y="1887"/>
                    </a:lnTo>
                    <a:lnTo>
                      <a:pt x="180" y="1794"/>
                    </a:lnTo>
                    <a:lnTo>
                      <a:pt x="321" y="1729"/>
                    </a:lnTo>
                    <a:lnTo>
                      <a:pt x="429" y="1648"/>
                    </a:lnTo>
                    <a:lnTo>
                      <a:pt x="384" y="1503"/>
                    </a:lnTo>
                    <a:lnTo>
                      <a:pt x="299" y="1371"/>
                    </a:lnTo>
                    <a:lnTo>
                      <a:pt x="240" y="1233"/>
                    </a:lnTo>
                    <a:lnTo>
                      <a:pt x="189" y="1132"/>
                    </a:lnTo>
                    <a:lnTo>
                      <a:pt x="155" y="1024"/>
                    </a:lnTo>
                    <a:lnTo>
                      <a:pt x="134" y="888"/>
                    </a:lnTo>
                    <a:lnTo>
                      <a:pt x="108" y="802"/>
                    </a:lnTo>
                    <a:lnTo>
                      <a:pt x="101" y="721"/>
                    </a:lnTo>
                    <a:lnTo>
                      <a:pt x="101" y="642"/>
                    </a:lnTo>
                    <a:lnTo>
                      <a:pt x="237" y="595"/>
                    </a:lnTo>
                    <a:lnTo>
                      <a:pt x="357" y="463"/>
                    </a:lnTo>
                    <a:lnTo>
                      <a:pt x="429" y="499"/>
                    </a:lnTo>
                    <a:lnTo>
                      <a:pt x="537" y="391"/>
                    </a:lnTo>
                    <a:lnTo>
                      <a:pt x="645" y="367"/>
                    </a:lnTo>
                    <a:lnTo>
                      <a:pt x="789" y="415"/>
                    </a:lnTo>
                    <a:lnTo>
                      <a:pt x="897" y="487"/>
                    </a:lnTo>
                    <a:lnTo>
                      <a:pt x="1089" y="403"/>
                    </a:lnTo>
                    <a:lnTo>
                      <a:pt x="1221" y="319"/>
                    </a:lnTo>
                    <a:lnTo>
                      <a:pt x="1329" y="259"/>
                    </a:lnTo>
                    <a:lnTo>
                      <a:pt x="1473" y="199"/>
                    </a:lnTo>
                    <a:lnTo>
                      <a:pt x="1473" y="7"/>
                    </a:lnTo>
                    <a:lnTo>
                      <a:pt x="1587" y="1"/>
                    </a:lnTo>
                    <a:lnTo>
                      <a:pt x="1707" y="0"/>
                    </a:lnTo>
                    <a:lnTo>
                      <a:pt x="1785" y="106"/>
                    </a:lnTo>
                    <a:lnTo>
                      <a:pt x="1938" y="234"/>
                    </a:lnTo>
                    <a:lnTo>
                      <a:pt x="2079" y="352"/>
                    </a:lnTo>
                    <a:lnTo>
                      <a:pt x="2205" y="367"/>
                    </a:lnTo>
                    <a:lnTo>
                      <a:pt x="2276" y="306"/>
                    </a:lnTo>
                    <a:lnTo>
                      <a:pt x="2325" y="423"/>
                    </a:lnTo>
                    <a:lnTo>
                      <a:pt x="2307" y="577"/>
                    </a:lnTo>
                    <a:lnTo>
                      <a:pt x="2331" y="724"/>
                    </a:lnTo>
                    <a:lnTo>
                      <a:pt x="2382" y="808"/>
                    </a:lnTo>
                    <a:lnTo>
                      <a:pt x="2607" y="814"/>
                    </a:lnTo>
                    <a:lnTo>
                      <a:pt x="2732" y="783"/>
                    </a:lnTo>
                    <a:lnTo>
                      <a:pt x="2811" y="744"/>
                    </a:lnTo>
                    <a:lnTo>
                      <a:pt x="2910" y="790"/>
                    </a:lnTo>
                    <a:lnTo>
                      <a:pt x="2924" y="886"/>
                    </a:lnTo>
                    <a:lnTo>
                      <a:pt x="2993" y="961"/>
                    </a:lnTo>
                    <a:lnTo>
                      <a:pt x="3045" y="1032"/>
                    </a:lnTo>
                    <a:lnTo>
                      <a:pt x="3132" y="1078"/>
                    </a:lnTo>
                    <a:lnTo>
                      <a:pt x="3228" y="1149"/>
                    </a:lnTo>
                    <a:lnTo>
                      <a:pt x="3374" y="1129"/>
                    </a:lnTo>
                    <a:lnTo>
                      <a:pt x="3507" y="1134"/>
                    </a:lnTo>
                    <a:lnTo>
                      <a:pt x="3614" y="1158"/>
                    </a:lnTo>
                    <a:lnTo>
                      <a:pt x="3690" y="1191"/>
                    </a:lnTo>
                    <a:lnTo>
                      <a:pt x="3785" y="1215"/>
                    </a:lnTo>
                    <a:lnTo>
                      <a:pt x="3932" y="1198"/>
                    </a:lnTo>
                    <a:lnTo>
                      <a:pt x="3885" y="1327"/>
                    </a:lnTo>
                    <a:lnTo>
                      <a:pt x="3837" y="1411"/>
                    </a:lnTo>
                    <a:lnTo>
                      <a:pt x="3813" y="1507"/>
                    </a:lnTo>
                    <a:lnTo>
                      <a:pt x="3801" y="1627"/>
                    </a:lnTo>
                    <a:lnTo>
                      <a:pt x="3741" y="1723"/>
                    </a:lnTo>
                    <a:lnTo>
                      <a:pt x="3765" y="1867"/>
                    </a:lnTo>
                    <a:lnTo>
                      <a:pt x="3765" y="2011"/>
                    </a:lnTo>
                    <a:lnTo>
                      <a:pt x="3825" y="2095"/>
                    </a:lnTo>
                    <a:lnTo>
                      <a:pt x="3789" y="2155"/>
                    </a:lnTo>
                    <a:lnTo>
                      <a:pt x="3681" y="2131"/>
                    </a:lnTo>
                    <a:lnTo>
                      <a:pt x="3549" y="2059"/>
                    </a:lnTo>
                    <a:lnTo>
                      <a:pt x="3396" y="2054"/>
                    </a:lnTo>
                    <a:lnTo>
                      <a:pt x="3225" y="1975"/>
                    </a:lnTo>
                    <a:lnTo>
                      <a:pt x="3105" y="2059"/>
                    </a:lnTo>
                    <a:lnTo>
                      <a:pt x="2913" y="2131"/>
                    </a:lnTo>
                    <a:lnTo>
                      <a:pt x="2781" y="2179"/>
                    </a:lnTo>
                    <a:lnTo>
                      <a:pt x="2673" y="2263"/>
                    </a:lnTo>
                    <a:lnTo>
                      <a:pt x="2517" y="2299"/>
                    </a:lnTo>
                    <a:lnTo>
                      <a:pt x="2409" y="2431"/>
                    </a:lnTo>
                    <a:lnTo>
                      <a:pt x="2277" y="2515"/>
                    </a:lnTo>
                    <a:lnTo>
                      <a:pt x="2145" y="2479"/>
                    </a:lnTo>
                    <a:lnTo>
                      <a:pt x="2013" y="2503"/>
                    </a:lnTo>
                    <a:lnTo>
                      <a:pt x="1881" y="2563"/>
                    </a:lnTo>
                    <a:lnTo>
                      <a:pt x="1761" y="2563"/>
                    </a:lnTo>
                    <a:lnTo>
                      <a:pt x="1629" y="2551"/>
                    </a:lnTo>
                    <a:lnTo>
                      <a:pt x="1509" y="2503"/>
                    </a:lnTo>
                    <a:lnTo>
                      <a:pt x="1377" y="2467"/>
                    </a:lnTo>
                    <a:lnTo>
                      <a:pt x="1257" y="2419"/>
                    </a:lnTo>
                    <a:lnTo>
                      <a:pt x="1101" y="2371"/>
                    </a:lnTo>
                    <a:lnTo>
                      <a:pt x="1023" y="2282"/>
                    </a:lnTo>
                    <a:lnTo>
                      <a:pt x="849" y="2251"/>
                    </a:lnTo>
                    <a:lnTo>
                      <a:pt x="669" y="2239"/>
                    </a:lnTo>
                    <a:lnTo>
                      <a:pt x="525" y="2191"/>
                    </a:lnTo>
                    <a:lnTo>
                      <a:pt x="381" y="2143"/>
                    </a:lnTo>
                    <a:lnTo>
                      <a:pt x="213" y="2131"/>
                    </a:lnTo>
                    <a:lnTo>
                      <a:pt x="57" y="2083"/>
                    </a:lnTo>
                    <a:lnTo>
                      <a:pt x="0" y="1983"/>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93" name="Freeform 33">
                <a:extLst>
                  <a:ext uri="{FF2B5EF4-FFF2-40B4-BE49-F238E27FC236}">
                    <a16:creationId xmlns:a16="http://schemas.microsoft.com/office/drawing/2014/main" id="{551C3F19-FE1A-EEE0-A0F6-0AFC2AEE0F68}"/>
                  </a:ext>
                </a:extLst>
              </p:cNvPr>
              <p:cNvSpPr>
                <a:spLocks/>
              </p:cNvSpPr>
              <p:nvPr/>
            </p:nvSpPr>
            <p:spPr bwMode="auto">
              <a:xfrm>
                <a:off x="4757738" y="4868863"/>
                <a:ext cx="495300" cy="525462"/>
              </a:xfrm>
              <a:custGeom>
                <a:avLst/>
                <a:gdLst>
                  <a:gd name="T0" fmla="*/ 0 w 1536"/>
                  <a:gd name="T1" fmla="*/ 429756172 h 1654"/>
                  <a:gd name="T2" fmla="*/ 23035960 w 1536"/>
                  <a:gd name="T3" fmla="*/ 429756172 h 1654"/>
                  <a:gd name="T4" fmla="*/ 14333386 w 1536"/>
                  <a:gd name="T5" fmla="*/ 429756172 h 1654"/>
                  <a:gd name="T6" fmla="*/ 37369333 w 1536"/>
                  <a:gd name="T7" fmla="*/ 429756172 h 1654"/>
                  <a:gd name="T8" fmla="*/ 28154702 w 1536"/>
                  <a:gd name="T9" fmla="*/ 298490003 h 1654"/>
                  <a:gd name="T10" fmla="*/ 60404975 w 1536"/>
                  <a:gd name="T11" fmla="*/ 248239213 h 1654"/>
                  <a:gd name="T12" fmla="*/ 94190820 w 1536"/>
                  <a:gd name="T13" fmla="*/ 175877815 h 1654"/>
                  <a:gd name="T14" fmla="*/ 121321733 w 1536"/>
                  <a:gd name="T15" fmla="*/ 121606934 h 1654"/>
                  <a:gd name="T16" fmla="*/ 154084011 w 1536"/>
                  <a:gd name="T17" fmla="*/ 64321188 h 1654"/>
                  <a:gd name="T18" fmla="*/ 182238778 w 1536"/>
                  <a:gd name="T19" fmla="*/ 32160594 h 1654"/>
                  <a:gd name="T20" fmla="*/ 221143554 w 1536"/>
                  <a:gd name="T21" fmla="*/ 0 h 1654"/>
                  <a:gd name="T22" fmla="*/ 266191347 w 1536"/>
                  <a:gd name="T23" fmla="*/ 50753429 h 1654"/>
                  <a:gd name="T24" fmla="*/ 309191590 w 1536"/>
                  <a:gd name="T25" fmla="*/ 54270856 h 1654"/>
                  <a:gd name="T26" fmla="*/ 379322927 w 1536"/>
                  <a:gd name="T27" fmla="*/ 151757572 h 1654"/>
                  <a:gd name="T28" fmla="*/ 392120539 w 1536"/>
                  <a:gd name="T29" fmla="*/ 183917897 h 1654"/>
                  <a:gd name="T30" fmla="*/ 436207373 w 1536"/>
                  <a:gd name="T31" fmla="*/ 192963027 h 1654"/>
                  <a:gd name="T32" fmla="*/ 436207373 w 1536"/>
                  <a:gd name="T33" fmla="*/ 146229958 h 1654"/>
                  <a:gd name="T34" fmla="*/ 436207373 w 1536"/>
                  <a:gd name="T35" fmla="*/ 150250050 h 1654"/>
                  <a:gd name="T36" fmla="*/ 436207373 w 1536"/>
                  <a:gd name="T37" fmla="*/ 186430467 h 1654"/>
                  <a:gd name="T38" fmla="*/ 436207373 w 1536"/>
                  <a:gd name="T39" fmla="*/ 224621340 h 1654"/>
                  <a:gd name="T40" fmla="*/ 436207373 w 1536"/>
                  <a:gd name="T41" fmla="*/ 256279192 h 1654"/>
                  <a:gd name="T42" fmla="*/ 436207373 w 1536"/>
                  <a:gd name="T43" fmla="*/ 252761471 h 1654"/>
                  <a:gd name="T44" fmla="*/ 436207373 w 1536"/>
                  <a:gd name="T45" fmla="*/ 243716341 h 1654"/>
                  <a:gd name="T46" fmla="*/ 436207373 w 1536"/>
                  <a:gd name="T47" fmla="*/ 273867183 h 1654"/>
                  <a:gd name="T48" fmla="*/ 436207373 w 1536"/>
                  <a:gd name="T49" fmla="*/ 312057595 h 1654"/>
                  <a:gd name="T50" fmla="*/ 436207373 w 1536"/>
                  <a:gd name="T51" fmla="*/ 353765728 h 1654"/>
                  <a:gd name="T52" fmla="*/ 436207373 w 1536"/>
                  <a:gd name="T53" fmla="*/ 413061648 h 1654"/>
                  <a:gd name="T54" fmla="*/ 436207373 w 1536"/>
                  <a:gd name="T55" fmla="*/ 429756172 h 1654"/>
                  <a:gd name="T56" fmla="*/ 436207373 w 1536"/>
                  <a:gd name="T57" fmla="*/ 429756172 h 1654"/>
                  <a:gd name="T58" fmla="*/ 436207373 w 1536"/>
                  <a:gd name="T59" fmla="*/ 429756172 h 1654"/>
                  <a:gd name="T60" fmla="*/ 436207373 w 1536"/>
                  <a:gd name="T61" fmla="*/ 429756172 h 1654"/>
                  <a:gd name="T62" fmla="*/ 436207373 w 1536"/>
                  <a:gd name="T63" fmla="*/ 429756172 h 1654"/>
                  <a:gd name="T64" fmla="*/ 436207373 w 1536"/>
                  <a:gd name="T65" fmla="*/ 429756172 h 1654"/>
                  <a:gd name="T66" fmla="*/ 436207373 w 1536"/>
                  <a:gd name="T67" fmla="*/ 429756172 h 1654"/>
                  <a:gd name="T68" fmla="*/ 436207373 w 1536"/>
                  <a:gd name="T69" fmla="*/ 429756172 h 1654"/>
                  <a:gd name="T70" fmla="*/ 436207373 w 1536"/>
                  <a:gd name="T71" fmla="*/ 429756172 h 1654"/>
                  <a:gd name="T72" fmla="*/ 436207373 w 1536"/>
                  <a:gd name="T73" fmla="*/ 429756172 h 1654"/>
                  <a:gd name="T74" fmla="*/ 436207373 w 1536"/>
                  <a:gd name="T75" fmla="*/ 429756172 h 1654"/>
                  <a:gd name="T76" fmla="*/ 416179892 w 1536"/>
                  <a:gd name="T77" fmla="*/ 429756172 h 1654"/>
                  <a:gd name="T78" fmla="*/ 393144315 w 1536"/>
                  <a:gd name="T79" fmla="*/ 429756172 h 1654"/>
                  <a:gd name="T80" fmla="*/ 383418238 w 1536"/>
                  <a:gd name="T81" fmla="*/ 429756172 h 1654"/>
                  <a:gd name="T82" fmla="*/ 364989652 w 1536"/>
                  <a:gd name="T83" fmla="*/ 429756172 h 1654"/>
                  <a:gd name="T84" fmla="*/ 336834573 w 1536"/>
                  <a:gd name="T85" fmla="*/ 429756172 h 1654"/>
                  <a:gd name="T86" fmla="*/ 267215331 w 1536"/>
                  <a:gd name="T87" fmla="*/ 429756172 h 1654"/>
                  <a:gd name="T88" fmla="*/ 210393441 w 1536"/>
                  <a:gd name="T89" fmla="*/ 429756172 h 1654"/>
                  <a:gd name="T90" fmla="*/ 139750632 w 1536"/>
                  <a:gd name="T91" fmla="*/ 429756172 h 1654"/>
                  <a:gd name="T92" fmla="*/ 98286079 w 1536"/>
                  <a:gd name="T93" fmla="*/ 429756172 h 1654"/>
                  <a:gd name="T94" fmla="*/ 27642944 w 1536"/>
                  <a:gd name="T95" fmla="*/ 429756172 h 1654"/>
                  <a:gd name="T96" fmla="*/ 0 w 1536"/>
                  <a:gd name="T97" fmla="*/ 429756172 h 16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36"/>
                  <a:gd name="T148" fmla="*/ 0 h 1654"/>
                  <a:gd name="T149" fmla="*/ 1536 w 1536"/>
                  <a:gd name="T150" fmla="*/ 1654 h 165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36" h="1654">
                    <a:moveTo>
                      <a:pt x="0" y="1389"/>
                    </a:moveTo>
                    <a:lnTo>
                      <a:pt x="45" y="1202"/>
                    </a:lnTo>
                    <a:lnTo>
                      <a:pt x="28" y="998"/>
                    </a:lnTo>
                    <a:lnTo>
                      <a:pt x="73" y="882"/>
                    </a:lnTo>
                    <a:lnTo>
                      <a:pt x="55" y="594"/>
                    </a:lnTo>
                    <a:lnTo>
                      <a:pt x="118" y="494"/>
                    </a:lnTo>
                    <a:lnTo>
                      <a:pt x="184" y="350"/>
                    </a:lnTo>
                    <a:lnTo>
                      <a:pt x="237" y="242"/>
                    </a:lnTo>
                    <a:lnTo>
                      <a:pt x="301" y="128"/>
                    </a:lnTo>
                    <a:lnTo>
                      <a:pt x="356" y="64"/>
                    </a:lnTo>
                    <a:lnTo>
                      <a:pt x="432" y="0"/>
                    </a:lnTo>
                    <a:lnTo>
                      <a:pt x="520" y="101"/>
                    </a:lnTo>
                    <a:lnTo>
                      <a:pt x="604" y="108"/>
                    </a:lnTo>
                    <a:lnTo>
                      <a:pt x="741" y="302"/>
                    </a:lnTo>
                    <a:lnTo>
                      <a:pt x="766" y="366"/>
                    </a:lnTo>
                    <a:lnTo>
                      <a:pt x="888" y="384"/>
                    </a:lnTo>
                    <a:lnTo>
                      <a:pt x="1075" y="291"/>
                    </a:lnTo>
                    <a:lnTo>
                      <a:pt x="1186" y="299"/>
                    </a:lnTo>
                    <a:lnTo>
                      <a:pt x="1233" y="371"/>
                    </a:lnTo>
                    <a:lnTo>
                      <a:pt x="1242" y="447"/>
                    </a:lnTo>
                    <a:lnTo>
                      <a:pt x="1299" y="510"/>
                    </a:lnTo>
                    <a:lnTo>
                      <a:pt x="1393" y="503"/>
                    </a:lnTo>
                    <a:lnTo>
                      <a:pt x="1444" y="485"/>
                    </a:lnTo>
                    <a:lnTo>
                      <a:pt x="1536" y="545"/>
                    </a:lnTo>
                    <a:lnTo>
                      <a:pt x="1499" y="621"/>
                    </a:lnTo>
                    <a:lnTo>
                      <a:pt x="1453" y="704"/>
                    </a:lnTo>
                    <a:lnTo>
                      <a:pt x="1444" y="822"/>
                    </a:lnTo>
                    <a:lnTo>
                      <a:pt x="1499" y="950"/>
                    </a:lnTo>
                    <a:lnTo>
                      <a:pt x="1462" y="1014"/>
                    </a:lnTo>
                    <a:lnTo>
                      <a:pt x="1462" y="1161"/>
                    </a:lnTo>
                    <a:lnTo>
                      <a:pt x="1389" y="1216"/>
                    </a:lnTo>
                    <a:lnTo>
                      <a:pt x="1316" y="1170"/>
                    </a:lnTo>
                    <a:lnTo>
                      <a:pt x="1233" y="1104"/>
                    </a:lnTo>
                    <a:lnTo>
                      <a:pt x="1124" y="996"/>
                    </a:lnTo>
                    <a:lnTo>
                      <a:pt x="1042" y="978"/>
                    </a:lnTo>
                    <a:lnTo>
                      <a:pt x="960" y="1014"/>
                    </a:lnTo>
                    <a:lnTo>
                      <a:pt x="914" y="1078"/>
                    </a:lnTo>
                    <a:lnTo>
                      <a:pt x="859" y="1161"/>
                    </a:lnTo>
                    <a:lnTo>
                      <a:pt x="813" y="1243"/>
                    </a:lnTo>
                    <a:lnTo>
                      <a:pt x="768" y="1344"/>
                    </a:lnTo>
                    <a:lnTo>
                      <a:pt x="749" y="1481"/>
                    </a:lnTo>
                    <a:lnTo>
                      <a:pt x="713" y="1563"/>
                    </a:lnTo>
                    <a:lnTo>
                      <a:pt x="658" y="1654"/>
                    </a:lnTo>
                    <a:lnTo>
                      <a:pt x="522" y="1617"/>
                    </a:lnTo>
                    <a:lnTo>
                      <a:pt x="411" y="1599"/>
                    </a:lnTo>
                    <a:lnTo>
                      <a:pt x="273" y="1608"/>
                    </a:lnTo>
                    <a:lnTo>
                      <a:pt x="192" y="1554"/>
                    </a:lnTo>
                    <a:lnTo>
                      <a:pt x="54" y="1500"/>
                    </a:lnTo>
                    <a:lnTo>
                      <a:pt x="0" y="1389"/>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94" name="Freeform 34">
                <a:extLst>
                  <a:ext uri="{FF2B5EF4-FFF2-40B4-BE49-F238E27FC236}">
                    <a16:creationId xmlns:a16="http://schemas.microsoft.com/office/drawing/2014/main" id="{D8D9F561-7499-FD70-CCAC-51417C92F4EF}"/>
                  </a:ext>
                </a:extLst>
              </p:cNvPr>
              <p:cNvSpPr>
                <a:spLocks/>
              </p:cNvSpPr>
              <p:nvPr/>
            </p:nvSpPr>
            <p:spPr bwMode="auto">
              <a:xfrm>
                <a:off x="5137150" y="4722813"/>
                <a:ext cx="606425" cy="814387"/>
              </a:xfrm>
              <a:custGeom>
                <a:avLst/>
                <a:gdLst>
                  <a:gd name="T0" fmla="*/ 49513072 w 1882"/>
                  <a:gd name="T1" fmla="*/ 429999387 h 2562"/>
                  <a:gd name="T2" fmla="*/ 138330074 w 1882"/>
                  <a:gd name="T3" fmla="*/ 429999387 h 2562"/>
                  <a:gd name="T4" fmla="*/ 157216396 w 1882"/>
                  <a:gd name="T5" fmla="*/ 429999387 h 2562"/>
                  <a:gd name="T6" fmla="*/ 111787087 w 1882"/>
                  <a:gd name="T7" fmla="*/ 429999387 h 2562"/>
                  <a:gd name="T8" fmla="*/ 147518154 w 1882"/>
                  <a:gd name="T9" fmla="*/ 429999387 h 2562"/>
                  <a:gd name="T10" fmla="*/ 227147478 w 1882"/>
                  <a:gd name="T11" fmla="*/ 429999387 h 2562"/>
                  <a:gd name="T12" fmla="*/ 348632754 w 1882"/>
                  <a:gd name="T13" fmla="*/ 429999387 h 2562"/>
                  <a:gd name="T14" fmla="*/ 435886475 w 1882"/>
                  <a:gd name="T15" fmla="*/ 429999387 h 2562"/>
                  <a:gd name="T16" fmla="*/ 435886475 w 1882"/>
                  <a:gd name="T17" fmla="*/ 429999387 h 2562"/>
                  <a:gd name="T18" fmla="*/ 435886475 w 1882"/>
                  <a:gd name="T19" fmla="*/ 429999387 h 2562"/>
                  <a:gd name="T20" fmla="*/ 404271296 w 1882"/>
                  <a:gd name="T21" fmla="*/ 429999387 h 2562"/>
                  <a:gd name="T22" fmla="*/ 334340577 w 1882"/>
                  <a:gd name="T23" fmla="*/ 429999387 h 2562"/>
                  <a:gd name="T24" fmla="*/ 282275340 w 1882"/>
                  <a:gd name="T25" fmla="*/ 429999387 h 2562"/>
                  <a:gd name="T26" fmla="*/ 324642024 w 1882"/>
                  <a:gd name="T27" fmla="*/ 352408250 h 2562"/>
                  <a:gd name="T28" fmla="*/ 352206059 w 1882"/>
                  <a:gd name="T29" fmla="*/ 212955140 h 2562"/>
                  <a:gd name="T30" fmla="*/ 354247739 w 1882"/>
                  <a:gd name="T31" fmla="*/ 114784268 h 2562"/>
                  <a:gd name="T32" fmla="*/ 435886475 w 1882"/>
                  <a:gd name="T33" fmla="*/ 34737281 h 2562"/>
                  <a:gd name="T34" fmla="*/ 435886475 w 1882"/>
                  <a:gd name="T35" fmla="*/ 30206261 h 2562"/>
                  <a:gd name="T36" fmla="*/ 435886475 w 1882"/>
                  <a:gd name="T37" fmla="*/ 107232577 h 2562"/>
                  <a:gd name="T38" fmla="*/ 435886475 w 1882"/>
                  <a:gd name="T39" fmla="*/ 182748891 h 2562"/>
                  <a:gd name="T40" fmla="*/ 435886475 w 1882"/>
                  <a:gd name="T41" fmla="*/ 258264871 h 2562"/>
                  <a:gd name="T42" fmla="*/ 435886475 w 1882"/>
                  <a:gd name="T43" fmla="*/ 253733698 h 2562"/>
                  <a:gd name="T44" fmla="*/ 435886475 w 1882"/>
                  <a:gd name="T45" fmla="*/ 276892116 h 2562"/>
                  <a:gd name="T46" fmla="*/ 435886475 w 1882"/>
                  <a:gd name="T47" fmla="*/ 354925318 h 2562"/>
                  <a:gd name="T48" fmla="*/ 435886475 w 1882"/>
                  <a:gd name="T49" fmla="*/ 429999387 h 2562"/>
                  <a:gd name="T50" fmla="*/ 435886475 w 1882"/>
                  <a:gd name="T51" fmla="*/ 429999387 h 2562"/>
                  <a:gd name="T52" fmla="*/ 435886475 w 1882"/>
                  <a:gd name="T53" fmla="*/ 429999387 h 2562"/>
                  <a:gd name="T54" fmla="*/ 435886475 w 1882"/>
                  <a:gd name="T55" fmla="*/ 429999387 h 2562"/>
                  <a:gd name="T56" fmla="*/ 435886475 w 1882"/>
                  <a:gd name="T57" fmla="*/ 429999387 h 2562"/>
                  <a:gd name="T58" fmla="*/ 435886475 w 1882"/>
                  <a:gd name="T59" fmla="*/ 429999387 h 2562"/>
                  <a:gd name="T60" fmla="*/ 435886475 w 1882"/>
                  <a:gd name="T61" fmla="*/ 429999387 h 2562"/>
                  <a:gd name="T62" fmla="*/ 435886475 w 1882"/>
                  <a:gd name="T63" fmla="*/ 429999387 h 2562"/>
                  <a:gd name="T64" fmla="*/ 435886475 w 1882"/>
                  <a:gd name="T65" fmla="*/ 429999387 h 2562"/>
                  <a:gd name="T66" fmla="*/ 435886475 w 1882"/>
                  <a:gd name="T67" fmla="*/ 429999387 h 2562"/>
                  <a:gd name="T68" fmla="*/ 435886475 w 1882"/>
                  <a:gd name="T69" fmla="*/ 429999387 h 2562"/>
                  <a:gd name="T70" fmla="*/ 435886475 w 1882"/>
                  <a:gd name="T71" fmla="*/ 429999387 h 2562"/>
                  <a:gd name="T72" fmla="*/ 427751554 w 1882"/>
                  <a:gd name="T73" fmla="*/ 429999387 h 2562"/>
                  <a:gd name="T74" fmla="*/ 329235856 w 1882"/>
                  <a:gd name="T75" fmla="*/ 429999387 h 2562"/>
                  <a:gd name="T76" fmla="*/ 213365409 w 1882"/>
                  <a:gd name="T77" fmla="*/ 429999387 h 2562"/>
                  <a:gd name="T78" fmla="*/ 108724385 w 1882"/>
                  <a:gd name="T79" fmla="*/ 429999387 h 2562"/>
                  <a:gd name="T80" fmla="*/ 16844687 w 1882"/>
                  <a:gd name="T81" fmla="*/ 429999387 h 25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82"/>
                  <a:gd name="T124" fmla="*/ 0 h 2562"/>
                  <a:gd name="T125" fmla="*/ 1882 w 1882"/>
                  <a:gd name="T126" fmla="*/ 2562 h 25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82" h="2562">
                    <a:moveTo>
                      <a:pt x="0" y="2298"/>
                    </a:moveTo>
                    <a:lnTo>
                      <a:pt x="97" y="2261"/>
                    </a:lnTo>
                    <a:lnTo>
                      <a:pt x="180" y="2169"/>
                    </a:lnTo>
                    <a:lnTo>
                      <a:pt x="271" y="2114"/>
                    </a:lnTo>
                    <a:lnTo>
                      <a:pt x="299" y="2014"/>
                    </a:lnTo>
                    <a:lnTo>
                      <a:pt x="308" y="1922"/>
                    </a:lnTo>
                    <a:lnTo>
                      <a:pt x="262" y="1813"/>
                    </a:lnTo>
                    <a:lnTo>
                      <a:pt x="219" y="1675"/>
                    </a:lnTo>
                    <a:lnTo>
                      <a:pt x="288" y="1621"/>
                    </a:lnTo>
                    <a:lnTo>
                      <a:pt x="289" y="1473"/>
                    </a:lnTo>
                    <a:lnTo>
                      <a:pt x="328" y="1411"/>
                    </a:lnTo>
                    <a:lnTo>
                      <a:pt x="445" y="1456"/>
                    </a:lnTo>
                    <a:lnTo>
                      <a:pt x="564" y="1474"/>
                    </a:lnTo>
                    <a:lnTo>
                      <a:pt x="683" y="1474"/>
                    </a:lnTo>
                    <a:lnTo>
                      <a:pt x="829" y="1420"/>
                    </a:lnTo>
                    <a:lnTo>
                      <a:pt x="948" y="1374"/>
                    </a:lnTo>
                    <a:lnTo>
                      <a:pt x="1039" y="1328"/>
                    </a:lnTo>
                    <a:lnTo>
                      <a:pt x="1039" y="1218"/>
                    </a:lnTo>
                    <a:lnTo>
                      <a:pt x="1039" y="1127"/>
                    </a:lnTo>
                    <a:lnTo>
                      <a:pt x="929" y="1109"/>
                    </a:lnTo>
                    <a:lnTo>
                      <a:pt x="847" y="1072"/>
                    </a:lnTo>
                    <a:lnTo>
                      <a:pt x="792" y="1072"/>
                    </a:lnTo>
                    <a:lnTo>
                      <a:pt x="719" y="1008"/>
                    </a:lnTo>
                    <a:lnTo>
                      <a:pt x="655" y="981"/>
                    </a:lnTo>
                    <a:lnTo>
                      <a:pt x="619" y="935"/>
                    </a:lnTo>
                    <a:lnTo>
                      <a:pt x="553" y="918"/>
                    </a:lnTo>
                    <a:lnTo>
                      <a:pt x="580" y="801"/>
                    </a:lnTo>
                    <a:lnTo>
                      <a:pt x="636" y="700"/>
                    </a:lnTo>
                    <a:lnTo>
                      <a:pt x="630" y="505"/>
                    </a:lnTo>
                    <a:lnTo>
                      <a:pt x="690" y="423"/>
                    </a:lnTo>
                    <a:lnTo>
                      <a:pt x="738" y="330"/>
                    </a:lnTo>
                    <a:lnTo>
                      <a:pt x="694" y="228"/>
                    </a:lnTo>
                    <a:lnTo>
                      <a:pt x="802" y="150"/>
                    </a:lnTo>
                    <a:lnTo>
                      <a:pt x="903" y="69"/>
                    </a:lnTo>
                    <a:lnTo>
                      <a:pt x="966" y="0"/>
                    </a:lnTo>
                    <a:lnTo>
                      <a:pt x="1053" y="60"/>
                    </a:lnTo>
                    <a:lnTo>
                      <a:pt x="1077" y="142"/>
                    </a:lnTo>
                    <a:lnTo>
                      <a:pt x="1045" y="213"/>
                    </a:lnTo>
                    <a:lnTo>
                      <a:pt x="1054" y="286"/>
                    </a:lnTo>
                    <a:lnTo>
                      <a:pt x="984" y="363"/>
                    </a:lnTo>
                    <a:lnTo>
                      <a:pt x="942" y="445"/>
                    </a:lnTo>
                    <a:lnTo>
                      <a:pt x="1030" y="513"/>
                    </a:lnTo>
                    <a:lnTo>
                      <a:pt x="1120" y="511"/>
                    </a:lnTo>
                    <a:lnTo>
                      <a:pt x="1207" y="504"/>
                    </a:lnTo>
                    <a:lnTo>
                      <a:pt x="1267" y="523"/>
                    </a:lnTo>
                    <a:lnTo>
                      <a:pt x="1326" y="550"/>
                    </a:lnTo>
                    <a:lnTo>
                      <a:pt x="1342" y="645"/>
                    </a:lnTo>
                    <a:lnTo>
                      <a:pt x="1398" y="705"/>
                    </a:lnTo>
                    <a:lnTo>
                      <a:pt x="1375" y="816"/>
                    </a:lnTo>
                    <a:lnTo>
                      <a:pt x="1413" y="876"/>
                    </a:lnTo>
                    <a:lnTo>
                      <a:pt x="1396" y="972"/>
                    </a:lnTo>
                    <a:lnTo>
                      <a:pt x="1381" y="1086"/>
                    </a:lnTo>
                    <a:lnTo>
                      <a:pt x="1351" y="1170"/>
                    </a:lnTo>
                    <a:lnTo>
                      <a:pt x="1407" y="1234"/>
                    </a:lnTo>
                    <a:lnTo>
                      <a:pt x="1453" y="1309"/>
                    </a:lnTo>
                    <a:lnTo>
                      <a:pt x="1564" y="1272"/>
                    </a:lnTo>
                    <a:lnTo>
                      <a:pt x="1644" y="1327"/>
                    </a:lnTo>
                    <a:lnTo>
                      <a:pt x="1585" y="1420"/>
                    </a:lnTo>
                    <a:lnTo>
                      <a:pt x="1492" y="1512"/>
                    </a:lnTo>
                    <a:lnTo>
                      <a:pt x="1390" y="1605"/>
                    </a:lnTo>
                    <a:lnTo>
                      <a:pt x="1446" y="1699"/>
                    </a:lnTo>
                    <a:lnTo>
                      <a:pt x="1459" y="1786"/>
                    </a:lnTo>
                    <a:lnTo>
                      <a:pt x="1494" y="1863"/>
                    </a:lnTo>
                    <a:lnTo>
                      <a:pt x="1540" y="1911"/>
                    </a:lnTo>
                    <a:lnTo>
                      <a:pt x="1881" y="1929"/>
                    </a:lnTo>
                    <a:lnTo>
                      <a:pt x="1882" y="2116"/>
                    </a:lnTo>
                    <a:lnTo>
                      <a:pt x="1729" y="2185"/>
                    </a:lnTo>
                    <a:lnTo>
                      <a:pt x="1633" y="2236"/>
                    </a:lnTo>
                    <a:lnTo>
                      <a:pt x="1501" y="2320"/>
                    </a:lnTo>
                    <a:lnTo>
                      <a:pt x="1303" y="2407"/>
                    </a:lnTo>
                    <a:lnTo>
                      <a:pt x="1194" y="2334"/>
                    </a:lnTo>
                    <a:lnTo>
                      <a:pt x="1053" y="2287"/>
                    </a:lnTo>
                    <a:lnTo>
                      <a:pt x="945" y="2311"/>
                    </a:lnTo>
                    <a:lnTo>
                      <a:pt x="838" y="2418"/>
                    </a:lnTo>
                    <a:lnTo>
                      <a:pt x="768" y="2383"/>
                    </a:lnTo>
                    <a:lnTo>
                      <a:pt x="645" y="2517"/>
                    </a:lnTo>
                    <a:lnTo>
                      <a:pt x="508" y="2562"/>
                    </a:lnTo>
                    <a:lnTo>
                      <a:pt x="418" y="2472"/>
                    </a:lnTo>
                    <a:lnTo>
                      <a:pt x="333" y="2479"/>
                    </a:lnTo>
                    <a:lnTo>
                      <a:pt x="213" y="2479"/>
                    </a:lnTo>
                    <a:lnTo>
                      <a:pt x="120" y="2418"/>
                    </a:lnTo>
                    <a:lnTo>
                      <a:pt x="33" y="2391"/>
                    </a:lnTo>
                    <a:lnTo>
                      <a:pt x="0" y="2298"/>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95" name="Freeform 35">
                <a:extLst>
                  <a:ext uri="{FF2B5EF4-FFF2-40B4-BE49-F238E27FC236}">
                    <a16:creationId xmlns:a16="http://schemas.microsoft.com/office/drawing/2014/main" id="{92FA6BD1-8B4A-E254-D72E-B9D716E15B0F}"/>
                  </a:ext>
                </a:extLst>
              </p:cNvPr>
              <p:cNvSpPr>
                <a:spLocks/>
              </p:cNvSpPr>
              <p:nvPr/>
            </p:nvSpPr>
            <p:spPr bwMode="auto">
              <a:xfrm>
                <a:off x="5224463" y="5014913"/>
                <a:ext cx="246063" cy="176212"/>
              </a:xfrm>
              <a:custGeom>
                <a:avLst/>
                <a:gdLst>
                  <a:gd name="T0" fmla="*/ 85844074 w 765"/>
                  <a:gd name="T1" fmla="*/ 267269637 h 556"/>
                  <a:gd name="T2" fmla="*/ 25905670 w 765"/>
                  <a:gd name="T3" fmla="*/ 244872728 h 556"/>
                  <a:gd name="T4" fmla="*/ 0 w 765"/>
                  <a:gd name="T5" fmla="*/ 181166180 h 556"/>
                  <a:gd name="T6" fmla="*/ 3047688 w 765"/>
                  <a:gd name="T7" fmla="*/ 122436569 h 556"/>
                  <a:gd name="T8" fmla="*/ 45715638 w 765"/>
                  <a:gd name="T9" fmla="*/ 46287024 h 556"/>
                  <a:gd name="T10" fmla="*/ 93463254 w 765"/>
                  <a:gd name="T11" fmla="*/ 29862532 h 556"/>
                  <a:gd name="T12" fmla="*/ 143750739 w 765"/>
                  <a:gd name="T13" fmla="*/ 0 h 556"/>
                  <a:gd name="T14" fmla="*/ 175751793 w 765"/>
                  <a:gd name="T15" fmla="*/ 8958827 h 556"/>
                  <a:gd name="T16" fmla="*/ 193530087 w 765"/>
                  <a:gd name="T17" fmla="*/ 29862532 h 556"/>
                  <a:gd name="T18" fmla="*/ 227054904 w 765"/>
                  <a:gd name="T19" fmla="*/ 44793831 h 556"/>
                  <a:gd name="T20" fmla="*/ 263627508 w 765"/>
                  <a:gd name="T21" fmla="*/ 77642725 h 556"/>
                  <a:gd name="T22" fmla="*/ 290040997 w 765"/>
                  <a:gd name="T23" fmla="*/ 76647297 h 556"/>
                  <a:gd name="T24" fmla="*/ 334232988 w 765"/>
                  <a:gd name="T25" fmla="*/ 95560078 h 556"/>
                  <a:gd name="T26" fmla="*/ 388584093 w 765"/>
                  <a:gd name="T27" fmla="*/ 103025715 h 556"/>
                  <a:gd name="T28" fmla="*/ 388584093 w 765"/>
                  <a:gd name="T29" fmla="*/ 204558568 h 556"/>
                  <a:gd name="T30" fmla="*/ 344392310 w 765"/>
                  <a:gd name="T31" fmla="*/ 225959946 h 556"/>
                  <a:gd name="T32" fmla="*/ 296136673 w 765"/>
                  <a:gd name="T33" fmla="*/ 245370519 h 556"/>
                  <a:gd name="T34" fmla="*/ 205720817 w 765"/>
                  <a:gd name="T35" fmla="*/ 276726232 h 556"/>
                  <a:gd name="T36" fmla="*/ 145274554 w 765"/>
                  <a:gd name="T37" fmla="*/ 276228442 h 556"/>
                  <a:gd name="T38" fmla="*/ 85844074 w 765"/>
                  <a:gd name="T39" fmla="*/ 267269637 h 5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65"/>
                  <a:gd name="T61" fmla="*/ 0 h 556"/>
                  <a:gd name="T62" fmla="*/ 765 w 765"/>
                  <a:gd name="T63" fmla="*/ 556 h 5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65" h="556">
                    <a:moveTo>
                      <a:pt x="169" y="537"/>
                    </a:moveTo>
                    <a:lnTo>
                      <a:pt x="51" y="492"/>
                    </a:lnTo>
                    <a:lnTo>
                      <a:pt x="0" y="364"/>
                    </a:lnTo>
                    <a:lnTo>
                      <a:pt x="6" y="246"/>
                    </a:lnTo>
                    <a:lnTo>
                      <a:pt x="90" y="93"/>
                    </a:lnTo>
                    <a:lnTo>
                      <a:pt x="184" y="60"/>
                    </a:lnTo>
                    <a:lnTo>
                      <a:pt x="283" y="0"/>
                    </a:lnTo>
                    <a:lnTo>
                      <a:pt x="346" y="18"/>
                    </a:lnTo>
                    <a:lnTo>
                      <a:pt x="381" y="60"/>
                    </a:lnTo>
                    <a:lnTo>
                      <a:pt x="447" y="90"/>
                    </a:lnTo>
                    <a:lnTo>
                      <a:pt x="519" y="156"/>
                    </a:lnTo>
                    <a:lnTo>
                      <a:pt x="571" y="154"/>
                    </a:lnTo>
                    <a:lnTo>
                      <a:pt x="658" y="192"/>
                    </a:lnTo>
                    <a:lnTo>
                      <a:pt x="765" y="207"/>
                    </a:lnTo>
                    <a:lnTo>
                      <a:pt x="765" y="411"/>
                    </a:lnTo>
                    <a:lnTo>
                      <a:pt x="678" y="454"/>
                    </a:lnTo>
                    <a:lnTo>
                      <a:pt x="583" y="493"/>
                    </a:lnTo>
                    <a:lnTo>
                      <a:pt x="405" y="556"/>
                    </a:lnTo>
                    <a:lnTo>
                      <a:pt x="286" y="555"/>
                    </a:lnTo>
                    <a:lnTo>
                      <a:pt x="169" y="537"/>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96" name="Freeform 36">
                <a:extLst>
                  <a:ext uri="{FF2B5EF4-FFF2-40B4-BE49-F238E27FC236}">
                    <a16:creationId xmlns:a16="http://schemas.microsoft.com/office/drawing/2014/main" id="{75337886-6483-DD64-ADA7-3AA35BFCF67F}"/>
                  </a:ext>
                </a:extLst>
              </p:cNvPr>
              <p:cNvSpPr>
                <a:spLocks/>
              </p:cNvSpPr>
              <p:nvPr/>
            </p:nvSpPr>
            <p:spPr bwMode="auto">
              <a:xfrm>
                <a:off x="6462713" y="5254625"/>
                <a:ext cx="852488" cy="398462"/>
              </a:xfrm>
              <a:custGeom>
                <a:avLst/>
                <a:gdLst>
                  <a:gd name="T0" fmla="*/ 51145999 w 2644"/>
                  <a:gd name="T1" fmla="*/ 232611263 h 1248"/>
                  <a:gd name="T2" fmla="*/ 143208803 w 2644"/>
                  <a:gd name="T3" fmla="*/ 220368646 h 1248"/>
                  <a:gd name="T4" fmla="*/ 204583997 w 2644"/>
                  <a:gd name="T5" fmla="*/ 159155202 h 1248"/>
                  <a:gd name="T6" fmla="*/ 358021983 w 2644"/>
                  <a:gd name="T7" fmla="*/ 153033585 h 1248"/>
                  <a:gd name="T8" fmla="*/ 425534852 w 2644"/>
                  <a:gd name="T9" fmla="*/ 104062937 h 1248"/>
                  <a:gd name="T10" fmla="*/ 436156588 w 2644"/>
                  <a:gd name="T11" fmla="*/ 48970660 h 1248"/>
                  <a:gd name="T12" fmla="*/ 436156588 w 2644"/>
                  <a:gd name="T13" fmla="*/ 18363996 h 1248"/>
                  <a:gd name="T14" fmla="*/ 436156588 w 2644"/>
                  <a:gd name="T15" fmla="*/ 0 h 1248"/>
                  <a:gd name="T16" fmla="*/ 436156588 w 2644"/>
                  <a:gd name="T17" fmla="*/ 146912276 h 1248"/>
                  <a:gd name="T18" fmla="*/ 436156588 w 2644"/>
                  <a:gd name="T19" fmla="*/ 220368646 h 1248"/>
                  <a:gd name="T20" fmla="*/ 436156588 w 2644"/>
                  <a:gd name="T21" fmla="*/ 281582142 h 1248"/>
                  <a:gd name="T22" fmla="*/ 436156588 w 2644"/>
                  <a:gd name="T23" fmla="*/ 244853880 h 1248"/>
                  <a:gd name="T24" fmla="*/ 436156588 w 2644"/>
                  <a:gd name="T25" fmla="*/ 269339525 h 1248"/>
                  <a:gd name="T26" fmla="*/ 436156588 w 2644"/>
                  <a:gd name="T27" fmla="*/ 330552815 h 1248"/>
                  <a:gd name="T28" fmla="*/ 436156588 w 2644"/>
                  <a:gd name="T29" fmla="*/ 361159460 h 1248"/>
                  <a:gd name="T30" fmla="*/ 436156588 w 2644"/>
                  <a:gd name="T31" fmla="*/ 431905494 h 1248"/>
                  <a:gd name="T32" fmla="*/ 436156588 w 2644"/>
                  <a:gd name="T33" fmla="*/ 431905494 h 1248"/>
                  <a:gd name="T34" fmla="*/ 436156588 w 2644"/>
                  <a:gd name="T35" fmla="*/ 431905494 h 1248"/>
                  <a:gd name="T36" fmla="*/ 436156588 w 2644"/>
                  <a:gd name="T37" fmla="*/ 431905494 h 1248"/>
                  <a:gd name="T38" fmla="*/ 436156588 w 2644"/>
                  <a:gd name="T39" fmla="*/ 431905494 h 1248"/>
                  <a:gd name="T40" fmla="*/ 436156588 w 2644"/>
                  <a:gd name="T41" fmla="*/ 416251750 h 1248"/>
                  <a:gd name="T42" fmla="*/ 436156588 w 2644"/>
                  <a:gd name="T43" fmla="*/ 367280871 h 1248"/>
                  <a:gd name="T44" fmla="*/ 436156588 w 2644"/>
                  <a:gd name="T45" fmla="*/ 416251750 h 1248"/>
                  <a:gd name="T46" fmla="*/ 436156588 w 2644"/>
                  <a:gd name="T47" fmla="*/ 431905494 h 1248"/>
                  <a:gd name="T48" fmla="*/ 436156588 w 2644"/>
                  <a:gd name="T49" fmla="*/ 431905494 h 1248"/>
                  <a:gd name="T50" fmla="*/ 419397281 w 2644"/>
                  <a:gd name="T51" fmla="*/ 431905494 h 1248"/>
                  <a:gd name="T52" fmla="*/ 394847203 w 2644"/>
                  <a:gd name="T53" fmla="*/ 391766516 h 1248"/>
                  <a:gd name="T54" fmla="*/ 302784464 w 2644"/>
                  <a:gd name="T55" fmla="*/ 416251750 h 1248"/>
                  <a:gd name="T56" fmla="*/ 247546529 w 2644"/>
                  <a:gd name="T57" fmla="*/ 431905494 h 1248"/>
                  <a:gd name="T58" fmla="*/ 120704479 w 2644"/>
                  <a:gd name="T59" fmla="*/ 431905494 h 1248"/>
                  <a:gd name="T60" fmla="*/ 69558441 w 2644"/>
                  <a:gd name="T61" fmla="*/ 406049466 h 1248"/>
                  <a:gd name="T62" fmla="*/ 0 w 2644"/>
                  <a:gd name="T63" fmla="*/ 251995355 h 12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44"/>
                  <a:gd name="T97" fmla="*/ 0 h 1248"/>
                  <a:gd name="T98" fmla="*/ 2644 w 2644"/>
                  <a:gd name="T99" fmla="*/ 1248 h 12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44" h="1248">
                    <a:moveTo>
                      <a:pt x="0" y="494"/>
                    </a:moveTo>
                    <a:lnTo>
                      <a:pt x="100" y="456"/>
                    </a:lnTo>
                    <a:lnTo>
                      <a:pt x="208" y="492"/>
                    </a:lnTo>
                    <a:lnTo>
                      <a:pt x="280" y="432"/>
                    </a:lnTo>
                    <a:lnTo>
                      <a:pt x="256" y="336"/>
                    </a:lnTo>
                    <a:lnTo>
                      <a:pt x="400" y="312"/>
                    </a:lnTo>
                    <a:lnTo>
                      <a:pt x="580" y="336"/>
                    </a:lnTo>
                    <a:lnTo>
                      <a:pt x="700" y="300"/>
                    </a:lnTo>
                    <a:lnTo>
                      <a:pt x="813" y="246"/>
                    </a:lnTo>
                    <a:lnTo>
                      <a:pt x="832" y="204"/>
                    </a:lnTo>
                    <a:lnTo>
                      <a:pt x="892" y="132"/>
                    </a:lnTo>
                    <a:lnTo>
                      <a:pt x="1012" y="96"/>
                    </a:lnTo>
                    <a:lnTo>
                      <a:pt x="1108" y="84"/>
                    </a:lnTo>
                    <a:lnTo>
                      <a:pt x="1204" y="36"/>
                    </a:lnTo>
                    <a:lnTo>
                      <a:pt x="1312" y="12"/>
                    </a:lnTo>
                    <a:lnTo>
                      <a:pt x="1408" y="0"/>
                    </a:lnTo>
                    <a:lnTo>
                      <a:pt x="1420" y="144"/>
                    </a:lnTo>
                    <a:lnTo>
                      <a:pt x="1480" y="288"/>
                    </a:lnTo>
                    <a:lnTo>
                      <a:pt x="1552" y="384"/>
                    </a:lnTo>
                    <a:lnTo>
                      <a:pt x="1636" y="432"/>
                    </a:lnTo>
                    <a:lnTo>
                      <a:pt x="1708" y="528"/>
                    </a:lnTo>
                    <a:lnTo>
                      <a:pt x="1804" y="552"/>
                    </a:lnTo>
                    <a:lnTo>
                      <a:pt x="1936" y="528"/>
                    </a:lnTo>
                    <a:lnTo>
                      <a:pt x="2044" y="480"/>
                    </a:lnTo>
                    <a:lnTo>
                      <a:pt x="2140" y="468"/>
                    </a:lnTo>
                    <a:lnTo>
                      <a:pt x="2212" y="528"/>
                    </a:lnTo>
                    <a:lnTo>
                      <a:pt x="2272" y="612"/>
                    </a:lnTo>
                    <a:lnTo>
                      <a:pt x="2392" y="648"/>
                    </a:lnTo>
                    <a:lnTo>
                      <a:pt x="2500" y="696"/>
                    </a:lnTo>
                    <a:lnTo>
                      <a:pt x="2644" y="708"/>
                    </a:lnTo>
                    <a:lnTo>
                      <a:pt x="2596" y="840"/>
                    </a:lnTo>
                    <a:lnTo>
                      <a:pt x="2596" y="948"/>
                    </a:lnTo>
                    <a:lnTo>
                      <a:pt x="2608" y="1080"/>
                    </a:lnTo>
                    <a:lnTo>
                      <a:pt x="2572" y="1188"/>
                    </a:lnTo>
                    <a:lnTo>
                      <a:pt x="2500" y="1224"/>
                    </a:lnTo>
                    <a:lnTo>
                      <a:pt x="2392" y="1248"/>
                    </a:lnTo>
                    <a:lnTo>
                      <a:pt x="2308" y="1212"/>
                    </a:lnTo>
                    <a:lnTo>
                      <a:pt x="2224" y="1140"/>
                    </a:lnTo>
                    <a:lnTo>
                      <a:pt x="2130" y="1113"/>
                    </a:lnTo>
                    <a:lnTo>
                      <a:pt x="2020" y="1008"/>
                    </a:lnTo>
                    <a:lnTo>
                      <a:pt x="2008" y="900"/>
                    </a:lnTo>
                    <a:lnTo>
                      <a:pt x="1912" y="816"/>
                    </a:lnTo>
                    <a:lnTo>
                      <a:pt x="1792" y="768"/>
                    </a:lnTo>
                    <a:lnTo>
                      <a:pt x="1684" y="720"/>
                    </a:lnTo>
                    <a:lnTo>
                      <a:pt x="1600" y="756"/>
                    </a:lnTo>
                    <a:lnTo>
                      <a:pt x="1468" y="816"/>
                    </a:lnTo>
                    <a:lnTo>
                      <a:pt x="1324" y="864"/>
                    </a:lnTo>
                    <a:lnTo>
                      <a:pt x="1228" y="924"/>
                    </a:lnTo>
                    <a:lnTo>
                      <a:pt x="1096" y="1020"/>
                    </a:lnTo>
                    <a:lnTo>
                      <a:pt x="976" y="1056"/>
                    </a:lnTo>
                    <a:lnTo>
                      <a:pt x="880" y="1008"/>
                    </a:lnTo>
                    <a:lnTo>
                      <a:pt x="820" y="924"/>
                    </a:lnTo>
                    <a:lnTo>
                      <a:pt x="820" y="852"/>
                    </a:lnTo>
                    <a:lnTo>
                      <a:pt x="772" y="768"/>
                    </a:lnTo>
                    <a:lnTo>
                      <a:pt x="664" y="744"/>
                    </a:lnTo>
                    <a:lnTo>
                      <a:pt x="592" y="816"/>
                    </a:lnTo>
                    <a:lnTo>
                      <a:pt x="520" y="888"/>
                    </a:lnTo>
                    <a:lnTo>
                      <a:pt x="484" y="948"/>
                    </a:lnTo>
                    <a:lnTo>
                      <a:pt x="379" y="1061"/>
                    </a:lnTo>
                    <a:lnTo>
                      <a:pt x="236" y="944"/>
                    </a:lnTo>
                    <a:lnTo>
                      <a:pt x="174" y="902"/>
                    </a:lnTo>
                    <a:lnTo>
                      <a:pt x="136" y="796"/>
                    </a:lnTo>
                    <a:lnTo>
                      <a:pt x="22" y="664"/>
                    </a:lnTo>
                    <a:lnTo>
                      <a:pt x="0" y="49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97" name="Freeform 37">
                <a:extLst>
                  <a:ext uri="{FF2B5EF4-FFF2-40B4-BE49-F238E27FC236}">
                    <a16:creationId xmlns:a16="http://schemas.microsoft.com/office/drawing/2014/main" id="{8D5254B1-FEE8-381D-210B-5D25A1E223CB}"/>
                  </a:ext>
                </a:extLst>
              </p:cNvPr>
              <p:cNvSpPr>
                <a:spLocks/>
              </p:cNvSpPr>
              <p:nvPr/>
            </p:nvSpPr>
            <p:spPr bwMode="auto">
              <a:xfrm>
                <a:off x="6915150" y="4597400"/>
                <a:ext cx="860425" cy="884237"/>
              </a:xfrm>
              <a:custGeom>
                <a:avLst/>
                <a:gdLst>
                  <a:gd name="T0" fmla="*/ 6173750 w 2663"/>
                  <a:gd name="T1" fmla="*/ 430888936 h 2776"/>
                  <a:gd name="T2" fmla="*/ 0 w 2663"/>
                  <a:gd name="T3" fmla="*/ 430888936 h 2776"/>
                  <a:gd name="T4" fmla="*/ 22636660 w 2663"/>
                  <a:gd name="T5" fmla="*/ 430888936 h 2776"/>
                  <a:gd name="T6" fmla="*/ 69967637 w 2663"/>
                  <a:gd name="T7" fmla="*/ 430888936 h 2776"/>
                  <a:gd name="T8" fmla="*/ 107524033 w 2663"/>
                  <a:gd name="T9" fmla="*/ 430888936 h 2776"/>
                  <a:gd name="T10" fmla="*/ 149710331 w 2663"/>
                  <a:gd name="T11" fmla="*/ 430888936 h 2776"/>
                  <a:gd name="T12" fmla="*/ 135819922 w 2663"/>
                  <a:gd name="T13" fmla="*/ 430888936 h 2776"/>
                  <a:gd name="T14" fmla="*/ 173376005 w 2663"/>
                  <a:gd name="T15" fmla="*/ 430888936 h 2776"/>
                  <a:gd name="T16" fmla="*/ 224822654 w 2663"/>
                  <a:gd name="T17" fmla="*/ 430888936 h 2776"/>
                  <a:gd name="T18" fmla="*/ 290674965 w 2663"/>
                  <a:gd name="T19" fmla="*/ 430888936 h 2776"/>
                  <a:gd name="T20" fmla="*/ 351896722 w 2663"/>
                  <a:gd name="T21" fmla="*/ 430888936 h 2776"/>
                  <a:gd name="T22" fmla="*/ 384822461 w 2663"/>
                  <a:gd name="T23" fmla="*/ 430888936 h 2776"/>
                  <a:gd name="T24" fmla="*/ 413118480 w 2663"/>
                  <a:gd name="T25" fmla="*/ 430888936 h 2776"/>
                  <a:gd name="T26" fmla="*/ 408488135 w 2663"/>
                  <a:gd name="T27" fmla="*/ 430888936 h 2776"/>
                  <a:gd name="T28" fmla="*/ 361157203 w 2663"/>
                  <a:gd name="T29" fmla="*/ 430888936 h 2776"/>
                  <a:gd name="T30" fmla="*/ 399227654 w 2663"/>
                  <a:gd name="T31" fmla="*/ 430888936 h 2776"/>
                  <a:gd name="T32" fmla="*/ 437076768 w 2663"/>
                  <a:gd name="T33" fmla="*/ 430888936 h 2776"/>
                  <a:gd name="T34" fmla="*/ 437076768 w 2663"/>
                  <a:gd name="T35" fmla="*/ 430888936 h 2776"/>
                  <a:gd name="T36" fmla="*/ 437076768 w 2663"/>
                  <a:gd name="T37" fmla="*/ 430888936 h 2776"/>
                  <a:gd name="T38" fmla="*/ 437076768 w 2663"/>
                  <a:gd name="T39" fmla="*/ 430888936 h 2776"/>
                  <a:gd name="T40" fmla="*/ 437076768 w 2663"/>
                  <a:gd name="T41" fmla="*/ 430888936 h 2776"/>
                  <a:gd name="T42" fmla="*/ 437076768 w 2663"/>
                  <a:gd name="T43" fmla="*/ 430888936 h 2776"/>
                  <a:gd name="T44" fmla="*/ 437076768 w 2663"/>
                  <a:gd name="T45" fmla="*/ 430888936 h 2776"/>
                  <a:gd name="T46" fmla="*/ 437076768 w 2663"/>
                  <a:gd name="T47" fmla="*/ 430888936 h 2776"/>
                  <a:gd name="T48" fmla="*/ 437076768 w 2663"/>
                  <a:gd name="T49" fmla="*/ 430888936 h 2776"/>
                  <a:gd name="T50" fmla="*/ 437076768 w 2663"/>
                  <a:gd name="T51" fmla="*/ 430888936 h 2776"/>
                  <a:gd name="T52" fmla="*/ 437076768 w 2663"/>
                  <a:gd name="T53" fmla="*/ 375238010 h 2776"/>
                  <a:gd name="T54" fmla="*/ 437076768 w 2663"/>
                  <a:gd name="T55" fmla="*/ 342828956 h 2776"/>
                  <a:gd name="T56" fmla="*/ 437076768 w 2663"/>
                  <a:gd name="T57" fmla="*/ 287125431 h 2776"/>
                  <a:gd name="T58" fmla="*/ 437076768 w 2663"/>
                  <a:gd name="T59" fmla="*/ 236486181 h 2776"/>
                  <a:gd name="T60" fmla="*/ 437076768 w 2663"/>
                  <a:gd name="T61" fmla="*/ 180782707 h 2776"/>
                  <a:gd name="T62" fmla="*/ 437076768 w 2663"/>
                  <a:gd name="T63" fmla="*/ 129636988 h 2776"/>
                  <a:gd name="T64" fmla="*/ 437076768 w 2663"/>
                  <a:gd name="T65" fmla="*/ 60260997 h 2776"/>
                  <a:gd name="T66" fmla="*/ 437076768 w 2663"/>
                  <a:gd name="T67" fmla="*/ 0 h 2776"/>
                  <a:gd name="T68" fmla="*/ 437076768 w 2663"/>
                  <a:gd name="T69" fmla="*/ 0 h 2776"/>
                  <a:gd name="T70" fmla="*/ 437076768 w 2663"/>
                  <a:gd name="T71" fmla="*/ 69375940 h 2776"/>
                  <a:gd name="T72" fmla="*/ 437076768 w 2663"/>
                  <a:gd name="T73" fmla="*/ 106849218 h 2776"/>
                  <a:gd name="T74" fmla="*/ 437076768 w 2663"/>
                  <a:gd name="T75" fmla="*/ 139258349 h 2776"/>
                  <a:gd name="T76" fmla="*/ 437076768 w 2663"/>
                  <a:gd name="T77" fmla="*/ 120521685 h 2776"/>
                  <a:gd name="T78" fmla="*/ 437076768 w 2663"/>
                  <a:gd name="T79" fmla="*/ 134194589 h 2776"/>
                  <a:gd name="T80" fmla="*/ 437076768 w 2663"/>
                  <a:gd name="T81" fmla="*/ 194455303 h 2776"/>
                  <a:gd name="T82" fmla="*/ 437076768 w 2663"/>
                  <a:gd name="T83" fmla="*/ 250158571 h 2776"/>
                  <a:gd name="T84" fmla="*/ 437076768 w 2663"/>
                  <a:gd name="T85" fmla="*/ 366122809 h 2776"/>
                  <a:gd name="T86" fmla="*/ 437076768 w 2663"/>
                  <a:gd name="T87" fmla="*/ 430888936 h 2776"/>
                  <a:gd name="T88" fmla="*/ 437076768 w 2663"/>
                  <a:gd name="T89" fmla="*/ 430888936 h 2776"/>
                  <a:gd name="T90" fmla="*/ 437076768 w 2663"/>
                  <a:gd name="T91" fmla="*/ 430888936 h 2776"/>
                  <a:gd name="T92" fmla="*/ 437076768 w 2663"/>
                  <a:gd name="T93" fmla="*/ 430888936 h 2776"/>
                  <a:gd name="T94" fmla="*/ 437076768 w 2663"/>
                  <a:gd name="T95" fmla="*/ 430888936 h 2776"/>
                  <a:gd name="T96" fmla="*/ 437076768 w 2663"/>
                  <a:gd name="T97" fmla="*/ 430888936 h 2776"/>
                  <a:gd name="T98" fmla="*/ 437076768 w 2663"/>
                  <a:gd name="T99" fmla="*/ 430888936 h 2776"/>
                  <a:gd name="T100" fmla="*/ 437076768 w 2663"/>
                  <a:gd name="T101" fmla="*/ 430888936 h 2776"/>
                  <a:gd name="T102" fmla="*/ 437076768 w 2663"/>
                  <a:gd name="T103" fmla="*/ 430888936 h 2776"/>
                  <a:gd name="T104" fmla="*/ 437076768 w 2663"/>
                  <a:gd name="T105" fmla="*/ 430888936 h 2776"/>
                  <a:gd name="T106" fmla="*/ 415690523 w 2663"/>
                  <a:gd name="T107" fmla="*/ 430888936 h 2776"/>
                  <a:gd name="T108" fmla="*/ 376591130 w 2663"/>
                  <a:gd name="T109" fmla="*/ 430888936 h 2776"/>
                  <a:gd name="T110" fmla="*/ 327716473 w 2663"/>
                  <a:gd name="T111" fmla="*/ 430888936 h 2776"/>
                  <a:gd name="T112" fmla="*/ 267523866 w 2663"/>
                  <a:gd name="T113" fmla="*/ 430888936 h 2776"/>
                  <a:gd name="T114" fmla="*/ 202700550 w 2663"/>
                  <a:gd name="T115" fmla="*/ 430888936 h 2776"/>
                  <a:gd name="T116" fmla="*/ 154855043 w 2663"/>
                  <a:gd name="T117" fmla="*/ 430888936 h 2776"/>
                  <a:gd name="T118" fmla="*/ 117813222 w 2663"/>
                  <a:gd name="T119" fmla="*/ 430888936 h 2776"/>
                  <a:gd name="T120" fmla="*/ 75626924 w 2663"/>
                  <a:gd name="T121" fmla="*/ 430888936 h 2776"/>
                  <a:gd name="T122" fmla="*/ 37041860 w 2663"/>
                  <a:gd name="T123" fmla="*/ 430888936 h 2776"/>
                  <a:gd name="T124" fmla="*/ 6173750 w 2663"/>
                  <a:gd name="T125" fmla="*/ 430888936 h 27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63"/>
                  <a:gd name="T190" fmla="*/ 0 h 2776"/>
                  <a:gd name="T191" fmla="*/ 2663 w 2663"/>
                  <a:gd name="T192" fmla="*/ 2776 h 277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63" h="2776">
                    <a:moveTo>
                      <a:pt x="12" y="2209"/>
                    </a:moveTo>
                    <a:lnTo>
                      <a:pt x="0" y="2069"/>
                    </a:lnTo>
                    <a:lnTo>
                      <a:pt x="44" y="2003"/>
                    </a:lnTo>
                    <a:lnTo>
                      <a:pt x="136" y="2003"/>
                    </a:lnTo>
                    <a:lnTo>
                      <a:pt x="209" y="1993"/>
                    </a:lnTo>
                    <a:lnTo>
                      <a:pt x="291" y="2067"/>
                    </a:lnTo>
                    <a:lnTo>
                      <a:pt x="264" y="2158"/>
                    </a:lnTo>
                    <a:lnTo>
                      <a:pt x="337" y="2213"/>
                    </a:lnTo>
                    <a:lnTo>
                      <a:pt x="437" y="2204"/>
                    </a:lnTo>
                    <a:lnTo>
                      <a:pt x="565" y="2213"/>
                    </a:lnTo>
                    <a:lnTo>
                      <a:pt x="684" y="2167"/>
                    </a:lnTo>
                    <a:lnTo>
                      <a:pt x="748" y="2112"/>
                    </a:lnTo>
                    <a:lnTo>
                      <a:pt x="803" y="2048"/>
                    </a:lnTo>
                    <a:lnTo>
                      <a:pt x="794" y="1957"/>
                    </a:lnTo>
                    <a:lnTo>
                      <a:pt x="702" y="1865"/>
                    </a:lnTo>
                    <a:lnTo>
                      <a:pt x="776" y="1792"/>
                    </a:lnTo>
                    <a:lnTo>
                      <a:pt x="894" y="1701"/>
                    </a:lnTo>
                    <a:lnTo>
                      <a:pt x="986" y="1655"/>
                    </a:lnTo>
                    <a:lnTo>
                      <a:pt x="1077" y="1591"/>
                    </a:lnTo>
                    <a:lnTo>
                      <a:pt x="1150" y="1491"/>
                    </a:lnTo>
                    <a:lnTo>
                      <a:pt x="1205" y="1390"/>
                    </a:lnTo>
                    <a:lnTo>
                      <a:pt x="1200" y="1262"/>
                    </a:lnTo>
                    <a:lnTo>
                      <a:pt x="1251" y="1161"/>
                    </a:lnTo>
                    <a:lnTo>
                      <a:pt x="1328" y="1070"/>
                    </a:lnTo>
                    <a:lnTo>
                      <a:pt x="1328" y="960"/>
                    </a:lnTo>
                    <a:lnTo>
                      <a:pt x="1364" y="869"/>
                    </a:lnTo>
                    <a:lnTo>
                      <a:pt x="1355" y="741"/>
                    </a:lnTo>
                    <a:lnTo>
                      <a:pt x="1419" y="677"/>
                    </a:lnTo>
                    <a:lnTo>
                      <a:pt x="1447" y="567"/>
                    </a:lnTo>
                    <a:lnTo>
                      <a:pt x="1456" y="467"/>
                    </a:lnTo>
                    <a:lnTo>
                      <a:pt x="1529" y="357"/>
                    </a:lnTo>
                    <a:lnTo>
                      <a:pt x="1502" y="256"/>
                    </a:lnTo>
                    <a:lnTo>
                      <a:pt x="1520" y="119"/>
                    </a:lnTo>
                    <a:lnTo>
                      <a:pt x="1511" y="0"/>
                    </a:lnTo>
                    <a:lnTo>
                      <a:pt x="1584" y="0"/>
                    </a:lnTo>
                    <a:lnTo>
                      <a:pt x="1620" y="137"/>
                    </a:lnTo>
                    <a:lnTo>
                      <a:pt x="1675" y="211"/>
                    </a:lnTo>
                    <a:lnTo>
                      <a:pt x="1794" y="275"/>
                    </a:lnTo>
                    <a:lnTo>
                      <a:pt x="1904" y="238"/>
                    </a:lnTo>
                    <a:lnTo>
                      <a:pt x="1959" y="265"/>
                    </a:lnTo>
                    <a:lnTo>
                      <a:pt x="1940" y="384"/>
                    </a:lnTo>
                    <a:lnTo>
                      <a:pt x="2059" y="494"/>
                    </a:lnTo>
                    <a:lnTo>
                      <a:pt x="2279" y="723"/>
                    </a:lnTo>
                    <a:lnTo>
                      <a:pt x="2498" y="969"/>
                    </a:lnTo>
                    <a:lnTo>
                      <a:pt x="2599" y="1079"/>
                    </a:lnTo>
                    <a:lnTo>
                      <a:pt x="2626" y="1161"/>
                    </a:lnTo>
                    <a:lnTo>
                      <a:pt x="2663" y="1664"/>
                    </a:lnTo>
                    <a:lnTo>
                      <a:pt x="2654" y="2771"/>
                    </a:lnTo>
                    <a:lnTo>
                      <a:pt x="1703" y="2761"/>
                    </a:lnTo>
                    <a:lnTo>
                      <a:pt x="1240" y="2776"/>
                    </a:lnTo>
                    <a:lnTo>
                      <a:pt x="1093" y="2762"/>
                    </a:lnTo>
                    <a:lnTo>
                      <a:pt x="984" y="2713"/>
                    </a:lnTo>
                    <a:lnTo>
                      <a:pt x="865" y="2678"/>
                    </a:lnTo>
                    <a:lnTo>
                      <a:pt x="808" y="2599"/>
                    </a:lnTo>
                    <a:lnTo>
                      <a:pt x="732" y="2533"/>
                    </a:lnTo>
                    <a:lnTo>
                      <a:pt x="637" y="2546"/>
                    </a:lnTo>
                    <a:lnTo>
                      <a:pt x="520" y="2597"/>
                    </a:lnTo>
                    <a:lnTo>
                      <a:pt x="394" y="2618"/>
                    </a:lnTo>
                    <a:lnTo>
                      <a:pt x="301" y="2594"/>
                    </a:lnTo>
                    <a:lnTo>
                      <a:pt x="229" y="2498"/>
                    </a:lnTo>
                    <a:lnTo>
                      <a:pt x="147" y="2452"/>
                    </a:lnTo>
                    <a:lnTo>
                      <a:pt x="72" y="2354"/>
                    </a:lnTo>
                    <a:lnTo>
                      <a:pt x="12" y="2209"/>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98" name="Freeform 38">
                <a:extLst>
                  <a:ext uri="{FF2B5EF4-FFF2-40B4-BE49-F238E27FC236}">
                    <a16:creationId xmlns:a16="http://schemas.microsoft.com/office/drawing/2014/main" id="{B1765E22-AF92-0FFC-D887-766D8CA73867}"/>
                  </a:ext>
                </a:extLst>
              </p:cNvPr>
              <p:cNvSpPr>
                <a:spLocks/>
              </p:cNvSpPr>
              <p:nvPr/>
            </p:nvSpPr>
            <p:spPr bwMode="auto">
              <a:xfrm>
                <a:off x="7404100" y="4306888"/>
                <a:ext cx="784225" cy="660400"/>
              </a:xfrm>
              <a:custGeom>
                <a:avLst/>
                <a:gdLst>
                  <a:gd name="T0" fmla="*/ 218431135 w 2430"/>
                  <a:gd name="T1" fmla="*/ 430946726 h 2073"/>
                  <a:gd name="T2" fmla="*/ 229198786 w 2430"/>
                  <a:gd name="T3" fmla="*/ 430946726 h 2073"/>
                  <a:gd name="T4" fmla="*/ 199972343 w 2430"/>
                  <a:gd name="T5" fmla="*/ 430946726 h 2073"/>
                  <a:gd name="T6" fmla="*/ 143057216 w 2430"/>
                  <a:gd name="T7" fmla="*/ 430946726 h 2073"/>
                  <a:gd name="T8" fmla="*/ 84090850 w 2430"/>
                  <a:gd name="T9" fmla="*/ 430946726 h 2073"/>
                  <a:gd name="T10" fmla="*/ 55377080 w 2430"/>
                  <a:gd name="T11" fmla="*/ 430946726 h 2073"/>
                  <a:gd name="T12" fmla="*/ 36405263 w 2430"/>
                  <a:gd name="T13" fmla="*/ 430946726 h 2073"/>
                  <a:gd name="T14" fmla="*/ 0 w 2430"/>
                  <a:gd name="T15" fmla="*/ 430946726 h 2073"/>
                  <a:gd name="T16" fmla="*/ 41019870 w 2430"/>
                  <a:gd name="T17" fmla="*/ 393713317 h 2073"/>
                  <a:gd name="T18" fmla="*/ 45634815 w 2430"/>
                  <a:gd name="T19" fmla="*/ 337975197 h 2073"/>
                  <a:gd name="T20" fmla="*/ 97422388 w 2430"/>
                  <a:gd name="T21" fmla="*/ 315173248 h 2073"/>
                  <a:gd name="T22" fmla="*/ 130238352 w 2430"/>
                  <a:gd name="T23" fmla="*/ 328854459 h 2073"/>
                  <a:gd name="T24" fmla="*/ 163054445 w 2430"/>
                  <a:gd name="T25" fmla="*/ 291864557 h 2073"/>
                  <a:gd name="T26" fmla="*/ 218943861 w 2430"/>
                  <a:gd name="T27" fmla="*/ 310612776 h 2073"/>
                  <a:gd name="T28" fmla="*/ 275346366 w 2430"/>
                  <a:gd name="T29" fmla="*/ 315173248 h 2073"/>
                  <a:gd name="T30" fmla="*/ 317391934 w 2430"/>
                  <a:gd name="T31" fmla="*/ 273116338 h 2073"/>
                  <a:gd name="T32" fmla="*/ 364564964 w 2430"/>
                  <a:gd name="T33" fmla="*/ 273116338 h 2073"/>
                  <a:gd name="T34" fmla="*/ 388151376 w 2430"/>
                  <a:gd name="T35" fmla="*/ 236126642 h 2073"/>
                  <a:gd name="T36" fmla="*/ 436566355 w 2430"/>
                  <a:gd name="T37" fmla="*/ 208257531 h 2073"/>
                  <a:gd name="T38" fmla="*/ 436566355 w 2430"/>
                  <a:gd name="T39" fmla="*/ 180895109 h 2073"/>
                  <a:gd name="T40" fmla="*/ 436566355 w 2430"/>
                  <a:gd name="T41" fmla="*/ 185455787 h 2073"/>
                  <a:gd name="T42" fmla="*/ 436566355 w 2430"/>
                  <a:gd name="T43" fmla="*/ 148465783 h 2073"/>
                  <a:gd name="T44" fmla="*/ 436566355 w 2430"/>
                  <a:gd name="T45" fmla="*/ 138838508 h 2073"/>
                  <a:gd name="T46" fmla="*/ 436566355 w 2430"/>
                  <a:gd name="T47" fmla="*/ 125157297 h 2073"/>
                  <a:gd name="T48" fmla="*/ 436566355 w 2430"/>
                  <a:gd name="T49" fmla="*/ 101848478 h 2073"/>
                  <a:gd name="T50" fmla="*/ 436566355 w 2430"/>
                  <a:gd name="T51" fmla="*/ 73979675 h 2073"/>
                  <a:gd name="T52" fmla="*/ 436566355 w 2430"/>
                  <a:gd name="T53" fmla="*/ 73979675 h 2073"/>
                  <a:gd name="T54" fmla="*/ 436566355 w 2430"/>
                  <a:gd name="T55" fmla="*/ 32429391 h 2073"/>
                  <a:gd name="T56" fmla="*/ 436566355 w 2430"/>
                  <a:gd name="T57" fmla="*/ 51177584 h 2073"/>
                  <a:gd name="T58" fmla="*/ 436566355 w 2430"/>
                  <a:gd name="T59" fmla="*/ 27869099 h 2073"/>
                  <a:gd name="T60" fmla="*/ 436566355 w 2430"/>
                  <a:gd name="T61" fmla="*/ 0 h 2073"/>
                  <a:gd name="T62" fmla="*/ 436566355 w 2430"/>
                  <a:gd name="T63" fmla="*/ 27869099 h 2073"/>
                  <a:gd name="T64" fmla="*/ 436566355 w 2430"/>
                  <a:gd name="T65" fmla="*/ 55737889 h 2073"/>
                  <a:gd name="T66" fmla="*/ 436566355 w 2430"/>
                  <a:gd name="T67" fmla="*/ 171267835 h 2073"/>
                  <a:gd name="T68" fmla="*/ 436566355 w 2430"/>
                  <a:gd name="T69" fmla="*/ 273116338 h 2073"/>
                  <a:gd name="T70" fmla="*/ 436566355 w 2430"/>
                  <a:gd name="T71" fmla="*/ 310612776 h 2073"/>
                  <a:gd name="T72" fmla="*/ 436566355 w 2430"/>
                  <a:gd name="T73" fmla="*/ 356723416 h 2073"/>
                  <a:gd name="T74" fmla="*/ 436566355 w 2430"/>
                  <a:gd name="T75" fmla="*/ 417021803 h 2073"/>
                  <a:gd name="T76" fmla="*/ 436566355 w 2430"/>
                  <a:gd name="T77" fmla="*/ 430946726 h 2073"/>
                  <a:gd name="T78" fmla="*/ 436566355 w 2430"/>
                  <a:gd name="T79" fmla="*/ 430946726 h 2073"/>
                  <a:gd name="T80" fmla="*/ 436566355 w 2430"/>
                  <a:gd name="T81" fmla="*/ 430946726 h 2073"/>
                  <a:gd name="T82" fmla="*/ 395329740 w 2430"/>
                  <a:gd name="T83" fmla="*/ 430946726 h 2073"/>
                  <a:gd name="T84" fmla="*/ 285601291 w 2430"/>
                  <a:gd name="T85" fmla="*/ 430946726 h 2073"/>
                  <a:gd name="T86" fmla="*/ 218431135 w 2430"/>
                  <a:gd name="T87" fmla="*/ 430946726 h 20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30"/>
                  <a:gd name="T133" fmla="*/ 0 h 2073"/>
                  <a:gd name="T134" fmla="*/ 2430 w 2430"/>
                  <a:gd name="T135" fmla="*/ 2073 h 207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30" h="2073">
                    <a:moveTo>
                      <a:pt x="426" y="1297"/>
                    </a:moveTo>
                    <a:lnTo>
                      <a:pt x="447" y="1180"/>
                    </a:lnTo>
                    <a:lnTo>
                      <a:pt x="390" y="1153"/>
                    </a:lnTo>
                    <a:lnTo>
                      <a:pt x="279" y="1189"/>
                    </a:lnTo>
                    <a:lnTo>
                      <a:pt x="164" y="1128"/>
                    </a:lnTo>
                    <a:lnTo>
                      <a:pt x="108" y="1053"/>
                    </a:lnTo>
                    <a:lnTo>
                      <a:pt x="71" y="914"/>
                    </a:lnTo>
                    <a:lnTo>
                      <a:pt x="0" y="915"/>
                    </a:lnTo>
                    <a:lnTo>
                      <a:pt x="80" y="777"/>
                    </a:lnTo>
                    <a:lnTo>
                      <a:pt x="89" y="667"/>
                    </a:lnTo>
                    <a:lnTo>
                      <a:pt x="190" y="622"/>
                    </a:lnTo>
                    <a:lnTo>
                      <a:pt x="254" y="649"/>
                    </a:lnTo>
                    <a:lnTo>
                      <a:pt x="318" y="576"/>
                    </a:lnTo>
                    <a:lnTo>
                      <a:pt x="427" y="613"/>
                    </a:lnTo>
                    <a:lnTo>
                      <a:pt x="537" y="622"/>
                    </a:lnTo>
                    <a:lnTo>
                      <a:pt x="619" y="539"/>
                    </a:lnTo>
                    <a:lnTo>
                      <a:pt x="711" y="539"/>
                    </a:lnTo>
                    <a:lnTo>
                      <a:pt x="757" y="466"/>
                    </a:lnTo>
                    <a:lnTo>
                      <a:pt x="857" y="411"/>
                    </a:lnTo>
                    <a:lnTo>
                      <a:pt x="1003" y="357"/>
                    </a:lnTo>
                    <a:lnTo>
                      <a:pt x="1122" y="366"/>
                    </a:lnTo>
                    <a:lnTo>
                      <a:pt x="1278" y="293"/>
                    </a:lnTo>
                    <a:lnTo>
                      <a:pt x="1397" y="274"/>
                    </a:lnTo>
                    <a:lnTo>
                      <a:pt x="1497" y="247"/>
                    </a:lnTo>
                    <a:lnTo>
                      <a:pt x="1625" y="201"/>
                    </a:lnTo>
                    <a:lnTo>
                      <a:pt x="1707" y="146"/>
                    </a:lnTo>
                    <a:lnTo>
                      <a:pt x="1881" y="146"/>
                    </a:lnTo>
                    <a:lnTo>
                      <a:pt x="1973" y="64"/>
                    </a:lnTo>
                    <a:lnTo>
                      <a:pt x="2073" y="101"/>
                    </a:lnTo>
                    <a:lnTo>
                      <a:pt x="2165" y="55"/>
                    </a:lnTo>
                    <a:lnTo>
                      <a:pt x="2247" y="0"/>
                    </a:lnTo>
                    <a:lnTo>
                      <a:pt x="2338" y="55"/>
                    </a:lnTo>
                    <a:lnTo>
                      <a:pt x="2421" y="110"/>
                    </a:lnTo>
                    <a:lnTo>
                      <a:pt x="2430" y="338"/>
                    </a:lnTo>
                    <a:lnTo>
                      <a:pt x="2430" y="539"/>
                    </a:lnTo>
                    <a:lnTo>
                      <a:pt x="2393" y="613"/>
                    </a:lnTo>
                    <a:lnTo>
                      <a:pt x="2329" y="704"/>
                    </a:lnTo>
                    <a:lnTo>
                      <a:pt x="2283" y="823"/>
                    </a:lnTo>
                    <a:lnTo>
                      <a:pt x="2265" y="923"/>
                    </a:lnTo>
                    <a:lnTo>
                      <a:pt x="1113" y="2073"/>
                    </a:lnTo>
                    <a:lnTo>
                      <a:pt x="1088" y="1993"/>
                    </a:lnTo>
                    <a:lnTo>
                      <a:pt x="771" y="1644"/>
                    </a:lnTo>
                    <a:lnTo>
                      <a:pt x="557" y="1417"/>
                    </a:lnTo>
                    <a:lnTo>
                      <a:pt x="426" y="129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99" name="Freeform 39">
                <a:extLst>
                  <a:ext uri="{FF2B5EF4-FFF2-40B4-BE49-F238E27FC236}">
                    <a16:creationId xmlns:a16="http://schemas.microsoft.com/office/drawing/2014/main" id="{C0DD96A5-6E97-B951-A751-980C9DFED27C}"/>
                  </a:ext>
                </a:extLst>
              </p:cNvPr>
              <p:cNvSpPr>
                <a:spLocks/>
              </p:cNvSpPr>
              <p:nvPr/>
            </p:nvSpPr>
            <p:spPr bwMode="auto">
              <a:xfrm>
                <a:off x="7762875" y="4308475"/>
                <a:ext cx="598488" cy="1160462"/>
              </a:xfrm>
              <a:custGeom>
                <a:avLst/>
                <a:gdLst>
                  <a:gd name="T0" fmla="*/ 436207397 w 1856"/>
                  <a:gd name="T1" fmla="*/ 430320656 h 3648"/>
                  <a:gd name="T2" fmla="*/ 436207397 w 1856"/>
                  <a:gd name="T3" fmla="*/ 352102548 h 3648"/>
                  <a:gd name="T4" fmla="*/ 436207397 w 1856"/>
                  <a:gd name="T5" fmla="*/ 270382618 h 3648"/>
                  <a:gd name="T6" fmla="*/ 436207397 w 1856"/>
                  <a:gd name="T7" fmla="*/ 54480030 h 3648"/>
                  <a:gd name="T8" fmla="*/ 436207397 w 1856"/>
                  <a:gd name="T9" fmla="*/ 36824474 h 3648"/>
                  <a:gd name="T10" fmla="*/ 436207397 w 1856"/>
                  <a:gd name="T11" fmla="*/ 0 h 3648"/>
                  <a:gd name="T12" fmla="*/ 436207397 w 1856"/>
                  <a:gd name="T13" fmla="*/ 46408933 h 3648"/>
                  <a:gd name="T14" fmla="*/ 436207397 w 1856"/>
                  <a:gd name="T15" fmla="*/ 198246685 h 3648"/>
                  <a:gd name="T16" fmla="*/ 436207397 w 1856"/>
                  <a:gd name="T17" fmla="*/ 391953477 h 3648"/>
                  <a:gd name="T18" fmla="*/ 436207397 w 1856"/>
                  <a:gd name="T19" fmla="*/ 430320656 h 3648"/>
                  <a:gd name="T20" fmla="*/ 436207397 w 1856"/>
                  <a:gd name="T21" fmla="*/ 430320656 h 3648"/>
                  <a:gd name="T22" fmla="*/ 436207397 w 1856"/>
                  <a:gd name="T23" fmla="*/ 430320656 h 3648"/>
                  <a:gd name="T24" fmla="*/ 436207397 w 1856"/>
                  <a:gd name="T25" fmla="*/ 430320656 h 3648"/>
                  <a:gd name="T26" fmla="*/ 436207397 w 1856"/>
                  <a:gd name="T27" fmla="*/ 430320656 h 3648"/>
                  <a:gd name="T28" fmla="*/ 436207397 w 1856"/>
                  <a:gd name="T29" fmla="*/ 430320656 h 3648"/>
                  <a:gd name="T30" fmla="*/ 436207397 w 1856"/>
                  <a:gd name="T31" fmla="*/ 430320656 h 3648"/>
                  <a:gd name="T32" fmla="*/ 436207397 w 1856"/>
                  <a:gd name="T33" fmla="*/ 430320656 h 3648"/>
                  <a:gd name="T34" fmla="*/ 436207397 w 1856"/>
                  <a:gd name="T35" fmla="*/ 430320656 h 3648"/>
                  <a:gd name="T36" fmla="*/ 436207397 w 1856"/>
                  <a:gd name="T37" fmla="*/ 430320656 h 3648"/>
                  <a:gd name="T38" fmla="*/ 436207397 w 1856"/>
                  <a:gd name="T39" fmla="*/ 430320656 h 3648"/>
                  <a:gd name="T40" fmla="*/ 436207397 w 1856"/>
                  <a:gd name="T41" fmla="*/ 430320656 h 3648"/>
                  <a:gd name="T42" fmla="*/ 436207397 w 1856"/>
                  <a:gd name="T43" fmla="*/ 430320656 h 3648"/>
                  <a:gd name="T44" fmla="*/ 436207397 w 1856"/>
                  <a:gd name="T45" fmla="*/ 430320656 h 3648"/>
                  <a:gd name="T46" fmla="*/ 436207397 w 1856"/>
                  <a:gd name="T47" fmla="*/ 430320656 h 3648"/>
                  <a:gd name="T48" fmla="*/ 436207397 w 1856"/>
                  <a:gd name="T49" fmla="*/ 430320656 h 3648"/>
                  <a:gd name="T50" fmla="*/ 436207397 w 1856"/>
                  <a:gd name="T51" fmla="*/ 430320656 h 3648"/>
                  <a:gd name="T52" fmla="*/ 436207397 w 1856"/>
                  <a:gd name="T53" fmla="*/ 430320656 h 3648"/>
                  <a:gd name="T54" fmla="*/ 420275433 w 1856"/>
                  <a:gd name="T55" fmla="*/ 430320656 h 3648"/>
                  <a:gd name="T56" fmla="*/ 387513570 w 1856"/>
                  <a:gd name="T57" fmla="*/ 430320656 h 3648"/>
                  <a:gd name="T58" fmla="*/ 363965896 w 1856"/>
                  <a:gd name="T59" fmla="*/ 430320656 h 3648"/>
                  <a:gd name="T60" fmla="*/ 266703458 w 1856"/>
                  <a:gd name="T61" fmla="*/ 430320656 h 3648"/>
                  <a:gd name="T62" fmla="*/ 252881861 w 1856"/>
                  <a:gd name="T63" fmla="*/ 430320656 h 3648"/>
                  <a:gd name="T64" fmla="*/ 220119790 w 1856"/>
                  <a:gd name="T65" fmla="*/ 430320656 h 3648"/>
                  <a:gd name="T66" fmla="*/ 154595803 w 1856"/>
                  <a:gd name="T67" fmla="*/ 430320656 h 3648"/>
                  <a:gd name="T68" fmla="*/ 79857445 w 1856"/>
                  <a:gd name="T69" fmla="*/ 430320656 h 3648"/>
                  <a:gd name="T70" fmla="*/ 14333387 w 1856"/>
                  <a:gd name="T71" fmla="*/ 430320656 h 3648"/>
                  <a:gd name="T72" fmla="*/ 0 w 1856"/>
                  <a:gd name="T73" fmla="*/ 430320656 h 364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56"/>
                  <a:gd name="T112" fmla="*/ 0 h 3648"/>
                  <a:gd name="T113" fmla="*/ 1856 w 1856"/>
                  <a:gd name="T114" fmla="*/ 3648 h 364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56" h="3648">
                    <a:moveTo>
                      <a:pt x="0" y="2070"/>
                    </a:moveTo>
                    <a:lnTo>
                      <a:pt x="1149" y="920"/>
                    </a:lnTo>
                    <a:lnTo>
                      <a:pt x="1167" y="819"/>
                    </a:lnTo>
                    <a:lnTo>
                      <a:pt x="1215" y="698"/>
                    </a:lnTo>
                    <a:lnTo>
                      <a:pt x="1273" y="614"/>
                    </a:lnTo>
                    <a:lnTo>
                      <a:pt x="1315" y="536"/>
                    </a:lnTo>
                    <a:lnTo>
                      <a:pt x="1315" y="345"/>
                    </a:lnTo>
                    <a:lnTo>
                      <a:pt x="1306" y="108"/>
                    </a:lnTo>
                    <a:lnTo>
                      <a:pt x="1399" y="92"/>
                    </a:lnTo>
                    <a:lnTo>
                      <a:pt x="1472" y="73"/>
                    </a:lnTo>
                    <a:lnTo>
                      <a:pt x="1564" y="28"/>
                    </a:lnTo>
                    <a:lnTo>
                      <a:pt x="1628" y="0"/>
                    </a:lnTo>
                    <a:lnTo>
                      <a:pt x="1719" y="46"/>
                    </a:lnTo>
                    <a:lnTo>
                      <a:pt x="1820" y="92"/>
                    </a:lnTo>
                    <a:lnTo>
                      <a:pt x="1856" y="238"/>
                    </a:lnTo>
                    <a:lnTo>
                      <a:pt x="1829" y="393"/>
                    </a:lnTo>
                    <a:lnTo>
                      <a:pt x="1856" y="658"/>
                    </a:lnTo>
                    <a:lnTo>
                      <a:pt x="1810" y="777"/>
                    </a:lnTo>
                    <a:lnTo>
                      <a:pt x="1719" y="869"/>
                    </a:lnTo>
                    <a:lnTo>
                      <a:pt x="1628" y="960"/>
                    </a:lnTo>
                    <a:lnTo>
                      <a:pt x="1536" y="1079"/>
                    </a:lnTo>
                    <a:lnTo>
                      <a:pt x="1490" y="1207"/>
                    </a:lnTo>
                    <a:lnTo>
                      <a:pt x="1490" y="1289"/>
                    </a:lnTo>
                    <a:lnTo>
                      <a:pt x="1518" y="1399"/>
                    </a:lnTo>
                    <a:lnTo>
                      <a:pt x="1454" y="1518"/>
                    </a:lnTo>
                    <a:lnTo>
                      <a:pt x="1390" y="1618"/>
                    </a:lnTo>
                    <a:lnTo>
                      <a:pt x="1335" y="1673"/>
                    </a:lnTo>
                    <a:lnTo>
                      <a:pt x="1335" y="1765"/>
                    </a:lnTo>
                    <a:lnTo>
                      <a:pt x="1399" y="1801"/>
                    </a:lnTo>
                    <a:lnTo>
                      <a:pt x="1472" y="1783"/>
                    </a:lnTo>
                    <a:lnTo>
                      <a:pt x="1527" y="1874"/>
                    </a:lnTo>
                    <a:lnTo>
                      <a:pt x="1445" y="1884"/>
                    </a:lnTo>
                    <a:lnTo>
                      <a:pt x="1353" y="1938"/>
                    </a:lnTo>
                    <a:lnTo>
                      <a:pt x="1308" y="2012"/>
                    </a:lnTo>
                    <a:lnTo>
                      <a:pt x="1207" y="1966"/>
                    </a:lnTo>
                    <a:lnTo>
                      <a:pt x="1116" y="2012"/>
                    </a:lnTo>
                    <a:lnTo>
                      <a:pt x="1097" y="2094"/>
                    </a:lnTo>
                    <a:lnTo>
                      <a:pt x="1180" y="2167"/>
                    </a:lnTo>
                    <a:lnTo>
                      <a:pt x="1262" y="2185"/>
                    </a:lnTo>
                    <a:lnTo>
                      <a:pt x="1234" y="2258"/>
                    </a:lnTo>
                    <a:lnTo>
                      <a:pt x="1216" y="2377"/>
                    </a:lnTo>
                    <a:lnTo>
                      <a:pt x="1289" y="2405"/>
                    </a:lnTo>
                    <a:lnTo>
                      <a:pt x="1326" y="2505"/>
                    </a:lnTo>
                    <a:lnTo>
                      <a:pt x="1244" y="2588"/>
                    </a:lnTo>
                    <a:lnTo>
                      <a:pt x="1262" y="2716"/>
                    </a:lnTo>
                    <a:lnTo>
                      <a:pt x="1189" y="2816"/>
                    </a:lnTo>
                    <a:lnTo>
                      <a:pt x="1216" y="2935"/>
                    </a:lnTo>
                    <a:lnTo>
                      <a:pt x="1180" y="3072"/>
                    </a:lnTo>
                    <a:lnTo>
                      <a:pt x="1106" y="3145"/>
                    </a:lnTo>
                    <a:lnTo>
                      <a:pt x="1086" y="3095"/>
                    </a:lnTo>
                    <a:lnTo>
                      <a:pt x="1077" y="3013"/>
                    </a:lnTo>
                    <a:lnTo>
                      <a:pt x="1031" y="2958"/>
                    </a:lnTo>
                    <a:lnTo>
                      <a:pt x="958" y="2922"/>
                    </a:lnTo>
                    <a:lnTo>
                      <a:pt x="912" y="2794"/>
                    </a:lnTo>
                    <a:lnTo>
                      <a:pt x="876" y="2657"/>
                    </a:lnTo>
                    <a:lnTo>
                      <a:pt x="821" y="2620"/>
                    </a:lnTo>
                    <a:lnTo>
                      <a:pt x="748" y="2675"/>
                    </a:lnTo>
                    <a:lnTo>
                      <a:pt x="757" y="2775"/>
                    </a:lnTo>
                    <a:lnTo>
                      <a:pt x="775" y="2858"/>
                    </a:lnTo>
                    <a:lnTo>
                      <a:pt x="711" y="2913"/>
                    </a:lnTo>
                    <a:lnTo>
                      <a:pt x="574" y="2913"/>
                    </a:lnTo>
                    <a:lnTo>
                      <a:pt x="521" y="2990"/>
                    </a:lnTo>
                    <a:lnTo>
                      <a:pt x="494" y="3072"/>
                    </a:lnTo>
                    <a:lnTo>
                      <a:pt x="494" y="3200"/>
                    </a:lnTo>
                    <a:lnTo>
                      <a:pt x="476" y="3310"/>
                    </a:lnTo>
                    <a:lnTo>
                      <a:pt x="430" y="3420"/>
                    </a:lnTo>
                    <a:lnTo>
                      <a:pt x="366" y="3484"/>
                    </a:lnTo>
                    <a:lnTo>
                      <a:pt x="302" y="3548"/>
                    </a:lnTo>
                    <a:lnTo>
                      <a:pt x="220" y="3557"/>
                    </a:lnTo>
                    <a:lnTo>
                      <a:pt x="156" y="3493"/>
                    </a:lnTo>
                    <a:lnTo>
                      <a:pt x="110" y="3639"/>
                    </a:lnTo>
                    <a:lnTo>
                      <a:pt x="28" y="3648"/>
                    </a:lnTo>
                    <a:lnTo>
                      <a:pt x="34" y="2567"/>
                    </a:lnTo>
                    <a:lnTo>
                      <a:pt x="0" y="207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100" name="Freeform 40">
                <a:extLst>
                  <a:ext uri="{FF2B5EF4-FFF2-40B4-BE49-F238E27FC236}">
                    <a16:creationId xmlns:a16="http://schemas.microsoft.com/office/drawing/2014/main" id="{8E1AB2AE-1EAB-EF3C-3047-C896B1F1A162}"/>
                  </a:ext>
                </a:extLst>
              </p:cNvPr>
              <p:cNvSpPr>
                <a:spLocks/>
              </p:cNvSpPr>
              <p:nvPr/>
            </p:nvSpPr>
            <p:spPr bwMode="auto">
              <a:xfrm>
                <a:off x="6475413" y="5484813"/>
                <a:ext cx="974725" cy="969962"/>
              </a:xfrm>
              <a:custGeom>
                <a:avLst/>
                <a:gdLst>
                  <a:gd name="T0" fmla="*/ 42414677 w 3024"/>
                  <a:gd name="T1" fmla="*/ 430906987 h 3045"/>
                  <a:gd name="T2" fmla="*/ 12264581 w 3024"/>
                  <a:gd name="T3" fmla="*/ 430906987 h 3045"/>
                  <a:gd name="T4" fmla="*/ 31683364 w 3024"/>
                  <a:gd name="T5" fmla="*/ 430906987 h 3045"/>
                  <a:gd name="T6" fmla="*/ 48547139 w 3024"/>
                  <a:gd name="T7" fmla="*/ 430906987 h 3045"/>
                  <a:gd name="T8" fmla="*/ 97605125 w 3024"/>
                  <a:gd name="T9" fmla="*/ 366331908 h 3045"/>
                  <a:gd name="T10" fmla="*/ 191633172 w 3024"/>
                  <a:gd name="T11" fmla="*/ 284756033 h 3045"/>
                  <a:gd name="T12" fmla="*/ 172725252 w 3024"/>
                  <a:gd name="T13" fmla="*/ 172272418 h 3045"/>
                  <a:gd name="T14" fmla="*/ 243757479 w 3024"/>
                  <a:gd name="T15" fmla="*/ 86642853 h 3045"/>
                  <a:gd name="T16" fmla="*/ 374067755 w 3024"/>
                  <a:gd name="T17" fmla="*/ 23307447 h 3045"/>
                  <a:gd name="T18" fmla="*/ 398085920 w 3024"/>
                  <a:gd name="T19" fmla="*/ 100323418 h 3045"/>
                  <a:gd name="T20" fmla="*/ 436029835 w 3024"/>
                  <a:gd name="T21" fmla="*/ 168725448 h 3045"/>
                  <a:gd name="T22" fmla="*/ 436029835 w 3024"/>
                  <a:gd name="T23" fmla="*/ 101843401 h 3045"/>
                  <a:gd name="T24" fmla="*/ 436029835 w 3024"/>
                  <a:gd name="T25" fmla="*/ 49148216 h 3045"/>
                  <a:gd name="T26" fmla="*/ 436029835 w 3024"/>
                  <a:gd name="T27" fmla="*/ 48641546 h 3045"/>
                  <a:gd name="T28" fmla="*/ 436029835 w 3024"/>
                  <a:gd name="T29" fmla="*/ 145924677 h 3045"/>
                  <a:gd name="T30" fmla="*/ 436029835 w 3024"/>
                  <a:gd name="T31" fmla="*/ 211287025 h 3045"/>
                  <a:gd name="T32" fmla="*/ 436029835 w 3024"/>
                  <a:gd name="T33" fmla="*/ 266515416 h 3045"/>
                  <a:gd name="T34" fmla="*/ 436029835 w 3024"/>
                  <a:gd name="T35" fmla="*/ 380519168 h 3045"/>
                  <a:gd name="T36" fmla="*/ 436029835 w 3024"/>
                  <a:gd name="T37" fmla="*/ 417507097 h 3045"/>
                  <a:gd name="T38" fmla="*/ 436029835 w 3024"/>
                  <a:gd name="T39" fmla="*/ 430906987 h 3045"/>
                  <a:gd name="T40" fmla="*/ 436029835 w 3024"/>
                  <a:gd name="T41" fmla="*/ 430906987 h 3045"/>
                  <a:gd name="T42" fmla="*/ 436029835 w 3024"/>
                  <a:gd name="T43" fmla="*/ 430906987 h 3045"/>
                  <a:gd name="T44" fmla="*/ 436029835 w 3024"/>
                  <a:gd name="T45" fmla="*/ 430906987 h 3045"/>
                  <a:gd name="T46" fmla="*/ 436029835 w 3024"/>
                  <a:gd name="T47" fmla="*/ 430906987 h 3045"/>
                  <a:gd name="T48" fmla="*/ 436029835 w 3024"/>
                  <a:gd name="T49" fmla="*/ 430906987 h 3045"/>
                  <a:gd name="T50" fmla="*/ 436029835 w 3024"/>
                  <a:gd name="T51" fmla="*/ 430906987 h 3045"/>
                  <a:gd name="T52" fmla="*/ 436029835 w 3024"/>
                  <a:gd name="T53" fmla="*/ 430906987 h 3045"/>
                  <a:gd name="T54" fmla="*/ 436029835 w 3024"/>
                  <a:gd name="T55" fmla="*/ 430906987 h 3045"/>
                  <a:gd name="T56" fmla="*/ 436029835 w 3024"/>
                  <a:gd name="T57" fmla="*/ 430906987 h 3045"/>
                  <a:gd name="T58" fmla="*/ 436029835 w 3024"/>
                  <a:gd name="T59" fmla="*/ 430906987 h 3045"/>
                  <a:gd name="T60" fmla="*/ 436029835 w 3024"/>
                  <a:gd name="T61" fmla="*/ 430906987 h 3045"/>
                  <a:gd name="T62" fmla="*/ 436029835 w 3024"/>
                  <a:gd name="T63" fmla="*/ 430906987 h 3045"/>
                  <a:gd name="T64" fmla="*/ 436029835 w 3024"/>
                  <a:gd name="T65" fmla="*/ 430906987 h 3045"/>
                  <a:gd name="T66" fmla="*/ 436029835 w 3024"/>
                  <a:gd name="T67" fmla="*/ 430906987 h 3045"/>
                  <a:gd name="T68" fmla="*/ 436029835 w 3024"/>
                  <a:gd name="T69" fmla="*/ 430906987 h 3045"/>
                  <a:gd name="T70" fmla="*/ 436029835 w 3024"/>
                  <a:gd name="T71" fmla="*/ 430906987 h 3045"/>
                  <a:gd name="T72" fmla="*/ 436029835 w 3024"/>
                  <a:gd name="T73" fmla="*/ 430906987 h 3045"/>
                  <a:gd name="T74" fmla="*/ 436029835 w 3024"/>
                  <a:gd name="T75" fmla="*/ 430906987 h 3045"/>
                  <a:gd name="T76" fmla="*/ 354138037 w 3024"/>
                  <a:gd name="T77" fmla="*/ 430906987 h 3045"/>
                  <a:gd name="T78" fmla="*/ 274418745 w 3024"/>
                  <a:gd name="T79" fmla="*/ 430906987 h 3045"/>
                  <a:gd name="T80" fmla="*/ 199809440 w 3024"/>
                  <a:gd name="T81" fmla="*/ 430906987 h 3045"/>
                  <a:gd name="T82" fmla="*/ 129799376 w 3024"/>
                  <a:gd name="T83" fmla="*/ 430906987 h 3045"/>
                  <a:gd name="T84" fmla="*/ 24017963 w 3024"/>
                  <a:gd name="T85" fmla="*/ 430906987 h 30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24"/>
                  <a:gd name="T130" fmla="*/ 0 h 3045"/>
                  <a:gd name="T131" fmla="*/ 3024 w 3024"/>
                  <a:gd name="T132" fmla="*/ 3045 h 304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24" h="3045">
                    <a:moveTo>
                      <a:pt x="47" y="1680"/>
                    </a:moveTo>
                    <a:lnTo>
                      <a:pt x="83" y="1618"/>
                    </a:lnTo>
                    <a:lnTo>
                      <a:pt x="24" y="1533"/>
                    </a:lnTo>
                    <a:lnTo>
                      <a:pt x="24" y="1393"/>
                    </a:lnTo>
                    <a:lnTo>
                      <a:pt x="0" y="1246"/>
                    </a:lnTo>
                    <a:lnTo>
                      <a:pt x="62" y="1147"/>
                    </a:lnTo>
                    <a:lnTo>
                      <a:pt x="71" y="1035"/>
                    </a:lnTo>
                    <a:lnTo>
                      <a:pt x="95" y="934"/>
                    </a:lnTo>
                    <a:lnTo>
                      <a:pt x="146" y="850"/>
                    </a:lnTo>
                    <a:lnTo>
                      <a:pt x="191" y="723"/>
                    </a:lnTo>
                    <a:lnTo>
                      <a:pt x="273" y="625"/>
                    </a:lnTo>
                    <a:lnTo>
                      <a:pt x="375" y="562"/>
                    </a:lnTo>
                    <a:lnTo>
                      <a:pt x="375" y="433"/>
                    </a:lnTo>
                    <a:lnTo>
                      <a:pt x="338" y="340"/>
                    </a:lnTo>
                    <a:lnTo>
                      <a:pt x="446" y="222"/>
                    </a:lnTo>
                    <a:lnTo>
                      <a:pt x="477" y="171"/>
                    </a:lnTo>
                    <a:lnTo>
                      <a:pt x="621" y="22"/>
                    </a:lnTo>
                    <a:lnTo>
                      <a:pt x="732" y="46"/>
                    </a:lnTo>
                    <a:lnTo>
                      <a:pt x="779" y="132"/>
                    </a:lnTo>
                    <a:lnTo>
                      <a:pt x="779" y="198"/>
                    </a:lnTo>
                    <a:lnTo>
                      <a:pt x="837" y="282"/>
                    </a:lnTo>
                    <a:lnTo>
                      <a:pt x="933" y="333"/>
                    </a:lnTo>
                    <a:lnTo>
                      <a:pt x="1056" y="298"/>
                    </a:lnTo>
                    <a:lnTo>
                      <a:pt x="1188" y="201"/>
                    </a:lnTo>
                    <a:lnTo>
                      <a:pt x="1283" y="142"/>
                    </a:lnTo>
                    <a:lnTo>
                      <a:pt x="1422" y="97"/>
                    </a:lnTo>
                    <a:lnTo>
                      <a:pt x="1643" y="0"/>
                    </a:lnTo>
                    <a:lnTo>
                      <a:pt x="1874" y="96"/>
                    </a:lnTo>
                    <a:lnTo>
                      <a:pt x="1968" y="177"/>
                    </a:lnTo>
                    <a:lnTo>
                      <a:pt x="1980" y="288"/>
                    </a:lnTo>
                    <a:lnTo>
                      <a:pt x="2093" y="393"/>
                    </a:lnTo>
                    <a:lnTo>
                      <a:pt x="2184" y="417"/>
                    </a:lnTo>
                    <a:lnTo>
                      <a:pt x="2265" y="490"/>
                    </a:lnTo>
                    <a:lnTo>
                      <a:pt x="2352" y="526"/>
                    </a:lnTo>
                    <a:lnTo>
                      <a:pt x="2402" y="632"/>
                    </a:lnTo>
                    <a:lnTo>
                      <a:pt x="2466" y="751"/>
                    </a:lnTo>
                    <a:lnTo>
                      <a:pt x="2558" y="741"/>
                    </a:lnTo>
                    <a:lnTo>
                      <a:pt x="2658" y="824"/>
                    </a:lnTo>
                    <a:lnTo>
                      <a:pt x="2768" y="897"/>
                    </a:lnTo>
                    <a:lnTo>
                      <a:pt x="2850" y="1025"/>
                    </a:lnTo>
                    <a:lnTo>
                      <a:pt x="2914" y="1144"/>
                    </a:lnTo>
                    <a:lnTo>
                      <a:pt x="2969" y="1208"/>
                    </a:lnTo>
                    <a:lnTo>
                      <a:pt x="3015" y="1336"/>
                    </a:lnTo>
                    <a:lnTo>
                      <a:pt x="2978" y="1445"/>
                    </a:lnTo>
                    <a:lnTo>
                      <a:pt x="3024" y="1546"/>
                    </a:lnTo>
                    <a:lnTo>
                      <a:pt x="2091" y="1546"/>
                    </a:lnTo>
                    <a:lnTo>
                      <a:pt x="2018" y="1619"/>
                    </a:lnTo>
                    <a:lnTo>
                      <a:pt x="2009" y="1683"/>
                    </a:lnTo>
                    <a:lnTo>
                      <a:pt x="1927" y="1747"/>
                    </a:lnTo>
                    <a:lnTo>
                      <a:pt x="1918" y="1829"/>
                    </a:lnTo>
                    <a:lnTo>
                      <a:pt x="1863" y="1903"/>
                    </a:lnTo>
                    <a:lnTo>
                      <a:pt x="1826" y="1994"/>
                    </a:lnTo>
                    <a:lnTo>
                      <a:pt x="1771" y="2095"/>
                    </a:lnTo>
                    <a:lnTo>
                      <a:pt x="1726" y="2204"/>
                    </a:lnTo>
                    <a:lnTo>
                      <a:pt x="1653" y="2323"/>
                    </a:lnTo>
                    <a:lnTo>
                      <a:pt x="1707" y="2405"/>
                    </a:lnTo>
                    <a:lnTo>
                      <a:pt x="1781" y="2479"/>
                    </a:lnTo>
                    <a:lnTo>
                      <a:pt x="1817" y="2543"/>
                    </a:lnTo>
                    <a:lnTo>
                      <a:pt x="1762" y="2616"/>
                    </a:lnTo>
                    <a:lnTo>
                      <a:pt x="1835" y="2707"/>
                    </a:lnTo>
                    <a:lnTo>
                      <a:pt x="1762" y="2762"/>
                    </a:lnTo>
                    <a:lnTo>
                      <a:pt x="1717" y="2817"/>
                    </a:lnTo>
                    <a:lnTo>
                      <a:pt x="1835" y="2954"/>
                    </a:lnTo>
                    <a:lnTo>
                      <a:pt x="1799" y="3045"/>
                    </a:lnTo>
                    <a:lnTo>
                      <a:pt x="1689" y="3000"/>
                    </a:lnTo>
                    <a:lnTo>
                      <a:pt x="1634" y="2917"/>
                    </a:lnTo>
                    <a:lnTo>
                      <a:pt x="1552" y="2844"/>
                    </a:lnTo>
                    <a:lnTo>
                      <a:pt x="1451" y="2799"/>
                    </a:lnTo>
                    <a:lnTo>
                      <a:pt x="1406" y="2680"/>
                    </a:lnTo>
                    <a:lnTo>
                      <a:pt x="1342" y="2597"/>
                    </a:lnTo>
                    <a:lnTo>
                      <a:pt x="1241" y="2543"/>
                    </a:lnTo>
                    <a:lnTo>
                      <a:pt x="1159" y="2533"/>
                    </a:lnTo>
                    <a:lnTo>
                      <a:pt x="1049" y="2415"/>
                    </a:lnTo>
                    <a:lnTo>
                      <a:pt x="1077" y="2378"/>
                    </a:lnTo>
                    <a:lnTo>
                      <a:pt x="1013" y="2296"/>
                    </a:lnTo>
                    <a:lnTo>
                      <a:pt x="894" y="2259"/>
                    </a:lnTo>
                    <a:lnTo>
                      <a:pt x="811" y="2204"/>
                    </a:lnTo>
                    <a:lnTo>
                      <a:pt x="693" y="2168"/>
                    </a:lnTo>
                    <a:lnTo>
                      <a:pt x="610" y="2067"/>
                    </a:lnTo>
                    <a:lnTo>
                      <a:pt x="537" y="2049"/>
                    </a:lnTo>
                    <a:lnTo>
                      <a:pt x="464" y="1967"/>
                    </a:lnTo>
                    <a:lnTo>
                      <a:pt x="391" y="1948"/>
                    </a:lnTo>
                    <a:lnTo>
                      <a:pt x="299" y="1866"/>
                    </a:lnTo>
                    <a:lnTo>
                      <a:pt x="254" y="1793"/>
                    </a:lnTo>
                    <a:lnTo>
                      <a:pt x="135" y="1711"/>
                    </a:lnTo>
                    <a:lnTo>
                      <a:pt x="47" y="168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101" name="Freeform 49">
                <a:extLst>
                  <a:ext uri="{FF2B5EF4-FFF2-40B4-BE49-F238E27FC236}">
                    <a16:creationId xmlns:a16="http://schemas.microsoft.com/office/drawing/2014/main" id="{BF1F77E7-267A-5E1C-E81E-969FB890AD38}"/>
                  </a:ext>
                </a:extLst>
              </p:cNvPr>
              <p:cNvSpPr>
                <a:spLocks/>
              </p:cNvSpPr>
              <p:nvPr/>
            </p:nvSpPr>
            <p:spPr bwMode="auto">
              <a:xfrm>
                <a:off x="4716463" y="4492625"/>
                <a:ext cx="388938" cy="454025"/>
              </a:xfrm>
              <a:custGeom>
                <a:avLst/>
                <a:gdLst>
                  <a:gd name="T0" fmla="*/ 253661769 w 1204"/>
                  <a:gd name="T1" fmla="*/ 185382694 h 1425"/>
                  <a:gd name="T2" fmla="*/ 216616091 w 1204"/>
                  <a:gd name="T3" fmla="*/ 236033403 h 1425"/>
                  <a:gd name="T4" fmla="*/ 202723825 w 1204"/>
                  <a:gd name="T5" fmla="*/ 290736680 h 1425"/>
                  <a:gd name="T6" fmla="*/ 154358181 w 1204"/>
                  <a:gd name="T7" fmla="*/ 301373086 h 1425"/>
                  <a:gd name="T8" fmla="*/ 119370437 w 1204"/>
                  <a:gd name="T9" fmla="*/ 331763727 h 1425"/>
                  <a:gd name="T10" fmla="*/ 80266122 w 1204"/>
                  <a:gd name="T11" fmla="*/ 333283331 h 1425"/>
                  <a:gd name="T12" fmla="*/ 37560500 w 1204"/>
                  <a:gd name="T13" fmla="*/ 389506007 h 1425"/>
                  <a:gd name="T14" fmla="*/ 0 w 1204"/>
                  <a:gd name="T15" fmla="*/ 404194827 h 1425"/>
                  <a:gd name="T16" fmla="*/ 29328113 w 1204"/>
                  <a:gd name="T17" fmla="*/ 431003485 h 1425"/>
                  <a:gd name="T18" fmla="*/ 514483 w 1204"/>
                  <a:gd name="T19" fmla="*/ 431003485 h 1425"/>
                  <a:gd name="T20" fmla="*/ 4630672 w 1204"/>
                  <a:gd name="T21" fmla="*/ 431003485 h 1425"/>
                  <a:gd name="T22" fmla="*/ 39103938 w 1204"/>
                  <a:gd name="T23" fmla="*/ 431003485 h 1425"/>
                  <a:gd name="T24" fmla="*/ 69975827 w 1204"/>
                  <a:gd name="T25" fmla="*/ 431003485 h 1425"/>
                  <a:gd name="T26" fmla="*/ 136349630 w 1204"/>
                  <a:gd name="T27" fmla="*/ 431003485 h 1425"/>
                  <a:gd name="T28" fmla="*/ 186773573 w 1204"/>
                  <a:gd name="T29" fmla="*/ 431003485 h 1425"/>
                  <a:gd name="T30" fmla="*/ 219188495 w 1204"/>
                  <a:gd name="T31" fmla="*/ 431003485 h 1425"/>
                  <a:gd name="T32" fmla="*/ 245943878 w 1204"/>
                  <a:gd name="T33" fmla="*/ 431003485 h 1425"/>
                  <a:gd name="T34" fmla="*/ 287620988 w 1204"/>
                  <a:gd name="T35" fmla="*/ 431003485 h 1425"/>
                  <a:gd name="T36" fmla="*/ 330326623 w 1204"/>
                  <a:gd name="T37" fmla="*/ 431003485 h 1425"/>
                  <a:gd name="T38" fmla="*/ 338044514 w 1204"/>
                  <a:gd name="T39" fmla="*/ 431003485 h 1425"/>
                  <a:gd name="T40" fmla="*/ 352451355 w 1204"/>
                  <a:gd name="T41" fmla="*/ 431003485 h 1425"/>
                  <a:gd name="T42" fmla="*/ 404418709 w 1204"/>
                  <a:gd name="T43" fmla="*/ 417870646 h 1425"/>
                  <a:gd name="T44" fmla="*/ 418310662 w 1204"/>
                  <a:gd name="T45" fmla="*/ 361647765 h 1425"/>
                  <a:gd name="T46" fmla="*/ 436987670 w 1204"/>
                  <a:gd name="T47" fmla="*/ 313529507 h 1425"/>
                  <a:gd name="T48" fmla="*/ 436987670 w 1204"/>
                  <a:gd name="T49" fmla="*/ 261865643 h 1425"/>
                  <a:gd name="T50" fmla="*/ 436987670 w 1204"/>
                  <a:gd name="T51" fmla="*/ 204123312 h 1425"/>
                  <a:gd name="T52" fmla="*/ 436987670 w 1204"/>
                  <a:gd name="T53" fmla="*/ 176265481 h 1425"/>
                  <a:gd name="T54" fmla="*/ 436987670 w 1204"/>
                  <a:gd name="T55" fmla="*/ 177785085 h 1425"/>
                  <a:gd name="T56" fmla="*/ 436987670 w 1204"/>
                  <a:gd name="T57" fmla="*/ 135238126 h 1425"/>
                  <a:gd name="T58" fmla="*/ 436987670 w 1204"/>
                  <a:gd name="T59" fmla="*/ 69898418 h 1425"/>
                  <a:gd name="T60" fmla="*/ 436987670 w 1204"/>
                  <a:gd name="T61" fmla="*/ 0 h 1425"/>
                  <a:gd name="T62" fmla="*/ 401331469 w 1204"/>
                  <a:gd name="T63" fmla="*/ 71924317 h 1425"/>
                  <a:gd name="T64" fmla="*/ 324666614 w 1204"/>
                  <a:gd name="T65" fmla="*/ 104847511 h 1425"/>
                  <a:gd name="T66" fmla="*/ 333928333 w 1204"/>
                  <a:gd name="T67" fmla="*/ 139796836 h 1425"/>
                  <a:gd name="T68" fmla="*/ 292251640 w 1204"/>
                  <a:gd name="T69" fmla="*/ 161576661 h 1425"/>
                  <a:gd name="T70" fmla="*/ 253661769 w 1204"/>
                  <a:gd name="T71" fmla="*/ 185382694 h 142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04"/>
                  <a:gd name="T109" fmla="*/ 0 h 1425"/>
                  <a:gd name="T110" fmla="*/ 1204 w 1204"/>
                  <a:gd name="T111" fmla="*/ 1425 h 142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04" h="1425">
                    <a:moveTo>
                      <a:pt x="493" y="366"/>
                    </a:moveTo>
                    <a:lnTo>
                      <a:pt x="421" y="466"/>
                    </a:lnTo>
                    <a:lnTo>
                      <a:pt x="394" y="574"/>
                    </a:lnTo>
                    <a:lnTo>
                      <a:pt x="300" y="595"/>
                    </a:lnTo>
                    <a:lnTo>
                      <a:pt x="232" y="655"/>
                    </a:lnTo>
                    <a:lnTo>
                      <a:pt x="156" y="658"/>
                    </a:lnTo>
                    <a:lnTo>
                      <a:pt x="73" y="769"/>
                    </a:lnTo>
                    <a:lnTo>
                      <a:pt x="0" y="798"/>
                    </a:lnTo>
                    <a:lnTo>
                      <a:pt x="57" y="904"/>
                    </a:lnTo>
                    <a:lnTo>
                      <a:pt x="1" y="1002"/>
                    </a:lnTo>
                    <a:lnTo>
                      <a:pt x="9" y="1098"/>
                    </a:lnTo>
                    <a:lnTo>
                      <a:pt x="76" y="1170"/>
                    </a:lnTo>
                    <a:lnTo>
                      <a:pt x="136" y="1152"/>
                    </a:lnTo>
                    <a:lnTo>
                      <a:pt x="265" y="1261"/>
                    </a:lnTo>
                    <a:lnTo>
                      <a:pt x="363" y="1425"/>
                    </a:lnTo>
                    <a:lnTo>
                      <a:pt x="426" y="1312"/>
                    </a:lnTo>
                    <a:lnTo>
                      <a:pt x="478" y="1252"/>
                    </a:lnTo>
                    <a:lnTo>
                      <a:pt x="559" y="1180"/>
                    </a:lnTo>
                    <a:lnTo>
                      <a:pt x="642" y="1099"/>
                    </a:lnTo>
                    <a:lnTo>
                      <a:pt x="657" y="1000"/>
                    </a:lnTo>
                    <a:lnTo>
                      <a:pt x="685" y="906"/>
                    </a:lnTo>
                    <a:lnTo>
                      <a:pt x="786" y="825"/>
                    </a:lnTo>
                    <a:lnTo>
                      <a:pt x="813" y="714"/>
                    </a:lnTo>
                    <a:lnTo>
                      <a:pt x="910" y="619"/>
                    </a:lnTo>
                    <a:lnTo>
                      <a:pt x="984" y="517"/>
                    </a:lnTo>
                    <a:lnTo>
                      <a:pt x="1032" y="403"/>
                    </a:lnTo>
                    <a:lnTo>
                      <a:pt x="1107" y="348"/>
                    </a:lnTo>
                    <a:lnTo>
                      <a:pt x="1204" y="351"/>
                    </a:lnTo>
                    <a:lnTo>
                      <a:pt x="1147" y="267"/>
                    </a:lnTo>
                    <a:lnTo>
                      <a:pt x="1062" y="138"/>
                    </a:lnTo>
                    <a:lnTo>
                      <a:pt x="955" y="0"/>
                    </a:lnTo>
                    <a:lnTo>
                      <a:pt x="780" y="142"/>
                    </a:lnTo>
                    <a:lnTo>
                      <a:pt x="631" y="207"/>
                    </a:lnTo>
                    <a:lnTo>
                      <a:pt x="649" y="276"/>
                    </a:lnTo>
                    <a:lnTo>
                      <a:pt x="568" y="319"/>
                    </a:lnTo>
                    <a:lnTo>
                      <a:pt x="493" y="366"/>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102" name="Freeform 50">
                <a:extLst>
                  <a:ext uri="{FF2B5EF4-FFF2-40B4-BE49-F238E27FC236}">
                    <a16:creationId xmlns:a16="http://schemas.microsoft.com/office/drawing/2014/main" id="{A24E5330-543E-0854-19A0-3FD451DA5E4F}"/>
                  </a:ext>
                </a:extLst>
              </p:cNvPr>
              <p:cNvSpPr>
                <a:spLocks/>
              </p:cNvSpPr>
              <p:nvPr/>
            </p:nvSpPr>
            <p:spPr bwMode="auto">
              <a:xfrm>
                <a:off x="4970463" y="5213350"/>
                <a:ext cx="265113" cy="241300"/>
              </a:xfrm>
              <a:custGeom>
                <a:avLst/>
                <a:gdLst>
                  <a:gd name="T0" fmla="*/ 102635817 w 820"/>
                  <a:gd name="T1" fmla="*/ 40048860 h 754"/>
                  <a:gd name="T2" fmla="*/ 76332135 w 820"/>
                  <a:gd name="T3" fmla="*/ 84718699 h 754"/>
                  <a:gd name="T4" fmla="*/ 55701799 w 820"/>
                  <a:gd name="T5" fmla="*/ 134523127 h 754"/>
                  <a:gd name="T6" fmla="*/ 46418061 w 820"/>
                  <a:gd name="T7" fmla="*/ 201784407 h 754"/>
                  <a:gd name="T8" fmla="*/ 26303662 w 820"/>
                  <a:gd name="T9" fmla="*/ 246454181 h 754"/>
                  <a:gd name="T10" fmla="*/ 0 w 820"/>
                  <a:gd name="T11" fmla="*/ 292664489 h 754"/>
                  <a:gd name="T12" fmla="*/ 65501180 w 820"/>
                  <a:gd name="T13" fmla="*/ 344009321 h 754"/>
                  <a:gd name="T14" fmla="*/ 119655774 w 820"/>
                  <a:gd name="T15" fmla="*/ 362493443 h 754"/>
                  <a:gd name="T16" fmla="*/ 175357547 w 820"/>
                  <a:gd name="T17" fmla="*/ 363520431 h 754"/>
                  <a:gd name="T18" fmla="*/ 266131016 w 820"/>
                  <a:gd name="T19" fmla="*/ 387138872 h 754"/>
                  <a:gd name="T20" fmla="*/ 315643866 w 820"/>
                  <a:gd name="T21" fmla="*/ 366600981 h 754"/>
                  <a:gd name="T22" fmla="*/ 357936008 w 820"/>
                  <a:gd name="T23" fmla="*/ 320390673 h 754"/>
                  <a:gd name="T24" fmla="*/ 405385709 w 820"/>
                  <a:gd name="T25" fmla="*/ 292664489 h 754"/>
                  <a:gd name="T26" fmla="*/ 419827122 w 820"/>
                  <a:gd name="T27" fmla="*/ 240292876 h 754"/>
                  <a:gd name="T28" fmla="*/ 422921532 w 820"/>
                  <a:gd name="T29" fmla="*/ 194596217 h 754"/>
                  <a:gd name="T30" fmla="*/ 402291091 w 820"/>
                  <a:gd name="T31" fmla="*/ 141711110 h 754"/>
                  <a:gd name="T32" fmla="*/ 378050714 w 820"/>
                  <a:gd name="T33" fmla="*/ 67775057 h 754"/>
                  <a:gd name="T34" fmla="*/ 339368716 w 820"/>
                  <a:gd name="T35" fmla="*/ 44669787 h 754"/>
                  <a:gd name="T36" fmla="*/ 284698309 w 820"/>
                  <a:gd name="T37" fmla="*/ 0 h 754"/>
                  <a:gd name="T38" fmla="*/ 262004928 w 820"/>
                  <a:gd name="T39" fmla="*/ 48264089 h 754"/>
                  <a:gd name="T40" fmla="*/ 243437845 w 820"/>
                  <a:gd name="T41" fmla="*/ 62127194 h 754"/>
                  <a:gd name="T42" fmla="*/ 198566766 w 820"/>
                  <a:gd name="T43" fmla="*/ 75989976 h 754"/>
                  <a:gd name="T44" fmla="*/ 144412198 w 820"/>
                  <a:gd name="T45" fmla="*/ 75989976 h 754"/>
                  <a:gd name="T46" fmla="*/ 102635817 w 820"/>
                  <a:gd name="T47" fmla="*/ 40048860 h 75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0"/>
                  <a:gd name="T73" fmla="*/ 0 h 754"/>
                  <a:gd name="T74" fmla="*/ 820 w 820"/>
                  <a:gd name="T75" fmla="*/ 754 h 75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0" h="754">
                    <a:moveTo>
                      <a:pt x="199" y="78"/>
                    </a:moveTo>
                    <a:lnTo>
                      <a:pt x="148" y="165"/>
                    </a:lnTo>
                    <a:lnTo>
                      <a:pt x="108" y="262"/>
                    </a:lnTo>
                    <a:lnTo>
                      <a:pt x="90" y="393"/>
                    </a:lnTo>
                    <a:lnTo>
                      <a:pt x="51" y="480"/>
                    </a:lnTo>
                    <a:lnTo>
                      <a:pt x="0" y="570"/>
                    </a:lnTo>
                    <a:lnTo>
                      <a:pt x="127" y="670"/>
                    </a:lnTo>
                    <a:lnTo>
                      <a:pt x="232" y="706"/>
                    </a:lnTo>
                    <a:lnTo>
                      <a:pt x="340" y="708"/>
                    </a:lnTo>
                    <a:lnTo>
                      <a:pt x="516" y="754"/>
                    </a:lnTo>
                    <a:lnTo>
                      <a:pt x="612" y="714"/>
                    </a:lnTo>
                    <a:lnTo>
                      <a:pt x="694" y="624"/>
                    </a:lnTo>
                    <a:lnTo>
                      <a:pt x="786" y="570"/>
                    </a:lnTo>
                    <a:lnTo>
                      <a:pt x="814" y="468"/>
                    </a:lnTo>
                    <a:lnTo>
                      <a:pt x="820" y="379"/>
                    </a:lnTo>
                    <a:lnTo>
                      <a:pt x="780" y="276"/>
                    </a:lnTo>
                    <a:lnTo>
                      <a:pt x="733" y="132"/>
                    </a:lnTo>
                    <a:lnTo>
                      <a:pt x="658" y="87"/>
                    </a:lnTo>
                    <a:lnTo>
                      <a:pt x="552" y="0"/>
                    </a:lnTo>
                    <a:lnTo>
                      <a:pt x="508" y="94"/>
                    </a:lnTo>
                    <a:lnTo>
                      <a:pt x="472" y="121"/>
                    </a:lnTo>
                    <a:lnTo>
                      <a:pt x="385" y="148"/>
                    </a:lnTo>
                    <a:lnTo>
                      <a:pt x="280" y="148"/>
                    </a:lnTo>
                    <a:lnTo>
                      <a:pt x="199" y="78"/>
                    </a:lnTo>
                    <a:close/>
                  </a:path>
                </a:pathLst>
              </a:custGeom>
              <a:solidFill>
                <a:srgbClr val="B38E5D"/>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103" name="Freeform 51">
                <a:extLst>
                  <a:ext uri="{FF2B5EF4-FFF2-40B4-BE49-F238E27FC236}">
                    <a16:creationId xmlns:a16="http://schemas.microsoft.com/office/drawing/2014/main" id="{8943A87E-0D59-FE59-5523-2EFE8B59A9D3}"/>
                  </a:ext>
                </a:extLst>
              </p:cNvPr>
              <p:cNvSpPr>
                <a:spLocks/>
              </p:cNvSpPr>
              <p:nvPr/>
            </p:nvSpPr>
            <p:spPr bwMode="auto">
              <a:xfrm>
                <a:off x="5035550" y="5180013"/>
                <a:ext cx="114300" cy="80962"/>
              </a:xfrm>
              <a:custGeom>
                <a:avLst/>
                <a:gdLst>
                  <a:gd name="T0" fmla="*/ 0 w 354"/>
                  <a:gd name="T1" fmla="*/ 91349614 h 257"/>
                  <a:gd name="T2" fmla="*/ 42268922 w 354"/>
                  <a:gd name="T3" fmla="*/ 125544760 h 257"/>
                  <a:gd name="T4" fmla="*/ 94331585 w 354"/>
                  <a:gd name="T5" fmla="*/ 125544760 h 257"/>
                  <a:gd name="T6" fmla="*/ 141239525 w 354"/>
                  <a:gd name="T7" fmla="*/ 111866752 h 257"/>
                  <a:gd name="T8" fmla="*/ 160312161 w 354"/>
                  <a:gd name="T9" fmla="*/ 98677277 h 257"/>
                  <a:gd name="T10" fmla="*/ 182477518 w 354"/>
                  <a:gd name="T11" fmla="*/ 52758217 h 257"/>
                  <a:gd name="T12" fmla="*/ 136085023 w 354"/>
                  <a:gd name="T13" fmla="*/ 9281392 h 257"/>
                  <a:gd name="T14" fmla="*/ 94331585 w 354"/>
                  <a:gd name="T15" fmla="*/ 0 h 257"/>
                  <a:gd name="T16" fmla="*/ 52578160 w 354"/>
                  <a:gd name="T17" fmla="*/ 17586074 h 257"/>
                  <a:gd name="T18" fmla="*/ 25773609 w 354"/>
                  <a:gd name="T19" fmla="*/ 53246724 h 257"/>
                  <a:gd name="T20" fmla="*/ 0 w 354"/>
                  <a:gd name="T21" fmla="*/ 91349614 h 2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4"/>
                  <a:gd name="T34" fmla="*/ 0 h 257"/>
                  <a:gd name="T35" fmla="*/ 354 w 354"/>
                  <a:gd name="T36" fmla="*/ 257 h 2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4" h="257">
                    <a:moveTo>
                      <a:pt x="0" y="187"/>
                    </a:moveTo>
                    <a:lnTo>
                      <a:pt x="82" y="257"/>
                    </a:lnTo>
                    <a:lnTo>
                      <a:pt x="183" y="257"/>
                    </a:lnTo>
                    <a:lnTo>
                      <a:pt x="274" y="229"/>
                    </a:lnTo>
                    <a:lnTo>
                      <a:pt x="311" y="202"/>
                    </a:lnTo>
                    <a:lnTo>
                      <a:pt x="354" y="108"/>
                    </a:lnTo>
                    <a:lnTo>
                      <a:pt x="264" y="19"/>
                    </a:lnTo>
                    <a:lnTo>
                      <a:pt x="183" y="0"/>
                    </a:lnTo>
                    <a:lnTo>
                      <a:pt x="102" y="36"/>
                    </a:lnTo>
                    <a:lnTo>
                      <a:pt x="50" y="109"/>
                    </a:lnTo>
                    <a:lnTo>
                      <a:pt x="0" y="187"/>
                    </a:lnTo>
                    <a:close/>
                  </a:path>
                </a:pathLst>
              </a:custGeom>
              <a:solidFill>
                <a:srgbClr val="DECEAD"/>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104" name="Freeform 54">
                <a:extLst>
                  <a:ext uri="{FF2B5EF4-FFF2-40B4-BE49-F238E27FC236}">
                    <a16:creationId xmlns:a16="http://schemas.microsoft.com/office/drawing/2014/main" id="{F606DEEA-B3C9-8F01-700C-B62C35E62C1F}"/>
                  </a:ext>
                </a:extLst>
              </p:cNvPr>
              <p:cNvSpPr>
                <a:spLocks/>
              </p:cNvSpPr>
              <p:nvPr/>
            </p:nvSpPr>
            <p:spPr bwMode="auto">
              <a:xfrm>
                <a:off x="1497013" y="2179638"/>
                <a:ext cx="80963" cy="184150"/>
              </a:xfrm>
              <a:custGeom>
                <a:avLst/>
                <a:gdLst>
                  <a:gd name="T0" fmla="*/ 3109370 w 250"/>
                  <a:gd name="T1" fmla="*/ 0 h 578"/>
                  <a:gd name="T2" fmla="*/ 5182498 w 250"/>
                  <a:gd name="T3" fmla="*/ 57857982 h 578"/>
                  <a:gd name="T4" fmla="*/ 0 w 250"/>
                  <a:gd name="T5" fmla="*/ 106580620 h 578"/>
                  <a:gd name="T6" fmla="*/ 3109370 w 250"/>
                  <a:gd name="T7" fmla="*/ 136017025 h 578"/>
                  <a:gd name="T8" fmla="*/ 21765907 w 250"/>
                  <a:gd name="T9" fmla="*/ 145152394 h 578"/>
                  <a:gd name="T10" fmla="*/ 27984654 w 250"/>
                  <a:gd name="T11" fmla="*/ 162408434 h 578"/>
                  <a:gd name="T12" fmla="*/ 25911839 w 250"/>
                  <a:gd name="T13" fmla="*/ 181694385 h 578"/>
                  <a:gd name="T14" fmla="*/ 43531814 w 250"/>
                  <a:gd name="T15" fmla="*/ 200980234 h 578"/>
                  <a:gd name="T16" fmla="*/ 67370536 w 250"/>
                  <a:gd name="T17" fmla="*/ 222296661 h 578"/>
                  <a:gd name="T18" fmla="*/ 78771764 w 250"/>
                  <a:gd name="T19" fmla="*/ 231431928 h 578"/>
                  <a:gd name="T20" fmla="*/ 78771764 w 250"/>
                  <a:gd name="T21" fmla="*/ 254777906 h 578"/>
                  <a:gd name="T22" fmla="*/ 87063314 w 250"/>
                  <a:gd name="T23" fmla="*/ 266958604 h 578"/>
                  <a:gd name="T24" fmla="*/ 97428000 w 250"/>
                  <a:gd name="T25" fmla="*/ 280154515 h 578"/>
                  <a:gd name="T26" fmla="*/ 105719864 w 250"/>
                  <a:gd name="T27" fmla="*/ 290304994 h 578"/>
                  <a:gd name="T28" fmla="*/ 120230429 w 250"/>
                  <a:gd name="T29" fmla="*/ 293350014 h 578"/>
                  <a:gd name="T30" fmla="*/ 129558573 w 250"/>
                  <a:gd name="T31" fmla="*/ 267973816 h 578"/>
                  <a:gd name="T32" fmla="*/ 126449157 w 250"/>
                  <a:gd name="T33" fmla="*/ 234476948 h 578"/>
                  <a:gd name="T34" fmla="*/ 125412615 w 250"/>
                  <a:gd name="T35" fmla="*/ 194889885 h 578"/>
                  <a:gd name="T36" fmla="*/ 118157346 w 250"/>
                  <a:gd name="T37" fmla="*/ 180679173 h 578"/>
                  <a:gd name="T38" fmla="*/ 94318636 w 250"/>
                  <a:gd name="T39" fmla="*/ 166468667 h 578"/>
                  <a:gd name="T40" fmla="*/ 94318636 w 250"/>
                  <a:gd name="T41" fmla="*/ 146167606 h 578"/>
                  <a:gd name="T42" fmla="*/ 93282042 w 250"/>
                  <a:gd name="T43" fmla="*/ 125866443 h 578"/>
                  <a:gd name="T44" fmla="*/ 69443306 w 250"/>
                  <a:gd name="T45" fmla="*/ 121806313 h 578"/>
                  <a:gd name="T46" fmla="*/ 70479900 w 250"/>
                  <a:gd name="T47" fmla="*/ 104550504 h 578"/>
                  <a:gd name="T48" fmla="*/ 69443306 w 250"/>
                  <a:gd name="T49" fmla="*/ 84249392 h 578"/>
                  <a:gd name="T50" fmla="*/ 70479900 w 250"/>
                  <a:gd name="T51" fmla="*/ 56842770 h 578"/>
                  <a:gd name="T52" fmla="*/ 69443306 w 250"/>
                  <a:gd name="T53" fmla="*/ 30451655 h 578"/>
                  <a:gd name="T54" fmla="*/ 57005851 w 250"/>
                  <a:gd name="T55" fmla="*/ 24361326 h 578"/>
                  <a:gd name="T56" fmla="*/ 32130586 w 250"/>
                  <a:gd name="T57" fmla="*/ 23346100 h 578"/>
                  <a:gd name="T58" fmla="*/ 22802148 w 250"/>
                  <a:gd name="T59" fmla="*/ 1014896 h 578"/>
                  <a:gd name="T60" fmla="*/ 3109370 w 250"/>
                  <a:gd name="T61" fmla="*/ 0 h 57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50"/>
                  <a:gd name="T94" fmla="*/ 0 h 578"/>
                  <a:gd name="T95" fmla="*/ 250 w 250"/>
                  <a:gd name="T96" fmla="*/ 578 h 57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50" h="578">
                    <a:moveTo>
                      <a:pt x="6" y="0"/>
                    </a:moveTo>
                    <a:lnTo>
                      <a:pt x="10" y="114"/>
                    </a:lnTo>
                    <a:lnTo>
                      <a:pt x="0" y="210"/>
                    </a:lnTo>
                    <a:lnTo>
                      <a:pt x="6" y="268"/>
                    </a:lnTo>
                    <a:lnTo>
                      <a:pt x="42" y="286"/>
                    </a:lnTo>
                    <a:lnTo>
                      <a:pt x="54" y="320"/>
                    </a:lnTo>
                    <a:lnTo>
                      <a:pt x="50" y="358"/>
                    </a:lnTo>
                    <a:lnTo>
                      <a:pt x="84" y="396"/>
                    </a:lnTo>
                    <a:lnTo>
                      <a:pt x="130" y="438"/>
                    </a:lnTo>
                    <a:lnTo>
                      <a:pt x="152" y="456"/>
                    </a:lnTo>
                    <a:lnTo>
                      <a:pt x="152" y="502"/>
                    </a:lnTo>
                    <a:lnTo>
                      <a:pt x="168" y="526"/>
                    </a:lnTo>
                    <a:lnTo>
                      <a:pt x="188" y="552"/>
                    </a:lnTo>
                    <a:lnTo>
                      <a:pt x="204" y="572"/>
                    </a:lnTo>
                    <a:lnTo>
                      <a:pt x="232" y="578"/>
                    </a:lnTo>
                    <a:lnTo>
                      <a:pt x="250" y="528"/>
                    </a:lnTo>
                    <a:lnTo>
                      <a:pt x="244" y="462"/>
                    </a:lnTo>
                    <a:lnTo>
                      <a:pt x="242" y="384"/>
                    </a:lnTo>
                    <a:lnTo>
                      <a:pt x="228" y="356"/>
                    </a:lnTo>
                    <a:lnTo>
                      <a:pt x="182" y="328"/>
                    </a:lnTo>
                    <a:lnTo>
                      <a:pt x="182" y="288"/>
                    </a:lnTo>
                    <a:lnTo>
                      <a:pt x="180" y="248"/>
                    </a:lnTo>
                    <a:lnTo>
                      <a:pt x="134" y="240"/>
                    </a:lnTo>
                    <a:lnTo>
                      <a:pt x="136" y="206"/>
                    </a:lnTo>
                    <a:lnTo>
                      <a:pt x="134" y="166"/>
                    </a:lnTo>
                    <a:lnTo>
                      <a:pt x="136" y="112"/>
                    </a:lnTo>
                    <a:lnTo>
                      <a:pt x="134" y="60"/>
                    </a:lnTo>
                    <a:lnTo>
                      <a:pt x="110" y="48"/>
                    </a:lnTo>
                    <a:lnTo>
                      <a:pt x="62" y="46"/>
                    </a:lnTo>
                    <a:lnTo>
                      <a:pt x="44" y="2"/>
                    </a:lnTo>
                    <a:lnTo>
                      <a:pt x="6" y="0"/>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105" name="Freeform 55">
                <a:extLst>
                  <a:ext uri="{FF2B5EF4-FFF2-40B4-BE49-F238E27FC236}">
                    <a16:creationId xmlns:a16="http://schemas.microsoft.com/office/drawing/2014/main" id="{DDCDC5E3-68CC-8826-8389-5D54AA84EA10}"/>
                  </a:ext>
                </a:extLst>
              </p:cNvPr>
              <p:cNvSpPr>
                <a:spLocks/>
              </p:cNvSpPr>
              <p:nvPr/>
            </p:nvSpPr>
            <p:spPr bwMode="auto">
              <a:xfrm>
                <a:off x="982663" y="2514600"/>
                <a:ext cx="79375" cy="106362"/>
              </a:xfrm>
              <a:custGeom>
                <a:avLst/>
                <a:gdLst>
                  <a:gd name="T0" fmla="*/ 80989270 w 248"/>
                  <a:gd name="T1" fmla="*/ 164877600 h 338"/>
                  <a:gd name="T2" fmla="*/ 67991028 w 248"/>
                  <a:gd name="T3" fmla="*/ 142438530 h 338"/>
                  <a:gd name="T4" fmla="*/ 50993213 w 248"/>
                  <a:gd name="T5" fmla="*/ 141463099 h 338"/>
                  <a:gd name="T6" fmla="*/ 37994971 w 248"/>
                  <a:gd name="T7" fmla="*/ 139511831 h 338"/>
                  <a:gd name="T8" fmla="*/ 20997137 w 248"/>
                  <a:gd name="T9" fmla="*/ 133658028 h 338"/>
                  <a:gd name="T10" fmla="*/ 8998949 w 248"/>
                  <a:gd name="T11" fmla="*/ 118048597 h 338"/>
                  <a:gd name="T12" fmla="*/ 0 w 248"/>
                  <a:gd name="T13" fmla="*/ 98536301 h 338"/>
                  <a:gd name="T14" fmla="*/ 31995876 w 248"/>
                  <a:gd name="T15" fmla="*/ 98536301 h 338"/>
                  <a:gd name="T16" fmla="*/ 54992838 w 248"/>
                  <a:gd name="T17" fmla="*/ 87804532 h 338"/>
                  <a:gd name="T18" fmla="*/ 80989270 w 248"/>
                  <a:gd name="T19" fmla="*/ 69267997 h 338"/>
                  <a:gd name="T20" fmla="*/ 79989529 w 248"/>
                  <a:gd name="T21" fmla="*/ 37073007 h 338"/>
                  <a:gd name="T22" fmla="*/ 97987150 w 248"/>
                  <a:gd name="T23" fmla="*/ 23414495 h 338"/>
                  <a:gd name="T24" fmla="*/ 117984539 w 248"/>
                  <a:gd name="T25" fmla="*/ 0 h 338"/>
                  <a:gd name="T26" fmla="*/ 123983608 w 248"/>
                  <a:gd name="T27" fmla="*/ 19512290 h 338"/>
                  <a:gd name="T28" fmla="*/ 115984746 w 248"/>
                  <a:gd name="T29" fmla="*/ 49756044 h 338"/>
                  <a:gd name="T30" fmla="*/ 115984746 w 248"/>
                  <a:gd name="T31" fmla="*/ 77073068 h 338"/>
                  <a:gd name="T32" fmla="*/ 123983608 w 248"/>
                  <a:gd name="T33" fmla="*/ 103414318 h 338"/>
                  <a:gd name="T34" fmla="*/ 103986220 w 248"/>
                  <a:gd name="T35" fmla="*/ 123902096 h 338"/>
                  <a:gd name="T36" fmla="*/ 96987099 w 248"/>
                  <a:gd name="T37" fmla="*/ 140487262 h 338"/>
                  <a:gd name="T38" fmla="*/ 97987150 w 248"/>
                  <a:gd name="T39" fmla="*/ 160975065 h 338"/>
                  <a:gd name="T40" fmla="*/ 80989270 w 248"/>
                  <a:gd name="T41" fmla="*/ 164877600 h 3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8"/>
                  <a:gd name="T64" fmla="*/ 0 h 338"/>
                  <a:gd name="T65" fmla="*/ 248 w 248"/>
                  <a:gd name="T66" fmla="*/ 338 h 3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8" h="338">
                    <a:moveTo>
                      <a:pt x="162" y="338"/>
                    </a:moveTo>
                    <a:lnTo>
                      <a:pt x="136" y="292"/>
                    </a:lnTo>
                    <a:lnTo>
                      <a:pt x="102" y="290"/>
                    </a:lnTo>
                    <a:lnTo>
                      <a:pt x="76" y="286"/>
                    </a:lnTo>
                    <a:lnTo>
                      <a:pt x="42" y="274"/>
                    </a:lnTo>
                    <a:lnTo>
                      <a:pt x="18" y="242"/>
                    </a:lnTo>
                    <a:lnTo>
                      <a:pt x="0" y="202"/>
                    </a:lnTo>
                    <a:lnTo>
                      <a:pt x="64" y="202"/>
                    </a:lnTo>
                    <a:lnTo>
                      <a:pt x="110" y="180"/>
                    </a:lnTo>
                    <a:lnTo>
                      <a:pt x="162" y="142"/>
                    </a:lnTo>
                    <a:lnTo>
                      <a:pt x="160" y="76"/>
                    </a:lnTo>
                    <a:lnTo>
                      <a:pt x="196" y="48"/>
                    </a:lnTo>
                    <a:lnTo>
                      <a:pt x="236" y="0"/>
                    </a:lnTo>
                    <a:lnTo>
                      <a:pt x="248" y="40"/>
                    </a:lnTo>
                    <a:lnTo>
                      <a:pt x="232" y="102"/>
                    </a:lnTo>
                    <a:lnTo>
                      <a:pt x="232" y="158"/>
                    </a:lnTo>
                    <a:lnTo>
                      <a:pt x="248" y="212"/>
                    </a:lnTo>
                    <a:lnTo>
                      <a:pt x="208" y="254"/>
                    </a:lnTo>
                    <a:lnTo>
                      <a:pt x="194" y="288"/>
                    </a:lnTo>
                    <a:lnTo>
                      <a:pt x="196" y="330"/>
                    </a:lnTo>
                    <a:lnTo>
                      <a:pt x="162" y="338"/>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106" name="Freeform 56">
                <a:extLst>
                  <a:ext uri="{FF2B5EF4-FFF2-40B4-BE49-F238E27FC236}">
                    <a16:creationId xmlns:a16="http://schemas.microsoft.com/office/drawing/2014/main" id="{914C2D11-03F9-5F8D-8DB9-3D2502AE2062}"/>
                  </a:ext>
                </a:extLst>
              </p:cNvPr>
              <p:cNvSpPr>
                <a:spLocks/>
              </p:cNvSpPr>
              <p:nvPr/>
            </p:nvSpPr>
            <p:spPr bwMode="auto">
              <a:xfrm>
                <a:off x="1739900" y="2338388"/>
                <a:ext cx="73025" cy="79375"/>
              </a:xfrm>
              <a:custGeom>
                <a:avLst/>
                <a:gdLst>
                  <a:gd name="T0" fmla="*/ 94185022 w 226"/>
                  <a:gd name="T1" fmla="*/ 62488733 h 248"/>
                  <a:gd name="T2" fmla="*/ 93150037 w 226"/>
                  <a:gd name="T3" fmla="*/ 40976158 h 248"/>
                  <a:gd name="T4" fmla="*/ 78659881 w 226"/>
                  <a:gd name="T5" fmla="*/ 18439460 h 248"/>
                  <a:gd name="T6" fmla="*/ 60030150 w 226"/>
                  <a:gd name="T7" fmla="*/ 2048937 h 248"/>
                  <a:gd name="T8" fmla="*/ 11384845 w 226"/>
                  <a:gd name="T9" fmla="*/ 0 h 248"/>
                  <a:gd name="T10" fmla="*/ 0 w 226"/>
                  <a:gd name="T11" fmla="*/ 14341590 h 248"/>
                  <a:gd name="T12" fmla="*/ 18630063 w 226"/>
                  <a:gd name="T13" fmla="*/ 32781063 h 248"/>
                  <a:gd name="T14" fmla="*/ 31049904 w 226"/>
                  <a:gd name="T15" fmla="*/ 49171588 h 248"/>
                  <a:gd name="T16" fmla="*/ 19665048 w 226"/>
                  <a:gd name="T17" fmla="*/ 80928161 h 248"/>
                  <a:gd name="T18" fmla="*/ 34154859 w 226"/>
                  <a:gd name="T19" fmla="*/ 97318712 h 248"/>
                  <a:gd name="T20" fmla="*/ 44505048 w 226"/>
                  <a:gd name="T21" fmla="*/ 100391795 h 248"/>
                  <a:gd name="T22" fmla="*/ 56924882 w 226"/>
                  <a:gd name="T23" fmla="*/ 123953260 h 248"/>
                  <a:gd name="T24" fmla="*/ 80729851 w 226"/>
                  <a:gd name="T25" fmla="*/ 127026395 h 248"/>
                  <a:gd name="T26" fmla="*/ 98324962 w 226"/>
                  <a:gd name="T27" fmla="*/ 105513806 h 248"/>
                  <a:gd name="T28" fmla="*/ 116954980 w 226"/>
                  <a:gd name="T29" fmla="*/ 96294247 h 248"/>
                  <a:gd name="T30" fmla="*/ 114885010 w 226"/>
                  <a:gd name="T31" fmla="*/ 78879232 h 248"/>
                  <a:gd name="T32" fmla="*/ 94185022 w 226"/>
                  <a:gd name="T33" fmla="*/ 62488733 h 2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248"/>
                  <a:gd name="T53" fmla="*/ 226 w 226"/>
                  <a:gd name="T54" fmla="*/ 248 h 2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248">
                    <a:moveTo>
                      <a:pt x="182" y="122"/>
                    </a:moveTo>
                    <a:lnTo>
                      <a:pt x="180" y="80"/>
                    </a:lnTo>
                    <a:lnTo>
                      <a:pt x="152" y="36"/>
                    </a:lnTo>
                    <a:lnTo>
                      <a:pt x="116" y="4"/>
                    </a:lnTo>
                    <a:lnTo>
                      <a:pt x="22" y="0"/>
                    </a:lnTo>
                    <a:lnTo>
                      <a:pt x="0" y="28"/>
                    </a:lnTo>
                    <a:lnTo>
                      <a:pt x="36" y="64"/>
                    </a:lnTo>
                    <a:lnTo>
                      <a:pt x="60" y="96"/>
                    </a:lnTo>
                    <a:lnTo>
                      <a:pt x="38" y="158"/>
                    </a:lnTo>
                    <a:lnTo>
                      <a:pt x="66" y="190"/>
                    </a:lnTo>
                    <a:lnTo>
                      <a:pt x="86" y="196"/>
                    </a:lnTo>
                    <a:lnTo>
                      <a:pt x="110" y="242"/>
                    </a:lnTo>
                    <a:lnTo>
                      <a:pt x="156" y="248"/>
                    </a:lnTo>
                    <a:lnTo>
                      <a:pt x="190" y="206"/>
                    </a:lnTo>
                    <a:lnTo>
                      <a:pt x="226" y="188"/>
                    </a:lnTo>
                    <a:lnTo>
                      <a:pt x="222" y="154"/>
                    </a:lnTo>
                    <a:lnTo>
                      <a:pt x="182" y="122"/>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107" name="Freeform 6">
                <a:extLst>
                  <a:ext uri="{FF2B5EF4-FFF2-40B4-BE49-F238E27FC236}">
                    <a16:creationId xmlns:a16="http://schemas.microsoft.com/office/drawing/2014/main" id="{1D4F1415-CA69-2114-EDE4-829B6E1496C1}"/>
                  </a:ext>
                </a:extLst>
              </p:cNvPr>
              <p:cNvSpPr>
                <a:spLocks/>
              </p:cNvSpPr>
              <p:nvPr/>
            </p:nvSpPr>
            <p:spPr bwMode="auto">
              <a:xfrm>
                <a:off x="1112838" y="2638425"/>
                <a:ext cx="1309688" cy="1462087"/>
              </a:xfrm>
              <a:custGeom>
                <a:avLst/>
                <a:gdLst>
                  <a:gd name="T0" fmla="*/ 2147483647 w 4126"/>
                  <a:gd name="T1" fmla="*/ 2147483647 h 4607"/>
                  <a:gd name="T2" fmla="*/ 2147483647 w 4126"/>
                  <a:gd name="T3" fmla="*/ 2147483647 h 4607"/>
                  <a:gd name="T4" fmla="*/ 2147483647 w 4126"/>
                  <a:gd name="T5" fmla="*/ 2147483647 h 4607"/>
                  <a:gd name="T6" fmla="*/ 2147483647 w 4126"/>
                  <a:gd name="T7" fmla="*/ 2147483647 h 4607"/>
                  <a:gd name="T8" fmla="*/ 2147483647 w 4126"/>
                  <a:gd name="T9" fmla="*/ 2147483647 h 4607"/>
                  <a:gd name="T10" fmla="*/ 2147483647 w 4126"/>
                  <a:gd name="T11" fmla="*/ 2147483647 h 4607"/>
                  <a:gd name="T12" fmla="*/ 2147483647 w 4126"/>
                  <a:gd name="T13" fmla="*/ 2147483647 h 4607"/>
                  <a:gd name="T14" fmla="*/ 2147483647 w 4126"/>
                  <a:gd name="T15" fmla="*/ 2147483647 h 4607"/>
                  <a:gd name="T16" fmla="*/ 2147483647 w 4126"/>
                  <a:gd name="T17" fmla="*/ 2147483647 h 4607"/>
                  <a:gd name="T18" fmla="*/ 2147483647 w 4126"/>
                  <a:gd name="T19" fmla="*/ 2147483647 h 4607"/>
                  <a:gd name="T20" fmla="*/ 2147483647 w 4126"/>
                  <a:gd name="T21" fmla="*/ 2147483647 h 4607"/>
                  <a:gd name="T22" fmla="*/ 2147483647 w 4126"/>
                  <a:gd name="T23" fmla="*/ 2147483647 h 4607"/>
                  <a:gd name="T24" fmla="*/ 2147483647 w 4126"/>
                  <a:gd name="T25" fmla="*/ 2147483647 h 4607"/>
                  <a:gd name="T26" fmla="*/ 2147483647 w 4126"/>
                  <a:gd name="T27" fmla="*/ 2147483647 h 4607"/>
                  <a:gd name="T28" fmla="*/ 2147483647 w 4126"/>
                  <a:gd name="T29" fmla="*/ 2147483647 h 4607"/>
                  <a:gd name="T30" fmla="*/ 2147483647 w 4126"/>
                  <a:gd name="T31" fmla="*/ 2147483647 h 4607"/>
                  <a:gd name="T32" fmla="*/ 2147483647 w 4126"/>
                  <a:gd name="T33" fmla="*/ 2147483647 h 4607"/>
                  <a:gd name="T34" fmla="*/ 2147483647 w 4126"/>
                  <a:gd name="T35" fmla="*/ 2147483647 h 4607"/>
                  <a:gd name="T36" fmla="*/ 2147483647 w 4126"/>
                  <a:gd name="T37" fmla="*/ 2147483647 h 4607"/>
                  <a:gd name="T38" fmla="*/ 2147483647 w 4126"/>
                  <a:gd name="T39" fmla="*/ 2147483647 h 4607"/>
                  <a:gd name="T40" fmla="*/ 2147483647 w 4126"/>
                  <a:gd name="T41" fmla="*/ 2147483647 h 4607"/>
                  <a:gd name="T42" fmla="*/ 2147483647 w 4126"/>
                  <a:gd name="T43" fmla="*/ 2147483647 h 4607"/>
                  <a:gd name="T44" fmla="*/ 2147483647 w 4126"/>
                  <a:gd name="T45" fmla="*/ 2147483647 h 4607"/>
                  <a:gd name="T46" fmla="*/ 2147483647 w 4126"/>
                  <a:gd name="T47" fmla="*/ 2147483647 h 4607"/>
                  <a:gd name="T48" fmla="*/ 2147483647 w 4126"/>
                  <a:gd name="T49" fmla="*/ 2147483647 h 4607"/>
                  <a:gd name="T50" fmla="*/ 2147483647 w 4126"/>
                  <a:gd name="T51" fmla="*/ 2147483647 h 4607"/>
                  <a:gd name="T52" fmla="*/ 2147483647 w 4126"/>
                  <a:gd name="T53" fmla="*/ 2147483647 h 4607"/>
                  <a:gd name="T54" fmla="*/ 2147483647 w 4126"/>
                  <a:gd name="T55" fmla="*/ 2147483647 h 4607"/>
                  <a:gd name="T56" fmla="*/ 2147483647 w 4126"/>
                  <a:gd name="T57" fmla="*/ 2147483647 h 4607"/>
                  <a:gd name="T58" fmla="*/ 2147483647 w 4126"/>
                  <a:gd name="T59" fmla="*/ 2147483647 h 4607"/>
                  <a:gd name="T60" fmla="*/ 2147483647 w 4126"/>
                  <a:gd name="T61" fmla="*/ 2147483647 h 4607"/>
                  <a:gd name="T62" fmla="*/ 2147483647 w 4126"/>
                  <a:gd name="T63" fmla="*/ 2147483647 h 4607"/>
                  <a:gd name="T64" fmla="*/ 2147483647 w 4126"/>
                  <a:gd name="T65" fmla="*/ 2147483647 h 4607"/>
                  <a:gd name="T66" fmla="*/ 2147483647 w 4126"/>
                  <a:gd name="T67" fmla="*/ 2147483647 h 4607"/>
                  <a:gd name="T68" fmla="*/ 2147483647 w 4126"/>
                  <a:gd name="T69" fmla="*/ 2147483647 h 4607"/>
                  <a:gd name="T70" fmla="*/ 2147483647 w 4126"/>
                  <a:gd name="T71" fmla="*/ 2147483647 h 4607"/>
                  <a:gd name="T72" fmla="*/ 2147483647 w 4126"/>
                  <a:gd name="T73" fmla="*/ 2147483647 h 4607"/>
                  <a:gd name="T74" fmla="*/ 2147483647 w 4126"/>
                  <a:gd name="T75" fmla="*/ 2147483647 h 4607"/>
                  <a:gd name="T76" fmla="*/ 2147483647 w 4126"/>
                  <a:gd name="T77" fmla="*/ 2147483647 h 4607"/>
                  <a:gd name="T78" fmla="*/ 2147483647 w 4126"/>
                  <a:gd name="T79" fmla="*/ 2147483647 h 4607"/>
                  <a:gd name="T80" fmla="*/ 2147483647 w 4126"/>
                  <a:gd name="T81" fmla="*/ 2147483647 h 4607"/>
                  <a:gd name="T82" fmla="*/ 2147483647 w 4126"/>
                  <a:gd name="T83" fmla="*/ 2147483647 h 4607"/>
                  <a:gd name="T84" fmla="*/ 2147483647 w 4126"/>
                  <a:gd name="T85" fmla="*/ 2147483647 h 4607"/>
                  <a:gd name="T86" fmla="*/ 2147483647 w 4126"/>
                  <a:gd name="T87" fmla="*/ 2147483647 h 4607"/>
                  <a:gd name="T88" fmla="*/ 2147483647 w 4126"/>
                  <a:gd name="T89" fmla="*/ 2147483647 h 4607"/>
                  <a:gd name="T90" fmla="*/ 2147483647 w 4126"/>
                  <a:gd name="T91" fmla="*/ 2147483647 h 4607"/>
                  <a:gd name="T92" fmla="*/ 2147483647 w 4126"/>
                  <a:gd name="T93" fmla="*/ 2147483647 h 4607"/>
                  <a:gd name="T94" fmla="*/ 2147483647 w 4126"/>
                  <a:gd name="T95" fmla="*/ 2147483647 h 4607"/>
                  <a:gd name="T96" fmla="*/ 2147483647 w 4126"/>
                  <a:gd name="T97" fmla="*/ 2147483647 h 4607"/>
                  <a:gd name="T98" fmla="*/ 2147483647 w 4126"/>
                  <a:gd name="T99" fmla="*/ 2147483647 h 46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126"/>
                  <a:gd name="T151" fmla="*/ 0 h 4607"/>
                  <a:gd name="T152" fmla="*/ 4061 w 4126"/>
                  <a:gd name="T153" fmla="*/ 4598 h 460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126" h="4607">
                    <a:moveTo>
                      <a:pt x="683" y="0"/>
                    </a:moveTo>
                    <a:lnTo>
                      <a:pt x="764" y="96"/>
                    </a:lnTo>
                    <a:lnTo>
                      <a:pt x="1729" y="103"/>
                    </a:lnTo>
                    <a:lnTo>
                      <a:pt x="1781" y="233"/>
                    </a:lnTo>
                    <a:lnTo>
                      <a:pt x="1875" y="371"/>
                    </a:lnTo>
                    <a:lnTo>
                      <a:pt x="1938" y="391"/>
                    </a:lnTo>
                    <a:lnTo>
                      <a:pt x="1959" y="421"/>
                    </a:lnTo>
                    <a:lnTo>
                      <a:pt x="2064" y="481"/>
                    </a:lnTo>
                    <a:lnTo>
                      <a:pt x="2136" y="580"/>
                    </a:lnTo>
                    <a:lnTo>
                      <a:pt x="2188" y="759"/>
                    </a:lnTo>
                    <a:lnTo>
                      <a:pt x="2272" y="898"/>
                    </a:lnTo>
                    <a:lnTo>
                      <a:pt x="2312" y="1016"/>
                    </a:lnTo>
                    <a:lnTo>
                      <a:pt x="2329" y="1146"/>
                    </a:lnTo>
                    <a:lnTo>
                      <a:pt x="2375" y="1274"/>
                    </a:lnTo>
                    <a:lnTo>
                      <a:pt x="2459" y="1334"/>
                    </a:lnTo>
                    <a:lnTo>
                      <a:pt x="2511" y="1274"/>
                    </a:lnTo>
                    <a:lnTo>
                      <a:pt x="2470" y="1224"/>
                    </a:lnTo>
                    <a:lnTo>
                      <a:pt x="2459" y="1165"/>
                    </a:lnTo>
                    <a:lnTo>
                      <a:pt x="2500" y="1106"/>
                    </a:lnTo>
                    <a:lnTo>
                      <a:pt x="2604" y="1214"/>
                    </a:lnTo>
                    <a:lnTo>
                      <a:pt x="2657" y="1334"/>
                    </a:lnTo>
                    <a:lnTo>
                      <a:pt x="2667" y="1453"/>
                    </a:lnTo>
                    <a:lnTo>
                      <a:pt x="2710" y="1502"/>
                    </a:lnTo>
                    <a:lnTo>
                      <a:pt x="2740" y="1710"/>
                    </a:lnTo>
                    <a:lnTo>
                      <a:pt x="2750" y="1879"/>
                    </a:lnTo>
                    <a:lnTo>
                      <a:pt x="2782" y="2038"/>
                    </a:lnTo>
                    <a:lnTo>
                      <a:pt x="2855" y="2177"/>
                    </a:lnTo>
                    <a:lnTo>
                      <a:pt x="2959" y="2306"/>
                    </a:lnTo>
                    <a:lnTo>
                      <a:pt x="3022" y="2425"/>
                    </a:lnTo>
                    <a:lnTo>
                      <a:pt x="3074" y="2564"/>
                    </a:lnTo>
                    <a:lnTo>
                      <a:pt x="3136" y="2703"/>
                    </a:lnTo>
                    <a:lnTo>
                      <a:pt x="3220" y="2852"/>
                    </a:lnTo>
                    <a:lnTo>
                      <a:pt x="3178" y="2980"/>
                    </a:lnTo>
                    <a:lnTo>
                      <a:pt x="3157" y="3099"/>
                    </a:lnTo>
                    <a:lnTo>
                      <a:pt x="3178" y="3238"/>
                    </a:lnTo>
                    <a:lnTo>
                      <a:pt x="3229" y="3377"/>
                    </a:lnTo>
                    <a:lnTo>
                      <a:pt x="3366" y="3407"/>
                    </a:lnTo>
                    <a:lnTo>
                      <a:pt x="3407" y="3496"/>
                    </a:lnTo>
                    <a:lnTo>
                      <a:pt x="3533" y="3457"/>
                    </a:lnTo>
                    <a:lnTo>
                      <a:pt x="3511" y="3388"/>
                    </a:lnTo>
                    <a:lnTo>
                      <a:pt x="3564" y="3327"/>
                    </a:lnTo>
                    <a:lnTo>
                      <a:pt x="3710" y="3467"/>
                    </a:lnTo>
                    <a:lnTo>
                      <a:pt x="3814" y="3615"/>
                    </a:lnTo>
                    <a:lnTo>
                      <a:pt x="3897" y="3764"/>
                    </a:lnTo>
                    <a:lnTo>
                      <a:pt x="3980" y="3913"/>
                    </a:lnTo>
                    <a:lnTo>
                      <a:pt x="4096" y="3972"/>
                    </a:lnTo>
                    <a:lnTo>
                      <a:pt x="4126" y="4112"/>
                    </a:lnTo>
                    <a:lnTo>
                      <a:pt x="4126" y="4290"/>
                    </a:lnTo>
                    <a:lnTo>
                      <a:pt x="4043" y="4389"/>
                    </a:lnTo>
                    <a:lnTo>
                      <a:pt x="3939" y="4439"/>
                    </a:lnTo>
                    <a:lnTo>
                      <a:pt x="3866" y="4509"/>
                    </a:lnTo>
                    <a:lnTo>
                      <a:pt x="3771" y="4607"/>
                    </a:lnTo>
                    <a:lnTo>
                      <a:pt x="3615" y="4557"/>
                    </a:lnTo>
                    <a:lnTo>
                      <a:pt x="3584" y="4379"/>
                    </a:lnTo>
                    <a:lnTo>
                      <a:pt x="3564" y="4270"/>
                    </a:lnTo>
                    <a:lnTo>
                      <a:pt x="3501" y="4092"/>
                    </a:lnTo>
                    <a:lnTo>
                      <a:pt x="3407" y="3943"/>
                    </a:lnTo>
                    <a:lnTo>
                      <a:pt x="3188" y="3804"/>
                    </a:lnTo>
                    <a:lnTo>
                      <a:pt x="3095" y="3684"/>
                    </a:lnTo>
                    <a:lnTo>
                      <a:pt x="2897" y="3467"/>
                    </a:lnTo>
                    <a:lnTo>
                      <a:pt x="2710" y="3337"/>
                    </a:lnTo>
                    <a:lnTo>
                      <a:pt x="2511" y="3228"/>
                    </a:lnTo>
                    <a:lnTo>
                      <a:pt x="2397" y="3089"/>
                    </a:lnTo>
                    <a:lnTo>
                      <a:pt x="2375" y="3009"/>
                    </a:lnTo>
                    <a:lnTo>
                      <a:pt x="2262" y="2940"/>
                    </a:lnTo>
                    <a:lnTo>
                      <a:pt x="2167" y="2861"/>
                    </a:lnTo>
                    <a:lnTo>
                      <a:pt x="2021" y="2782"/>
                    </a:lnTo>
                    <a:lnTo>
                      <a:pt x="2064" y="2603"/>
                    </a:lnTo>
                    <a:lnTo>
                      <a:pt x="2125" y="2395"/>
                    </a:lnTo>
                    <a:lnTo>
                      <a:pt x="2105" y="2186"/>
                    </a:lnTo>
                    <a:lnTo>
                      <a:pt x="2094" y="1959"/>
                    </a:lnTo>
                    <a:lnTo>
                      <a:pt x="2042" y="1790"/>
                    </a:lnTo>
                    <a:lnTo>
                      <a:pt x="1938" y="1612"/>
                    </a:lnTo>
                    <a:lnTo>
                      <a:pt x="1792" y="1561"/>
                    </a:lnTo>
                    <a:lnTo>
                      <a:pt x="1626" y="1453"/>
                    </a:lnTo>
                    <a:lnTo>
                      <a:pt x="1510" y="1284"/>
                    </a:lnTo>
                    <a:lnTo>
                      <a:pt x="1344" y="1175"/>
                    </a:lnTo>
                    <a:lnTo>
                      <a:pt x="1198" y="1085"/>
                    </a:lnTo>
                    <a:lnTo>
                      <a:pt x="1115" y="1096"/>
                    </a:lnTo>
                    <a:lnTo>
                      <a:pt x="1000" y="1056"/>
                    </a:lnTo>
                    <a:lnTo>
                      <a:pt x="853" y="927"/>
                    </a:lnTo>
                    <a:lnTo>
                      <a:pt x="740" y="798"/>
                    </a:lnTo>
                    <a:lnTo>
                      <a:pt x="542" y="699"/>
                    </a:lnTo>
                    <a:lnTo>
                      <a:pt x="438" y="680"/>
                    </a:lnTo>
                    <a:lnTo>
                      <a:pt x="385" y="570"/>
                    </a:lnTo>
                    <a:lnTo>
                      <a:pt x="343" y="450"/>
                    </a:lnTo>
                    <a:lnTo>
                      <a:pt x="229" y="362"/>
                    </a:lnTo>
                    <a:lnTo>
                      <a:pt x="124" y="233"/>
                    </a:lnTo>
                    <a:lnTo>
                      <a:pt x="10" y="194"/>
                    </a:lnTo>
                    <a:lnTo>
                      <a:pt x="0" y="124"/>
                    </a:lnTo>
                    <a:lnTo>
                      <a:pt x="73" y="84"/>
                    </a:lnTo>
                    <a:lnTo>
                      <a:pt x="197" y="113"/>
                    </a:lnTo>
                    <a:lnTo>
                      <a:pt x="355" y="153"/>
                    </a:lnTo>
                    <a:lnTo>
                      <a:pt x="479" y="172"/>
                    </a:lnTo>
                    <a:lnTo>
                      <a:pt x="593" y="213"/>
                    </a:lnTo>
                    <a:lnTo>
                      <a:pt x="708" y="252"/>
                    </a:lnTo>
                    <a:lnTo>
                      <a:pt x="803" y="273"/>
                    </a:lnTo>
                    <a:lnTo>
                      <a:pt x="876" y="371"/>
                    </a:lnTo>
                    <a:lnTo>
                      <a:pt x="853" y="194"/>
                    </a:lnTo>
                    <a:lnTo>
                      <a:pt x="666" y="183"/>
                    </a:lnTo>
                    <a:lnTo>
                      <a:pt x="625" y="93"/>
                    </a:lnTo>
                    <a:lnTo>
                      <a:pt x="683"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108" name="Freeform 14">
                <a:extLst>
                  <a:ext uri="{FF2B5EF4-FFF2-40B4-BE49-F238E27FC236}">
                    <a16:creationId xmlns:a16="http://schemas.microsoft.com/office/drawing/2014/main" id="{422C60C2-EE10-37E6-858A-5F7193C7EDB9}"/>
                  </a:ext>
                </a:extLst>
              </p:cNvPr>
              <p:cNvSpPr>
                <a:spLocks/>
              </p:cNvSpPr>
              <p:nvPr/>
            </p:nvSpPr>
            <p:spPr bwMode="auto">
              <a:xfrm>
                <a:off x="777875" y="1417638"/>
                <a:ext cx="892175" cy="1252537"/>
              </a:xfrm>
              <a:custGeom>
                <a:avLst/>
                <a:gdLst>
                  <a:gd name="T0" fmla="*/ 2147483647 w 2768"/>
                  <a:gd name="T1" fmla="*/ 2147483647 h 3935"/>
                  <a:gd name="T2" fmla="*/ 2147483647 w 2768"/>
                  <a:gd name="T3" fmla="*/ 2147483647 h 3935"/>
                  <a:gd name="T4" fmla="*/ 2147483647 w 2768"/>
                  <a:gd name="T5" fmla="*/ 2147483647 h 3935"/>
                  <a:gd name="T6" fmla="*/ 2147483647 w 2768"/>
                  <a:gd name="T7" fmla="*/ 2147483647 h 3935"/>
                  <a:gd name="T8" fmla="*/ 2147483647 w 2768"/>
                  <a:gd name="T9" fmla="*/ 2147483647 h 3935"/>
                  <a:gd name="T10" fmla="*/ 2147483647 w 2768"/>
                  <a:gd name="T11" fmla="*/ 2147483647 h 3935"/>
                  <a:gd name="T12" fmla="*/ 2147483647 w 2768"/>
                  <a:gd name="T13" fmla="*/ 2147483647 h 3935"/>
                  <a:gd name="T14" fmla="*/ 2147483647 w 2768"/>
                  <a:gd name="T15" fmla="*/ 2147483647 h 3935"/>
                  <a:gd name="T16" fmla="*/ 2147483647 w 2768"/>
                  <a:gd name="T17" fmla="*/ 2147483647 h 3935"/>
                  <a:gd name="T18" fmla="*/ 2147483647 w 2768"/>
                  <a:gd name="T19" fmla="*/ 2147483647 h 3935"/>
                  <a:gd name="T20" fmla="*/ 2147483647 w 2768"/>
                  <a:gd name="T21" fmla="*/ 2147483647 h 3935"/>
                  <a:gd name="T22" fmla="*/ 2147483647 w 2768"/>
                  <a:gd name="T23" fmla="*/ 2147483647 h 3935"/>
                  <a:gd name="T24" fmla="*/ 2147483647 w 2768"/>
                  <a:gd name="T25" fmla="*/ 2147483647 h 3935"/>
                  <a:gd name="T26" fmla="*/ 2147483647 w 2768"/>
                  <a:gd name="T27" fmla="*/ 2147483647 h 3935"/>
                  <a:gd name="T28" fmla="*/ 2147483647 w 2768"/>
                  <a:gd name="T29" fmla="*/ 2147483647 h 3935"/>
                  <a:gd name="T30" fmla="*/ 2147483647 w 2768"/>
                  <a:gd name="T31" fmla="*/ 2147483647 h 3935"/>
                  <a:gd name="T32" fmla="*/ 2147483647 w 2768"/>
                  <a:gd name="T33" fmla="*/ 2147483647 h 3935"/>
                  <a:gd name="T34" fmla="*/ 2147483647 w 2768"/>
                  <a:gd name="T35" fmla="*/ 2147483647 h 3935"/>
                  <a:gd name="T36" fmla="*/ 2147483647 w 2768"/>
                  <a:gd name="T37" fmla="*/ 2147483647 h 3935"/>
                  <a:gd name="T38" fmla="*/ 2147483647 w 2768"/>
                  <a:gd name="T39" fmla="*/ 2147483647 h 3935"/>
                  <a:gd name="T40" fmla="*/ 2147483647 w 2768"/>
                  <a:gd name="T41" fmla="*/ 2147483647 h 3935"/>
                  <a:gd name="T42" fmla="*/ 2147483647 w 2768"/>
                  <a:gd name="T43" fmla="*/ 2147483647 h 3935"/>
                  <a:gd name="T44" fmla="*/ 2147483647 w 2768"/>
                  <a:gd name="T45" fmla="*/ 2147483647 h 3935"/>
                  <a:gd name="T46" fmla="*/ 2147483647 w 2768"/>
                  <a:gd name="T47" fmla="*/ 2147483647 h 3935"/>
                  <a:gd name="T48" fmla="*/ 2147483647 w 2768"/>
                  <a:gd name="T49" fmla="*/ 2147483647 h 3935"/>
                  <a:gd name="T50" fmla="*/ 2147483647 w 2768"/>
                  <a:gd name="T51" fmla="*/ 2147483647 h 3935"/>
                  <a:gd name="T52" fmla="*/ 2147483647 w 2768"/>
                  <a:gd name="T53" fmla="*/ 2147483647 h 3935"/>
                  <a:gd name="T54" fmla="*/ 2147483647 w 2768"/>
                  <a:gd name="T55" fmla="*/ 2147483647 h 3935"/>
                  <a:gd name="T56" fmla="*/ 2147483647 w 2768"/>
                  <a:gd name="T57" fmla="*/ 2147483647 h 3935"/>
                  <a:gd name="T58" fmla="*/ 2147483647 w 2768"/>
                  <a:gd name="T59" fmla="*/ 2147483647 h 3935"/>
                  <a:gd name="T60" fmla="*/ 2147483647 w 2768"/>
                  <a:gd name="T61" fmla="*/ 2147483647 h 3935"/>
                  <a:gd name="T62" fmla="*/ 2147483647 w 2768"/>
                  <a:gd name="T63" fmla="*/ 2147483647 h 3935"/>
                  <a:gd name="T64" fmla="*/ 2147483647 w 2768"/>
                  <a:gd name="T65" fmla="*/ 2147483647 h 3935"/>
                  <a:gd name="T66" fmla="*/ 2147483647 w 2768"/>
                  <a:gd name="T67" fmla="*/ 2147483647 h 3935"/>
                  <a:gd name="T68" fmla="*/ 2147483647 w 2768"/>
                  <a:gd name="T69" fmla="*/ 2147483647 h 3935"/>
                  <a:gd name="T70" fmla="*/ 0 w 2768"/>
                  <a:gd name="T71" fmla="*/ 2147483647 h 3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768"/>
                  <a:gd name="T109" fmla="*/ 0 h 3935"/>
                  <a:gd name="T110" fmla="*/ 2768 w 2768"/>
                  <a:gd name="T111" fmla="*/ 3935 h 3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768" h="3935">
                    <a:moveTo>
                      <a:pt x="117" y="0"/>
                    </a:moveTo>
                    <a:lnTo>
                      <a:pt x="1523" y="18"/>
                    </a:lnTo>
                    <a:lnTo>
                      <a:pt x="1476" y="110"/>
                    </a:lnTo>
                    <a:lnTo>
                      <a:pt x="1417" y="206"/>
                    </a:lnTo>
                    <a:lnTo>
                      <a:pt x="1315" y="265"/>
                    </a:lnTo>
                    <a:lnTo>
                      <a:pt x="1325" y="374"/>
                    </a:lnTo>
                    <a:lnTo>
                      <a:pt x="1387" y="453"/>
                    </a:lnTo>
                    <a:lnTo>
                      <a:pt x="1479" y="552"/>
                    </a:lnTo>
                    <a:lnTo>
                      <a:pt x="1456" y="699"/>
                    </a:lnTo>
                    <a:lnTo>
                      <a:pt x="1472" y="835"/>
                    </a:lnTo>
                    <a:lnTo>
                      <a:pt x="1392" y="931"/>
                    </a:lnTo>
                    <a:lnTo>
                      <a:pt x="1424" y="1003"/>
                    </a:lnTo>
                    <a:lnTo>
                      <a:pt x="1448" y="1117"/>
                    </a:lnTo>
                    <a:lnTo>
                      <a:pt x="1459" y="1225"/>
                    </a:lnTo>
                    <a:lnTo>
                      <a:pt x="1531" y="1344"/>
                    </a:lnTo>
                    <a:lnTo>
                      <a:pt x="1499" y="1521"/>
                    </a:lnTo>
                    <a:lnTo>
                      <a:pt x="1509" y="1660"/>
                    </a:lnTo>
                    <a:lnTo>
                      <a:pt x="1520" y="1848"/>
                    </a:lnTo>
                    <a:lnTo>
                      <a:pt x="1531" y="1937"/>
                    </a:lnTo>
                    <a:lnTo>
                      <a:pt x="1596" y="2038"/>
                    </a:lnTo>
                    <a:lnTo>
                      <a:pt x="1613" y="2144"/>
                    </a:lnTo>
                    <a:lnTo>
                      <a:pt x="1725" y="2234"/>
                    </a:lnTo>
                    <a:lnTo>
                      <a:pt x="1797" y="2323"/>
                    </a:lnTo>
                    <a:lnTo>
                      <a:pt x="1910" y="2402"/>
                    </a:lnTo>
                    <a:lnTo>
                      <a:pt x="1960" y="2513"/>
                    </a:lnTo>
                    <a:lnTo>
                      <a:pt x="2081" y="2656"/>
                    </a:lnTo>
                    <a:lnTo>
                      <a:pt x="2176" y="2773"/>
                    </a:lnTo>
                    <a:lnTo>
                      <a:pt x="2200" y="2931"/>
                    </a:lnTo>
                    <a:lnTo>
                      <a:pt x="2232" y="3083"/>
                    </a:lnTo>
                    <a:lnTo>
                      <a:pt x="2288" y="3203"/>
                    </a:lnTo>
                    <a:lnTo>
                      <a:pt x="2400" y="3291"/>
                    </a:lnTo>
                    <a:lnTo>
                      <a:pt x="2488" y="3307"/>
                    </a:lnTo>
                    <a:lnTo>
                      <a:pt x="2553" y="3487"/>
                    </a:lnTo>
                    <a:lnTo>
                      <a:pt x="2647" y="3591"/>
                    </a:lnTo>
                    <a:lnTo>
                      <a:pt x="2714" y="3695"/>
                    </a:lnTo>
                    <a:lnTo>
                      <a:pt x="2768" y="3825"/>
                    </a:lnTo>
                    <a:lnTo>
                      <a:pt x="2740" y="3935"/>
                    </a:lnTo>
                    <a:lnTo>
                      <a:pt x="1792" y="3931"/>
                    </a:lnTo>
                    <a:lnTo>
                      <a:pt x="1712" y="3835"/>
                    </a:lnTo>
                    <a:lnTo>
                      <a:pt x="1744" y="3715"/>
                    </a:lnTo>
                    <a:lnTo>
                      <a:pt x="1744" y="3627"/>
                    </a:lnTo>
                    <a:lnTo>
                      <a:pt x="1720" y="3467"/>
                    </a:lnTo>
                    <a:lnTo>
                      <a:pt x="1664" y="3387"/>
                    </a:lnTo>
                    <a:lnTo>
                      <a:pt x="1592" y="3283"/>
                    </a:lnTo>
                    <a:lnTo>
                      <a:pt x="1536" y="3195"/>
                    </a:lnTo>
                    <a:lnTo>
                      <a:pt x="1408" y="3043"/>
                    </a:lnTo>
                    <a:lnTo>
                      <a:pt x="1248" y="2891"/>
                    </a:lnTo>
                    <a:lnTo>
                      <a:pt x="1200" y="2747"/>
                    </a:lnTo>
                    <a:lnTo>
                      <a:pt x="1144" y="2699"/>
                    </a:lnTo>
                    <a:lnTo>
                      <a:pt x="1088" y="2635"/>
                    </a:lnTo>
                    <a:lnTo>
                      <a:pt x="1008" y="2619"/>
                    </a:lnTo>
                    <a:lnTo>
                      <a:pt x="952" y="2563"/>
                    </a:lnTo>
                    <a:lnTo>
                      <a:pt x="987" y="2452"/>
                    </a:lnTo>
                    <a:lnTo>
                      <a:pt x="853" y="2363"/>
                    </a:lnTo>
                    <a:lnTo>
                      <a:pt x="771" y="2283"/>
                    </a:lnTo>
                    <a:lnTo>
                      <a:pt x="700" y="2144"/>
                    </a:lnTo>
                    <a:lnTo>
                      <a:pt x="600" y="2107"/>
                    </a:lnTo>
                    <a:lnTo>
                      <a:pt x="576" y="1915"/>
                    </a:lnTo>
                    <a:lnTo>
                      <a:pt x="584" y="1795"/>
                    </a:lnTo>
                    <a:lnTo>
                      <a:pt x="488" y="1683"/>
                    </a:lnTo>
                    <a:lnTo>
                      <a:pt x="472" y="1539"/>
                    </a:lnTo>
                    <a:lnTo>
                      <a:pt x="440" y="1435"/>
                    </a:lnTo>
                    <a:lnTo>
                      <a:pt x="400" y="1315"/>
                    </a:lnTo>
                    <a:lnTo>
                      <a:pt x="344" y="1203"/>
                    </a:lnTo>
                    <a:lnTo>
                      <a:pt x="328" y="1083"/>
                    </a:lnTo>
                    <a:lnTo>
                      <a:pt x="336" y="915"/>
                    </a:lnTo>
                    <a:lnTo>
                      <a:pt x="224" y="795"/>
                    </a:lnTo>
                    <a:lnTo>
                      <a:pt x="136" y="659"/>
                    </a:lnTo>
                    <a:lnTo>
                      <a:pt x="120" y="547"/>
                    </a:lnTo>
                    <a:lnTo>
                      <a:pt x="155" y="424"/>
                    </a:lnTo>
                    <a:lnTo>
                      <a:pt x="105" y="196"/>
                    </a:lnTo>
                    <a:lnTo>
                      <a:pt x="0" y="91"/>
                    </a:lnTo>
                    <a:lnTo>
                      <a:pt x="117"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grpSp>
        <p:grpSp>
          <p:nvGrpSpPr>
            <p:cNvPr id="65" name="280 Grupo">
              <a:extLst>
                <a:ext uri="{FF2B5EF4-FFF2-40B4-BE49-F238E27FC236}">
                  <a16:creationId xmlns:a16="http://schemas.microsoft.com/office/drawing/2014/main" id="{73C5C734-B0A6-B03B-5219-99310CA2EB61}"/>
                </a:ext>
              </a:extLst>
            </p:cNvPr>
            <p:cNvGrpSpPr/>
            <p:nvPr/>
          </p:nvGrpSpPr>
          <p:grpSpPr>
            <a:xfrm>
              <a:off x="6594308" y="3181989"/>
              <a:ext cx="5355145" cy="2493937"/>
              <a:chOff x="6594308" y="3181989"/>
              <a:chExt cx="5355145" cy="2493937"/>
            </a:xfrm>
          </p:grpSpPr>
          <p:cxnSp>
            <p:nvCxnSpPr>
              <p:cNvPr id="66" name="肘形连接符 166">
                <a:extLst>
                  <a:ext uri="{FF2B5EF4-FFF2-40B4-BE49-F238E27FC236}">
                    <a16:creationId xmlns:a16="http://schemas.microsoft.com/office/drawing/2014/main" id="{EB5686DA-BCA9-B743-2F38-9F8CDA6ED683}"/>
                  </a:ext>
                </a:extLst>
              </p:cNvPr>
              <p:cNvCxnSpPr>
                <a:cxnSpLocks/>
              </p:cNvCxnSpPr>
              <p:nvPr/>
            </p:nvCxnSpPr>
            <p:spPr>
              <a:xfrm rot="10800000" flipV="1">
                <a:off x="7976472" y="4974440"/>
                <a:ext cx="1082812" cy="351908"/>
              </a:xfrm>
              <a:prstGeom prst="bentConnector3">
                <a:avLst>
                  <a:gd name="adj1" fmla="val 50000"/>
                </a:avLst>
              </a:prstGeom>
              <a:noFill/>
              <a:ln w="9525">
                <a:solidFill>
                  <a:srgbClr val="A42145"/>
                </a:solidFill>
                <a:prstDash val="sysDash"/>
                <a:miter lim="800000"/>
                <a:headEnd/>
                <a:tailEnd/>
              </a:ln>
            </p:spPr>
          </p:cxnSp>
          <p:sp>
            <p:nvSpPr>
              <p:cNvPr id="67" name="Oval 25">
                <a:extLst>
                  <a:ext uri="{FF2B5EF4-FFF2-40B4-BE49-F238E27FC236}">
                    <a16:creationId xmlns:a16="http://schemas.microsoft.com/office/drawing/2014/main" id="{787D5A77-BE48-A5D4-49C9-89EBD1039C1C}"/>
                  </a:ext>
                </a:extLst>
              </p:cNvPr>
              <p:cNvSpPr>
                <a:spLocks noChangeArrowheads="1"/>
              </p:cNvSpPr>
              <p:nvPr/>
            </p:nvSpPr>
            <p:spPr bwMode="gray">
              <a:xfrm>
                <a:off x="9087041" y="4954654"/>
                <a:ext cx="93916" cy="95273"/>
              </a:xfrm>
              <a:prstGeom prst="ellipse">
                <a:avLst/>
              </a:prstGeom>
              <a:solidFill>
                <a:sysClr val="windowText" lastClr="000000"/>
              </a:solidFill>
              <a:ln w="12700">
                <a:solidFill>
                  <a:sysClr val="window" lastClr="FFFFFF"/>
                </a:solidFill>
                <a:round/>
                <a:headEnd/>
                <a:tailEnd/>
              </a:ln>
              <a:effectLst>
                <a:outerShdw dist="35921" dir="2700000" sx="66000" sy="66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宋体" panose="02010600030101010101" pitchFamily="2" charset="-122"/>
                </a:endParaRPr>
              </a:p>
            </p:txBody>
          </p:sp>
          <p:sp>
            <p:nvSpPr>
              <p:cNvPr id="68" name="CuadroTexto 145">
                <a:extLst>
                  <a:ext uri="{FF2B5EF4-FFF2-40B4-BE49-F238E27FC236}">
                    <a16:creationId xmlns:a16="http://schemas.microsoft.com/office/drawing/2014/main" id="{37B3EA19-FDC4-D91F-3CCF-3F128C8DC176}"/>
                  </a:ext>
                </a:extLst>
              </p:cNvPr>
              <p:cNvSpPr txBox="1"/>
              <p:nvPr/>
            </p:nvSpPr>
            <p:spPr>
              <a:xfrm>
                <a:off x="9613260" y="3181989"/>
                <a:ext cx="2336193" cy="55416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600" b="1" i="0" u="none" strike="noStrike" kern="0" cap="none" spc="0" normalizeH="0" baseline="0" noProof="0" dirty="0">
                    <a:ln>
                      <a:noFill/>
                    </a:ln>
                    <a:solidFill>
                      <a:prstClr val="black"/>
                    </a:solidFill>
                    <a:effectLst/>
                    <a:uLnTx/>
                    <a:uFillTx/>
                    <a:latin typeface="Montserrat" panose="00000500000000000000" pitchFamily="2" charset="0"/>
                  </a:rPr>
                  <a:t>TAMAULIPAS</a:t>
                </a:r>
              </a:p>
            </p:txBody>
          </p:sp>
          <p:sp>
            <p:nvSpPr>
              <p:cNvPr id="69" name="CuadroTexto 151">
                <a:extLst>
                  <a:ext uri="{FF2B5EF4-FFF2-40B4-BE49-F238E27FC236}">
                    <a16:creationId xmlns:a16="http://schemas.microsoft.com/office/drawing/2014/main" id="{C741E1D7-2E05-31DA-AC21-9EA3718FB621}"/>
                  </a:ext>
                </a:extLst>
              </p:cNvPr>
              <p:cNvSpPr txBox="1"/>
              <p:nvPr/>
            </p:nvSpPr>
            <p:spPr>
              <a:xfrm>
                <a:off x="6594308" y="4359336"/>
                <a:ext cx="1324847" cy="47033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s-MX" sz="600" b="1" kern="0" dirty="0">
                    <a:solidFill>
                      <a:prstClr val="black"/>
                    </a:solidFill>
                    <a:latin typeface="Montserrat" panose="00000500000000000000" pitchFamily="2" charset="0"/>
                  </a:rPr>
                  <a:t>JALISCO</a:t>
                </a:r>
                <a:endParaRPr kumimoji="0" lang="es-MX" sz="600" b="1" i="0" u="none" strike="noStrike" kern="0" cap="none" spc="0" normalizeH="0" baseline="0" noProof="0" dirty="0">
                  <a:ln>
                    <a:noFill/>
                  </a:ln>
                  <a:solidFill>
                    <a:prstClr val="black"/>
                  </a:solidFill>
                  <a:effectLst/>
                  <a:uLnTx/>
                  <a:uFillTx/>
                  <a:latin typeface="Montserrat" panose="00000500000000000000" pitchFamily="2" charset="0"/>
                </a:endParaRPr>
              </a:p>
            </p:txBody>
          </p:sp>
          <p:sp>
            <p:nvSpPr>
              <p:cNvPr id="70" name="CuadroTexto 154">
                <a:extLst>
                  <a:ext uri="{FF2B5EF4-FFF2-40B4-BE49-F238E27FC236}">
                    <a16:creationId xmlns:a16="http://schemas.microsoft.com/office/drawing/2014/main" id="{5E76AEB5-D096-B48C-4224-1F6F90066E96}"/>
                  </a:ext>
                </a:extLst>
              </p:cNvPr>
              <p:cNvSpPr txBox="1"/>
              <p:nvPr/>
            </p:nvSpPr>
            <p:spPr>
              <a:xfrm>
                <a:off x="7114069" y="5205591"/>
                <a:ext cx="1485336" cy="47033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s-MX" sz="600" b="1" kern="0" dirty="0">
                    <a:solidFill>
                      <a:prstClr val="black"/>
                    </a:solidFill>
                    <a:latin typeface="Montserrat" panose="00000500000000000000" pitchFamily="2" charset="0"/>
                  </a:rPr>
                  <a:t>MORELOS</a:t>
                </a:r>
                <a:endParaRPr kumimoji="0" lang="es-MX" sz="600" b="1" i="0" u="none" strike="noStrike" kern="0" cap="none" spc="0" normalizeH="0" baseline="0" noProof="0" dirty="0">
                  <a:ln>
                    <a:noFill/>
                  </a:ln>
                  <a:solidFill>
                    <a:prstClr val="black"/>
                  </a:solidFill>
                  <a:effectLst/>
                  <a:uLnTx/>
                  <a:uFillTx/>
                  <a:latin typeface="Montserrat" panose="00000500000000000000" pitchFamily="2" charset="0"/>
                </a:endParaRPr>
              </a:p>
            </p:txBody>
          </p:sp>
          <p:sp>
            <p:nvSpPr>
              <p:cNvPr id="71" name="Oval 25">
                <a:extLst>
                  <a:ext uri="{FF2B5EF4-FFF2-40B4-BE49-F238E27FC236}">
                    <a16:creationId xmlns:a16="http://schemas.microsoft.com/office/drawing/2014/main" id="{78DA1EB6-8E20-8FEF-E51D-C24A2EB02C4D}"/>
                  </a:ext>
                </a:extLst>
              </p:cNvPr>
              <p:cNvSpPr>
                <a:spLocks noChangeArrowheads="1"/>
              </p:cNvSpPr>
              <p:nvPr/>
            </p:nvSpPr>
            <p:spPr bwMode="gray">
              <a:xfrm>
                <a:off x="8109894" y="4318402"/>
                <a:ext cx="101998" cy="114108"/>
              </a:xfrm>
              <a:prstGeom prst="ellipse">
                <a:avLst/>
              </a:prstGeom>
              <a:solidFill>
                <a:sysClr val="windowText" lastClr="000000"/>
              </a:solidFill>
              <a:ln w="12700">
                <a:solidFill>
                  <a:sysClr val="window" lastClr="FFFFFF"/>
                </a:solidFill>
                <a:round/>
                <a:headEnd/>
                <a:tailEnd/>
              </a:ln>
              <a:effectLst>
                <a:outerShdw dist="35921" dir="2700000" sx="66000" sy="66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宋体" panose="02010600030101010101" pitchFamily="2" charset="-122"/>
                </a:endParaRPr>
              </a:p>
            </p:txBody>
          </p:sp>
          <p:sp>
            <p:nvSpPr>
              <p:cNvPr id="72" name="Oval 25">
                <a:extLst>
                  <a:ext uri="{FF2B5EF4-FFF2-40B4-BE49-F238E27FC236}">
                    <a16:creationId xmlns:a16="http://schemas.microsoft.com/office/drawing/2014/main" id="{1ADEF943-779C-2CED-0F9A-1ECBB150AB52}"/>
                  </a:ext>
                </a:extLst>
              </p:cNvPr>
              <p:cNvSpPr>
                <a:spLocks noChangeArrowheads="1"/>
              </p:cNvSpPr>
              <p:nvPr/>
            </p:nvSpPr>
            <p:spPr bwMode="gray">
              <a:xfrm>
                <a:off x="9113953" y="3364313"/>
                <a:ext cx="101998" cy="114108"/>
              </a:xfrm>
              <a:prstGeom prst="ellipse">
                <a:avLst/>
              </a:prstGeom>
              <a:solidFill>
                <a:sysClr val="windowText" lastClr="000000"/>
              </a:solidFill>
              <a:ln w="12700">
                <a:solidFill>
                  <a:sysClr val="window" lastClr="FFFFFF"/>
                </a:solidFill>
                <a:round/>
                <a:headEnd/>
                <a:tailEnd/>
              </a:ln>
              <a:effectLst>
                <a:outerShdw dist="35921" dir="2700000" sx="66000" sy="66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宋体" panose="02010600030101010101" pitchFamily="2" charset="-122"/>
                </a:endParaRPr>
              </a:p>
            </p:txBody>
          </p:sp>
          <p:cxnSp>
            <p:nvCxnSpPr>
              <p:cNvPr id="73" name="肘形连接符 166">
                <a:extLst>
                  <a:ext uri="{FF2B5EF4-FFF2-40B4-BE49-F238E27FC236}">
                    <a16:creationId xmlns:a16="http://schemas.microsoft.com/office/drawing/2014/main" id="{7D5F1BDD-CA39-6218-1191-9D394A6BA9CB}"/>
                  </a:ext>
                </a:extLst>
              </p:cNvPr>
              <p:cNvCxnSpPr>
                <a:cxnSpLocks/>
                <a:stCxn id="68" idx="1"/>
              </p:cNvCxnSpPr>
              <p:nvPr/>
            </p:nvCxnSpPr>
            <p:spPr>
              <a:xfrm rot="10800000">
                <a:off x="9239941" y="3413147"/>
                <a:ext cx="373322" cy="45929"/>
              </a:xfrm>
              <a:prstGeom prst="bentConnector3">
                <a:avLst>
                  <a:gd name="adj1" fmla="val 50000"/>
                </a:avLst>
              </a:prstGeom>
              <a:noFill/>
              <a:ln w="9525">
                <a:solidFill>
                  <a:srgbClr val="A42145"/>
                </a:solidFill>
                <a:prstDash val="sysDash"/>
                <a:miter lim="800000"/>
                <a:headEnd/>
                <a:tailEnd/>
              </a:ln>
            </p:spPr>
          </p:cxnSp>
        </p:grpSp>
      </p:grpSp>
    </p:spTree>
    <p:extLst>
      <p:ext uri="{BB962C8B-B14F-4D97-AF65-F5344CB8AC3E}">
        <p14:creationId xmlns:p14="http://schemas.microsoft.com/office/powerpoint/2010/main" val="1406889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a:extLst>
              <a:ext uri="{FF2B5EF4-FFF2-40B4-BE49-F238E27FC236}">
                <a16:creationId xmlns:a16="http://schemas.microsoft.com/office/drawing/2014/main" id="{2AD8CD05-E7E2-4D21-87CA-57AB2F31B9C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sp>
        <p:nvSpPr>
          <p:cNvPr id="8" name="Título 1">
            <a:extLst>
              <a:ext uri="{FF2B5EF4-FFF2-40B4-BE49-F238E27FC236}">
                <a16:creationId xmlns:a16="http://schemas.microsoft.com/office/drawing/2014/main" id="{6C0E8E62-A1B2-BF4E-AFC6-9DB2CF4085CC}"/>
              </a:ext>
            </a:extLst>
          </p:cNvPr>
          <p:cNvSpPr>
            <a:spLocks noGrp="1"/>
          </p:cNvSpPr>
          <p:nvPr>
            <p:ph type="title"/>
          </p:nvPr>
        </p:nvSpPr>
        <p:spPr>
          <a:xfrm>
            <a:off x="990600" y="246589"/>
            <a:ext cx="8053528" cy="628297"/>
          </a:xfrm>
          <a:prstGeom prst="rect">
            <a:avLst/>
          </a:prstGeom>
        </p:spPr>
        <p:txBody>
          <a:bodyPr/>
          <a:lstStyle/>
          <a:p>
            <a:r>
              <a:rPr lang="es-MX" dirty="0">
                <a:solidFill>
                  <a:srgbClr val="275D55"/>
                </a:solidFill>
                <a:latin typeface="Montserrat" panose="00000500000000000000" pitchFamily="2" charset="0"/>
              </a:rPr>
              <a:t>II. </a:t>
            </a:r>
            <a:r>
              <a:rPr lang="es-MX" dirty="0"/>
              <a:t>Desarrollo</a:t>
            </a:r>
          </a:p>
        </p:txBody>
      </p:sp>
      <p:sp>
        <p:nvSpPr>
          <p:cNvPr id="5" name="Rectangle 2"/>
          <p:cNvSpPr/>
          <p:nvPr/>
        </p:nvSpPr>
        <p:spPr>
          <a:xfrm>
            <a:off x="226423" y="2074845"/>
            <a:ext cx="9032533" cy="3925365"/>
          </a:xfrm>
          <a:prstGeom prst="rect">
            <a:avLst/>
          </a:prstGeom>
        </p:spPr>
        <p:txBody>
          <a:bodyPr wrap="square">
            <a:noAutofit/>
          </a:bodyPr>
          <a:lstStyle/>
          <a:p>
            <a:pPr algn="just">
              <a:buClr>
                <a:srgbClr val="C00000"/>
              </a:buClr>
              <a:buSzPct val="176000"/>
            </a:pPr>
            <a:r>
              <a:rPr lang="es-ES" sz="1600" b="1" dirty="0">
                <a:latin typeface="Montserrat" panose="00000500000000000000" pitchFamily="2" charset="0"/>
                <a:cs typeface="Arial" pitchFamily="34" charset="0"/>
              </a:rPr>
              <a:t>Optimizar la utilización de inmuebles propios,</a:t>
            </a:r>
            <a:r>
              <a:rPr lang="es-ES" sz="1600" dirty="0">
                <a:latin typeface="Montserrat" panose="00000500000000000000" pitchFamily="2" charset="0"/>
                <a:cs typeface="Arial" pitchFamily="34" charset="0"/>
              </a:rPr>
              <a:t> identificando aquellos que se encuentran subutilizados, depurando superficies propias y rentadas para su óptimo aprovechamiento.</a:t>
            </a:r>
          </a:p>
          <a:p>
            <a:pPr marL="342900" lvl="0" indent="-342900" algn="just">
              <a:buClr>
                <a:srgbClr val="C00000"/>
              </a:buClr>
              <a:buSzPct val="176000"/>
              <a:buFont typeface="+mj-lt"/>
              <a:buAutoNum type="arabicPeriod"/>
            </a:pPr>
            <a:endParaRPr lang="es-MX" sz="1600" dirty="0">
              <a:latin typeface="Montserrat" panose="00000500000000000000" pitchFamily="2" charset="0"/>
            </a:endParaRPr>
          </a:p>
          <a:p>
            <a:pPr marL="342900" lvl="0" indent="-342900" algn="just">
              <a:buClr>
                <a:srgbClr val="C00000"/>
              </a:buClr>
              <a:buSzPct val="176000"/>
              <a:buFont typeface="+mj-lt"/>
              <a:buAutoNum type="arabicPeriod"/>
            </a:pPr>
            <a:endParaRPr lang="es-MX" sz="1600" dirty="0">
              <a:latin typeface="Montserrat" panose="00000500000000000000" pitchFamily="2" charset="0"/>
            </a:endParaRPr>
          </a:p>
          <a:p>
            <a:pPr algn="just">
              <a:buClr>
                <a:srgbClr val="C00000"/>
              </a:buClr>
              <a:buSzPct val="176000"/>
            </a:pPr>
            <a:r>
              <a:rPr lang="es-ES" sz="1600" b="1" dirty="0">
                <a:latin typeface="Montserrat" panose="00000500000000000000" pitchFamily="2" charset="0"/>
                <a:cs typeface="Arial" pitchFamily="34" charset="0"/>
              </a:rPr>
              <a:t>Solamente autorizar el incremento de renta debidamente justificado, </a:t>
            </a:r>
            <a:r>
              <a:rPr lang="es-ES" sz="1600" dirty="0">
                <a:latin typeface="Montserrat" panose="00000500000000000000" pitchFamily="2" charset="0"/>
                <a:cs typeface="Arial" pitchFamily="34" charset="0"/>
              </a:rPr>
              <a:t>negociando la renovación de contratos sin incremento y otorgando el incremento en plazos no menores a dos años.</a:t>
            </a:r>
          </a:p>
          <a:p>
            <a:pPr marL="342900" lvl="0" indent="-342900" algn="just">
              <a:buClr>
                <a:srgbClr val="C00000"/>
              </a:buClr>
              <a:buSzPct val="176000"/>
              <a:buFont typeface="+mj-lt"/>
              <a:buAutoNum type="arabicPeriod"/>
            </a:pPr>
            <a:endParaRPr lang="es-MX" sz="1600" dirty="0">
              <a:latin typeface="Montserrat" panose="00000500000000000000" pitchFamily="2" charset="0"/>
            </a:endParaRPr>
          </a:p>
          <a:p>
            <a:pPr algn="just">
              <a:buClr>
                <a:srgbClr val="C00000"/>
              </a:buClr>
              <a:buSzPct val="176000"/>
            </a:pPr>
            <a:endParaRPr lang="es-MX" sz="1600" b="1" dirty="0">
              <a:latin typeface="Montserrat" panose="00000500000000000000" pitchFamily="2" charset="0"/>
              <a:cs typeface="Arial" pitchFamily="34" charset="0"/>
            </a:endParaRPr>
          </a:p>
          <a:p>
            <a:pPr algn="just">
              <a:buClr>
                <a:srgbClr val="C00000"/>
              </a:buClr>
              <a:buSzPct val="176000"/>
            </a:pPr>
            <a:r>
              <a:rPr lang="es-ES" sz="1600" b="1" dirty="0">
                <a:latin typeface="Montserrat" panose="00000500000000000000" pitchFamily="2" charset="0"/>
                <a:cs typeface="Arial" pitchFamily="34" charset="0"/>
              </a:rPr>
              <a:t>Sustitución de inmuebles </a:t>
            </a:r>
            <a:r>
              <a:rPr lang="es-ES" sz="1600" dirty="0">
                <a:latin typeface="Montserrat" panose="00000500000000000000" pitchFamily="2" charset="0"/>
                <a:cs typeface="Arial" pitchFamily="34" charset="0"/>
              </a:rPr>
              <a:t>en apego a los programas institucionales enfocados en la baja y enajenación de bienes resguardados; se elaborarán estudios de mercado considerando al menos tres alternativas inmobiliarias.</a:t>
            </a:r>
          </a:p>
        </p:txBody>
      </p:sp>
      <p:sp>
        <p:nvSpPr>
          <p:cNvPr id="3" name="CuadroTexto 2">
            <a:extLst>
              <a:ext uri="{FF2B5EF4-FFF2-40B4-BE49-F238E27FC236}">
                <a16:creationId xmlns:a16="http://schemas.microsoft.com/office/drawing/2014/main" id="{9A4F885A-EF6A-4B3F-EC1C-CCE65AB1F89C}"/>
              </a:ext>
            </a:extLst>
          </p:cNvPr>
          <p:cNvSpPr txBox="1"/>
          <p:nvPr/>
        </p:nvSpPr>
        <p:spPr>
          <a:xfrm>
            <a:off x="226423" y="1037885"/>
            <a:ext cx="11408228" cy="923330"/>
          </a:xfrm>
          <a:prstGeom prst="rect">
            <a:avLst/>
          </a:prstGeom>
          <a:noFill/>
        </p:spPr>
        <p:txBody>
          <a:bodyPr wrap="square">
            <a:spAutoFit/>
          </a:bodyPr>
          <a:lstStyle/>
          <a:p>
            <a:pPr algn="just">
              <a:buClr>
                <a:srgbClr val="C00000"/>
              </a:buClr>
              <a:buSzPct val="176000"/>
            </a:pPr>
            <a:r>
              <a:rPr lang="es-MX" sz="1800" b="1" dirty="0">
                <a:solidFill>
                  <a:srgbClr val="245C4F"/>
                </a:solidFill>
                <a:latin typeface="Montserrat" panose="00000500000000000000" pitchFamily="2" charset="0"/>
              </a:rPr>
              <a:t>Programa de Arrendamiento de Inmuebles IMSS Arrendatario Régimen Ordinario 2023 </a:t>
            </a:r>
            <a:endParaRPr lang="es-ES" sz="1800" b="1" dirty="0">
              <a:latin typeface="Montserrat" panose="00000500000000000000" pitchFamily="2" charset="0"/>
            </a:endParaRPr>
          </a:p>
          <a:p>
            <a:pPr lvl="0" algn="just">
              <a:buClr>
                <a:srgbClr val="C00000"/>
              </a:buClr>
              <a:buSzPct val="176000"/>
            </a:pPr>
            <a:endParaRPr lang="es-ES" sz="1600" b="1" dirty="0">
              <a:latin typeface="Montserrat" panose="00000500000000000000" pitchFamily="2" charset="0"/>
            </a:endParaRPr>
          </a:p>
          <a:p>
            <a:pPr lvl="0" algn="just">
              <a:buClr>
                <a:srgbClr val="C00000"/>
              </a:buClr>
              <a:buSzPct val="176000"/>
            </a:pPr>
            <a:r>
              <a:rPr lang="es-ES" sz="1800" b="1" dirty="0">
                <a:latin typeface="Montserrat" panose="00000500000000000000" pitchFamily="2" charset="0"/>
              </a:rPr>
              <a:t>Estrategias:</a:t>
            </a:r>
            <a:endParaRPr lang="es-MX" sz="1800" b="1" dirty="0">
              <a:latin typeface="Montserrat" panose="00000500000000000000" pitchFamily="2" charset="0"/>
            </a:endParaRPr>
          </a:p>
        </p:txBody>
      </p:sp>
      <p:pic>
        <p:nvPicPr>
          <p:cNvPr id="10" name="Imagen 9">
            <a:extLst>
              <a:ext uri="{FF2B5EF4-FFF2-40B4-BE49-F238E27FC236}">
                <a16:creationId xmlns:a16="http://schemas.microsoft.com/office/drawing/2014/main" id="{7CF129E9-2957-2F20-A05E-32F05A4D0B17}"/>
              </a:ext>
            </a:extLst>
          </p:cNvPr>
          <p:cNvPicPr>
            <a:picLocks noChangeAspect="1"/>
          </p:cNvPicPr>
          <p:nvPr/>
        </p:nvPicPr>
        <p:blipFill>
          <a:blip r:embed="rId4"/>
          <a:stretch>
            <a:fillRect/>
          </a:stretch>
        </p:blipFill>
        <p:spPr>
          <a:xfrm>
            <a:off x="9492469" y="1685988"/>
            <a:ext cx="2011680" cy="110489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Imagen 11">
            <a:extLst>
              <a:ext uri="{FF2B5EF4-FFF2-40B4-BE49-F238E27FC236}">
                <a16:creationId xmlns:a16="http://schemas.microsoft.com/office/drawing/2014/main" id="{B98CC0EB-A480-EEE2-0456-FFE8AED719BC}"/>
              </a:ext>
            </a:extLst>
          </p:cNvPr>
          <p:cNvPicPr>
            <a:picLocks noChangeAspect="1"/>
          </p:cNvPicPr>
          <p:nvPr/>
        </p:nvPicPr>
        <p:blipFill>
          <a:blip r:embed="rId5"/>
          <a:stretch>
            <a:fillRect/>
          </a:stretch>
        </p:blipFill>
        <p:spPr>
          <a:xfrm>
            <a:off x="9975796" y="3282844"/>
            <a:ext cx="920967" cy="881308"/>
          </a:xfrm>
          <a:prstGeom prst="rect">
            <a:avLst/>
          </a:prstGeom>
          <a:ln>
            <a:noFill/>
          </a:ln>
          <a:effectLst>
            <a:softEdge rad="112500"/>
          </a:effectLst>
        </p:spPr>
      </p:pic>
      <p:pic>
        <p:nvPicPr>
          <p:cNvPr id="14" name="Imagen 13">
            <a:extLst>
              <a:ext uri="{FF2B5EF4-FFF2-40B4-BE49-F238E27FC236}">
                <a16:creationId xmlns:a16="http://schemas.microsoft.com/office/drawing/2014/main" id="{5B444353-DFDC-8AF0-66DF-0807341EC4C3}"/>
              </a:ext>
            </a:extLst>
          </p:cNvPr>
          <p:cNvPicPr>
            <a:picLocks noChangeAspect="1"/>
          </p:cNvPicPr>
          <p:nvPr/>
        </p:nvPicPr>
        <p:blipFill>
          <a:blip r:embed="rId6"/>
          <a:stretch>
            <a:fillRect/>
          </a:stretch>
        </p:blipFill>
        <p:spPr>
          <a:xfrm>
            <a:off x="10269613" y="4502331"/>
            <a:ext cx="627150" cy="859428"/>
          </a:xfrm>
          <a:prstGeom prst="rect">
            <a:avLst/>
          </a:prstGeom>
        </p:spPr>
      </p:pic>
    </p:spTree>
    <p:extLst>
      <p:ext uri="{BB962C8B-B14F-4D97-AF65-F5344CB8AC3E}">
        <p14:creationId xmlns:p14="http://schemas.microsoft.com/office/powerpoint/2010/main" val="15872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a:extLst>
              <a:ext uri="{FF2B5EF4-FFF2-40B4-BE49-F238E27FC236}">
                <a16:creationId xmlns:a16="http://schemas.microsoft.com/office/drawing/2014/main" id="{2AD8CD05-E7E2-4D21-87CA-57AB2F31B9C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sp>
        <p:nvSpPr>
          <p:cNvPr id="8" name="Título 1">
            <a:extLst>
              <a:ext uri="{FF2B5EF4-FFF2-40B4-BE49-F238E27FC236}">
                <a16:creationId xmlns:a16="http://schemas.microsoft.com/office/drawing/2014/main" id="{6C0E8E62-A1B2-BF4E-AFC6-9DB2CF4085CC}"/>
              </a:ext>
            </a:extLst>
          </p:cNvPr>
          <p:cNvSpPr>
            <a:spLocks noGrp="1"/>
          </p:cNvSpPr>
          <p:nvPr>
            <p:ph type="title"/>
          </p:nvPr>
        </p:nvSpPr>
        <p:spPr>
          <a:xfrm>
            <a:off x="990600" y="246589"/>
            <a:ext cx="8053528" cy="628297"/>
          </a:xfrm>
          <a:prstGeom prst="rect">
            <a:avLst/>
          </a:prstGeom>
        </p:spPr>
        <p:txBody>
          <a:bodyPr/>
          <a:lstStyle/>
          <a:p>
            <a:r>
              <a:rPr lang="es-MX" dirty="0">
                <a:solidFill>
                  <a:srgbClr val="275D55"/>
                </a:solidFill>
                <a:latin typeface="Montserrat" panose="00000500000000000000" pitchFamily="2" charset="0"/>
              </a:rPr>
              <a:t>II. </a:t>
            </a:r>
            <a:r>
              <a:rPr lang="es-MX" dirty="0"/>
              <a:t>Desarrollo</a:t>
            </a:r>
          </a:p>
        </p:txBody>
      </p:sp>
      <p:sp>
        <p:nvSpPr>
          <p:cNvPr id="5" name="Rectangle 2"/>
          <p:cNvSpPr/>
          <p:nvPr/>
        </p:nvSpPr>
        <p:spPr>
          <a:xfrm>
            <a:off x="294350" y="1168536"/>
            <a:ext cx="11279341" cy="4979715"/>
          </a:xfrm>
          <a:prstGeom prst="rect">
            <a:avLst/>
          </a:prstGeom>
        </p:spPr>
        <p:txBody>
          <a:bodyPr wrap="square">
            <a:noAutofit/>
          </a:bodyPr>
          <a:lstStyle/>
          <a:p>
            <a:pPr lvl="0" algn="just">
              <a:buClr>
                <a:srgbClr val="C00000"/>
              </a:buClr>
              <a:buSzPct val="176000"/>
            </a:pPr>
            <a:r>
              <a:rPr lang="es-MX" sz="1600" dirty="0">
                <a:latin typeface="Montserrat" panose="00000500000000000000" pitchFamily="2" charset="0"/>
              </a:rPr>
              <a:t>El Programa de Arrendamiento de Inmuebles IMSS Arrendatario Régimen Ordinario 2023, tiene considerados 314 inmuebles, conforme a lo siguiente:</a:t>
            </a:r>
          </a:p>
          <a:p>
            <a:pPr lvl="0" algn="just">
              <a:buClr>
                <a:srgbClr val="C00000"/>
              </a:buClr>
              <a:buSzPct val="176000"/>
            </a:pPr>
            <a:endParaRPr lang="es-MX" sz="1400" b="1" dirty="0">
              <a:latin typeface="Montserrat" panose="00000500000000000000" pitchFamily="2" charset="0"/>
            </a:endParaRPr>
          </a:p>
          <a:p>
            <a:pPr marL="809625" indent="-809625" algn="just">
              <a:buClr>
                <a:srgbClr val="C00000"/>
              </a:buClr>
              <a:buSzPct val="176000"/>
              <a:buFont typeface="+mj-lt"/>
              <a:buAutoNum type="alphaLcParenR"/>
            </a:pPr>
            <a:r>
              <a:rPr lang="es-ES" sz="1600" dirty="0">
                <a:latin typeface="Montserrat" panose="00000500000000000000" pitchFamily="2" charset="0"/>
                <a:cs typeface="Arial" pitchFamily="34" charset="0"/>
              </a:rPr>
              <a:t>Se estima que el Programa de Arrendamiento de Inmuebles IMSS Arrendatario Régimen Ordinario 2023, costará 416.9 millones de pesos.</a:t>
            </a:r>
          </a:p>
          <a:p>
            <a:pPr marL="809625" indent="-809625" algn="just">
              <a:buClr>
                <a:srgbClr val="C00000"/>
              </a:buClr>
              <a:buSzPct val="176000"/>
              <a:buFont typeface="+mj-lt"/>
              <a:buAutoNum type="alphaLcParenR"/>
            </a:pPr>
            <a:endParaRPr lang="es-ES" sz="1400" dirty="0">
              <a:latin typeface="Montserrat" panose="00000500000000000000" pitchFamily="2" charset="0"/>
              <a:cs typeface="Arial" pitchFamily="34" charset="0"/>
            </a:endParaRPr>
          </a:p>
          <a:p>
            <a:pPr marL="809625" indent="-809625" algn="just">
              <a:buClr>
                <a:srgbClr val="C00000"/>
              </a:buClr>
              <a:buSzPct val="176000"/>
              <a:buFont typeface="+mj-lt"/>
              <a:buAutoNum type="alphaLcParenR"/>
            </a:pPr>
            <a:r>
              <a:rPr lang="es-MX" sz="1600" dirty="0">
                <a:latin typeface="Montserrat" panose="00000500000000000000" pitchFamily="2" charset="0"/>
              </a:rPr>
              <a:t>Cancelar 7 arrendamientos en el transcurso del ejercicio.</a:t>
            </a:r>
          </a:p>
          <a:p>
            <a:pPr marL="809625" lvl="0" indent="-809625" algn="just">
              <a:buClr>
                <a:srgbClr val="C00000"/>
              </a:buClr>
              <a:buSzPct val="176000"/>
              <a:buFont typeface="+mj-lt"/>
              <a:buAutoNum type="alphaLcParenR"/>
            </a:pPr>
            <a:endParaRPr lang="es-MX" sz="1600" dirty="0">
              <a:latin typeface="Montserrat" panose="00000500000000000000" pitchFamily="2" charset="0"/>
            </a:endParaRPr>
          </a:p>
          <a:p>
            <a:pPr marL="809625" lvl="0" indent="-809625" algn="just">
              <a:buClr>
                <a:srgbClr val="C00000"/>
              </a:buClr>
              <a:buSzPct val="176000"/>
              <a:buFont typeface="+mj-lt"/>
              <a:buAutoNum type="alphaLcParenR"/>
            </a:pPr>
            <a:r>
              <a:rPr lang="es-MX" sz="1600" dirty="0">
                <a:latin typeface="Montserrat" panose="00000500000000000000" pitchFamily="2" charset="0"/>
              </a:rPr>
              <a:t>Renovar 206 contratos (89 Renovación sin incremento y 117 Renovación con incremento). </a:t>
            </a:r>
          </a:p>
          <a:p>
            <a:pPr marL="809625" lvl="0" indent="-809625" algn="just">
              <a:buClr>
                <a:srgbClr val="C00000"/>
              </a:buClr>
              <a:buSzPct val="176000"/>
              <a:buFont typeface="+mj-lt"/>
              <a:buAutoNum type="alphaLcParenR"/>
            </a:pPr>
            <a:endParaRPr lang="es-MX" sz="1400" dirty="0">
              <a:latin typeface="Montserrat" panose="00000500000000000000" pitchFamily="2" charset="0"/>
            </a:endParaRPr>
          </a:p>
          <a:p>
            <a:pPr marL="809625" lvl="0" indent="-809625" algn="just">
              <a:buClr>
                <a:srgbClr val="C00000"/>
              </a:buClr>
              <a:buSzPct val="176000"/>
              <a:buFont typeface="+mj-lt"/>
              <a:buAutoNum type="alphaLcParenR"/>
            </a:pPr>
            <a:r>
              <a:rPr lang="es-MX" sz="1600" dirty="0">
                <a:latin typeface="Montserrat" panose="00000500000000000000" pitchFamily="2" charset="0"/>
              </a:rPr>
              <a:t>Evaluar la sustitución de 67 inmuebles arrendados.</a:t>
            </a:r>
          </a:p>
          <a:p>
            <a:pPr marL="809625" lvl="0" indent="-809625" algn="just">
              <a:buClr>
                <a:srgbClr val="C00000"/>
              </a:buClr>
              <a:buSzPct val="176000"/>
              <a:buFont typeface="+mj-lt"/>
              <a:buAutoNum type="alphaLcParenR"/>
            </a:pPr>
            <a:endParaRPr lang="es-MX" sz="1400" dirty="0">
              <a:latin typeface="Montserrat" panose="00000500000000000000" pitchFamily="2" charset="0"/>
            </a:endParaRPr>
          </a:p>
          <a:p>
            <a:pPr marL="809625" lvl="0" indent="-809625" algn="just">
              <a:buClr>
                <a:srgbClr val="C00000"/>
              </a:buClr>
              <a:buSzPct val="176000"/>
              <a:buFont typeface="+mj-lt"/>
              <a:buAutoNum type="alphaLcParenR"/>
            </a:pPr>
            <a:r>
              <a:rPr lang="es-MX" sz="1600" dirty="0">
                <a:latin typeface="Montserrat" panose="00000500000000000000" pitchFamily="2" charset="0"/>
              </a:rPr>
              <a:t>Otorgar 3 inmuebles con destino de Casa Delegacional en el OOAD Jalisco, Morelos y Tamaulipas, en cuyas sedes no existen inmuebles propios, ni los titulares cuentan con un inmueble de su propiedad en la ubicación del OOAD respectivo; lo anterior, conforme al Acuerdo número ACDO.AS2.HCT.020520/130.P.DVIED aprobado por el H. Consejo Técnico el día 2 de mayo de 2020.</a:t>
            </a:r>
          </a:p>
          <a:p>
            <a:pPr marL="809625" lvl="0" indent="-809625" algn="just">
              <a:buClr>
                <a:srgbClr val="C00000"/>
              </a:buClr>
              <a:buSzPct val="176000"/>
              <a:buFont typeface="+mj-lt"/>
              <a:buAutoNum type="alphaLcParenR"/>
            </a:pPr>
            <a:endParaRPr lang="es-MX" sz="1400" dirty="0">
              <a:latin typeface="Montserrat" panose="00000500000000000000" pitchFamily="2" charset="0"/>
            </a:endParaRPr>
          </a:p>
          <a:p>
            <a:pPr marL="809625" indent="-809625" algn="just">
              <a:buClr>
                <a:srgbClr val="C00000"/>
              </a:buClr>
              <a:buSzPct val="176000"/>
              <a:buFont typeface="+mj-lt"/>
              <a:buAutoNum type="alphaLcParenR"/>
            </a:pPr>
            <a:r>
              <a:rPr lang="es-MX" sz="1600" dirty="0">
                <a:latin typeface="Montserrat" panose="00000500000000000000" pitchFamily="2" charset="0"/>
              </a:rPr>
              <a:t>Realizar la contratación de 31 Nuevos Arrendamientos, destacando 13 inmuebles con destino de resguardo de medicamentos.</a:t>
            </a:r>
          </a:p>
          <a:p>
            <a:pPr algn="just">
              <a:buClr>
                <a:srgbClr val="C00000"/>
              </a:buClr>
              <a:buSzPct val="176000"/>
            </a:pPr>
            <a:endParaRPr lang="es-ES" sz="1600" dirty="0">
              <a:latin typeface="Montserrat" panose="00000500000000000000" pitchFamily="2" charset="0"/>
              <a:cs typeface="Arial" pitchFamily="34" charset="0"/>
            </a:endParaRPr>
          </a:p>
          <a:p>
            <a:pPr marL="342900" indent="-342900" algn="just">
              <a:buClr>
                <a:srgbClr val="C00000"/>
              </a:buClr>
              <a:buSzPct val="176000"/>
              <a:buFont typeface="+mj-lt"/>
              <a:buAutoNum type="alphaLcParenR"/>
            </a:pPr>
            <a:endParaRPr lang="es-MX" sz="1600" dirty="0">
              <a:latin typeface="Montserrat" panose="00000500000000000000" pitchFamily="2" charset="0"/>
            </a:endParaRPr>
          </a:p>
          <a:p>
            <a:pPr marL="342900" indent="-342900" algn="just">
              <a:buClr>
                <a:srgbClr val="C00000"/>
              </a:buClr>
              <a:buSzPct val="176000"/>
              <a:buFont typeface="+mj-lt"/>
              <a:buAutoNum type="alphaLcParenR"/>
            </a:pPr>
            <a:endParaRPr lang="es-MX" sz="1600" dirty="0">
              <a:latin typeface="Montserrat" panose="00000500000000000000" pitchFamily="2" charset="0"/>
            </a:endParaRPr>
          </a:p>
        </p:txBody>
      </p:sp>
    </p:spTree>
    <p:extLst>
      <p:ext uri="{BB962C8B-B14F-4D97-AF65-F5344CB8AC3E}">
        <p14:creationId xmlns:p14="http://schemas.microsoft.com/office/powerpoint/2010/main" val="3835918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a:extLst>
              <a:ext uri="{FF2B5EF4-FFF2-40B4-BE49-F238E27FC236}">
                <a16:creationId xmlns:a16="http://schemas.microsoft.com/office/drawing/2014/main" id="{2AD8CD05-E7E2-4D21-87CA-57AB2F31B9C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sp>
        <p:nvSpPr>
          <p:cNvPr id="8" name="Título 1">
            <a:extLst>
              <a:ext uri="{FF2B5EF4-FFF2-40B4-BE49-F238E27FC236}">
                <a16:creationId xmlns:a16="http://schemas.microsoft.com/office/drawing/2014/main" id="{6C0E8E62-A1B2-BF4E-AFC6-9DB2CF4085CC}"/>
              </a:ext>
            </a:extLst>
          </p:cNvPr>
          <p:cNvSpPr>
            <a:spLocks noGrp="1"/>
          </p:cNvSpPr>
          <p:nvPr>
            <p:ph type="title"/>
          </p:nvPr>
        </p:nvSpPr>
        <p:spPr>
          <a:xfrm>
            <a:off x="990600" y="246589"/>
            <a:ext cx="8053528" cy="628297"/>
          </a:xfrm>
          <a:prstGeom prst="rect">
            <a:avLst/>
          </a:prstGeom>
        </p:spPr>
        <p:txBody>
          <a:bodyPr/>
          <a:lstStyle/>
          <a:p>
            <a:r>
              <a:rPr lang="es-MX" dirty="0">
                <a:solidFill>
                  <a:srgbClr val="275D55"/>
                </a:solidFill>
                <a:latin typeface="Montserrat" panose="00000500000000000000" pitchFamily="2" charset="0"/>
              </a:rPr>
              <a:t>II. </a:t>
            </a:r>
            <a:r>
              <a:rPr lang="es-MX" dirty="0"/>
              <a:t>Desarrollo</a:t>
            </a:r>
          </a:p>
        </p:txBody>
      </p:sp>
      <p:sp>
        <p:nvSpPr>
          <p:cNvPr id="4" name="CuadroTexto 3">
            <a:extLst>
              <a:ext uri="{FF2B5EF4-FFF2-40B4-BE49-F238E27FC236}">
                <a16:creationId xmlns:a16="http://schemas.microsoft.com/office/drawing/2014/main" id="{AB3993E8-0459-FCCF-D028-9AF35A750A5E}"/>
              </a:ext>
            </a:extLst>
          </p:cNvPr>
          <p:cNvSpPr txBox="1"/>
          <p:nvPr/>
        </p:nvSpPr>
        <p:spPr>
          <a:xfrm>
            <a:off x="674786" y="1418668"/>
            <a:ext cx="7739441" cy="369332"/>
          </a:xfrm>
          <a:prstGeom prst="rect">
            <a:avLst/>
          </a:prstGeom>
          <a:noFill/>
        </p:spPr>
        <p:txBody>
          <a:bodyPr wrap="square">
            <a:spAutoFit/>
          </a:bodyPr>
          <a:lstStyle/>
          <a:p>
            <a:r>
              <a:rPr lang="es-MX" b="1" dirty="0">
                <a:solidFill>
                  <a:srgbClr val="245C4F"/>
                </a:solidFill>
                <a:latin typeface="Montserrat" panose="00000500000000000000" pitchFamily="2" charset="0"/>
              </a:rPr>
              <a:t>Otorgamiento de casa a Titular del OOAD</a:t>
            </a:r>
            <a:endParaRPr lang="es-MX" dirty="0">
              <a:solidFill>
                <a:srgbClr val="245C4F"/>
              </a:solidFill>
            </a:endParaRPr>
          </a:p>
        </p:txBody>
      </p:sp>
      <p:graphicFrame>
        <p:nvGraphicFramePr>
          <p:cNvPr id="3" name="Tabla 2">
            <a:extLst>
              <a:ext uri="{FF2B5EF4-FFF2-40B4-BE49-F238E27FC236}">
                <a16:creationId xmlns:a16="http://schemas.microsoft.com/office/drawing/2014/main" id="{18CCF718-966E-A8DB-DEC5-D3216E22A2D3}"/>
              </a:ext>
            </a:extLst>
          </p:cNvPr>
          <p:cNvGraphicFramePr>
            <a:graphicFrameLocks noGrp="1"/>
          </p:cNvGraphicFramePr>
          <p:nvPr>
            <p:extLst>
              <p:ext uri="{D42A27DB-BD31-4B8C-83A1-F6EECF244321}">
                <p14:modId xmlns:p14="http://schemas.microsoft.com/office/powerpoint/2010/main" val="3258230472"/>
              </p:ext>
            </p:extLst>
          </p:nvPr>
        </p:nvGraphicFramePr>
        <p:xfrm>
          <a:off x="796706" y="2050050"/>
          <a:ext cx="10515599" cy="3389281"/>
        </p:xfrm>
        <a:graphic>
          <a:graphicData uri="http://schemas.openxmlformats.org/drawingml/2006/table">
            <a:tbl>
              <a:tblPr/>
              <a:tblGrid>
                <a:gridCol w="409406">
                  <a:extLst>
                    <a:ext uri="{9D8B030D-6E8A-4147-A177-3AD203B41FA5}">
                      <a16:colId xmlns:a16="http://schemas.microsoft.com/office/drawing/2014/main" val="4071634014"/>
                    </a:ext>
                  </a:extLst>
                </a:gridCol>
                <a:gridCol w="1010995">
                  <a:extLst>
                    <a:ext uri="{9D8B030D-6E8A-4147-A177-3AD203B41FA5}">
                      <a16:colId xmlns:a16="http://schemas.microsoft.com/office/drawing/2014/main" val="664560204"/>
                    </a:ext>
                  </a:extLst>
                </a:gridCol>
                <a:gridCol w="2217107">
                  <a:extLst>
                    <a:ext uri="{9D8B030D-6E8A-4147-A177-3AD203B41FA5}">
                      <a16:colId xmlns:a16="http://schemas.microsoft.com/office/drawing/2014/main" val="611826068"/>
                    </a:ext>
                  </a:extLst>
                </a:gridCol>
                <a:gridCol w="1899710">
                  <a:extLst>
                    <a:ext uri="{9D8B030D-6E8A-4147-A177-3AD203B41FA5}">
                      <a16:colId xmlns:a16="http://schemas.microsoft.com/office/drawing/2014/main" val="58220055"/>
                    </a:ext>
                  </a:extLst>
                </a:gridCol>
                <a:gridCol w="4978381">
                  <a:extLst>
                    <a:ext uri="{9D8B030D-6E8A-4147-A177-3AD203B41FA5}">
                      <a16:colId xmlns:a16="http://schemas.microsoft.com/office/drawing/2014/main" val="638735213"/>
                    </a:ext>
                  </a:extLst>
                </a:gridCol>
              </a:tblGrid>
              <a:tr h="727262">
                <a:tc>
                  <a:txBody>
                    <a:bodyPr/>
                    <a:lstStyle/>
                    <a:p>
                      <a:pPr algn="ctr" fontAlgn="ctr"/>
                      <a:r>
                        <a:rPr lang="es-MX" sz="1400" b="1" i="0" u="none" strike="noStrike" dirty="0">
                          <a:solidFill>
                            <a:srgbClr val="FFFFFF"/>
                          </a:solidFill>
                          <a:effectLst/>
                          <a:latin typeface="Montserrat" panose="00000500000000000000" pitchFamily="2" charset="0"/>
                        </a:rPr>
                        <a:t>No.</a:t>
                      </a:r>
                    </a:p>
                  </a:txBody>
                  <a:tcPr marL="6142" marR="6142" marT="614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tc>
                  <a:txBody>
                    <a:bodyPr/>
                    <a:lstStyle/>
                    <a:p>
                      <a:pPr algn="ctr" fontAlgn="ctr"/>
                      <a:r>
                        <a:rPr lang="es-MX" sz="1400" b="1" i="0" u="none" strike="noStrike" dirty="0">
                          <a:solidFill>
                            <a:srgbClr val="FFFFFF"/>
                          </a:solidFill>
                          <a:effectLst/>
                          <a:latin typeface="Montserrat" panose="00000500000000000000" pitchFamily="2" charset="0"/>
                        </a:rPr>
                        <a:t>OOAD</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tc>
                  <a:txBody>
                    <a:bodyPr/>
                    <a:lstStyle/>
                    <a:p>
                      <a:pPr algn="ctr" fontAlgn="ctr"/>
                      <a:r>
                        <a:rPr lang="es-MX" sz="1400" b="1" i="0" u="none" strike="noStrike" dirty="0">
                          <a:solidFill>
                            <a:srgbClr val="FFFFFF"/>
                          </a:solidFill>
                          <a:effectLst/>
                          <a:latin typeface="Montserrat" panose="00000500000000000000" pitchFamily="2" charset="0"/>
                        </a:rPr>
                        <a:t>Dirección Propuesta del inmueble a arrendar</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tc>
                  <a:txBody>
                    <a:bodyPr/>
                    <a:lstStyle/>
                    <a:p>
                      <a:pPr algn="ctr" fontAlgn="ctr"/>
                      <a:r>
                        <a:rPr lang="es-MX" sz="1400" b="1" i="0" u="none" strike="noStrike" dirty="0">
                          <a:solidFill>
                            <a:srgbClr val="FFFFFF"/>
                          </a:solidFill>
                          <a:effectLst/>
                          <a:latin typeface="Montserrat" panose="00000500000000000000" pitchFamily="2" charset="0"/>
                        </a:rPr>
                        <a:t>Servicio</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tc>
                  <a:txBody>
                    <a:bodyPr/>
                    <a:lstStyle/>
                    <a:p>
                      <a:pPr algn="ctr" fontAlgn="ctr"/>
                      <a:r>
                        <a:rPr lang="es-MX" sz="1400" b="1" i="0" u="none" strike="noStrike" dirty="0">
                          <a:solidFill>
                            <a:srgbClr val="FFFFFF"/>
                          </a:solidFill>
                          <a:effectLst/>
                          <a:latin typeface="Montserrat" panose="00000500000000000000" pitchFamily="2" charset="0"/>
                        </a:rPr>
                        <a:t>Justificación</a:t>
                      </a:r>
                    </a:p>
                  </a:txBody>
                  <a:tcPr marL="6142" marR="6142" marT="614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extLst>
                  <a:ext uri="{0D108BD9-81ED-4DB2-BD59-A6C34878D82A}">
                    <a16:rowId xmlns:a16="http://schemas.microsoft.com/office/drawing/2014/main" val="2225819995"/>
                  </a:ext>
                </a:extLst>
              </a:tr>
              <a:tr h="1207495">
                <a:tc>
                  <a:txBody>
                    <a:bodyPr/>
                    <a:lstStyle/>
                    <a:p>
                      <a:pPr algn="ctr" fontAlgn="ctr"/>
                      <a:r>
                        <a:rPr lang="es-MX" sz="1400" b="0" i="0" u="none" strike="noStrike" dirty="0">
                          <a:effectLst/>
                          <a:latin typeface="Montserrat" panose="00000500000000000000" pitchFamily="2" charset="0"/>
                        </a:rPr>
                        <a:t>1</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400" b="0" i="0" u="none" strike="noStrike" dirty="0">
                          <a:effectLst/>
                          <a:latin typeface="Montserrat" panose="00000500000000000000" pitchFamily="2" charset="0"/>
                        </a:rPr>
                        <a:t>Tamaulipas</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0" i="0" u="none" strike="noStrike" dirty="0">
                          <a:effectLst/>
                          <a:latin typeface="Montserrat" panose="00000500000000000000" pitchFamily="2" charset="0"/>
                        </a:rPr>
                        <a:t>Calle Santiago No.3310,  </a:t>
                      </a:r>
                    </a:p>
                    <a:p>
                      <a:pPr algn="l" fontAlgn="ctr"/>
                      <a:r>
                        <a:rPr lang="es-MX" sz="1400" b="0" i="0" u="none" strike="noStrike" dirty="0">
                          <a:effectLst/>
                          <a:latin typeface="Montserrat" panose="00000500000000000000" pitchFamily="2" charset="0"/>
                        </a:rPr>
                        <a:t>Fraccionamiento Residencial Las </a:t>
                      </a:r>
                    </a:p>
                    <a:p>
                      <a:pPr algn="l" fontAlgn="ctr"/>
                      <a:r>
                        <a:rPr lang="es-MX" sz="1400" b="0" i="0" u="none" strike="noStrike" dirty="0">
                          <a:effectLst/>
                          <a:latin typeface="Montserrat" panose="00000500000000000000" pitchFamily="2" charset="0"/>
                        </a:rPr>
                        <a:t>Villas, C.P. 87029, Cd. Victoria</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0" i="0" u="none" strike="noStrike" dirty="0">
                          <a:effectLst/>
                          <a:latin typeface="Montserrat" panose="00000500000000000000" pitchFamily="2" charset="0"/>
                        </a:rPr>
                        <a:t>Casa habitación del Titular del </a:t>
                      </a:r>
                    </a:p>
                    <a:p>
                      <a:pPr algn="l" fontAlgn="ctr"/>
                      <a:r>
                        <a:rPr lang="es-MX" sz="1400" b="0" i="0" u="none" strike="noStrike" dirty="0">
                          <a:effectLst/>
                          <a:latin typeface="Montserrat" panose="00000500000000000000" pitchFamily="2" charset="0"/>
                        </a:rPr>
                        <a:t> OOAD</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marL="182563" indent="0" algn="just" fontAlgn="ctr">
                        <a:tabLst>
                          <a:tab pos="4754563" algn="l"/>
                        </a:tabLst>
                      </a:pPr>
                      <a:r>
                        <a:rPr lang="es-MX" sz="1400" b="0" i="0" u="none" strike="noStrike" baseline="0" dirty="0">
                          <a:effectLst/>
                          <a:latin typeface="Montserrat" panose="00000500000000000000" pitchFamily="2" charset="0"/>
                        </a:rPr>
                        <a:t> </a:t>
                      </a:r>
                      <a:r>
                        <a:rPr lang="es-MX" sz="1400" b="0" i="0" u="none" strike="noStrike" dirty="0">
                          <a:effectLst/>
                          <a:latin typeface="Montserrat" panose="00000500000000000000" pitchFamily="2" charset="0"/>
                        </a:rPr>
                        <a:t>Cumplir con el acuerdo ACDO.AS2.HCT.020520/130.P.DVIED, por el que el HCT aprueba que en las sedes donde no existan Inmuebles propios para Casa Delegacional, y que los titulares no cuenten con un inmueble propio, la contratación en arrendamiento. </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6761152"/>
                  </a:ext>
                </a:extLst>
              </a:tr>
              <a:tr h="727262">
                <a:tc>
                  <a:txBody>
                    <a:bodyPr/>
                    <a:lstStyle/>
                    <a:p>
                      <a:pPr algn="ctr" fontAlgn="ctr"/>
                      <a:r>
                        <a:rPr lang="es-MX" sz="1400" b="0" i="0" u="none" strike="noStrike">
                          <a:effectLst/>
                          <a:latin typeface="Montserrat" panose="00000500000000000000" pitchFamily="2" charset="0"/>
                        </a:rPr>
                        <a:t>2</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400" b="0" i="0" u="none" strike="noStrike">
                          <a:effectLst/>
                          <a:latin typeface="Montserrat" panose="00000500000000000000" pitchFamily="2" charset="0"/>
                        </a:rPr>
                        <a:t>Jalisco</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0" i="0" u="none" strike="noStrike" dirty="0">
                          <a:effectLst/>
                          <a:latin typeface="Montserrat" panose="00000500000000000000" pitchFamily="2" charset="0"/>
                        </a:rPr>
                        <a:t>Búsqueda de Opciones Inmobiliarias</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0" i="0" u="none" strike="noStrike">
                          <a:effectLst/>
                          <a:latin typeface="Montserrat" panose="00000500000000000000" pitchFamily="2" charset="0"/>
                        </a:rPr>
                        <a:t>Casa </a:t>
                      </a:r>
                      <a:r>
                        <a:rPr lang="es-MX" sz="1400" b="0" i="0" u="none" strike="noStrike" dirty="0">
                          <a:effectLst/>
                          <a:latin typeface="Montserrat" panose="00000500000000000000" pitchFamily="2" charset="0"/>
                        </a:rPr>
                        <a:t>habitación del Titular del </a:t>
                      </a:r>
                    </a:p>
                    <a:p>
                      <a:pPr algn="l" fontAlgn="ctr"/>
                      <a:r>
                        <a:rPr lang="es-MX" sz="1400" b="0" i="0" u="none" strike="noStrike" dirty="0">
                          <a:effectLst/>
                          <a:latin typeface="Montserrat" panose="00000500000000000000" pitchFamily="2" charset="0"/>
                        </a:rPr>
                        <a:t> OOAD</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MX"/>
                    </a:p>
                  </a:txBody>
                  <a:tcPr/>
                </a:tc>
                <a:extLst>
                  <a:ext uri="{0D108BD9-81ED-4DB2-BD59-A6C34878D82A}">
                    <a16:rowId xmlns:a16="http://schemas.microsoft.com/office/drawing/2014/main" val="470711044"/>
                  </a:ext>
                </a:extLst>
              </a:tr>
              <a:tr h="727262">
                <a:tc>
                  <a:txBody>
                    <a:bodyPr/>
                    <a:lstStyle/>
                    <a:p>
                      <a:pPr algn="ctr" fontAlgn="ctr"/>
                      <a:r>
                        <a:rPr lang="es-MX" sz="1400" b="0" i="0" u="none" strike="noStrike">
                          <a:solidFill>
                            <a:srgbClr val="000000"/>
                          </a:solidFill>
                          <a:effectLst/>
                          <a:latin typeface="Montserrat" panose="00000500000000000000" pitchFamily="2" charset="0"/>
                        </a:rPr>
                        <a:t>3</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400" b="0" i="0" u="none" strike="noStrike" dirty="0">
                          <a:effectLst/>
                          <a:latin typeface="Montserrat" panose="00000500000000000000" pitchFamily="2" charset="0"/>
                        </a:rPr>
                        <a:t>Morelos</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0" i="0" u="none" strike="noStrike" dirty="0">
                          <a:effectLst/>
                          <a:latin typeface="Montserrat" panose="00000500000000000000" pitchFamily="2" charset="0"/>
                        </a:rPr>
                        <a:t>Búsqueda de Opciones Inmobiliarias</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0" i="0" u="none" strike="noStrike" dirty="0">
                          <a:effectLst/>
                          <a:latin typeface="Montserrat" panose="00000500000000000000" pitchFamily="2" charset="0"/>
                        </a:rPr>
                        <a:t> Casa habitación del Titular del </a:t>
                      </a:r>
                    </a:p>
                    <a:p>
                      <a:pPr algn="l" fontAlgn="ctr"/>
                      <a:r>
                        <a:rPr lang="es-MX" sz="1400" b="0" i="0" u="none" strike="noStrike" dirty="0">
                          <a:effectLst/>
                          <a:latin typeface="Montserrat" panose="00000500000000000000" pitchFamily="2" charset="0"/>
                        </a:rPr>
                        <a:t> OOAD</a:t>
                      </a:r>
                    </a:p>
                  </a:txBody>
                  <a:tcPr marL="6142" marR="6142" marT="61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MX"/>
                    </a:p>
                  </a:txBody>
                  <a:tcPr/>
                </a:tc>
                <a:extLst>
                  <a:ext uri="{0D108BD9-81ED-4DB2-BD59-A6C34878D82A}">
                    <a16:rowId xmlns:a16="http://schemas.microsoft.com/office/drawing/2014/main" val="3107444110"/>
                  </a:ext>
                </a:extLst>
              </a:tr>
            </a:tbl>
          </a:graphicData>
        </a:graphic>
      </p:graphicFrame>
    </p:spTree>
    <p:extLst>
      <p:ext uri="{BB962C8B-B14F-4D97-AF65-F5344CB8AC3E}">
        <p14:creationId xmlns:p14="http://schemas.microsoft.com/office/powerpoint/2010/main" val="2730656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a:extLst>
              <a:ext uri="{FF2B5EF4-FFF2-40B4-BE49-F238E27FC236}">
                <a16:creationId xmlns:a16="http://schemas.microsoft.com/office/drawing/2014/main" id="{2AD8CD05-E7E2-4D21-87CA-57AB2F31B9C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19883"/>
          <a:stretch/>
        </p:blipFill>
        <p:spPr>
          <a:xfrm>
            <a:off x="294350" y="130831"/>
            <a:ext cx="502356" cy="577499"/>
          </a:xfrm>
          <a:prstGeom prst="rect">
            <a:avLst/>
          </a:prstGeom>
        </p:spPr>
      </p:pic>
      <p:sp>
        <p:nvSpPr>
          <p:cNvPr id="8" name="Título 1">
            <a:extLst>
              <a:ext uri="{FF2B5EF4-FFF2-40B4-BE49-F238E27FC236}">
                <a16:creationId xmlns:a16="http://schemas.microsoft.com/office/drawing/2014/main" id="{6C0E8E62-A1B2-BF4E-AFC6-9DB2CF4085CC}"/>
              </a:ext>
            </a:extLst>
          </p:cNvPr>
          <p:cNvSpPr>
            <a:spLocks noGrp="1"/>
          </p:cNvSpPr>
          <p:nvPr>
            <p:ph type="title"/>
          </p:nvPr>
        </p:nvSpPr>
        <p:spPr>
          <a:xfrm>
            <a:off x="990600" y="107250"/>
            <a:ext cx="8053528" cy="628297"/>
          </a:xfrm>
          <a:prstGeom prst="rect">
            <a:avLst/>
          </a:prstGeom>
        </p:spPr>
        <p:txBody>
          <a:bodyPr/>
          <a:lstStyle/>
          <a:p>
            <a:r>
              <a:rPr lang="es-MX" dirty="0">
                <a:solidFill>
                  <a:srgbClr val="275D55"/>
                </a:solidFill>
                <a:latin typeface="Montserrat" panose="00000500000000000000" pitchFamily="2" charset="0"/>
              </a:rPr>
              <a:t>II. </a:t>
            </a:r>
            <a:r>
              <a:rPr lang="es-MX" dirty="0"/>
              <a:t>Desarrollo</a:t>
            </a:r>
          </a:p>
        </p:txBody>
      </p:sp>
      <p:sp>
        <p:nvSpPr>
          <p:cNvPr id="6" name="CuadroTexto 5">
            <a:extLst>
              <a:ext uri="{FF2B5EF4-FFF2-40B4-BE49-F238E27FC236}">
                <a16:creationId xmlns:a16="http://schemas.microsoft.com/office/drawing/2014/main" id="{3FA5D986-FAE3-E4B4-8C01-00D21F61FED4}"/>
              </a:ext>
            </a:extLst>
          </p:cNvPr>
          <p:cNvSpPr txBox="1"/>
          <p:nvPr/>
        </p:nvSpPr>
        <p:spPr>
          <a:xfrm>
            <a:off x="646483" y="864278"/>
            <a:ext cx="7739441" cy="369332"/>
          </a:xfrm>
          <a:prstGeom prst="rect">
            <a:avLst/>
          </a:prstGeom>
          <a:noFill/>
        </p:spPr>
        <p:txBody>
          <a:bodyPr wrap="square">
            <a:spAutoFit/>
          </a:bodyPr>
          <a:lstStyle/>
          <a:p>
            <a:r>
              <a:rPr lang="es-MX" b="1" dirty="0">
                <a:solidFill>
                  <a:srgbClr val="245C4F"/>
                </a:solidFill>
                <a:latin typeface="Montserrat" panose="00000500000000000000" pitchFamily="2" charset="0"/>
              </a:rPr>
              <a:t>Nuevos Arrendamientos</a:t>
            </a:r>
            <a:endParaRPr lang="es-MX" dirty="0">
              <a:solidFill>
                <a:srgbClr val="245C4F"/>
              </a:solidFill>
            </a:endParaRPr>
          </a:p>
        </p:txBody>
      </p:sp>
      <p:graphicFrame>
        <p:nvGraphicFramePr>
          <p:cNvPr id="4" name="Tabla 3">
            <a:extLst>
              <a:ext uri="{FF2B5EF4-FFF2-40B4-BE49-F238E27FC236}">
                <a16:creationId xmlns:a16="http://schemas.microsoft.com/office/drawing/2014/main" id="{F8F6474E-F11F-CDC5-AFD5-D05BAA201736}"/>
              </a:ext>
            </a:extLst>
          </p:cNvPr>
          <p:cNvGraphicFramePr>
            <a:graphicFrameLocks noGrp="1"/>
          </p:cNvGraphicFramePr>
          <p:nvPr>
            <p:extLst>
              <p:ext uri="{D42A27DB-BD31-4B8C-83A1-F6EECF244321}">
                <p14:modId xmlns:p14="http://schemas.microsoft.com/office/powerpoint/2010/main" val="3677599329"/>
              </p:ext>
            </p:extLst>
          </p:nvPr>
        </p:nvGraphicFramePr>
        <p:xfrm>
          <a:off x="609600" y="1373977"/>
          <a:ext cx="10641874" cy="4852650"/>
        </p:xfrm>
        <a:graphic>
          <a:graphicData uri="http://schemas.openxmlformats.org/drawingml/2006/table">
            <a:tbl>
              <a:tblPr/>
              <a:tblGrid>
                <a:gridCol w="343316">
                  <a:extLst>
                    <a:ext uri="{9D8B030D-6E8A-4147-A177-3AD203B41FA5}">
                      <a16:colId xmlns:a16="http://schemas.microsoft.com/office/drawing/2014/main" val="4193890133"/>
                    </a:ext>
                  </a:extLst>
                </a:gridCol>
                <a:gridCol w="1219653">
                  <a:extLst>
                    <a:ext uri="{9D8B030D-6E8A-4147-A177-3AD203B41FA5}">
                      <a16:colId xmlns:a16="http://schemas.microsoft.com/office/drawing/2014/main" val="2903272973"/>
                    </a:ext>
                  </a:extLst>
                </a:gridCol>
                <a:gridCol w="2243636">
                  <a:extLst>
                    <a:ext uri="{9D8B030D-6E8A-4147-A177-3AD203B41FA5}">
                      <a16:colId xmlns:a16="http://schemas.microsoft.com/office/drawing/2014/main" val="947026570"/>
                    </a:ext>
                  </a:extLst>
                </a:gridCol>
                <a:gridCol w="1982748">
                  <a:extLst>
                    <a:ext uri="{9D8B030D-6E8A-4147-A177-3AD203B41FA5}">
                      <a16:colId xmlns:a16="http://schemas.microsoft.com/office/drawing/2014/main" val="823449451"/>
                    </a:ext>
                  </a:extLst>
                </a:gridCol>
                <a:gridCol w="4852521">
                  <a:extLst>
                    <a:ext uri="{9D8B030D-6E8A-4147-A177-3AD203B41FA5}">
                      <a16:colId xmlns:a16="http://schemas.microsoft.com/office/drawing/2014/main" val="589620465"/>
                    </a:ext>
                  </a:extLst>
                </a:gridCol>
              </a:tblGrid>
              <a:tr h="457045">
                <a:tc>
                  <a:txBody>
                    <a:bodyPr/>
                    <a:lstStyle/>
                    <a:p>
                      <a:pPr algn="ctr" fontAlgn="ctr"/>
                      <a:r>
                        <a:rPr lang="es-MX" sz="900" b="1" i="0" u="none" strike="noStrike" dirty="0">
                          <a:solidFill>
                            <a:srgbClr val="FFFFFF"/>
                          </a:solidFill>
                          <a:effectLst/>
                          <a:highlight>
                            <a:srgbClr val="245C4F"/>
                          </a:highlight>
                          <a:latin typeface="Montserrat" panose="00000500000000000000" pitchFamily="2" charset="0"/>
                        </a:rPr>
                        <a:t>No.</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highlight>
                            <a:srgbClr val="245C4F"/>
                          </a:highlight>
                          <a:latin typeface="Montserrat" panose="00000500000000000000" pitchFamily="2" charset="0"/>
                        </a:rPr>
                        <a:t>OOAD</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highlight>
                            <a:srgbClr val="245C4F"/>
                          </a:highlight>
                          <a:latin typeface="Montserrat" panose="00000500000000000000" pitchFamily="2" charset="0"/>
                        </a:rPr>
                        <a:t>Dirección Propuesta del inmueble a arrendar</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highlight>
                            <a:srgbClr val="245C4F"/>
                          </a:highlight>
                          <a:latin typeface="Montserrat" panose="00000500000000000000" pitchFamily="2" charset="0"/>
                        </a:rPr>
                        <a:t>Servicio</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highlight>
                            <a:srgbClr val="245C4F"/>
                          </a:highlight>
                          <a:latin typeface="Montserrat" panose="00000500000000000000" pitchFamily="2" charset="0"/>
                        </a:rPr>
                        <a:t>Justificación</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203361297"/>
                  </a:ext>
                </a:extLst>
              </a:tr>
              <a:tr h="514627">
                <a:tc>
                  <a:txBody>
                    <a:bodyPr/>
                    <a:lstStyle/>
                    <a:p>
                      <a:pPr algn="ctr" fontAlgn="ctr"/>
                      <a:r>
                        <a:rPr lang="es-MX" sz="900" b="0" i="0" u="none" strike="noStrike" dirty="0">
                          <a:effectLst/>
                          <a:latin typeface="Montserrat" panose="00000500000000000000" pitchFamily="2" charset="0"/>
                        </a:rPr>
                        <a:t>1</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Aguascalientes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Margarita No. 291, Fraccionamiento Vista Alegre, Aguascalientes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Bodega de Recepción y resguardo de medicamentos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A efecto de cumplir con el acuerdo establecido con el Gobierno Federal para la universalización de los servicios de salud. </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4047808"/>
                  </a:ext>
                </a:extLst>
              </a:tr>
              <a:tr h="435675">
                <a:tc>
                  <a:txBody>
                    <a:bodyPr/>
                    <a:lstStyle/>
                    <a:p>
                      <a:pPr algn="ctr" fontAlgn="ctr"/>
                      <a:r>
                        <a:rPr lang="es-MX" sz="900" b="0" i="0" u="none" strike="noStrike">
                          <a:effectLst/>
                          <a:latin typeface="Montserrat" panose="00000500000000000000" pitchFamily="2" charset="0"/>
                        </a:rPr>
                        <a:t>2</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Baja California Sur</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Valentín Gómez Farías No. 166 y Manuel Torres Iglesias, col. Esterito</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Bodega de Recepción y resguardo de materiales terapéuticos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Adición de las Unidades Médicas de la Secretaría de Salud al Programa de Transferencia de los Sistemas de Salud. </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4201663"/>
                  </a:ext>
                </a:extLst>
              </a:tr>
              <a:tr h="292356">
                <a:tc>
                  <a:txBody>
                    <a:bodyPr/>
                    <a:lstStyle/>
                    <a:p>
                      <a:pPr algn="ctr" fontAlgn="ctr"/>
                      <a:r>
                        <a:rPr lang="es-MX" sz="900" b="0" i="0" u="none" strike="noStrike">
                          <a:effectLst/>
                          <a:latin typeface="Montserrat" panose="00000500000000000000" pitchFamily="2" charset="0"/>
                        </a:rPr>
                        <a:t>3</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Campeche</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San Francisco de Campeche</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Sub almacén</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Contar con un inmueble que les permita el adecuado resguardo y suministro de bienes terapéuticos y no terapéuticos.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431035"/>
                  </a:ext>
                </a:extLst>
              </a:tr>
              <a:tr h="417498">
                <a:tc>
                  <a:txBody>
                    <a:bodyPr/>
                    <a:lstStyle/>
                    <a:p>
                      <a:pPr algn="ctr" fontAlgn="ctr"/>
                      <a:r>
                        <a:rPr lang="es-MX" sz="900" b="0" i="0" u="none" strike="noStrike">
                          <a:effectLst/>
                          <a:latin typeface="Montserrat" panose="00000500000000000000" pitchFamily="2" charset="0"/>
                        </a:rPr>
                        <a:t>4</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Chiapas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Avenida Zacatecas 496,residencial la Hacienda, Tuxtla Gutiérrez</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Oficina Auxiliar Administrativa </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No existe inmueble propio, ni federal disponible para ese destino.</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4299372"/>
                  </a:ext>
                </a:extLst>
              </a:tr>
              <a:tr h="411778">
                <a:tc>
                  <a:txBody>
                    <a:bodyPr/>
                    <a:lstStyle/>
                    <a:p>
                      <a:pPr algn="ctr" fontAlgn="ctr"/>
                      <a:r>
                        <a:rPr lang="es-MX" sz="900" b="0" i="0" u="none" strike="noStrike">
                          <a:effectLst/>
                          <a:latin typeface="Montserrat" panose="00000500000000000000" pitchFamily="2" charset="0"/>
                        </a:rPr>
                        <a:t>5</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Chiapas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Búsqueda de Opciones Inmobiliarias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Almacén Delegacional Tuxtla</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No existe inmueble propio, ni federal disponible para ese destino.</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4315818"/>
                  </a:ext>
                </a:extLst>
              </a:tr>
              <a:tr h="451812">
                <a:tc>
                  <a:txBody>
                    <a:bodyPr/>
                    <a:lstStyle/>
                    <a:p>
                      <a:pPr algn="ctr" fontAlgn="ctr"/>
                      <a:r>
                        <a:rPr lang="es-MX" sz="900" b="0" i="0" u="none" strike="noStrike">
                          <a:effectLst/>
                          <a:latin typeface="Montserrat" panose="00000500000000000000" pitchFamily="2" charset="0"/>
                        </a:rPr>
                        <a:t>6</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Chiapas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Las Palmas s/n, fraccionamiento los Laureles, Tapachula</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Oficinas Administrativas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No existe inmueble propio, ni federal disponible para ese destino.</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1111162"/>
                  </a:ext>
                </a:extLst>
              </a:tr>
              <a:tr h="571914">
                <a:tc>
                  <a:txBody>
                    <a:bodyPr/>
                    <a:lstStyle/>
                    <a:p>
                      <a:pPr algn="ctr" fontAlgn="ctr"/>
                      <a:r>
                        <a:rPr lang="es-MX" sz="900" b="0" i="0" u="none" strike="noStrike">
                          <a:effectLst/>
                          <a:latin typeface="Montserrat" panose="00000500000000000000" pitchFamily="2" charset="0"/>
                        </a:rPr>
                        <a:t>7</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Durango</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Búsqueda de Opciones Inmobiliarias en Gómez Palacio</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Bodega de Bienes Embargados y Adjudicados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 Se requiere el espacio para el resguardo de bienes, derivado de la reanudación de embargos, detenidos por la pandemia. </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5496308"/>
                  </a:ext>
                </a:extLst>
              </a:tr>
              <a:tr h="571914">
                <a:tc>
                  <a:txBody>
                    <a:bodyPr/>
                    <a:lstStyle/>
                    <a:p>
                      <a:pPr algn="ctr" fontAlgn="ctr"/>
                      <a:r>
                        <a:rPr lang="es-MX" sz="900" b="0" i="0" u="none" strike="noStrike">
                          <a:effectLst/>
                          <a:latin typeface="Montserrat" panose="00000500000000000000" pitchFamily="2" charset="0"/>
                        </a:rPr>
                        <a:t>8</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Durango </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Búsqueda de Opciones Inmobiliarias en Durango</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Almacén de Medicamentos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Se requiere el espacio para el resguardo de medicamentos para el resguardo y distribución de medicamentos, del incremento de los Hospitales de la Secretaria de Salud, que serán administrados por el OOAD Durango. </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901870"/>
                  </a:ext>
                </a:extLst>
              </a:tr>
              <a:tr h="292356">
                <a:tc>
                  <a:txBody>
                    <a:bodyPr/>
                    <a:lstStyle/>
                    <a:p>
                      <a:pPr algn="ctr" fontAlgn="ctr"/>
                      <a:r>
                        <a:rPr lang="es-MX" sz="900" b="0" i="0" u="none" strike="noStrike">
                          <a:effectLst/>
                          <a:latin typeface="Montserrat" panose="00000500000000000000" pitchFamily="2" charset="0"/>
                        </a:rPr>
                        <a:t>9</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Durango</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a:effectLst/>
                          <a:latin typeface="Montserrat" panose="00000500000000000000" pitchFamily="2" charset="0"/>
                        </a:rPr>
                        <a:t>Nisperos Lote 26, fraccionamiento Campestre Jacarandas, Durango</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Bodega de Bienes Embargados</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Se requiere el espacio para el resguardo de bienes, derivado de la reanudación de embargos, detenidos por la pandemia. </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6041643"/>
                  </a:ext>
                </a:extLst>
              </a:tr>
              <a:tr h="435675">
                <a:tc>
                  <a:txBody>
                    <a:bodyPr/>
                    <a:lstStyle/>
                    <a:p>
                      <a:pPr algn="ctr" fontAlgn="ctr"/>
                      <a:r>
                        <a:rPr lang="es-MX" sz="900" b="0" i="0" u="none" strike="noStrike">
                          <a:effectLst/>
                          <a:latin typeface="Montserrat" panose="00000500000000000000" pitchFamily="2" charset="0"/>
                        </a:rPr>
                        <a:t>10</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Estado de México Poniente</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a:effectLst/>
                          <a:latin typeface="Montserrat" panose="00000500000000000000" pitchFamily="2" charset="0"/>
                        </a:rPr>
                        <a:t>Alfredo del Mazo Vélez 18, colonia Isidro Favela, Lerma de Villada, Estado de México</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a:effectLst/>
                          <a:latin typeface="Montserrat" panose="00000500000000000000" pitchFamily="2" charset="0"/>
                        </a:rPr>
                        <a:t>Almacén Delegacional</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El Almacén  Delegacional actual, data del año 1991, con una superficie de 2,800.0 m2 y no cumple la normatividad en la materia, por lo que se requiere una superficie de entre 9,000 - 11,000 m2 para operar de manera eficiente. </a:t>
                      </a:r>
                    </a:p>
                  </a:txBody>
                  <a:tcPr marL="5473" marR="5473" marT="5473"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3655405"/>
                  </a:ext>
                </a:extLst>
              </a:tr>
            </a:tbl>
          </a:graphicData>
        </a:graphic>
      </p:graphicFrame>
    </p:spTree>
    <p:extLst>
      <p:ext uri="{BB962C8B-B14F-4D97-AF65-F5344CB8AC3E}">
        <p14:creationId xmlns:p14="http://schemas.microsoft.com/office/powerpoint/2010/main" val="453383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a:extLst>
              <a:ext uri="{FF2B5EF4-FFF2-40B4-BE49-F238E27FC236}">
                <a16:creationId xmlns:a16="http://schemas.microsoft.com/office/drawing/2014/main" id="{2AD8CD05-E7E2-4D21-87CA-57AB2F31B9C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sp>
        <p:nvSpPr>
          <p:cNvPr id="8" name="Título 1">
            <a:extLst>
              <a:ext uri="{FF2B5EF4-FFF2-40B4-BE49-F238E27FC236}">
                <a16:creationId xmlns:a16="http://schemas.microsoft.com/office/drawing/2014/main" id="{6C0E8E62-A1B2-BF4E-AFC6-9DB2CF4085CC}"/>
              </a:ext>
            </a:extLst>
          </p:cNvPr>
          <p:cNvSpPr>
            <a:spLocks noGrp="1"/>
          </p:cNvSpPr>
          <p:nvPr>
            <p:ph type="title"/>
          </p:nvPr>
        </p:nvSpPr>
        <p:spPr>
          <a:xfrm>
            <a:off x="990600" y="246589"/>
            <a:ext cx="8053528" cy="628297"/>
          </a:xfrm>
          <a:prstGeom prst="rect">
            <a:avLst/>
          </a:prstGeom>
        </p:spPr>
        <p:txBody>
          <a:bodyPr/>
          <a:lstStyle/>
          <a:p>
            <a:r>
              <a:rPr lang="es-MX" dirty="0">
                <a:solidFill>
                  <a:srgbClr val="275D55"/>
                </a:solidFill>
                <a:latin typeface="Montserrat" panose="00000500000000000000" pitchFamily="2" charset="0"/>
              </a:rPr>
              <a:t>II. </a:t>
            </a:r>
            <a:r>
              <a:rPr lang="es-MX" dirty="0"/>
              <a:t>Desarrollo</a:t>
            </a:r>
          </a:p>
        </p:txBody>
      </p:sp>
      <p:sp>
        <p:nvSpPr>
          <p:cNvPr id="5" name="CuadroTexto 4">
            <a:extLst>
              <a:ext uri="{FF2B5EF4-FFF2-40B4-BE49-F238E27FC236}">
                <a16:creationId xmlns:a16="http://schemas.microsoft.com/office/drawing/2014/main" id="{E761149B-0084-EA30-4999-9AABD8606874}"/>
              </a:ext>
            </a:extLst>
          </p:cNvPr>
          <p:cNvSpPr txBox="1"/>
          <p:nvPr/>
        </p:nvSpPr>
        <p:spPr>
          <a:xfrm>
            <a:off x="646483" y="938056"/>
            <a:ext cx="7739441" cy="369332"/>
          </a:xfrm>
          <a:prstGeom prst="rect">
            <a:avLst/>
          </a:prstGeom>
          <a:noFill/>
        </p:spPr>
        <p:txBody>
          <a:bodyPr wrap="square">
            <a:spAutoFit/>
          </a:bodyPr>
          <a:lstStyle/>
          <a:p>
            <a:r>
              <a:rPr lang="es-MX" b="1" dirty="0">
                <a:solidFill>
                  <a:srgbClr val="245C4F"/>
                </a:solidFill>
                <a:latin typeface="Montserrat" panose="00000500000000000000" pitchFamily="2" charset="0"/>
              </a:rPr>
              <a:t>Nuevos Arrendamientos</a:t>
            </a:r>
            <a:endParaRPr lang="es-MX" dirty="0">
              <a:solidFill>
                <a:srgbClr val="245C4F"/>
              </a:solidFill>
            </a:endParaRPr>
          </a:p>
        </p:txBody>
      </p:sp>
      <p:graphicFrame>
        <p:nvGraphicFramePr>
          <p:cNvPr id="4" name="Tabla 3">
            <a:extLst>
              <a:ext uri="{FF2B5EF4-FFF2-40B4-BE49-F238E27FC236}">
                <a16:creationId xmlns:a16="http://schemas.microsoft.com/office/drawing/2014/main" id="{E1BFA1F6-E8FD-3351-7FDB-2F3981015C03}"/>
              </a:ext>
            </a:extLst>
          </p:cNvPr>
          <p:cNvGraphicFramePr>
            <a:graphicFrameLocks noGrp="1"/>
          </p:cNvGraphicFramePr>
          <p:nvPr>
            <p:extLst>
              <p:ext uri="{D42A27DB-BD31-4B8C-83A1-F6EECF244321}">
                <p14:modId xmlns:p14="http://schemas.microsoft.com/office/powerpoint/2010/main" val="4241455449"/>
              </p:ext>
            </p:extLst>
          </p:nvPr>
        </p:nvGraphicFramePr>
        <p:xfrm>
          <a:off x="735743" y="1391295"/>
          <a:ext cx="10385100" cy="4757766"/>
        </p:xfrm>
        <a:graphic>
          <a:graphicData uri="http://schemas.openxmlformats.org/drawingml/2006/table">
            <a:tbl>
              <a:tblPr/>
              <a:tblGrid>
                <a:gridCol w="420705">
                  <a:extLst>
                    <a:ext uri="{9D8B030D-6E8A-4147-A177-3AD203B41FA5}">
                      <a16:colId xmlns:a16="http://schemas.microsoft.com/office/drawing/2014/main" val="379152603"/>
                    </a:ext>
                  </a:extLst>
                </a:gridCol>
                <a:gridCol w="1180077">
                  <a:extLst>
                    <a:ext uri="{9D8B030D-6E8A-4147-A177-3AD203B41FA5}">
                      <a16:colId xmlns:a16="http://schemas.microsoft.com/office/drawing/2014/main" val="461153175"/>
                    </a:ext>
                  </a:extLst>
                </a:gridCol>
                <a:gridCol w="2170837">
                  <a:extLst>
                    <a:ext uri="{9D8B030D-6E8A-4147-A177-3AD203B41FA5}">
                      <a16:colId xmlns:a16="http://schemas.microsoft.com/office/drawing/2014/main" val="2991930417"/>
                    </a:ext>
                  </a:extLst>
                </a:gridCol>
                <a:gridCol w="1918414">
                  <a:extLst>
                    <a:ext uri="{9D8B030D-6E8A-4147-A177-3AD203B41FA5}">
                      <a16:colId xmlns:a16="http://schemas.microsoft.com/office/drawing/2014/main" val="3267125391"/>
                    </a:ext>
                  </a:extLst>
                </a:gridCol>
                <a:gridCol w="4695067">
                  <a:extLst>
                    <a:ext uri="{9D8B030D-6E8A-4147-A177-3AD203B41FA5}">
                      <a16:colId xmlns:a16="http://schemas.microsoft.com/office/drawing/2014/main" val="686109437"/>
                    </a:ext>
                  </a:extLst>
                </a:gridCol>
              </a:tblGrid>
              <a:tr h="258500">
                <a:tc>
                  <a:txBody>
                    <a:bodyPr/>
                    <a:lstStyle/>
                    <a:p>
                      <a:pPr algn="ctr" fontAlgn="ctr"/>
                      <a:r>
                        <a:rPr lang="es-MX" sz="900" b="1" i="0" u="none" strike="noStrike" dirty="0">
                          <a:solidFill>
                            <a:srgbClr val="FFFFFF"/>
                          </a:solidFill>
                          <a:effectLst/>
                          <a:latin typeface="Montserrat" panose="00000500000000000000" pitchFamily="2" charset="0"/>
                        </a:rPr>
                        <a:t>No.</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latin typeface="Montserrat" panose="00000500000000000000" pitchFamily="2" charset="0"/>
                        </a:rPr>
                        <a:t>OOAD</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latin typeface="Montserrat" panose="00000500000000000000" pitchFamily="2" charset="0"/>
                        </a:rPr>
                        <a:t>Dirección Propuesta del inmueble a arrendar</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latin typeface="Montserrat" panose="00000500000000000000" pitchFamily="2" charset="0"/>
                        </a:rPr>
                        <a:t>Servicio</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latin typeface="Montserrat" panose="00000500000000000000" pitchFamily="2" charset="0"/>
                        </a:rPr>
                        <a:t>Justificación</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671441904"/>
                  </a:ext>
                </a:extLst>
              </a:tr>
              <a:tr h="307241">
                <a:tc>
                  <a:txBody>
                    <a:bodyPr/>
                    <a:lstStyle/>
                    <a:p>
                      <a:pPr algn="ctr" fontAlgn="ctr"/>
                      <a:r>
                        <a:rPr lang="es-MX" sz="900" b="0" i="0" u="none" strike="noStrike" dirty="0">
                          <a:effectLst/>
                          <a:latin typeface="Montserrat" panose="00000500000000000000" pitchFamily="2" charset="0"/>
                        </a:rPr>
                        <a:t>11</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Michoacán</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Búsqueda de Opciones Inmobiliarias</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Almacén de Medicamentos</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Adición de las Unidades Médicas de la Secretaría de Salud al Programa Transferencia de los Sistemas de Salud.</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2783374"/>
                  </a:ext>
                </a:extLst>
              </a:tr>
              <a:tr h="629844">
                <a:tc>
                  <a:txBody>
                    <a:bodyPr/>
                    <a:lstStyle/>
                    <a:p>
                      <a:pPr algn="ctr" fontAlgn="ctr"/>
                      <a:r>
                        <a:rPr lang="es-MX" sz="900" b="0" i="0" u="none" strike="noStrike" dirty="0">
                          <a:effectLst/>
                          <a:latin typeface="Montserrat" panose="00000500000000000000" pitchFamily="2" charset="0"/>
                        </a:rPr>
                        <a:t>12</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Nuevo León</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calle 5 de mayo, centro, Apodaca, Nuevo León</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Consultorio de apoyo a la UMF No. 19</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La UMF No. 19, cuenta con 265,805 derechohabientes en 17 consultorios por turno, de acuerdo al indicador se requieren 11 consultorios adicionales para estar en posibilidades de cumplir con calidad y eficiencia a la </a:t>
                      </a:r>
                      <a:r>
                        <a:rPr lang="es-MX" sz="900" b="0" i="0" u="none" strike="noStrike" dirty="0" err="1">
                          <a:effectLst/>
                          <a:latin typeface="Montserrat" panose="00000500000000000000" pitchFamily="2" charset="0"/>
                        </a:rPr>
                        <a:t>derechohabiencia</a:t>
                      </a:r>
                      <a:r>
                        <a:rPr lang="es-MX" sz="900" b="0" i="0" u="none" strike="noStrike" dirty="0">
                          <a:effectLst/>
                          <a:latin typeface="Montserrat" panose="00000500000000000000" pitchFamily="2" charset="0"/>
                        </a:rPr>
                        <a:t>.   </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3743812"/>
                  </a:ext>
                </a:extLst>
              </a:tr>
              <a:tr h="614481">
                <a:tc>
                  <a:txBody>
                    <a:bodyPr/>
                    <a:lstStyle/>
                    <a:p>
                      <a:pPr algn="ctr" fontAlgn="ctr"/>
                      <a:r>
                        <a:rPr lang="es-MX" sz="900" b="0" i="0" u="none" strike="noStrike" dirty="0">
                          <a:effectLst/>
                          <a:latin typeface="Montserrat" panose="00000500000000000000" pitchFamily="2" charset="0"/>
                        </a:rPr>
                        <a:t>13</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Nuevo León</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it-IT" sz="900" b="0" i="0" u="none" strike="noStrike" dirty="0">
                          <a:effectLst/>
                          <a:latin typeface="Montserrat" panose="00000500000000000000" pitchFamily="2" charset="0"/>
                        </a:rPr>
                        <a:t>Encino No. 4619, Col. Valle de la Silla, Gpe, N.L.</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Tienda No. 8</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Representa una opción de compra para el personal del IMSS, otorgándole beneficios tales como crédito sin intereses, descuentos vía nómina; a un promedio de 200 a 250 clientes diarios; asimismo, se estima obtener ingresos de $52.0 MDP al año. </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8246853"/>
                  </a:ext>
                </a:extLst>
              </a:tr>
              <a:tr h="455740">
                <a:tc>
                  <a:txBody>
                    <a:bodyPr/>
                    <a:lstStyle/>
                    <a:p>
                      <a:pPr algn="ctr" fontAlgn="ctr"/>
                      <a:r>
                        <a:rPr lang="es-MX" sz="900" b="0" i="0" u="none" strike="noStrike">
                          <a:effectLst/>
                          <a:latin typeface="Montserrat" panose="00000500000000000000" pitchFamily="2" charset="0"/>
                        </a:rPr>
                        <a:t>14</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Nuevo León</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Juárez</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Consultorio de apoyo a la UMF No. 20</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La UMF No. 20, cuenta con 114,292 derechohabientes en 12 consultorios por turno, de acuerdo al indicador es un inmueble de apoyo para estar en posibilidades de cumplir con calidad y eficiencia a la </a:t>
                      </a:r>
                      <a:r>
                        <a:rPr lang="es-MX" sz="900" b="0" i="0" u="none" strike="noStrike" dirty="0" err="1">
                          <a:effectLst/>
                          <a:latin typeface="Montserrat" panose="00000500000000000000" pitchFamily="2" charset="0"/>
                        </a:rPr>
                        <a:t>derechohabiencia</a:t>
                      </a:r>
                      <a:r>
                        <a:rPr lang="es-MX" sz="900" b="0" i="0" u="none" strike="noStrike" dirty="0">
                          <a:effectLst/>
                          <a:latin typeface="Montserrat" panose="00000500000000000000" pitchFamily="2" charset="0"/>
                        </a:rPr>
                        <a:t>.   </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0146870"/>
                  </a:ext>
                </a:extLst>
              </a:tr>
              <a:tr h="258500">
                <a:tc>
                  <a:txBody>
                    <a:bodyPr/>
                    <a:lstStyle/>
                    <a:p>
                      <a:pPr algn="ctr" fontAlgn="ctr"/>
                      <a:r>
                        <a:rPr lang="es-MX" sz="900" b="0" i="0" u="none" strike="noStrike">
                          <a:effectLst/>
                          <a:latin typeface="Montserrat" panose="00000500000000000000" pitchFamily="2" charset="0"/>
                        </a:rPr>
                        <a:t>15</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Oaxaca</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Calle Calvario s/n, colonia San Sebastián Etla </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Bodega de Bienes Embargados</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No existe inmueble propio, ni federal disponible para ese destino. </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5873391"/>
                  </a:ext>
                </a:extLst>
              </a:tr>
              <a:tr h="385189">
                <a:tc>
                  <a:txBody>
                    <a:bodyPr/>
                    <a:lstStyle/>
                    <a:p>
                      <a:pPr algn="ctr" fontAlgn="ctr"/>
                      <a:r>
                        <a:rPr lang="es-MX" sz="900" b="0" i="0" u="none" strike="noStrike">
                          <a:effectLst/>
                          <a:latin typeface="Montserrat" panose="00000500000000000000" pitchFamily="2" charset="0"/>
                        </a:rPr>
                        <a:t>16</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Oaxaca</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Calle Porfirio Díaz No. 1109, colonia Barrio Norte, Matías Romero</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UMF No. 28</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Actualmente se está ocupando un espacio en el Hospital Rural Bienestar No. 32 del Programa IMSS-Bienestar,  el cual resulta insuficiente para atender el volumen de derechohabientes que son atendidos </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0676032"/>
                  </a:ext>
                </a:extLst>
              </a:tr>
              <a:tr h="389172">
                <a:tc>
                  <a:txBody>
                    <a:bodyPr/>
                    <a:lstStyle/>
                    <a:p>
                      <a:pPr algn="ctr" fontAlgn="ctr"/>
                      <a:r>
                        <a:rPr lang="es-MX" sz="900" b="0" i="0" u="none" strike="noStrike">
                          <a:effectLst/>
                          <a:latin typeface="Montserrat" panose="00000500000000000000" pitchFamily="2" charset="0"/>
                        </a:rPr>
                        <a:t>17</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Oaxaca</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it-IT" sz="900" b="0" i="0" u="none" strike="noStrike" dirty="0">
                          <a:effectLst/>
                          <a:latin typeface="Montserrat" panose="00000500000000000000" pitchFamily="2" charset="0"/>
                        </a:rPr>
                        <a:t>Emiliano Zapata No. 805, colonia Roma, Santa Lucía del Camino</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Bodega de Archivo de concentración</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 No existe inmueble propio, ni federal disponible para ese destino. </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5670108"/>
                  </a:ext>
                </a:extLst>
              </a:tr>
              <a:tr h="491586">
                <a:tc>
                  <a:txBody>
                    <a:bodyPr/>
                    <a:lstStyle/>
                    <a:p>
                      <a:pPr algn="ctr" fontAlgn="ctr"/>
                      <a:r>
                        <a:rPr lang="es-MX" sz="900" b="0" i="0" u="none" strike="noStrike">
                          <a:effectLst/>
                          <a:latin typeface="Montserrat" panose="00000500000000000000" pitchFamily="2" charset="0"/>
                        </a:rPr>
                        <a:t>18</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Puebla</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Búsqueda de Opciones Inmobiliarias</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Bodega de Archivo de Concentración</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El archivo actual se encuentra a su máxima capacidad, porque los expedientes deben permanecer por lo menos 30 años; asimismo, se tiene un gran número de solicitudes no atendidas, lo que crea una saturación de archivos en los inmuebles del OOAD. </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651612"/>
                  </a:ext>
                </a:extLst>
              </a:tr>
              <a:tr h="368689">
                <a:tc>
                  <a:txBody>
                    <a:bodyPr/>
                    <a:lstStyle/>
                    <a:p>
                      <a:pPr algn="ctr" fontAlgn="ctr"/>
                      <a:r>
                        <a:rPr lang="es-MX" sz="900" b="0" i="0" u="none" strike="noStrike">
                          <a:effectLst/>
                          <a:latin typeface="Montserrat" panose="00000500000000000000" pitchFamily="2" charset="0"/>
                        </a:rPr>
                        <a:t>19</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Puebla</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Búsqueda de Opciones Inmobiliarias</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Bodega de Resguardo</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 Los expedientes a resguardo, han rebasado la capacidad instalada, cada año se realiza la desincorporación documental; y, al carecer de espacio, son acumulados en pasillos, lo que potencializa el riesgo de siniestro. </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6956868"/>
                  </a:ext>
                </a:extLst>
              </a:tr>
              <a:tr h="389172">
                <a:tc>
                  <a:txBody>
                    <a:bodyPr/>
                    <a:lstStyle/>
                    <a:p>
                      <a:pPr algn="ctr" fontAlgn="ctr"/>
                      <a:r>
                        <a:rPr lang="es-MX" sz="900" b="0" i="0" u="none" strike="noStrike" dirty="0">
                          <a:effectLst/>
                          <a:latin typeface="Montserrat" panose="00000500000000000000" pitchFamily="2" charset="0"/>
                        </a:rPr>
                        <a:t>20</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Puebla</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Búsqueda de Opciones Inmobiliarias</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fontAlgn="ctr"/>
                      <a:r>
                        <a:rPr lang="es-MX" sz="900" b="0" i="0" u="none" strike="noStrike" dirty="0">
                          <a:effectLst/>
                          <a:latin typeface="Montserrat" panose="00000500000000000000" pitchFamily="2" charset="0"/>
                        </a:rPr>
                        <a:t>Centro de Extensión de Conocimientos en Esquema Modificado (CECEM)</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fontAlgn="ctr"/>
                      <a:r>
                        <a:rPr lang="es-MX" sz="900" b="0" i="0" u="none" strike="noStrike" dirty="0">
                          <a:effectLst/>
                          <a:latin typeface="Montserrat" panose="00000500000000000000" pitchFamily="2" charset="0"/>
                        </a:rPr>
                        <a:t> No existe inmueble propio, ni federal disponible para ese destino. </a:t>
                      </a:r>
                    </a:p>
                  </a:txBody>
                  <a:tcPr marL="4928" marR="4928" marT="492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7186674"/>
                  </a:ext>
                </a:extLst>
              </a:tr>
            </a:tbl>
          </a:graphicData>
        </a:graphic>
      </p:graphicFrame>
    </p:spTree>
    <p:extLst>
      <p:ext uri="{BB962C8B-B14F-4D97-AF65-F5344CB8AC3E}">
        <p14:creationId xmlns:p14="http://schemas.microsoft.com/office/powerpoint/2010/main" val="2224239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a:extLst>
              <a:ext uri="{FF2B5EF4-FFF2-40B4-BE49-F238E27FC236}">
                <a16:creationId xmlns:a16="http://schemas.microsoft.com/office/drawing/2014/main" id="{2AD8CD05-E7E2-4D21-87CA-57AB2F31B9C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sp>
        <p:nvSpPr>
          <p:cNvPr id="8" name="Título 1">
            <a:extLst>
              <a:ext uri="{FF2B5EF4-FFF2-40B4-BE49-F238E27FC236}">
                <a16:creationId xmlns:a16="http://schemas.microsoft.com/office/drawing/2014/main" id="{6C0E8E62-A1B2-BF4E-AFC6-9DB2CF4085CC}"/>
              </a:ext>
            </a:extLst>
          </p:cNvPr>
          <p:cNvSpPr>
            <a:spLocks noGrp="1"/>
          </p:cNvSpPr>
          <p:nvPr>
            <p:ph type="title"/>
          </p:nvPr>
        </p:nvSpPr>
        <p:spPr>
          <a:xfrm>
            <a:off x="990600" y="246589"/>
            <a:ext cx="8053528" cy="628297"/>
          </a:xfrm>
          <a:prstGeom prst="rect">
            <a:avLst/>
          </a:prstGeom>
        </p:spPr>
        <p:txBody>
          <a:bodyPr/>
          <a:lstStyle/>
          <a:p>
            <a:r>
              <a:rPr lang="es-MX" dirty="0">
                <a:solidFill>
                  <a:srgbClr val="275D55"/>
                </a:solidFill>
                <a:latin typeface="Montserrat" panose="00000500000000000000" pitchFamily="2" charset="0"/>
              </a:rPr>
              <a:t>II. </a:t>
            </a:r>
            <a:r>
              <a:rPr lang="es-MX" dirty="0"/>
              <a:t>Desarrollo</a:t>
            </a:r>
          </a:p>
        </p:txBody>
      </p:sp>
      <p:sp>
        <p:nvSpPr>
          <p:cNvPr id="3" name="CuadroTexto 2">
            <a:extLst>
              <a:ext uri="{FF2B5EF4-FFF2-40B4-BE49-F238E27FC236}">
                <a16:creationId xmlns:a16="http://schemas.microsoft.com/office/drawing/2014/main" id="{FDE6F328-E64D-7EBD-2165-3C40556C099A}"/>
              </a:ext>
            </a:extLst>
          </p:cNvPr>
          <p:cNvSpPr txBox="1"/>
          <p:nvPr/>
        </p:nvSpPr>
        <p:spPr>
          <a:xfrm>
            <a:off x="743521" y="1122691"/>
            <a:ext cx="7739441" cy="369332"/>
          </a:xfrm>
          <a:prstGeom prst="rect">
            <a:avLst/>
          </a:prstGeom>
          <a:noFill/>
        </p:spPr>
        <p:txBody>
          <a:bodyPr wrap="square">
            <a:spAutoFit/>
          </a:bodyPr>
          <a:lstStyle/>
          <a:p>
            <a:r>
              <a:rPr lang="es-MX" b="1" dirty="0">
                <a:solidFill>
                  <a:srgbClr val="245C4F"/>
                </a:solidFill>
                <a:latin typeface="Montserrat" panose="00000500000000000000" pitchFamily="2" charset="0"/>
              </a:rPr>
              <a:t>Nuevos Arrendamientos</a:t>
            </a:r>
            <a:endParaRPr lang="es-MX" dirty="0">
              <a:solidFill>
                <a:srgbClr val="245C4F"/>
              </a:solidFill>
            </a:endParaRPr>
          </a:p>
        </p:txBody>
      </p:sp>
      <p:graphicFrame>
        <p:nvGraphicFramePr>
          <p:cNvPr id="5" name="Tabla 4">
            <a:extLst>
              <a:ext uri="{FF2B5EF4-FFF2-40B4-BE49-F238E27FC236}">
                <a16:creationId xmlns:a16="http://schemas.microsoft.com/office/drawing/2014/main" id="{81388020-B248-85BB-29F0-53EAD90799D7}"/>
              </a:ext>
            </a:extLst>
          </p:cNvPr>
          <p:cNvGraphicFramePr>
            <a:graphicFrameLocks noGrp="1"/>
          </p:cNvGraphicFramePr>
          <p:nvPr>
            <p:extLst>
              <p:ext uri="{D42A27DB-BD31-4B8C-83A1-F6EECF244321}">
                <p14:modId xmlns:p14="http://schemas.microsoft.com/office/powerpoint/2010/main" val="4188711739"/>
              </p:ext>
            </p:extLst>
          </p:nvPr>
        </p:nvGraphicFramePr>
        <p:xfrm>
          <a:off x="990600" y="1571597"/>
          <a:ext cx="9420139" cy="4706228"/>
        </p:xfrm>
        <a:graphic>
          <a:graphicData uri="http://schemas.openxmlformats.org/drawingml/2006/table">
            <a:tbl>
              <a:tblPr/>
              <a:tblGrid>
                <a:gridCol w="381614">
                  <a:extLst>
                    <a:ext uri="{9D8B030D-6E8A-4147-A177-3AD203B41FA5}">
                      <a16:colId xmlns:a16="http://schemas.microsoft.com/office/drawing/2014/main" val="1042194184"/>
                    </a:ext>
                  </a:extLst>
                </a:gridCol>
                <a:gridCol w="1070428">
                  <a:extLst>
                    <a:ext uri="{9D8B030D-6E8A-4147-A177-3AD203B41FA5}">
                      <a16:colId xmlns:a16="http://schemas.microsoft.com/office/drawing/2014/main" val="3434085355"/>
                    </a:ext>
                  </a:extLst>
                </a:gridCol>
                <a:gridCol w="1969127">
                  <a:extLst>
                    <a:ext uri="{9D8B030D-6E8A-4147-A177-3AD203B41FA5}">
                      <a16:colId xmlns:a16="http://schemas.microsoft.com/office/drawing/2014/main" val="2824950956"/>
                    </a:ext>
                  </a:extLst>
                </a:gridCol>
                <a:gridCol w="1740159">
                  <a:extLst>
                    <a:ext uri="{9D8B030D-6E8A-4147-A177-3AD203B41FA5}">
                      <a16:colId xmlns:a16="http://schemas.microsoft.com/office/drawing/2014/main" val="4002474214"/>
                    </a:ext>
                  </a:extLst>
                </a:gridCol>
                <a:gridCol w="4258811">
                  <a:extLst>
                    <a:ext uri="{9D8B030D-6E8A-4147-A177-3AD203B41FA5}">
                      <a16:colId xmlns:a16="http://schemas.microsoft.com/office/drawing/2014/main" val="182742298"/>
                    </a:ext>
                  </a:extLst>
                </a:gridCol>
              </a:tblGrid>
              <a:tr h="483706">
                <a:tc>
                  <a:txBody>
                    <a:bodyPr/>
                    <a:lstStyle/>
                    <a:p>
                      <a:pPr marL="0" algn="ctr" defTabSz="914400" rtl="0" eaLnBrk="1" fontAlgn="ctr" latinLnBrk="0" hangingPunct="1"/>
                      <a:r>
                        <a:rPr lang="es-MX" sz="900" b="1" i="0" u="none" strike="noStrike" kern="1200" dirty="0">
                          <a:solidFill>
                            <a:srgbClr val="FFFFFF"/>
                          </a:solidFill>
                          <a:effectLst/>
                          <a:highlight>
                            <a:srgbClr val="245C4F"/>
                          </a:highlight>
                          <a:latin typeface="Montserrat" panose="00000500000000000000" pitchFamily="2" charset="0"/>
                          <a:ea typeface="+mn-ea"/>
                          <a:cs typeface="+mn-cs"/>
                        </a:rPr>
                        <a:t>No.</a:t>
                      </a:r>
                    </a:p>
                  </a:txBody>
                  <a:tcPr marL="4973" marR="4973" marT="49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tc>
                  <a:txBody>
                    <a:bodyPr/>
                    <a:lstStyle/>
                    <a:p>
                      <a:pPr marL="0" algn="ctr" defTabSz="914400" rtl="0" eaLnBrk="1" fontAlgn="ctr" latinLnBrk="0" hangingPunct="1"/>
                      <a:r>
                        <a:rPr lang="es-MX" sz="900" b="1" i="0" u="none" strike="noStrike" kern="1200" dirty="0">
                          <a:solidFill>
                            <a:srgbClr val="FFFFFF"/>
                          </a:solidFill>
                          <a:effectLst/>
                          <a:highlight>
                            <a:srgbClr val="245C4F"/>
                          </a:highlight>
                          <a:latin typeface="Montserrat" panose="00000500000000000000" pitchFamily="2" charset="0"/>
                          <a:ea typeface="+mn-ea"/>
                          <a:cs typeface="+mn-cs"/>
                        </a:rPr>
                        <a:t>OOAD</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tc>
                  <a:txBody>
                    <a:bodyPr/>
                    <a:lstStyle/>
                    <a:p>
                      <a:pPr marL="0" algn="ctr" defTabSz="914400" rtl="0" eaLnBrk="1" fontAlgn="ctr" latinLnBrk="0" hangingPunct="1"/>
                      <a:r>
                        <a:rPr lang="es-MX" sz="900" b="1" i="0" u="none" strike="noStrike" kern="1200" dirty="0">
                          <a:solidFill>
                            <a:srgbClr val="FFFFFF"/>
                          </a:solidFill>
                          <a:effectLst/>
                          <a:highlight>
                            <a:srgbClr val="245C4F"/>
                          </a:highlight>
                          <a:latin typeface="Montserrat" panose="00000500000000000000" pitchFamily="2" charset="0"/>
                          <a:ea typeface="+mn-ea"/>
                          <a:cs typeface="+mn-cs"/>
                        </a:rPr>
                        <a:t>Dirección Propuesta del inmueble a arrendar</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tc>
                  <a:txBody>
                    <a:bodyPr/>
                    <a:lstStyle/>
                    <a:p>
                      <a:pPr marL="0" algn="ctr" defTabSz="914400" rtl="0" eaLnBrk="1" fontAlgn="ctr" latinLnBrk="0" hangingPunct="1"/>
                      <a:r>
                        <a:rPr lang="es-MX" sz="900" b="1" i="0" u="none" strike="noStrike" kern="1200" dirty="0">
                          <a:solidFill>
                            <a:srgbClr val="FFFFFF"/>
                          </a:solidFill>
                          <a:effectLst/>
                          <a:highlight>
                            <a:srgbClr val="245C4F"/>
                          </a:highlight>
                          <a:latin typeface="Montserrat" panose="00000500000000000000" pitchFamily="2" charset="0"/>
                          <a:ea typeface="+mn-ea"/>
                          <a:cs typeface="+mn-cs"/>
                        </a:rPr>
                        <a:t>Servicio</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tc>
                  <a:txBody>
                    <a:bodyPr/>
                    <a:lstStyle/>
                    <a:p>
                      <a:pPr marL="0" algn="ctr" defTabSz="914400" rtl="0" eaLnBrk="1" fontAlgn="ctr" latinLnBrk="0" hangingPunct="1"/>
                      <a:r>
                        <a:rPr lang="es-MX" sz="900" b="1" i="0" u="none" strike="noStrike" kern="1200" dirty="0">
                          <a:solidFill>
                            <a:srgbClr val="FFFFFF"/>
                          </a:solidFill>
                          <a:effectLst/>
                          <a:highlight>
                            <a:srgbClr val="245C4F"/>
                          </a:highlight>
                          <a:latin typeface="Montserrat" panose="00000500000000000000" pitchFamily="2" charset="0"/>
                          <a:ea typeface="+mn-ea"/>
                          <a:cs typeface="+mn-cs"/>
                        </a:rPr>
                        <a:t>Justificación</a:t>
                      </a:r>
                    </a:p>
                  </a:txBody>
                  <a:tcPr marL="4973" marR="4973" marT="49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extLst>
                  <a:ext uri="{0D108BD9-81ED-4DB2-BD59-A6C34878D82A}">
                    <a16:rowId xmlns:a16="http://schemas.microsoft.com/office/drawing/2014/main" val="3055408987"/>
                  </a:ext>
                </a:extLst>
              </a:tr>
              <a:tr h="480529">
                <a:tc>
                  <a:txBody>
                    <a:bodyPr/>
                    <a:lstStyle/>
                    <a:p>
                      <a:pPr algn="ctr" fontAlgn="ctr"/>
                      <a:r>
                        <a:rPr lang="es-MX" sz="800" b="0" i="0" u="none" strike="noStrike">
                          <a:effectLst/>
                          <a:latin typeface="Montserrat" panose="00000500000000000000" pitchFamily="2" charset="0"/>
                        </a:rPr>
                        <a:t>21</a:t>
                      </a:r>
                    </a:p>
                  </a:txBody>
                  <a:tcPr marL="4973" marR="4973" marT="49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0" i="0" u="none" strike="noStrike">
                          <a:effectLst/>
                          <a:latin typeface="Montserrat" panose="00000500000000000000" pitchFamily="2" charset="0"/>
                        </a:rPr>
                        <a:t>Querétaro</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dirty="0">
                          <a:effectLst/>
                          <a:latin typeface="Montserrat" panose="00000500000000000000" pitchFamily="2" charset="0"/>
                        </a:rPr>
                        <a:t>Búsqueda de Opciones Inmobiliarias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dirty="0">
                          <a:effectLst/>
                          <a:latin typeface="Montserrat" panose="00000500000000000000" pitchFamily="2" charset="0"/>
                        </a:rPr>
                        <a:t>Oficinas Administrativas, Jefatura de Salud en el Trabajo</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MX" sz="700" b="0" i="0" u="none" strike="noStrike" dirty="0">
                          <a:effectLst/>
                          <a:latin typeface="Montserrat" panose="00000500000000000000" pitchFamily="2" charset="0"/>
                        </a:rPr>
                        <a:t> No existe inmueble propio, ni federal disponible para ese destino. </a:t>
                      </a:r>
                    </a:p>
                  </a:txBody>
                  <a:tcPr marL="4973" marR="4973" marT="49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3226202"/>
                  </a:ext>
                </a:extLst>
              </a:tr>
              <a:tr h="373177">
                <a:tc>
                  <a:txBody>
                    <a:bodyPr/>
                    <a:lstStyle/>
                    <a:p>
                      <a:pPr algn="ctr" fontAlgn="ctr"/>
                      <a:r>
                        <a:rPr lang="es-MX" sz="800" b="0" i="0" u="none" strike="noStrike">
                          <a:effectLst/>
                          <a:latin typeface="Montserrat" panose="00000500000000000000" pitchFamily="2" charset="0"/>
                        </a:rPr>
                        <a:t>22</a:t>
                      </a:r>
                    </a:p>
                  </a:txBody>
                  <a:tcPr marL="4973" marR="4973" marT="49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0" i="0" u="none" strike="noStrike">
                          <a:effectLst/>
                          <a:latin typeface="Montserrat" panose="00000500000000000000" pitchFamily="2" charset="0"/>
                        </a:rPr>
                        <a:t>Quintana Roo</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Carretera Cancún Puerto Morelos Km. 21,Parque CEDIS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Sub Almacén Zona Norte</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MX" sz="700" b="0" i="0" u="none" strike="noStrike">
                          <a:effectLst/>
                          <a:latin typeface="Montserrat" panose="00000500000000000000" pitchFamily="2" charset="0"/>
                        </a:rPr>
                        <a:t> Contar con un inmueble que les permita el adecuado resguardo y suministro de bienes terapeuticos y no terapeuticos, en auxilio del inmueble propio.  </a:t>
                      </a:r>
                    </a:p>
                  </a:txBody>
                  <a:tcPr marL="4973" marR="4973" marT="49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3357224"/>
                  </a:ext>
                </a:extLst>
              </a:tr>
              <a:tr h="373177">
                <a:tc>
                  <a:txBody>
                    <a:bodyPr/>
                    <a:lstStyle/>
                    <a:p>
                      <a:pPr algn="ctr" fontAlgn="ctr"/>
                      <a:r>
                        <a:rPr lang="es-MX" sz="800" b="0" i="0" u="none" strike="noStrike">
                          <a:effectLst/>
                          <a:latin typeface="Montserrat" panose="00000500000000000000" pitchFamily="2" charset="0"/>
                        </a:rPr>
                        <a:t>23</a:t>
                      </a:r>
                    </a:p>
                  </a:txBody>
                  <a:tcPr marL="4973" marR="4973" marT="49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0" i="0" u="none" strike="noStrike">
                          <a:effectLst/>
                          <a:latin typeface="Montserrat" panose="00000500000000000000" pitchFamily="2" charset="0"/>
                        </a:rPr>
                        <a:t>San Luis Potosí</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dirty="0">
                          <a:effectLst/>
                          <a:latin typeface="Montserrat" panose="00000500000000000000" pitchFamily="2" charset="0"/>
                        </a:rPr>
                        <a:t>Búsqueda de Opciones Inmobiliarias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Bodega de resguardo</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MX" sz="700" b="0" i="0" u="none" strike="noStrike" dirty="0">
                          <a:effectLst/>
                          <a:latin typeface="Montserrat" panose="00000500000000000000" pitchFamily="2" charset="0"/>
                        </a:rPr>
                        <a:t> Se requiere para cubrir las necesidades del Programa de Universalización de los servicios de Salud. </a:t>
                      </a:r>
                    </a:p>
                  </a:txBody>
                  <a:tcPr marL="4973" marR="4973" marT="49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4107583"/>
                  </a:ext>
                </a:extLst>
              </a:tr>
              <a:tr h="373177">
                <a:tc>
                  <a:txBody>
                    <a:bodyPr/>
                    <a:lstStyle/>
                    <a:p>
                      <a:pPr algn="ctr" fontAlgn="ctr"/>
                      <a:r>
                        <a:rPr lang="es-MX" sz="800" b="0" i="0" u="none" strike="noStrike">
                          <a:effectLst/>
                          <a:latin typeface="Montserrat" panose="00000500000000000000" pitchFamily="2" charset="0"/>
                        </a:rPr>
                        <a:t>24</a:t>
                      </a:r>
                    </a:p>
                  </a:txBody>
                  <a:tcPr marL="4973" marR="4973" marT="49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0" i="0" u="none" strike="noStrike">
                          <a:effectLst/>
                          <a:latin typeface="Montserrat" panose="00000500000000000000" pitchFamily="2" charset="0"/>
                        </a:rPr>
                        <a:t>Sinaloa</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dirty="0">
                          <a:effectLst/>
                          <a:latin typeface="Montserrat" panose="00000500000000000000" pitchFamily="2" charset="0"/>
                        </a:rPr>
                        <a:t>Búsqueda de Opciones Inmobiliarias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Bodega de resguardo</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MX" sz="700" b="0" i="0" u="none" strike="noStrike">
                          <a:effectLst/>
                          <a:latin typeface="Montserrat" panose="00000500000000000000" pitchFamily="2" charset="0"/>
                        </a:rPr>
                        <a:t> Se requiere para cubrir las necesidades del Programa de Universalización de los servicios de Salud. </a:t>
                      </a:r>
                    </a:p>
                  </a:txBody>
                  <a:tcPr marL="4973" marR="4973" marT="49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7267429"/>
                  </a:ext>
                </a:extLst>
              </a:tr>
              <a:tr h="373177">
                <a:tc>
                  <a:txBody>
                    <a:bodyPr/>
                    <a:lstStyle/>
                    <a:p>
                      <a:pPr algn="ctr" fontAlgn="ctr"/>
                      <a:r>
                        <a:rPr lang="es-MX" sz="800" b="0" i="0" u="none" strike="noStrike">
                          <a:effectLst/>
                          <a:latin typeface="Montserrat" panose="00000500000000000000" pitchFamily="2" charset="0"/>
                        </a:rPr>
                        <a:t>25</a:t>
                      </a:r>
                    </a:p>
                  </a:txBody>
                  <a:tcPr marL="4973" marR="4973" marT="49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0" i="0" u="none" strike="noStrike">
                          <a:effectLst/>
                          <a:latin typeface="Montserrat" panose="00000500000000000000" pitchFamily="2" charset="0"/>
                        </a:rPr>
                        <a:t>Sonora</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dirty="0">
                          <a:effectLst/>
                          <a:latin typeface="Montserrat" panose="00000500000000000000" pitchFamily="2" charset="0"/>
                        </a:rPr>
                        <a:t>Búsqueda de Opciones Inmobiliarias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Bodega de resguardo</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MX" sz="700" b="0" i="0" u="none" strike="noStrike">
                          <a:effectLst/>
                          <a:latin typeface="Montserrat" panose="00000500000000000000" pitchFamily="2" charset="0"/>
                        </a:rPr>
                        <a:t> Se requiere para cubrir las necesidades del Programa de Universalización de los servicios de Salud. </a:t>
                      </a:r>
                    </a:p>
                  </a:txBody>
                  <a:tcPr marL="4973" marR="4973" marT="49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6704497"/>
                  </a:ext>
                </a:extLst>
              </a:tr>
              <a:tr h="393625">
                <a:tc>
                  <a:txBody>
                    <a:bodyPr/>
                    <a:lstStyle/>
                    <a:p>
                      <a:pPr algn="ctr" fontAlgn="ctr"/>
                      <a:r>
                        <a:rPr lang="es-MX" sz="800" b="0" i="0" u="none" strike="noStrike">
                          <a:effectLst/>
                          <a:latin typeface="Montserrat" panose="00000500000000000000" pitchFamily="2" charset="0"/>
                        </a:rPr>
                        <a:t>26</a:t>
                      </a:r>
                    </a:p>
                  </a:txBody>
                  <a:tcPr marL="4973" marR="4973" marT="49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0" i="0" u="none" strike="noStrike">
                          <a:effectLst/>
                          <a:latin typeface="Montserrat" panose="00000500000000000000" pitchFamily="2" charset="0"/>
                        </a:rPr>
                        <a:t>Tamaulipas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dirty="0">
                          <a:effectLst/>
                          <a:latin typeface="Montserrat" panose="00000500000000000000" pitchFamily="2" charset="0"/>
                        </a:rPr>
                        <a:t>Avenida Hidalgo Sur, Colonia Centro, Gustavo Díaz Ordaz</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Unidad de Medicina Familiar No. 23</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MX" sz="700" b="0" i="0" u="none" strike="noStrike">
                          <a:effectLst/>
                          <a:latin typeface="Montserrat" panose="00000500000000000000" pitchFamily="2" charset="0"/>
                        </a:rPr>
                        <a:t> El inmueble que ocupaba la UMF tuvo que ser desalojado en el mes de marzo de 2018. Actualmente ocupan un inmueble de la Cruz Roja para la prestación del servicio, pero se requiere su reubicación. </a:t>
                      </a:r>
                    </a:p>
                  </a:txBody>
                  <a:tcPr marL="4973" marR="4973" marT="49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3156921"/>
                  </a:ext>
                </a:extLst>
              </a:tr>
              <a:tr h="393625">
                <a:tc>
                  <a:txBody>
                    <a:bodyPr/>
                    <a:lstStyle/>
                    <a:p>
                      <a:pPr algn="ctr" fontAlgn="ctr"/>
                      <a:r>
                        <a:rPr lang="es-MX" sz="800" b="0" i="0" u="none" strike="noStrike">
                          <a:effectLst/>
                          <a:latin typeface="Montserrat" panose="00000500000000000000" pitchFamily="2" charset="0"/>
                        </a:rPr>
                        <a:t>27</a:t>
                      </a:r>
                    </a:p>
                  </a:txBody>
                  <a:tcPr marL="4973" marR="4973" marT="49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0" i="0" u="none" strike="noStrike">
                          <a:effectLst/>
                          <a:latin typeface="Montserrat" panose="00000500000000000000" pitchFamily="2" charset="0"/>
                        </a:rPr>
                        <a:t>Tamaulipas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Busqueda de Opciones Inmobiliarias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Almacén </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MX" sz="700" b="0" i="0" u="none" strike="noStrike">
                          <a:effectLst/>
                          <a:latin typeface="Montserrat" panose="00000500000000000000" pitchFamily="2" charset="0"/>
                        </a:rPr>
                        <a:t> A efecto de cubrir las necesidades del Programa de Universalización de los Servicios de Salud. </a:t>
                      </a:r>
                    </a:p>
                  </a:txBody>
                  <a:tcPr marL="4973" marR="4973" marT="49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1550246"/>
                  </a:ext>
                </a:extLst>
              </a:tr>
              <a:tr h="388513">
                <a:tc>
                  <a:txBody>
                    <a:bodyPr/>
                    <a:lstStyle/>
                    <a:p>
                      <a:pPr algn="ctr" fontAlgn="ctr"/>
                      <a:r>
                        <a:rPr lang="es-MX" sz="800" b="0" i="0" u="none" strike="noStrike">
                          <a:effectLst/>
                          <a:latin typeface="Montserrat" panose="00000500000000000000" pitchFamily="2" charset="0"/>
                        </a:rPr>
                        <a:t>28</a:t>
                      </a:r>
                    </a:p>
                  </a:txBody>
                  <a:tcPr marL="4973" marR="4973" marT="49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0" i="0" u="none" strike="noStrike">
                          <a:effectLst/>
                          <a:latin typeface="Montserrat" panose="00000500000000000000" pitchFamily="2" charset="0"/>
                        </a:rPr>
                        <a:t>Tlaxcala</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Busqueda de Opciones Inmobiliarias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Sub Almacén  Delegacional</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MX" sz="700" b="0" i="0" u="none" strike="noStrike">
                          <a:effectLst/>
                          <a:latin typeface="Montserrat" panose="00000500000000000000" pitchFamily="2" charset="0"/>
                        </a:rPr>
                        <a:t> Contar con un inmueble que les permita el adecuado resguardo y suministro de bienes terapeuticos y no terapeuticos, en auxilio del inmueble propio.  </a:t>
                      </a:r>
                    </a:p>
                  </a:txBody>
                  <a:tcPr marL="4973" marR="4973" marT="49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7753666"/>
                  </a:ext>
                </a:extLst>
              </a:tr>
              <a:tr h="388513">
                <a:tc>
                  <a:txBody>
                    <a:bodyPr/>
                    <a:lstStyle/>
                    <a:p>
                      <a:pPr algn="ctr" fontAlgn="ctr"/>
                      <a:r>
                        <a:rPr lang="es-MX" sz="800" b="0" i="0" u="none" strike="noStrike">
                          <a:effectLst/>
                          <a:latin typeface="Montserrat" panose="00000500000000000000" pitchFamily="2" charset="0"/>
                        </a:rPr>
                        <a:t>29</a:t>
                      </a:r>
                    </a:p>
                  </a:txBody>
                  <a:tcPr marL="4973" marR="4973" marT="49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0" i="0" u="none" strike="noStrike">
                          <a:effectLst/>
                          <a:latin typeface="Montserrat" panose="00000500000000000000" pitchFamily="2" charset="0"/>
                        </a:rPr>
                        <a:t>Veracruz Sur</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Busqueda de Opciones Inmobiliarias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Sub Almacén  Delegacional</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MX" sz="700" b="0" i="0" u="none" strike="noStrike">
                          <a:effectLst/>
                          <a:latin typeface="Montserrat" panose="00000500000000000000" pitchFamily="2" charset="0"/>
                        </a:rPr>
                        <a:t> Se requiere un nuevo arrendamiento para bienes terapéuticos y no terapéuticos. </a:t>
                      </a:r>
                    </a:p>
                  </a:txBody>
                  <a:tcPr marL="4973" marR="4973" marT="49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3003930"/>
                  </a:ext>
                </a:extLst>
              </a:tr>
              <a:tr h="306720">
                <a:tc>
                  <a:txBody>
                    <a:bodyPr/>
                    <a:lstStyle/>
                    <a:p>
                      <a:pPr algn="ctr" fontAlgn="ctr"/>
                      <a:r>
                        <a:rPr lang="es-MX" sz="800" b="0" i="0" u="none" strike="noStrike">
                          <a:effectLst/>
                          <a:latin typeface="Montserrat" panose="00000500000000000000" pitchFamily="2" charset="0"/>
                        </a:rPr>
                        <a:t>30</a:t>
                      </a:r>
                    </a:p>
                  </a:txBody>
                  <a:tcPr marL="4973" marR="4973" marT="49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0" i="0" u="none" strike="noStrike">
                          <a:effectLst/>
                          <a:latin typeface="Montserrat" panose="00000500000000000000" pitchFamily="2" charset="0"/>
                        </a:rPr>
                        <a:t>Zacatecas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Calle Independencia N°,10, Colonia, concepción del Oro </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Tienda</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MX" sz="700" b="0" i="0" u="none" strike="noStrike">
                          <a:effectLst/>
                          <a:latin typeface="Montserrat" panose="00000500000000000000" pitchFamily="2" charset="0"/>
                        </a:rPr>
                        <a:t> La tienda actualmente viene operando en este inmueble bajo la figura de comodato, pero el propietario requiere el pago por concepto de rentas. </a:t>
                      </a:r>
                    </a:p>
                  </a:txBody>
                  <a:tcPr marL="4973" marR="4973" marT="49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6267444"/>
                  </a:ext>
                </a:extLst>
              </a:tr>
              <a:tr h="378289">
                <a:tc>
                  <a:txBody>
                    <a:bodyPr/>
                    <a:lstStyle/>
                    <a:p>
                      <a:pPr algn="ctr" fontAlgn="ctr"/>
                      <a:r>
                        <a:rPr lang="es-MX" sz="800" b="0" i="0" u="none" strike="noStrike">
                          <a:effectLst/>
                          <a:latin typeface="Montserrat" panose="00000500000000000000" pitchFamily="2" charset="0"/>
                        </a:rPr>
                        <a:t>31</a:t>
                      </a:r>
                    </a:p>
                  </a:txBody>
                  <a:tcPr marL="4973" marR="4973" marT="49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800" b="0" i="0" u="none" strike="noStrike">
                          <a:effectLst/>
                          <a:latin typeface="Montserrat" panose="00000500000000000000" pitchFamily="2" charset="0"/>
                        </a:rPr>
                        <a:t>Zacatecas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Busqueda de Opciones Inmobiliarias en Fresnillo</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MX" sz="800" b="0" i="0" u="none" strike="noStrike">
                          <a:effectLst/>
                          <a:latin typeface="Montserrat" panose="00000500000000000000" pitchFamily="2" charset="0"/>
                        </a:rPr>
                        <a:t>Bodega de Bienes Embargados</a:t>
                      </a:r>
                    </a:p>
                  </a:txBody>
                  <a:tcPr marL="4973" marR="4973" marT="49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ctr"/>
                      <a:r>
                        <a:rPr lang="es-MX" sz="700" b="0" i="0" u="none" strike="noStrike" dirty="0">
                          <a:effectLst/>
                          <a:latin typeface="Montserrat" panose="00000500000000000000" pitchFamily="2" charset="0"/>
                        </a:rPr>
                        <a:t> Actualmente el servicio se aloja en un inmueble en comodato, anexo a la Subdelegación Fresnillo, pero se programó su sustitución en el presente ejercicio. </a:t>
                      </a:r>
                    </a:p>
                  </a:txBody>
                  <a:tcPr marL="4973" marR="4973" marT="49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8964241"/>
                  </a:ext>
                </a:extLst>
              </a:tr>
            </a:tbl>
          </a:graphicData>
        </a:graphic>
      </p:graphicFrame>
    </p:spTree>
    <p:extLst>
      <p:ext uri="{BB962C8B-B14F-4D97-AF65-F5344CB8AC3E}">
        <p14:creationId xmlns:p14="http://schemas.microsoft.com/office/powerpoint/2010/main" val="2748248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a:extLst>
              <a:ext uri="{FF2B5EF4-FFF2-40B4-BE49-F238E27FC236}">
                <a16:creationId xmlns:a16="http://schemas.microsoft.com/office/drawing/2014/main" id="{2AD8CD05-E7E2-4D21-87CA-57AB2F31B9C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sp>
        <p:nvSpPr>
          <p:cNvPr id="8" name="Título 1">
            <a:extLst>
              <a:ext uri="{FF2B5EF4-FFF2-40B4-BE49-F238E27FC236}">
                <a16:creationId xmlns:a16="http://schemas.microsoft.com/office/drawing/2014/main" id="{6C0E8E62-A1B2-BF4E-AFC6-9DB2CF4085CC}"/>
              </a:ext>
            </a:extLst>
          </p:cNvPr>
          <p:cNvSpPr>
            <a:spLocks noGrp="1"/>
          </p:cNvSpPr>
          <p:nvPr>
            <p:ph type="title"/>
          </p:nvPr>
        </p:nvSpPr>
        <p:spPr>
          <a:xfrm>
            <a:off x="990600" y="246589"/>
            <a:ext cx="8053528" cy="628297"/>
          </a:xfrm>
          <a:prstGeom prst="rect">
            <a:avLst/>
          </a:prstGeom>
        </p:spPr>
        <p:txBody>
          <a:bodyPr/>
          <a:lstStyle/>
          <a:p>
            <a:r>
              <a:rPr lang="es-MX">
                <a:solidFill>
                  <a:srgbClr val="275D55"/>
                </a:solidFill>
                <a:latin typeface="Montserrat" panose="00000500000000000000" pitchFamily="2" charset="0"/>
              </a:rPr>
              <a:t>II. </a:t>
            </a:r>
            <a:r>
              <a:rPr lang="es-MX"/>
              <a:t>Desarrollo</a:t>
            </a:r>
            <a:endParaRPr lang="es-MX" dirty="0"/>
          </a:p>
        </p:txBody>
      </p:sp>
      <p:sp>
        <p:nvSpPr>
          <p:cNvPr id="5" name="CuadroTexto 4">
            <a:extLst>
              <a:ext uri="{FF2B5EF4-FFF2-40B4-BE49-F238E27FC236}">
                <a16:creationId xmlns:a16="http://schemas.microsoft.com/office/drawing/2014/main" id="{FA98AD67-D3F7-B902-87AB-8716F1D5A4FD}"/>
              </a:ext>
            </a:extLst>
          </p:cNvPr>
          <p:cNvSpPr txBox="1"/>
          <p:nvPr/>
        </p:nvSpPr>
        <p:spPr>
          <a:xfrm>
            <a:off x="990600" y="1109331"/>
            <a:ext cx="7739441" cy="369332"/>
          </a:xfrm>
          <a:prstGeom prst="rect">
            <a:avLst/>
          </a:prstGeom>
          <a:noFill/>
        </p:spPr>
        <p:txBody>
          <a:bodyPr wrap="square">
            <a:spAutoFit/>
          </a:bodyPr>
          <a:lstStyle/>
          <a:p>
            <a:r>
              <a:rPr lang="es-MX" b="1" dirty="0">
                <a:solidFill>
                  <a:srgbClr val="245C4F"/>
                </a:solidFill>
                <a:latin typeface="Montserrat" panose="00000500000000000000" pitchFamily="2" charset="0"/>
              </a:rPr>
              <a:t>Figuras de Ocupación</a:t>
            </a:r>
            <a:endParaRPr lang="es-MX" dirty="0">
              <a:solidFill>
                <a:srgbClr val="245C4F"/>
              </a:solidFill>
            </a:endParaRPr>
          </a:p>
        </p:txBody>
      </p:sp>
      <p:graphicFrame>
        <p:nvGraphicFramePr>
          <p:cNvPr id="6" name="Tabla 5">
            <a:extLst>
              <a:ext uri="{FF2B5EF4-FFF2-40B4-BE49-F238E27FC236}">
                <a16:creationId xmlns:a16="http://schemas.microsoft.com/office/drawing/2014/main" id="{648541BC-40D9-D9CA-BC33-479BCC514E12}"/>
              </a:ext>
            </a:extLst>
          </p:cNvPr>
          <p:cNvGraphicFramePr>
            <a:graphicFrameLocks noGrp="1"/>
          </p:cNvGraphicFramePr>
          <p:nvPr>
            <p:extLst>
              <p:ext uri="{D42A27DB-BD31-4B8C-83A1-F6EECF244321}">
                <p14:modId xmlns:p14="http://schemas.microsoft.com/office/powerpoint/2010/main" val="1818072510"/>
              </p:ext>
            </p:extLst>
          </p:nvPr>
        </p:nvGraphicFramePr>
        <p:xfrm>
          <a:off x="1015068" y="1555750"/>
          <a:ext cx="9742324" cy="3773990"/>
        </p:xfrm>
        <a:graphic>
          <a:graphicData uri="http://schemas.openxmlformats.org/drawingml/2006/table">
            <a:tbl>
              <a:tblPr/>
              <a:tblGrid>
                <a:gridCol w="1473292">
                  <a:extLst>
                    <a:ext uri="{9D8B030D-6E8A-4147-A177-3AD203B41FA5}">
                      <a16:colId xmlns:a16="http://schemas.microsoft.com/office/drawing/2014/main" val="2569176838"/>
                    </a:ext>
                  </a:extLst>
                </a:gridCol>
                <a:gridCol w="1032516">
                  <a:extLst>
                    <a:ext uri="{9D8B030D-6E8A-4147-A177-3AD203B41FA5}">
                      <a16:colId xmlns:a16="http://schemas.microsoft.com/office/drawing/2014/main" val="2974002173"/>
                    </a:ext>
                  </a:extLst>
                </a:gridCol>
                <a:gridCol w="985045">
                  <a:extLst>
                    <a:ext uri="{9D8B030D-6E8A-4147-A177-3AD203B41FA5}">
                      <a16:colId xmlns:a16="http://schemas.microsoft.com/office/drawing/2014/main" val="1523696025"/>
                    </a:ext>
                  </a:extLst>
                </a:gridCol>
                <a:gridCol w="916803">
                  <a:extLst>
                    <a:ext uri="{9D8B030D-6E8A-4147-A177-3AD203B41FA5}">
                      <a16:colId xmlns:a16="http://schemas.microsoft.com/office/drawing/2014/main" val="3387453189"/>
                    </a:ext>
                  </a:extLst>
                </a:gridCol>
                <a:gridCol w="1023615">
                  <a:extLst>
                    <a:ext uri="{9D8B030D-6E8A-4147-A177-3AD203B41FA5}">
                      <a16:colId xmlns:a16="http://schemas.microsoft.com/office/drawing/2014/main" val="2564468723"/>
                    </a:ext>
                  </a:extLst>
                </a:gridCol>
                <a:gridCol w="854496">
                  <a:extLst>
                    <a:ext uri="{9D8B030D-6E8A-4147-A177-3AD203B41FA5}">
                      <a16:colId xmlns:a16="http://schemas.microsoft.com/office/drawing/2014/main" val="3521719133"/>
                    </a:ext>
                  </a:extLst>
                </a:gridCol>
                <a:gridCol w="1139329">
                  <a:extLst>
                    <a:ext uri="{9D8B030D-6E8A-4147-A177-3AD203B41FA5}">
                      <a16:colId xmlns:a16="http://schemas.microsoft.com/office/drawing/2014/main" val="843499194"/>
                    </a:ext>
                  </a:extLst>
                </a:gridCol>
                <a:gridCol w="1023615">
                  <a:extLst>
                    <a:ext uri="{9D8B030D-6E8A-4147-A177-3AD203B41FA5}">
                      <a16:colId xmlns:a16="http://schemas.microsoft.com/office/drawing/2014/main" val="3890394647"/>
                    </a:ext>
                  </a:extLst>
                </a:gridCol>
                <a:gridCol w="1293613">
                  <a:extLst>
                    <a:ext uri="{9D8B030D-6E8A-4147-A177-3AD203B41FA5}">
                      <a16:colId xmlns:a16="http://schemas.microsoft.com/office/drawing/2014/main" val="1683528435"/>
                    </a:ext>
                  </a:extLst>
                </a:gridCol>
              </a:tblGrid>
              <a:tr h="751530">
                <a:tc>
                  <a:txBody>
                    <a:bodyPr/>
                    <a:lstStyle/>
                    <a:p>
                      <a:pPr algn="ctr" fontAlgn="ctr"/>
                      <a:r>
                        <a:rPr lang="es-MX" sz="900" b="1" i="0" u="none" strike="noStrike" dirty="0">
                          <a:solidFill>
                            <a:srgbClr val="FFFFFF"/>
                          </a:solidFill>
                          <a:effectLst/>
                          <a:latin typeface="Montserrat" panose="00000500000000000000" pitchFamily="2" charset="0"/>
                        </a:rPr>
                        <a:t>OOAD</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latin typeface="Montserrat" panose="00000500000000000000" pitchFamily="2" charset="0"/>
                        </a:rPr>
                        <a:t>Renovación con incremento</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latin typeface="Montserrat" panose="00000500000000000000" pitchFamily="2" charset="0"/>
                        </a:rPr>
                        <a:t>Renovación sin incremento</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latin typeface="Montserrat" panose="00000500000000000000" pitchFamily="2" charset="0"/>
                        </a:rPr>
                        <a:t>Sustitución</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latin typeface="Montserrat" panose="00000500000000000000" pitchFamily="2" charset="0"/>
                        </a:rPr>
                        <a:t>Cancelación</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latin typeface="Montserrat" panose="00000500000000000000" pitchFamily="2" charset="0"/>
                        </a:rPr>
                        <a:t>Sub Total</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latin typeface="Montserrat" panose="00000500000000000000" pitchFamily="2" charset="0"/>
                        </a:rPr>
                        <a:t>Nuevo Arrendamiento</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latin typeface="Montserrat" panose="00000500000000000000" pitchFamily="2" charset="0"/>
                        </a:rPr>
                        <a:t>Otorgamiento Casa TOOAD</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tc>
                  <a:txBody>
                    <a:bodyPr/>
                    <a:lstStyle/>
                    <a:p>
                      <a:pPr algn="ctr" fontAlgn="ctr"/>
                      <a:r>
                        <a:rPr lang="es-MX" sz="900" b="1" i="0" u="none" strike="noStrike" dirty="0">
                          <a:solidFill>
                            <a:srgbClr val="FFFFFF"/>
                          </a:solidFill>
                          <a:effectLst/>
                          <a:latin typeface="Montserrat" panose="00000500000000000000" pitchFamily="2" charset="0"/>
                        </a:rPr>
                        <a:t>Programa de Arrendamiento</a:t>
                      </a:r>
                      <a:br>
                        <a:rPr lang="es-MX" sz="900" b="1" i="0" u="none" strike="noStrike" dirty="0">
                          <a:solidFill>
                            <a:srgbClr val="FFFFFF"/>
                          </a:solidFill>
                          <a:effectLst/>
                          <a:latin typeface="Montserrat" panose="00000500000000000000" pitchFamily="2" charset="0"/>
                        </a:rPr>
                      </a:br>
                      <a:r>
                        <a:rPr lang="es-MX" sz="900" b="1" i="0" u="none" strike="noStrike" dirty="0">
                          <a:solidFill>
                            <a:srgbClr val="FFFFFF"/>
                          </a:solidFill>
                          <a:effectLst/>
                          <a:latin typeface="Montserrat" panose="00000500000000000000" pitchFamily="2" charset="0"/>
                        </a:rPr>
                        <a:t>2023</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539796623"/>
                  </a:ext>
                </a:extLst>
              </a:tr>
              <a:tr h="220558">
                <a:tc>
                  <a:txBody>
                    <a:bodyPr/>
                    <a:lstStyle/>
                    <a:p>
                      <a:pPr algn="l" fontAlgn="ctr"/>
                      <a:r>
                        <a:rPr lang="es-MX" sz="900" b="0" i="0" u="none" strike="noStrike" dirty="0">
                          <a:solidFill>
                            <a:srgbClr val="000000"/>
                          </a:solidFill>
                          <a:effectLst/>
                          <a:latin typeface="Montserrat" panose="00000500000000000000" pitchFamily="2" charset="0"/>
                        </a:rPr>
                        <a:t>Aguascalientes</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4</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5</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6</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3321916"/>
                  </a:ext>
                </a:extLst>
              </a:tr>
              <a:tr h="171545">
                <a:tc>
                  <a:txBody>
                    <a:bodyPr/>
                    <a:lstStyle/>
                    <a:p>
                      <a:pPr algn="l" fontAlgn="ctr"/>
                      <a:r>
                        <a:rPr lang="es-MX" sz="900" b="0" i="0" u="none" strike="noStrike">
                          <a:effectLst/>
                          <a:latin typeface="Montserrat" panose="00000500000000000000" pitchFamily="2" charset="0"/>
                        </a:rPr>
                        <a:t>Baja California</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3</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3</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1884385"/>
                  </a:ext>
                </a:extLst>
              </a:tr>
              <a:tr h="171545">
                <a:tc>
                  <a:txBody>
                    <a:bodyPr/>
                    <a:lstStyle/>
                    <a:p>
                      <a:pPr algn="l" fontAlgn="ctr"/>
                      <a:r>
                        <a:rPr lang="es-MX" sz="900" b="0" i="0" u="none" strike="noStrike" dirty="0">
                          <a:effectLst/>
                          <a:latin typeface="Montserrat" panose="00000500000000000000" pitchFamily="2" charset="0"/>
                        </a:rPr>
                        <a:t>Baja California Sur</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3</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5</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6</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4735163"/>
                  </a:ext>
                </a:extLst>
              </a:tr>
              <a:tr h="171545">
                <a:tc>
                  <a:txBody>
                    <a:bodyPr/>
                    <a:lstStyle/>
                    <a:p>
                      <a:pPr algn="l" fontAlgn="ctr"/>
                      <a:r>
                        <a:rPr lang="es-MX" sz="900" b="0" i="0" u="none" strike="noStrike">
                          <a:effectLst/>
                          <a:latin typeface="Montserrat" panose="00000500000000000000" pitchFamily="2" charset="0"/>
                        </a:rPr>
                        <a:t>Campeche</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2</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6356844"/>
                  </a:ext>
                </a:extLst>
              </a:tr>
              <a:tr h="171545">
                <a:tc>
                  <a:txBody>
                    <a:bodyPr/>
                    <a:lstStyle/>
                    <a:p>
                      <a:pPr algn="l" fontAlgn="ctr"/>
                      <a:r>
                        <a:rPr lang="es-MX" sz="900" b="0" i="0" u="none" strike="noStrike">
                          <a:effectLst/>
                          <a:latin typeface="Montserrat" panose="00000500000000000000" pitchFamily="2" charset="0"/>
                        </a:rPr>
                        <a:t>Coahuila</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8</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10</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10</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6541304"/>
                  </a:ext>
                </a:extLst>
              </a:tr>
              <a:tr h="171545">
                <a:tc>
                  <a:txBody>
                    <a:bodyPr/>
                    <a:lstStyle/>
                    <a:p>
                      <a:pPr algn="l" fontAlgn="ctr"/>
                      <a:r>
                        <a:rPr lang="es-MX" sz="900" b="0" i="0" u="none" strike="noStrike">
                          <a:effectLst/>
                          <a:latin typeface="Montserrat" panose="00000500000000000000" pitchFamily="2" charset="0"/>
                        </a:rPr>
                        <a:t>Colima</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3</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4</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4</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48504600"/>
                  </a:ext>
                </a:extLst>
              </a:tr>
              <a:tr h="171545">
                <a:tc>
                  <a:txBody>
                    <a:bodyPr/>
                    <a:lstStyle/>
                    <a:p>
                      <a:pPr algn="l" fontAlgn="ctr"/>
                      <a:r>
                        <a:rPr lang="es-MX" sz="900" b="0" i="0" u="none" strike="noStrike">
                          <a:effectLst/>
                          <a:latin typeface="Montserrat" panose="00000500000000000000" pitchFamily="2" charset="0"/>
                        </a:rPr>
                        <a:t>Chiapas</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4</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2</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7</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3</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10</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1772537"/>
                  </a:ext>
                </a:extLst>
              </a:tr>
              <a:tr h="171545">
                <a:tc>
                  <a:txBody>
                    <a:bodyPr/>
                    <a:lstStyle/>
                    <a:p>
                      <a:pPr algn="l" fontAlgn="ctr"/>
                      <a:r>
                        <a:rPr lang="es-MX" sz="900" b="0" i="0" u="none" strike="noStrike">
                          <a:effectLst/>
                          <a:latin typeface="Montserrat" panose="00000500000000000000" pitchFamily="2" charset="0"/>
                        </a:rPr>
                        <a:t>Chihuahua</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10</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6</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16</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16</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1153694"/>
                  </a:ext>
                </a:extLst>
              </a:tr>
              <a:tr h="171545">
                <a:tc>
                  <a:txBody>
                    <a:bodyPr/>
                    <a:lstStyle/>
                    <a:p>
                      <a:pPr algn="l" fontAlgn="ctr"/>
                      <a:r>
                        <a:rPr lang="es-MX" sz="900" b="0" i="0" u="none" strike="noStrike">
                          <a:effectLst/>
                          <a:latin typeface="Montserrat" panose="00000500000000000000" pitchFamily="2" charset="0"/>
                        </a:rPr>
                        <a:t>Nivel Central</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2</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3</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5</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5</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8631041"/>
                  </a:ext>
                </a:extLst>
              </a:tr>
              <a:tr h="171545">
                <a:tc>
                  <a:txBody>
                    <a:bodyPr/>
                    <a:lstStyle/>
                    <a:p>
                      <a:pPr algn="l" fontAlgn="ctr"/>
                      <a:r>
                        <a:rPr lang="es-MX" sz="900" b="0" i="0" u="none" strike="noStrike">
                          <a:effectLst/>
                          <a:latin typeface="Montserrat" panose="00000500000000000000" pitchFamily="2" charset="0"/>
                        </a:rPr>
                        <a:t>Durango</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8</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4</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2</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dirty="0">
                          <a:effectLst/>
                          <a:latin typeface="Montserrat" panose="00000500000000000000" pitchFamily="2" charset="0"/>
                        </a:rPr>
                        <a:t>14</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3</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17</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394995"/>
                  </a:ext>
                </a:extLst>
              </a:tr>
              <a:tr h="171545">
                <a:tc>
                  <a:txBody>
                    <a:bodyPr/>
                    <a:lstStyle/>
                    <a:p>
                      <a:pPr algn="l" fontAlgn="ctr"/>
                      <a:r>
                        <a:rPr lang="es-MX" sz="900" b="0" i="0" u="none" strike="noStrike">
                          <a:effectLst/>
                          <a:latin typeface="Montserrat" panose="00000500000000000000" pitchFamily="2" charset="0"/>
                        </a:rPr>
                        <a:t>Guanajuato</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7</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2</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dirty="0">
                          <a:effectLst/>
                          <a:latin typeface="Montserrat" panose="00000500000000000000" pitchFamily="2" charset="0"/>
                        </a:rPr>
                        <a:t>9</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9</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0569670"/>
                  </a:ext>
                </a:extLst>
              </a:tr>
              <a:tr h="171545">
                <a:tc>
                  <a:txBody>
                    <a:bodyPr/>
                    <a:lstStyle/>
                    <a:p>
                      <a:pPr algn="l" fontAlgn="ctr"/>
                      <a:r>
                        <a:rPr lang="es-MX" sz="900" b="0" i="0" u="none" strike="noStrike">
                          <a:effectLst/>
                          <a:latin typeface="Montserrat" panose="00000500000000000000" pitchFamily="2" charset="0"/>
                        </a:rPr>
                        <a:t>Guerrero</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2</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4</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dirty="0">
                          <a:effectLst/>
                          <a:latin typeface="Montserrat" panose="00000500000000000000" pitchFamily="2" charset="0"/>
                        </a:rPr>
                        <a:t>7</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7</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5087568"/>
                  </a:ext>
                </a:extLst>
              </a:tr>
              <a:tr h="171545">
                <a:tc>
                  <a:txBody>
                    <a:bodyPr/>
                    <a:lstStyle/>
                    <a:p>
                      <a:pPr algn="l" fontAlgn="ctr"/>
                      <a:r>
                        <a:rPr lang="es-MX" sz="900" b="0" i="0" u="none" strike="noStrike">
                          <a:effectLst/>
                          <a:latin typeface="Montserrat" panose="00000500000000000000" pitchFamily="2" charset="0"/>
                        </a:rPr>
                        <a:t>Hidalgo</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2</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2</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0042356"/>
                  </a:ext>
                </a:extLst>
              </a:tr>
              <a:tr h="171545">
                <a:tc>
                  <a:txBody>
                    <a:bodyPr/>
                    <a:lstStyle/>
                    <a:p>
                      <a:pPr algn="l" fontAlgn="ctr"/>
                      <a:r>
                        <a:rPr lang="es-MX" sz="900" b="0" i="0" u="none" strike="noStrike">
                          <a:effectLst/>
                          <a:latin typeface="Montserrat" panose="00000500000000000000" pitchFamily="2" charset="0"/>
                        </a:rPr>
                        <a:t>Jalisco</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20</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13</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dirty="0">
                          <a:effectLst/>
                          <a:latin typeface="Montserrat" panose="00000500000000000000" pitchFamily="2" charset="0"/>
                        </a:rPr>
                        <a:t>34</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35</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1875189"/>
                  </a:ext>
                </a:extLst>
              </a:tr>
              <a:tr h="171545">
                <a:tc>
                  <a:txBody>
                    <a:bodyPr/>
                    <a:lstStyle/>
                    <a:p>
                      <a:pPr algn="l" fontAlgn="ctr"/>
                      <a:r>
                        <a:rPr lang="es-MX" sz="900" b="0" i="0" u="none" strike="noStrike">
                          <a:effectLst/>
                          <a:latin typeface="Montserrat" panose="00000500000000000000" pitchFamily="2" charset="0"/>
                        </a:rPr>
                        <a:t>Edo Méx Oriente</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1019665"/>
                  </a:ext>
                </a:extLst>
              </a:tr>
              <a:tr h="220558">
                <a:tc>
                  <a:txBody>
                    <a:bodyPr/>
                    <a:lstStyle/>
                    <a:p>
                      <a:pPr algn="l" fontAlgn="ctr"/>
                      <a:r>
                        <a:rPr lang="es-MX" sz="900" b="0" i="0" u="none" strike="noStrike">
                          <a:effectLst/>
                          <a:latin typeface="Montserrat" panose="00000500000000000000" pitchFamily="2" charset="0"/>
                        </a:rPr>
                        <a:t>Edo México Poniente</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2</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4</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3</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dirty="0">
                          <a:effectLst/>
                          <a:latin typeface="Montserrat" panose="00000500000000000000" pitchFamily="2" charset="0"/>
                        </a:rPr>
                        <a:t>10</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endParaRPr lang="es-MX" sz="900" b="0" i="0" u="none" strike="noStrike" dirty="0">
                        <a:effectLst/>
                        <a:latin typeface="Montserrat" panose="00000500000000000000" pitchFamily="2" charset="0"/>
                      </a:endParaRP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dirty="0">
                          <a:effectLst/>
                          <a:latin typeface="Montserrat" panose="00000500000000000000" pitchFamily="2" charset="0"/>
                        </a:rPr>
                        <a:t>11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2155452"/>
                  </a:ext>
                </a:extLst>
              </a:tr>
              <a:tr h="179714">
                <a:tc>
                  <a:txBody>
                    <a:bodyPr/>
                    <a:lstStyle/>
                    <a:p>
                      <a:pPr algn="l" fontAlgn="ctr"/>
                      <a:r>
                        <a:rPr lang="es-MX" sz="900" b="0" i="0" u="none" strike="noStrike">
                          <a:effectLst/>
                          <a:latin typeface="Montserrat" panose="00000500000000000000" pitchFamily="2" charset="0"/>
                        </a:rPr>
                        <a:t>Michoacán</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4</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4</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 </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a:effectLst/>
                          <a:latin typeface="Montserrat" panose="00000500000000000000" pitchFamily="2" charset="0"/>
                        </a:rPr>
                        <a:t> </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a:effectLst/>
                          <a:latin typeface="Montserrat" panose="00000500000000000000" pitchFamily="2" charset="0"/>
                        </a:rPr>
                        <a:t>8</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1</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0" i="0" u="none" strike="noStrike" dirty="0">
                          <a:effectLst/>
                          <a:latin typeface="Montserrat" panose="00000500000000000000" pitchFamily="2" charset="0"/>
                        </a:rPr>
                        <a:t> </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es-MX" sz="900" b="1" i="0" u="none" strike="noStrike" dirty="0">
                          <a:effectLst/>
                          <a:latin typeface="Montserrat" panose="00000500000000000000" pitchFamily="2" charset="0"/>
                        </a:rPr>
                        <a:t>9</a:t>
                      </a:r>
                    </a:p>
                  </a:txBody>
                  <a:tcPr marL="9418" marR="9418" marT="941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511938"/>
                  </a:ext>
                </a:extLst>
              </a:tr>
            </a:tbl>
          </a:graphicData>
        </a:graphic>
      </p:graphicFrame>
    </p:spTree>
    <p:extLst>
      <p:ext uri="{BB962C8B-B14F-4D97-AF65-F5344CB8AC3E}">
        <p14:creationId xmlns:p14="http://schemas.microsoft.com/office/powerpoint/2010/main" val="1464703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a:extLst>
              <a:ext uri="{FF2B5EF4-FFF2-40B4-BE49-F238E27FC236}">
                <a16:creationId xmlns:a16="http://schemas.microsoft.com/office/drawing/2014/main" id="{2AD8CD05-E7E2-4D21-87CA-57AB2F31B9C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sp>
        <p:nvSpPr>
          <p:cNvPr id="8" name="Título 1">
            <a:extLst>
              <a:ext uri="{FF2B5EF4-FFF2-40B4-BE49-F238E27FC236}">
                <a16:creationId xmlns:a16="http://schemas.microsoft.com/office/drawing/2014/main" id="{6C0E8E62-A1B2-BF4E-AFC6-9DB2CF4085CC}"/>
              </a:ext>
            </a:extLst>
          </p:cNvPr>
          <p:cNvSpPr>
            <a:spLocks noGrp="1"/>
          </p:cNvSpPr>
          <p:nvPr>
            <p:ph type="title"/>
          </p:nvPr>
        </p:nvSpPr>
        <p:spPr>
          <a:xfrm>
            <a:off x="990600" y="246589"/>
            <a:ext cx="8053528" cy="628297"/>
          </a:xfrm>
          <a:prstGeom prst="rect">
            <a:avLst/>
          </a:prstGeom>
        </p:spPr>
        <p:txBody>
          <a:bodyPr/>
          <a:lstStyle/>
          <a:p>
            <a:r>
              <a:rPr lang="es-MX">
                <a:solidFill>
                  <a:srgbClr val="275D55"/>
                </a:solidFill>
                <a:latin typeface="Montserrat" panose="00000500000000000000" pitchFamily="2" charset="0"/>
              </a:rPr>
              <a:t>II. </a:t>
            </a:r>
            <a:r>
              <a:rPr lang="es-MX"/>
              <a:t>Desarrollo</a:t>
            </a:r>
            <a:endParaRPr lang="es-MX" dirty="0"/>
          </a:p>
        </p:txBody>
      </p:sp>
      <p:sp>
        <p:nvSpPr>
          <p:cNvPr id="9" name="CuadroTexto 8">
            <a:extLst>
              <a:ext uri="{FF2B5EF4-FFF2-40B4-BE49-F238E27FC236}">
                <a16:creationId xmlns:a16="http://schemas.microsoft.com/office/drawing/2014/main" id="{60223263-62B3-FD61-8F53-07795F8C1D33}"/>
              </a:ext>
            </a:extLst>
          </p:cNvPr>
          <p:cNvSpPr txBox="1"/>
          <p:nvPr/>
        </p:nvSpPr>
        <p:spPr>
          <a:xfrm>
            <a:off x="700799" y="1094388"/>
            <a:ext cx="7739441" cy="369332"/>
          </a:xfrm>
          <a:prstGeom prst="rect">
            <a:avLst/>
          </a:prstGeom>
          <a:noFill/>
        </p:spPr>
        <p:txBody>
          <a:bodyPr wrap="square">
            <a:spAutoFit/>
          </a:bodyPr>
          <a:lstStyle/>
          <a:p>
            <a:r>
              <a:rPr lang="es-MX" b="1" dirty="0">
                <a:solidFill>
                  <a:srgbClr val="245C4F"/>
                </a:solidFill>
                <a:latin typeface="Montserrat" panose="00000500000000000000" pitchFamily="2" charset="0"/>
              </a:rPr>
              <a:t>Figuras de Ocupación </a:t>
            </a:r>
            <a:r>
              <a:rPr lang="es-MX" sz="1200" b="1" dirty="0">
                <a:solidFill>
                  <a:srgbClr val="245C4F"/>
                </a:solidFill>
                <a:latin typeface="Montserrat" panose="00000500000000000000" pitchFamily="2" charset="0"/>
              </a:rPr>
              <a:t>(continuación)</a:t>
            </a:r>
            <a:endParaRPr lang="es-MX" sz="1200" dirty="0">
              <a:solidFill>
                <a:srgbClr val="245C4F"/>
              </a:solidFill>
            </a:endParaRPr>
          </a:p>
        </p:txBody>
      </p:sp>
      <p:graphicFrame>
        <p:nvGraphicFramePr>
          <p:cNvPr id="3" name="Tabla 2">
            <a:extLst>
              <a:ext uri="{FF2B5EF4-FFF2-40B4-BE49-F238E27FC236}">
                <a16:creationId xmlns:a16="http://schemas.microsoft.com/office/drawing/2014/main" id="{C4B94657-5F03-417D-1622-6DB657648365}"/>
              </a:ext>
            </a:extLst>
          </p:cNvPr>
          <p:cNvGraphicFramePr>
            <a:graphicFrameLocks noGrp="1"/>
          </p:cNvGraphicFramePr>
          <p:nvPr>
            <p:extLst>
              <p:ext uri="{D42A27DB-BD31-4B8C-83A1-F6EECF244321}">
                <p14:modId xmlns:p14="http://schemas.microsoft.com/office/powerpoint/2010/main" val="2785318403"/>
              </p:ext>
            </p:extLst>
          </p:nvPr>
        </p:nvGraphicFramePr>
        <p:xfrm>
          <a:off x="1203064" y="1538986"/>
          <a:ext cx="9477127" cy="4351339"/>
        </p:xfrm>
        <a:graphic>
          <a:graphicData uri="http://schemas.openxmlformats.org/drawingml/2006/table">
            <a:tbl>
              <a:tblPr/>
              <a:tblGrid>
                <a:gridCol w="1431817">
                  <a:extLst>
                    <a:ext uri="{9D8B030D-6E8A-4147-A177-3AD203B41FA5}">
                      <a16:colId xmlns:a16="http://schemas.microsoft.com/office/drawing/2014/main" val="1847896068"/>
                    </a:ext>
                  </a:extLst>
                </a:gridCol>
                <a:gridCol w="1004581">
                  <a:extLst>
                    <a:ext uri="{9D8B030D-6E8A-4147-A177-3AD203B41FA5}">
                      <a16:colId xmlns:a16="http://schemas.microsoft.com/office/drawing/2014/main" val="1965524675"/>
                    </a:ext>
                  </a:extLst>
                </a:gridCol>
                <a:gridCol w="958394">
                  <a:extLst>
                    <a:ext uri="{9D8B030D-6E8A-4147-A177-3AD203B41FA5}">
                      <a16:colId xmlns:a16="http://schemas.microsoft.com/office/drawing/2014/main" val="1695963234"/>
                    </a:ext>
                  </a:extLst>
                </a:gridCol>
                <a:gridCol w="891999">
                  <a:extLst>
                    <a:ext uri="{9D8B030D-6E8A-4147-A177-3AD203B41FA5}">
                      <a16:colId xmlns:a16="http://schemas.microsoft.com/office/drawing/2014/main" val="612915088"/>
                    </a:ext>
                  </a:extLst>
                </a:gridCol>
                <a:gridCol w="995921">
                  <a:extLst>
                    <a:ext uri="{9D8B030D-6E8A-4147-A177-3AD203B41FA5}">
                      <a16:colId xmlns:a16="http://schemas.microsoft.com/office/drawing/2014/main" val="2949703845"/>
                    </a:ext>
                  </a:extLst>
                </a:gridCol>
                <a:gridCol w="831377">
                  <a:extLst>
                    <a:ext uri="{9D8B030D-6E8A-4147-A177-3AD203B41FA5}">
                      <a16:colId xmlns:a16="http://schemas.microsoft.com/office/drawing/2014/main" val="3987520141"/>
                    </a:ext>
                  </a:extLst>
                </a:gridCol>
                <a:gridCol w="1108504">
                  <a:extLst>
                    <a:ext uri="{9D8B030D-6E8A-4147-A177-3AD203B41FA5}">
                      <a16:colId xmlns:a16="http://schemas.microsoft.com/office/drawing/2014/main" val="1912735870"/>
                    </a:ext>
                  </a:extLst>
                </a:gridCol>
                <a:gridCol w="995921">
                  <a:extLst>
                    <a:ext uri="{9D8B030D-6E8A-4147-A177-3AD203B41FA5}">
                      <a16:colId xmlns:a16="http://schemas.microsoft.com/office/drawing/2014/main" val="1221312600"/>
                    </a:ext>
                  </a:extLst>
                </a:gridCol>
                <a:gridCol w="1258613">
                  <a:extLst>
                    <a:ext uri="{9D8B030D-6E8A-4147-A177-3AD203B41FA5}">
                      <a16:colId xmlns:a16="http://schemas.microsoft.com/office/drawing/2014/main" val="152666314"/>
                    </a:ext>
                  </a:extLst>
                </a:gridCol>
              </a:tblGrid>
              <a:tr h="780357">
                <a:tc>
                  <a:txBody>
                    <a:bodyPr/>
                    <a:lstStyle/>
                    <a:p>
                      <a:pPr algn="ctr" fontAlgn="ctr"/>
                      <a:r>
                        <a:rPr lang="es-MX" sz="1100" b="1" i="0" u="none" strike="noStrike">
                          <a:solidFill>
                            <a:srgbClr val="FFFFFF"/>
                          </a:solidFill>
                          <a:effectLst/>
                          <a:latin typeface="Arial" panose="020B0604020202020204" pitchFamily="34" charset="0"/>
                        </a:rPr>
                        <a:t>OOAD</a:t>
                      </a:r>
                    </a:p>
                  </a:txBody>
                  <a:tcPr marL="8482" marR="8482" marT="848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45C4F"/>
                    </a:solidFill>
                  </a:tcPr>
                </a:tc>
                <a:tc>
                  <a:txBody>
                    <a:bodyPr/>
                    <a:lstStyle/>
                    <a:p>
                      <a:pPr algn="ctr" fontAlgn="ctr"/>
                      <a:r>
                        <a:rPr lang="es-MX" sz="1100" b="1" i="0" u="none" strike="noStrike">
                          <a:solidFill>
                            <a:srgbClr val="FFFFFF"/>
                          </a:solidFill>
                          <a:effectLst/>
                          <a:latin typeface="Arial" panose="020B0604020202020204" pitchFamily="34" charset="0"/>
                        </a:rPr>
                        <a:t>Renovación con incremento</a:t>
                      </a:r>
                    </a:p>
                  </a:txBody>
                  <a:tcPr marL="8482" marR="8482" marT="848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45C4F"/>
                    </a:solidFill>
                  </a:tcPr>
                </a:tc>
                <a:tc>
                  <a:txBody>
                    <a:bodyPr/>
                    <a:lstStyle/>
                    <a:p>
                      <a:pPr algn="ctr" fontAlgn="ctr"/>
                      <a:r>
                        <a:rPr lang="es-MX" sz="1100" b="1" i="0" u="none" strike="noStrike">
                          <a:solidFill>
                            <a:srgbClr val="FFFFFF"/>
                          </a:solidFill>
                          <a:effectLst/>
                          <a:latin typeface="Arial" panose="020B0604020202020204" pitchFamily="34" charset="0"/>
                        </a:rPr>
                        <a:t>Renovación sin incremento</a:t>
                      </a:r>
                    </a:p>
                  </a:txBody>
                  <a:tcPr marL="8482" marR="8482" marT="848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45C4F"/>
                    </a:solidFill>
                  </a:tcPr>
                </a:tc>
                <a:tc>
                  <a:txBody>
                    <a:bodyPr/>
                    <a:lstStyle/>
                    <a:p>
                      <a:pPr algn="ctr" fontAlgn="ctr"/>
                      <a:r>
                        <a:rPr lang="es-MX" sz="1100" b="1" i="0" u="none" strike="noStrike">
                          <a:solidFill>
                            <a:srgbClr val="FFFFFF"/>
                          </a:solidFill>
                          <a:effectLst/>
                          <a:latin typeface="Arial" panose="020B0604020202020204" pitchFamily="34" charset="0"/>
                        </a:rPr>
                        <a:t>Sustitución</a:t>
                      </a:r>
                    </a:p>
                  </a:txBody>
                  <a:tcPr marL="8482" marR="8482" marT="848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45C4F"/>
                    </a:solidFill>
                  </a:tcPr>
                </a:tc>
                <a:tc>
                  <a:txBody>
                    <a:bodyPr/>
                    <a:lstStyle/>
                    <a:p>
                      <a:pPr algn="ctr" fontAlgn="ctr"/>
                      <a:r>
                        <a:rPr lang="es-MX" sz="1100" b="1" i="0" u="none" strike="noStrike">
                          <a:solidFill>
                            <a:srgbClr val="FFFFFF"/>
                          </a:solidFill>
                          <a:effectLst/>
                          <a:latin typeface="Arial" panose="020B0604020202020204" pitchFamily="34" charset="0"/>
                        </a:rPr>
                        <a:t>Cancelación</a:t>
                      </a:r>
                    </a:p>
                  </a:txBody>
                  <a:tcPr marL="8482" marR="8482" marT="848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45C4F"/>
                    </a:solidFill>
                  </a:tcPr>
                </a:tc>
                <a:tc>
                  <a:txBody>
                    <a:bodyPr/>
                    <a:lstStyle/>
                    <a:p>
                      <a:pPr algn="ctr" fontAlgn="ctr"/>
                      <a:r>
                        <a:rPr lang="es-MX" sz="1100" b="1" i="0" u="none" strike="noStrike">
                          <a:solidFill>
                            <a:srgbClr val="FFFFFF"/>
                          </a:solidFill>
                          <a:effectLst/>
                          <a:latin typeface="Arial" panose="020B0604020202020204" pitchFamily="34" charset="0"/>
                        </a:rPr>
                        <a:t>Sub Total</a:t>
                      </a:r>
                    </a:p>
                  </a:txBody>
                  <a:tcPr marL="8482" marR="8482" marT="848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45C4F"/>
                    </a:solidFill>
                  </a:tcPr>
                </a:tc>
                <a:tc>
                  <a:txBody>
                    <a:bodyPr/>
                    <a:lstStyle/>
                    <a:p>
                      <a:pPr algn="ctr" fontAlgn="ctr"/>
                      <a:r>
                        <a:rPr lang="es-MX" sz="1100" b="1" i="0" u="none" strike="noStrike">
                          <a:solidFill>
                            <a:srgbClr val="FFFFFF"/>
                          </a:solidFill>
                          <a:effectLst/>
                          <a:latin typeface="Arial" panose="020B0604020202020204" pitchFamily="34" charset="0"/>
                        </a:rPr>
                        <a:t>Nuevo Arrendamiento</a:t>
                      </a:r>
                    </a:p>
                  </a:txBody>
                  <a:tcPr marL="8482" marR="8482" marT="848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45C4F"/>
                    </a:solidFill>
                  </a:tcPr>
                </a:tc>
                <a:tc>
                  <a:txBody>
                    <a:bodyPr/>
                    <a:lstStyle/>
                    <a:p>
                      <a:pPr algn="ctr" fontAlgn="ctr"/>
                      <a:r>
                        <a:rPr lang="es-MX" sz="1100" b="1" i="0" u="none" strike="noStrike">
                          <a:solidFill>
                            <a:srgbClr val="FFFFFF"/>
                          </a:solidFill>
                          <a:effectLst/>
                          <a:latin typeface="Arial" panose="020B0604020202020204" pitchFamily="34" charset="0"/>
                        </a:rPr>
                        <a:t>Otorgamiento Casa TOOAD</a:t>
                      </a:r>
                    </a:p>
                  </a:txBody>
                  <a:tcPr marL="8482" marR="8482" marT="848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45C4F"/>
                    </a:solidFill>
                  </a:tcPr>
                </a:tc>
                <a:tc>
                  <a:txBody>
                    <a:bodyPr/>
                    <a:lstStyle/>
                    <a:p>
                      <a:pPr algn="ctr" fontAlgn="ctr"/>
                      <a:r>
                        <a:rPr lang="es-MX" sz="1100" b="1" i="0" u="none" strike="noStrike">
                          <a:solidFill>
                            <a:srgbClr val="FFFFFF"/>
                          </a:solidFill>
                          <a:effectLst/>
                          <a:latin typeface="Arial" panose="020B0604020202020204" pitchFamily="34" charset="0"/>
                        </a:rPr>
                        <a:t>Programa de Arrendamiento</a:t>
                      </a:r>
                      <a:br>
                        <a:rPr lang="es-MX" sz="1100" b="1" i="0" u="none" strike="noStrike">
                          <a:solidFill>
                            <a:srgbClr val="FFFFFF"/>
                          </a:solidFill>
                          <a:effectLst/>
                          <a:latin typeface="Arial" panose="020B0604020202020204" pitchFamily="34" charset="0"/>
                        </a:rPr>
                      </a:br>
                      <a:r>
                        <a:rPr lang="es-MX" sz="1100" b="1" i="0" u="none" strike="noStrike">
                          <a:solidFill>
                            <a:srgbClr val="FFFFFF"/>
                          </a:solidFill>
                          <a:effectLst/>
                          <a:latin typeface="Arial" panose="020B0604020202020204" pitchFamily="34" charset="0"/>
                        </a:rPr>
                        <a:t>2023</a:t>
                      </a:r>
                    </a:p>
                  </a:txBody>
                  <a:tcPr marL="8482" marR="8482" marT="848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45C4F"/>
                    </a:solidFill>
                  </a:tcPr>
                </a:tc>
                <a:extLst>
                  <a:ext uri="{0D108BD9-81ED-4DB2-BD59-A6C34878D82A}">
                    <a16:rowId xmlns:a16="http://schemas.microsoft.com/office/drawing/2014/main" val="1879333482"/>
                  </a:ext>
                </a:extLst>
              </a:tr>
              <a:tr h="178125">
                <a:tc>
                  <a:txBody>
                    <a:bodyPr/>
                    <a:lstStyle/>
                    <a:p>
                      <a:pPr algn="l" fontAlgn="ctr"/>
                      <a:r>
                        <a:rPr lang="es-MX" sz="1100" b="0" i="0" u="none" strike="noStrike">
                          <a:effectLst/>
                          <a:latin typeface="Arial" panose="020B0604020202020204" pitchFamily="34" charset="0"/>
                        </a:rPr>
                        <a:t>Morelos</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3</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4</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5</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672151"/>
                  </a:ext>
                </a:extLst>
              </a:tr>
              <a:tr h="178125">
                <a:tc>
                  <a:txBody>
                    <a:bodyPr/>
                    <a:lstStyle/>
                    <a:p>
                      <a:pPr algn="l" fontAlgn="ctr"/>
                      <a:r>
                        <a:rPr lang="es-MX" sz="1100" b="0" i="0" u="none" strike="noStrike">
                          <a:effectLst/>
                          <a:latin typeface="Arial" panose="020B0604020202020204" pitchFamily="34" charset="0"/>
                        </a:rPr>
                        <a:t>Nayarit</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2344505"/>
                  </a:ext>
                </a:extLst>
              </a:tr>
              <a:tr h="178125">
                <a:tc>
                  <a:txBody>
                    <a:bodyPr/>
                    <a:lstStyle/>
                    <a:p>
                      <a:pPr algn="l" fontAlgn="ctr"/>
                      <a:r>
                        <a:rPr lang="es-MX" sz="1100" b="0" i="0" u="none" strike="noStrike">
                          <a:effectLst/>
                          <a:latin typeface="Arial" panose="020B0604020202020204" pitchFamily="34" charset="0"/>
                        </a:rPr>
                        <a:t>Nuevo León</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3</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7</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3</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10</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7980184"/>
                  </a:ext>
                </a:extLst>
              </a:tr>
              <a:tr h="178125">
                <a:tc>
                  <a:txBody>
                    <a:bodyPr/>
                    <a:lstStyle/>
                    <a:p>
                      <a:pPr algn="l" fontAlgn="ctr"/>
                      <a:r>
                        <a:rPr lang="es-MX" sz="1100" b="0" i="0" u="none" strike="noStrike">
                          <a:effectLst/>
                          <a:latin typeface="Arial" panose="020B0604020202020204" pitchFamily="34" charset="0"/>
                        </a:rPr>
                        <a:t>Oaxaca</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4</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16</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3</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19</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8405916"/>
                  </a:ext>
                </a:extLst>
              </a:tr>
              <a:tr h="178125">
                <a:tc>
                  <a:txBody>
                    <a:bodyPr/>
                    <a:lstStyle/>
                    <a:p>
                      <a:pPr algn="l" fontAlgn="ctr"/>
                      <a:r>
                        <a:rPr lang="es-MX" sz="1100" b="0" i="0" u="none" strike="noStrike">
                          <a:effectLst/>
                          <a:latin typeface="Arial" panose="020B0604020202020204" pitchFamily="34" charset="0"/>
                        </a:rPr>
                        <a:t>Puebla</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5</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3</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10</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3</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13</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8647804"/>
                  </a:ext>
                </a:extLst>
              </a:tr>
              <a:tr h="178125">
                <a:tc>
                  <a:txBody>
                    <a:bodyPr/>
                    <a:lstStyle/>
                    <a:p>
                      <a:pPr algn="l" fontAlgn="ctr"/>
                      <a:r>
                        <a:rPr lang="es-MX" sz="1100" b="0" i="0" u="none" strike="noStrike">
                          <a:effectLst/>
                          <a:latin typeface="Arial" panose="020B0604020202020204" pitchFamily="34" charset="0"/>
                        </a:rPr>
                        <a:t>Querétaro</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4</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4</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8</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9</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0201936"/>
                  </a:ext>
                </a:extLst>
              </a:tr>
              <a:tr h="178125">
                <a:tc>
                  <a:txBody>
                    <a:bodyPr/>
                    <a:lstStyle/>
                    <a:p>
                      <a:pPr algn="l" fontAlgn="ctr"/>
                      <a:r>
                        <a:rPr lang="es-MX" sz="1100" b="0" i="0" u="none" strike="noStrike">
                          <a:effectLst/>
                          <a:latin typeface="Arial" panose="020B0604020202020204" pitchFamily="34" charset="0"/>
                        </a:rPr>
                        <a:t>Quintana Roo</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0</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3</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4</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0756739"/>
                  </a:ext>
                </a:extLst>
              </a:tr>
              <a:tr h="178125">
                <a:tc>
                  <a:txBody>
                    <a:bodyPr/>
                    <a:lstStyle/>
                    <a:p>
                      <a:pPr algn="l" fontAlgn="ctr"/>
                      <a:r>
                        <a:rPr lang="es-MX" sz="1100" b="0" i="0" u="none" strike="noStrike">
                          <a:effectLst/>
                          <a:latin typeface="Arial" panose="020B0604020202020204" pitchFamily="34" charset="0"/>
                        </a:rPr>
                        <a:t>San Luis Potosí</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4</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dirty="0">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4</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9891662"/>
                  </a:ext>
                </a:extLst>
              </a:tr>
              <a:tr h="178125">
                <a:tc>
                  <a:txBody>
                    <a:bodyPr/>
                    <a:lstStyle/>
                    <a:p>
                      <a:pPr algn="l" fontAlgn="ctr"/>
                      <a:r>
                        <a:rPr lang="es-MX" sz="1100" b="0" i="0" u="none" strike="noStrike">
                          <a:effectLst/>
                          <a:latin typeface="Arial" panose="020B0604020202020204" pitchFamily="34" charset="0"/>
                        </a:rPr>
                        <a:t>Sinaloa</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6</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4</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13</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3524169"/>
                  </a:ext>
                </a:extLst>
              </a:tr>
              <a:tr h="178125">
                <a:tc>
                  <a:txBody>
                    <a:bodyPr/>
                    <a:lstStyle/>
                    <a:p>
                      <a:pPr algn="l" fontAlgn="ctr"/>
                      <a:r>
                        <a:rPr lang="es-MX" sz="1100" b="0" i="0" u="none" strike="noStrike">
                          <a:effectLst/>
                          <a:latin typeface="Arial" panose="020B0604020202020204" pitchFamily="34" charset="0"/>
                        </a:rPr>
                        <a:t>Sonora</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5</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19</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20</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7952085"/>
                  </a:ext>
                </a:extLst>
              </a:tr>
              <a:tr h="178125">
                <a:tc>
                  <a:txBody>
                    <a:bodyPr/>
                    <a:lstStyle/>
                    <a:p>
                      <a:pPr algn="l" fontAlgn="ctr"/>
                      <a:r>
                        <a:rPr lang="es-MX" sz="1100" b="0" i="0" u="none" strike="noStrike">
                          <a:effectLst/>
                          <a:latin typeface="Arial" panose="020B0604020202020204" pitchFamily="34" charset="0"/>
                        </a:rPr>
                        <a:t>Tabasco</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9597268"/>
                  </a:ext>
                </a:extLst>
              </a:tr>
              <a:tr h="178125">
                <a:tc>
                  <a:txBody>
                    <a:bodyPr/>
                    <a:lstStyle/>
                    <a:p>
                      <a:pPr algn="l" fontAlgn="ctr"/>
                      <a:r>
                        <a:rPr lang="es-MX" sz="1100" b="0" i="0" u="none" strike="noStrike">
                          <a:effectLst/>
                          <a:latin typeface="Arial" panose="020B0604020202020204" pitchFamily="34" charset="0"/>
                        </a:rPr>
                        <a:t>Tamaulipas</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8</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10</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13</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2236242"/>
                  </a:ext>
                </a:extLst>
              </a:tr>
              <a:tr h="178125">
                <a:tc>
                  <a:txBody>
                    <a:bodyPr/>
                    <a:lstStyle/>
                    <a:p>
                      <a:pPr algn="l" fontAlgn="ctr"/>
                      <a:r>
                        <a:rPr lang="es-MX" sz="1100" b="0" i="0" u="none" strike="noStrike">
                          <a:effectLst/>
                          <a:latin typeface="Arial" panose="020B0604020202020204" pitchFamily="34" charset="0"/>
                        </a:rPr>
                        <a:t>Tlaxcala</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3</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4405418"/>
                  </a:ext>
                </a:extLst>
              </a:tr>
              <a:tr h="178125">
                <a:tc>
                  <a:txBody>
                    <a:bodyPr/>
                    <a:lstStyle/>
                    <a:p>
                      <a:pPr algn="l" fontAlgn="ctr"/>
                      <a:r>
                        <a:rPr lang="es-MX" sz="1100" b="0" i="0" u="none" strike="noStrike">
                          <a:effectLst/>
                          <a:latin typeface="Arial" panose="020B0604020202020204" pitchFamily="34" charset="0"/>
                        </a:rPr>
                        <a:t>Veracruz Norte</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3</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10</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13</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13</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7663608"/>
                  </a:ext>
                </a:extLst>
              </a:tr>
              <a:tr h="178125">
                <a:tc>
                  <a:txBody>
                    <a:bodyPr/>
                    <a:lstStyle/>
                    <a:p>
                      <a:pPr algn="l" fontAlgn="ctr"/>
                      <a:r>
                        <a:rPr lang="es-MX" sz="1100" b="0" i="0" u="none" strike="noStrike">
                          <a:effectLst/>
                          <a:latin typeface="Arial" panose="020B0604020202020204" pitchFamily="34" charset="0"/>
                        </a:rPr>
                        <a:t>Veracruz Sur</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4</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9</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13</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14</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5841907"/>
                  </a:ext>
                </a:extLst>
              </a:tr>
              <a:tr h="178125">
                <a:tc>
                  <a:txBody>
                    <a:bodyPr/>
                    <a:lstStyle/>
                    <a:p>
                      <a:pPr algn="l" fontAlgn="ctr"/>
                      <a:r>
                        <a:rPr lang="es-MX" sz="1100" b="0" i="0" u="none" strike="noStrike">
                          <a:effectLst/>
                          <a:latin typeface="Arial" panose="020B0604020202020204" pitchFamily="34" charset="0"/>
                        </a:rPr>
                        <a:t>Yucatán</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1494228"/>
                  </a:ext>
                </a:extLst>
              </a:tr>
              <a:tr h="178125">
                <a:tc>
                  <a:txBody>
                    <a:bodyPr/>
                    <a:lstStyle/>
                    <a:p>
                      <a:pPr algn="l" fontAlgn="ctr"/>
                      <a:r>
                        <a:rPr lang="es-MX" sz="1100" b="0" i="0" u="none" strike="noStrike">
                          <a:effectLst/>
                          <a:latin typeface="Arial" panose="020B0604020202020204" pitchFamily="34" charset="0"/>
                        </a:rPr>
                        <a:t>Zacatecas</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5</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3</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8</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2</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10</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0080610"/>
                  </a:ext>
                </a:extLst>
              </a:tr>
              <a:tr h="178125">
                <a:tc>
                  <a:txBody>
                    <a:bodyPr/>
                    <a:lstStyle/>
                    <a:p>
                      <a:pPr algn="l" fontAlgn="ctr"/>
                      <a:r>
                        <a:rPr lang="es-MX" sz="1100" b="0" i="0" u="none" strike="noStrike">
                          <a:effectLst/>
                          <a:latin typeface="Arial" panose="020B0604020202020204" pitchFamily="34" charset="0"/>
                        </a:rPr>
                        <a:t>Norte D.F.</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370264"/>
                  </a:ext>
                </a:extLst>
              </a:tr>
              <a:tr h="178125">
                <a:tc>
                  <a:txBody>
                    <a:bodyPr/>
                    <a:lstStyle/>
                    <a:p>
                      <a:pPr algn="l" fontAlgn="ctr"/>
                      <a:r>
                        <a:rPr lang="es-MX" sz="1100" b="0" i="0" u="none" strike="noStrike">
                          <a:effectLst/>
                          <a:latin typeface="Arial" panose="020B0604020202020204" pitchFamily="34" charset="0"/>
                        </a:rPr>
                        <a:t>Sur D.F.</a:t>
                      </a:r>
                    </a:p>
                  </a:txBody>
                  <a:tcPr marL="8482" marR="8482" marT="848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1</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4</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5</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0" i="0" u="none" strike="noStrike">
                          <a:effectLst/>
                          <a:latin typeface="Arial" panose="020B0604020202020204" pitchFamily="34" charset="0"/>
                        </a:rPr>
                        <a:t> </a:t>
                      </a:r>
                    </a:p>
                  </a:txBody>
                  <a:tcPr marL="8482" marR="8482" marT="84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100" b="1" i="0" u="none" strike="noStrike">
                          <a:effectLst/>
                          <a:latin typeface="Arial" panose="020B0604020202020204" pitchFamily="34" charset="0"/>
                        </a:rPr>
                        <a:t>5</a:t>
                      </a:r>
                    </a:p>
                  </a:txBody>
                  <a:tcPr marL="8482" marR="8482" marT="848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9320934"/>
                  </a:ext>
                </a:extLst>
              </a:tr>
              <a:tr h="186607">
                <a:tc>
                  <a:txBody>
                    <a:bodyPr/>
                    <a:lstStyle/>
                    <a:p>
                      <a:pPr algn="l" fontAlgn="ctr"/>
                      <a:r>
                        <a:rPr lang="es-MX" sz="1100" b="1" i="0" u="none" strike="noStrike">
                          <a:effectLst/>
                          <a:latin typeface="Arial" panose="020B0604020202020204" pitchFamily="34" charset="0"/>
                        </a:rPr>
                        <a:t>TOTAL</a:t>
                      </a:r>
                    </a:p>
                  </a:txBody>
                  <a:tcPr marL="8482" marR="8482" marT="8482"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CDB1"/>
                    </a:solidFill>
                  </a:tcPr>
                </a:tc>
                <a:tc>
                  <a:txBody>
                    <a:bodyPr/>
                    <a:lstStyle/>
                    <a:p>
                      <a:pPr algn="ctr" fontAlgn="ctr"/>
                      <a:r>
                        <a:rPr lang="es-MX" sz="1100" b="1" i="0" u="none" strike="noStrike">
                          <a:effectLst/>
                          <a:latin typeface="Arial" panose="020B0604020202020204" pitchFamily="34" charset="0"/>
                        </a:rPr>
                        <a:t>117</a:t>
                      </a:r>
                    </a:p>
                  </a:txBody>
                  <a:tcPr marL="8482" marR="8482" marT="848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CDB1"/>
                    </a:solidFill>
                  </a:tcPr>
                </a:tc>
                <a:tc>
                  <a:txBody>
                    <a:bodyPr/>
                    <a:lstStyle/>
                    <a:p>
                      <a:pPr algn="ctr" fontAlgn="ctr"/>
                      <a:r>
                        <a:rPr lang="es-MX" sz="1100" b="1" i="0" u="none" strike="noStrike">
                          <a:effectLst/>
                          <a:latin typeface="Arial" panose="020B0604020202020204" pitchFamily="34" charset="0"/>
                        </a:rPr>
                        <a:t>89</a:t>
                      </a:r>
                    </a:p>
                  </a:txBody>
                  <a:tcPr marL="8482" marR="8482" marT="848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CDB1"/>
                    </a:solidFill>
                  </a:tcPr>
                </a:tc>
                <a:tc>
                  <a:txBody>
                    <a:bodyPr/>
                    <a:lstStyle/>
                    <a:p>
                      <a:pPr algn="ctr" fontAlgn="ctr"/>
                      <a:r>
                        <a:rPr lang="es-MX" sz="1100" b="1" i="0" u="none" strike="noStrike">
                          <a:effectLst/>
                          <a:latin typeface="Arial" panose="020B0604020202020204" pitchFamily="34" charset="0"/>
                        </a:rPr>
                        <a:t>67</a:t>
                      </a:r>
                    </a:p>
                  </a:txBody>
                  <a:tcPr marL="8482" marR="8482" marT="848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CDB1"/>
                    </a:solidFill>
                  </a:tcPr>
                </a:tc>
                <a:tc>
                  <a:txBody>
                    <a:bodyPr/>
                    <a:lstStyle/>
                    <a:p>
                      <a:pPr algn="ctr" fontAlgn="ctr"/>
                      <a:r>
                        <a:rPr lang="es-MX" sz="1100" b="1" i="0" u="none" strike="noStrike">
                          <a:effectLst/>
                          <a:latin typeface="Arial" panose="020B0604020202020204" pitchFamily="34" charset="0"/>
                        </a:rPr>
                        <a:t>7</a:t>
                      </a:r>
                    </a:p>
                  </a:txBody>
                  <a:tcPr marL="8482" marR="8482" marT="848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CDB1"/>
                    </a:solidFill>
                  </a:tcPr>
                </a:tc>
                <a:tc>
                  <a:txBody>
                    <a:bodyPr/>
                    <a:lstStyle/>
                    <a:p>
                      <a:pPr algn="ctr" fontAlgn="ctr"/>
                      <a:r>
                        <a:rPr lang="es-MX" sz="1100" b="1" i="0" u="none" strike="noStrike">
                          <a:effectLst/>
                          <a:latin typeface="Arial" panose="020B0604020202020204" pitchFamily="34" charset="0"/>
                        </a:rPr>
                        <a:t>280</a:t>
                      </a:r>
                    </a:p>
                  </a:txBody>
                  <a:tcPr marL="8482" marR="8482" marT="848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CDB1"/>
                    </a:solidFill>
                  </a:tcPr>
                </a:tc>
                <a:tc>
                  <a:txBody>
                    <a:bodyPr/>
                    <a:lstStyle/>
                    <a:p>
                      <a:pPr algn="ctr" fontAlgn="ctr"/>
                      <a:r>
                        <a:rPr lang="es-MX" sz="1100" b="1" i="0" u="none" strike="noStrike" dirty="0">
                          <a:effectLst/>
                          <a:latin typeface="Arial" panose="020B0604020202020204" pitchFamily="34" charset="0"/>
                        </a:rPr>
                        <a:t>31</a:t>
                      </a:r>
                    </a:p>
                  </a:txBody>
                  <a:tcPr marL="8482" marR="8482" marT="848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CDB1"/>
                    </a:solidFill>
                  </a:tcPr>
                </a:tc>
                <a:tc>
                  <a:txBody>
                    <a:bodyPr/>
                    <a:lstStyle/>
                    <a:p>
                      <a:pPr algn="ctr" fontAlgn="ctr"/>
                      <a:r>
                        <a:rPr lang="es-MX" sz="1100" b="1" i="0" u="none" strike="noStrike">
                          <a:effectLst/>
                          <a:latin typeface="Arial" panose="020B0604020202020204" pitchFamily="34" charset="0"/>
                        </a:rPr>
                        <a:t>3</a:t>
                      </a:r>
                    </a:p>
                  </a:txBody>
                  <a:tcPr marL="8482" marR="8482" marT="8482"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CDB1"/>
                    </a:solidFill>
                  </a:tcPr>
                </a:tc>
                <a:tc>
                  <a:txBody>
                    <a:bodyPr/>
                    <a:lstStyle/>
                    <a:p>
                      <a:pPr algn="ctr" fontAlgn="ctr"/>
                      <a:r>
                        <a:rPr lang="es-MX" sz="1100" b="1" i="0" u="none" strike="noStrike" dirty="0">
                          <a:effectLst/>
                          <a:latin typeface="Arial" panose="020B0604020202020204" pitchFamily="34" charset="0"/>
                        </a:rPr>
                        <a:t>313</a:t>
                      </a:r>
                    </a:p>
                  </a:txBody>
                  <a:tcPr marL="8482" marR="8482" marT="8482"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CDB1"/>
                    </a:solidFill>
                  </a:tcPr>
                </a:tc>
                <a:extLst>
                  <a:ext uri="{0D108BD9-81ED-4DB2-BD59-A6C34878D82A}">
                    <a16:rowId xmlns:a16="http://schemas.microsoft.com/office/drawing/2014/main" val="2225833483"/>
                  </a:ext>
                </a:extLst>
              </a:tr>
            </a:tbl>
          </a:graphicData>
        </a:graphic>
      </p:graphicFrame>
    </p:spTree>
    <p:extLst>
      <p:ext uri="{BB962C8B-B14F-4D97-AF65-F5344CB8AC3E}">
        <p14:creationId xmlns:p14="http://schemas.microsoft.com/office/powerpoint/2010/main" val="1213564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CuadroTexto"/>
          <p:cNvSpPr txBox="1">
            <a:spLocks noChangeArrowheads="1"/>
          </p:cNvSpPr>
          <p:nvPr/>
        </p:nvSpPr>
        <p:spPr bwMode="auto">
          <a:xfrm>
            <a:off x="640345" y="940972"/>
            <a:ext cx="1109991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MX" sz="1600" dirty="0">
                <a:latin typeface="Montserrat" panose="00000500000000000000" pitchFamily="2" charset="0"/>
                <a:cs typeface="Montserrat Regular"/>
              </a:rPr>
              <a:t>E</a:t>
            </a:r>
            <a:r>
              <a:rPr lang="es-MX" altLang="es-MX" sz="1600" dirty="0">
                <a:latin typeface="Montserrat" panose="00000500000000000000" pitchFamily="2" charset="0"/>
                <a:ea typeface="Arial Unicode MS" pitchFamily="34" charset="-128"/>
                <a:cs typeface="Arial Unicode MS" pitchFamily="34" charset="-128"/>
              </a:rPr>
              <a:t>ste Consejo Técnico, con fundamento en los artículos </a:t>
            </a:r>
            <a:r>
              <a:rPr lang="es-ES_tradnl" altLang="es-MX" sz="1600" dirty="0">
                <a:latin typeface="Montserrat" panose="00000500000000000000" pitchFamily="2" charset="0"/>
                <a:ea typeface="Arial Unicode MS" pitchFamily="34" charset="-128"/>
                <a:cs typeface="Arial Unicode MS" pitchFamily="34" charset="-128"/>
              </a:rPr>
              <a:t>1, 4 párrafo cuarto, 90, 123, apartado A, fracción 29, y 134 de la Constitución Política de los Estados Unidos Mexicanos; 1, 3, fracción I, y 45 de la Ley Orgánica de la Administración Pública Federal; 1, 2, 5, 11, 12 y 57 de la Ley Federal de las Entidades Paraestatales; numeral 75 apartado Organismos Descentralizados No Sectorizados de la relación de Entidades Paraestatales de la Administración Pública Federal; 1, 5, 251 fracción IV y XXXVII; 253 fracciones II, III, V y último párrafo, 263, 264, fracciones I, III, XIV y XVII, de la Ley del Seguro Social; </a:t>
            </a:r>
            <a:r>
              <a:rPr lang="es-ES_tradnl" sz="1600" dirty="0">
                <a:latin typeface="Montserrat" panose="00000500000000000000" pitchFamily="2" charset="0"/>
                <a:ea typeface="Arial Unicode MS" pitchFamily="34" charset="-128"/>
                <a:cs typeface="Arial Unicode MS" pitchFamily="34" charset="-128"/>
              </a:rPr>
              <a:t>116 de la Ley General de Bienes Nacionales y </a:t>
            </a:r>
            <a:r>
              <a:rPr lang="es-ES_tradnl" altLang="es-MX" sz="1600" dirty="0">
                <a:latin typeface="Montserrat" panose="00000500000000000000" pitchFamily="2" charset="0"/>
                <a:ea typeface="Arial Unicode MS" pitchFamily="34" charset="-128"/>
                <a:cs typeface="Arial Unicode MS" pitchFamily="34" charset="-128"/>
              </a:rPr>
              <a:t>31, fracción XX, del Reglamento Interior del Instituto Mexicano del Seguro Social, </a:t>
            </a:r>
            <a:r>
              <a:rPr lang="es-ES_tradnl" sz="1600" dirty="0">
                <a:latin typeface="Montserrat" panose="00000500000000000000" pitchFamily="2" charset="0"/>
                <a:ea typeface="Arial Unicode MS" pitchFamily="34" charset="-128"/>
                <a:cs typeface="Arial Unicode MS" pitchFamily="34" charset="-128"/>
              </a:rPr>
              <a:t>así como de conformidad con el planteamiento presentado por el Director General, a través del Titular de la Dirección de Administración, en términos del oficio número ______ del ___ de XX de 2022 y al dictamen del Comité de Administración del propio Órgano de Gobierno, emitido en reunión realizada el XX del mismo mes y año, </a:t>
            </a:r>
            <a:r>
              <a:rPr lang="es-ES_tradnl" altLang="es-MX" sz="1600" b="1" dirty="0">
                <a:latin typeface="Montserrat" panose="00000500000000000000" pitchFamily="2" charset="0"/>
                <a:ea typeface="Arial Unicode MS" pitchFamily="34" charset="-128"/>
                <a:cs typeface="Arial Unicode MS" pitchFamily="34" charset="-128"/>
              </a:rPr>
              <a:t>Acuerda:</a:t>
            </a:r>
          </a:p>
        </p:txBody>
      </p:sp>
      <p:sp>
        <p:nvSpPr>
          <p:cNvPr id="9" name="Rectángulo 1">
            <a:extLst>
              <a:ext uri="{FF2B5EF4-FFF2-40B4-BE49-F238E27FC236}">
                <a16:creationId xmlns:a16="http://schemas.microsoft.com/office/drawing/2014/main" id="{46F91EEF-BBBC-2347-9245-1AA7C23910AF}"/>
              </a:ext>
            </a:extLst>
          </p:cNvPr>
          <p:cNvSpPr/>
          <p:nvPr/>
        </p:nvSpPr>
        <p:spPr>
          <a:xfrm>
            <a:off x="640345" y="3910394"/>
            <a:ext cx="11008860" cy="1569660"/>
          </a:xfrm>
          <a:prstGeom prst="rect">
            <a:avLst/>
          </a:prstGeom>
          <a:solidFill>
            <a:srgbClr val="CEBA99"/>
          </a:solidFill>
        </p:spPr>
        <p:txBody>
          <a:bodyPr wrap="square">
            <a:spAutoFit/>
          </a:bodyPr>
          <a:lstStyle/>
          <a:p>
            <a:pPr algn="just"/>
            <a:r>
              <a:rPr lang="es-MX" altLang="es-MX" sz="1600" b="1" dirty="0">
                <a:latin typeface="Montserrat" panose="00000500000000000000" pitchFamily="2" charset="0"/>
                <a:ea typeface="Arial Unicode MS" pitchFamily="34" charset="-128"/>
                <a:cs typeface="Arial Unicode MS" pitchFamily="34" charset="-128"/>
              </a:rPr>
              <a:t>Primero.</a:t>
            </a:r>
            <a:r>
              <a:rPr lang="es-MX" altLang="es-MX" sz="1600" dirty="0">
                <a:latin typeface="Montserrat" panose="00000500000000000000" pitchFamily="2" charset="0"/>
                <a:ea typeface="Arial Unicode MS" pitchFamily="34" charset="-128"/>
                <a:cs typeface="Arial Unicode MS" pitchFamily="34" charset="-128"/>
              </a:rPr>
              <a:t> Aprobar el Programa de Arrendamiento de Inmuebles para el año 2023, IMSS-Arrendatario Régimen Ordinario, que contiene las estrategias de planeación y operación para un total de 314 inmuebles, consistentes en: cancelar 7 arrendamientos, renovar 206 contratos, </a:t>
            </a:r>
            <a:r>
              <a:rPr lang="es-ES" altLang="es-MX" sz="1600" dirty="0">
                <a:latin typeface="Montserrat" panose="00000500000000000000" pitchFamily="2" charset="0"/>
                <a:cs typeface="Arial" pitchFamily="34" charset="0"/>
              </a:rPr>
              <a:t>e</a:t>
            </a:r>
            <a:r>
              <a:rPr lang="es-ES" sz="1600" dirty="0">
                <a:latin typeface="Montserrat" panose="00000500000000000000" pitchFamily="2" charset="0"/>
                <a:cs typeface="Arial" pitchFamily="34" charset="0"/>
              </a:rPr>
              <a:t>valuar la sustitución de 67 inmuebles arrendados, considerar la contratación de 31 nuevos arrendamientos y otorgar 3 inmuebles con destino de Casa Delegacional en los Órganos de Operación Administrativa Desconcentrada donde no exista inmueble propio para tal objeto; lo anterior, </a:t>
            </a:r>
            <a:r>
              <a:rPr lang="es-MX" altLang="es-MX" sz="1600" dirty="0">
                <a:latin typeface="Montserrat" panose="00000500000000000000" pitchFamily="2" charset="0"/>
                <a:ea typeface="Arial Unicode MS" pitchFamily="34" charset="-128"/>
                <a:cs typeface="Arial Unicode MS" pitchFamily="34" charset="-128"/>
              </a:rPr>
              <a:t>con un presupuesto total de 416.9 millones de pesos.</a:t>
            </a:r>
            <a:endParaRPr lang="es-MX" sz="1600" dirty="0">
              <a:latin typeface="Montserrat" panose="00000500000000000000" pitchFamily="2" charset="0"/>
            </a:endParaRPr>
          </a:p>
        </p:txBody>
      </p:sp>
      <p:sp>
        <p:nvSpPr>
          <p:cNvPr id="7" name="Título 1">
            <a:extLst>
              <a:ext uri="{FF2B5EF4-FFF2-40B4-BE49-F238E27FC236}">
                <a16:creationId xmlns:a16="http://schemas.microsoft.com/office/drawing/2014/main" id="{BD84C47B-ACBE-484D-8D26-876B2C76D883}"/>
              </a:ext>
            </a:extLst>
          </p:cNvPr>
          <p:cNvSpPr>
            <a:spLocks noGrp="1"/>
          </p:cNvSpPr>
          <p:nvPr>
            <p:ph type="title"/>
          </p:nvPr>
        </p:nvSpPr>
        <p:spPr>
          <a:xfrm>
            <a:off x="839788" y="224745"/>
            <a:ext cx="10515600" cy="646559"/>
          </a:xfrm>
        </p:spPr>
        <p:txBody>
          <a:bodyPr/>
          <a:lstStyle/>
          <a:p>
            <a:r>
              <a:rPr lang="es-MX" sz="4000" b="1" dirty="0">
                <a:solidFill>
                  <a:srgbClr val="275D55"/>
                </a:solidFill>
                <a:latin typeface="Montserrat" panose="00000500000000000000" pitchFamily="2" charset="0"/>
              </a:rPr>
              <a:t>III. </a:t>
            </a:r>
            <a:r>
              <a:rPr lang="es-MX" sz="4000" dirty="0"/>
              <a:t>Proyecto de Acuerdo</a:t>
            </a:r>
            <a:br>
              <a:rPr lang="es-MX" dirty="0"/>
            </a:br>
            <a:endParaRPr lang="es-MX" dirty="0"/>
          </a:p>
        </p:txBody>
      </p:sp>
      <p:pic>
        <p:nvPicPr>
          <p:cNvPr id="8" name="Picture 15" descr="Apretón De Manos Reunión Acuerdo - Gráficos vectoriales gratis en Pixaba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3235" y="266621"/>
            <a:ext cx="556553" cy="529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55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BD84C47B-ACBE-484D-8D26-876B2C76D883}"/>
              </a:ext>
            </a:extLst>
          </p:cNvPr>
          <p:cNvSpPr>
            <a:spLocks noGrp="1"/>
          </p:cNvSpPr>
          <p:nvPr>
            <p:ph type="title"/>
          </p:nvPr>
        </p:nvSpPr>
        <p:spPr>
          <a:xfrm>
            <a:off x="839788" y="224745"/>
            <a:ext cx="10515600" cy="646559"/>
          </a:xfrm>
        </p:spPr>
        <p:txBody>
          <a:bodyPr/>
          <a:lstStyle/>
          <a:p>
            <a:r>
              <a:rPr lang="es-MX" sz="4000" b="1" dirty="0">
                <a:solidFill>
                  <a:srgbClr val="275D55"/>
                </a:solidFill>
                <a:latin typeface="Montserrat" panose="00000500000000000000" pitchFamily="2" charset="0"/>
              </a:rPr>
              <a:t>III. </a:t>
            </a:r>
            <a:r>
              <a:rPr lang="es-MX" sz="4000" dirty="0"/>
              <a:t>Proyecto de Acuerdo</a:t>
            </a:r>
            <a:br>
              <a:rPr lang="es-MX" dirty="0"/>
            </a:br>
            <a:endParaRPr lang="es-MX" dirty="0"/>
          </a:p>
        </p:txBody>
      </p:sp>
      <p:pic>
        <p:nvPicPr>
          <p:cNvPr id="8" name="Picture 15" descr="Apretón De Manos Reunión Acuerdo - Gráficos vectoriales gratis en Pixaba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3235" y="266621"/>
            <a:ext cx="556553" cy="529527"/>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F4DEB331-3A39-6201-8326-93DA023E9EEA}"/>
              </a:ext>
            </a:extLst>
          </p:cNvPr>
          <p:cNvSpPr/>
          <p:nvPr/>
        </p:nvSpPr>
        <p:spPr>
          <a:xfrm>
            <a:off x="739036" y="1432342"/>
            <a:ext cx="10922386" cy="1077218"/>
          </a:xfrm>
          <a:prstGeom prst="rect">
            <a:avLst/>
          </a:prstGeom>
          <a:solidFill>
            <a:srgbClr val="CEBA99"/>
          </a:solidFill>
        </p:spPr>
        <p:txBody>
          <a:bodyPr wrap="square">
            <a:spAutoFit/>
          </a:bodyPr>
          <a:lstStyle/>
          <a:p>
            <a:pPr algn="just"/>
            <a:r>
              <a:rPr lang="es-MX" altLang="es-MX" sz="1600" b="1" dirty="0">
                <a:latin typeface="Montserrat" panose="00000500000000000000" pitchFamily="2" charset="0"/>
                <a:ea typeface="Arial Unicode MS" pitchFamily="34" charset="-128"/>
                <a:cs typeface="Arial Unicode MS" pitchFamily="34" charset="-128"/>
              </a:rPr>
              <a:t>Segundo.</a:t>
            </a:r>
            <a:r>
              <a:rPr lang="es-MX" altLang="es-MX" sz="1600" dirty="0">
                <a:latin typeface="Montserrat" panose="00000500000000000000" pitchFamily="2" charset="0"/>
                <a:ea typeface="Arial Unicode MS" pitchFamily="34" charset="-128"/>
                <a:cs typeface="Arial Unicode MS" pitchFamily="34" charset="-128"/>
              </a:rPr>
              <a:t> La Dirección de Administración deberá presentar el informe de resultados del Programa de Arrendamiento de Inmuebles IMSS-Arrendatario Régimen Ordinario 2023, correspondiente al ejercicio 2023, en cumplimiento a lo establecido en el presente Acuerdo, durante el primer trimestre del ejercicio 2024.</a:t>
            </a:r>
            <a:endParaRPr lang="es-MX" sz="1600" dirty="0">
              <a:latin typeface="Montserrat" panose="00000500000000000000" pitchFamily="2" charset="0"/>
            </a:endParaRPr>
          </a:p>
        </p:txBody>
      </p:sp>
    </p:spTree>
    <p:extLst>
      <p:ext uri="{BB962C8B-B14F-4D97-AF65-F5344CB8AC3E}">
        <p14:creationId xmlns:p14="http://schemas.microsoft.com/office/powerpoint/2010/main" val="213929549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751346A68658F6408FD09430CA85997F" ma:contentTypeVersion="7" ma:contentTypeDescription="Crear nuevo documento." ma:contentTypeScope="" ma:versionID="d8e613ea602deb1c1caef4419ef5b78c">
  <xsd:schema xmlns:xsd="http://www.w3.org/2001/XMLSchema" xmlns:xs="http://www.w3.org/2001/XMLSchema" xmlns:p="http://schemas.microsoft.com/office/2006/metadata/properties" xmlns:ns3="cf65644f-0f48-4f3a-8569-ef009d808ef3" targetNamespace="http://schemas.microsoft.com/office/2006/metadata/properties" ma:root="true" ma:fieldsID="a6eb0fa643a0465f417217cb0f080670" ns3:_="">
    <xsd:import namespace="cf65644f-0f48-4f3a-8569-ef009d808ef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65644f-0f48-4f3a-8569-ef009d808e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5AA2DE-7AD8-4BBC-BCAE-353AD2EF739D}">
  <ds:schemaRefs>
    <ds:schemaRef ds:uri="http://purl.org/dc/terms/"/>
    <ds:schemaRef ds:uri="http://purl.org/dc/dcmitype/"/>
    <ds:schemaRef ds:uri="cf65644f-0f48-4f3a-8569-ef009d808ef3"/>
    <ds:schemaRef ds:uri="http://www.w3.org/XML/1998/namespace"/>
    <ds:schemaRef ds:uri="http://schemas.microsoft.com/office/2006/metadata/properties"/>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s>
</ds:datastoreItem>
</file>

<file path=customXml/itemProps2.xml><?xml version="1.0" encoding="utf-8"?>
<ds:datastoreItem xmlns:ds="http://schemas.openxmlformats.org/officeDocument/2006/customXml" ds:itemID="{9370E575-137A-44F4-96BC-B496D87E5494}">
  <ds:schemaRefs>
    <ds:schemaRef ds:uri="http://schemas.microsoft.com/sharepoint/v3/contenttype/forms"/>
  </ds:schemaRefs>
</ds:datastoreItem>
</file>

<file path=customXml/itemProps3.xml><?xml version="1.0" encoding="utf-8"?>
<ds:datastoreItem xmlns:ds="http://schemas.openxmlformats.org/officeDocument/2006/customXml" ds:itemID="{623F193F-EB69-4BA4-9FF2-E4838D9E12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65644f-0f48-4f3a-8569-ef009d808e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10665</TotalTime>
  <Words>2933</Words>
  <Application>Microsoft Office PowerPoint</Application>
  <PresentationFormat>Panorámica</PresentationFormat>
  <Paragraphs>602</Paragraphs>
  <Slides>17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Arial</vt:lpstr>
      <vt:lpstr>Calibri</vt:lpstr>
      <vt:lpstr>Montserrat</vt:lpstr>
      <vt:lpstr>Montserrat Medium</vt:lpstr>
      <vt:lpstr>Montserrat SemiBold</vt:lpstr>
      <vt:lpstr>Wingdings</vt:lpstr>
      <vt:lpstr>Tema de Office</vt:lpstr>
      <vt:lpstr>INSTITUTO MEXICANO DEL SEGURO SOCIAL</vt:lpstr>
      <vt:lpstr> Comité de Administración  del Honorable Consejo Técnico</vt:lpstr>
      <vt:lpstr>Contenido</vt:lpstr>
      <vt:lpstr>I. Antecedentes.</vt:lpstr>
      <vt:lpstr>I. Antecedentes.</vt:lpstr>
      <vt:lpstr>I. Antecedentes.</vt:lpstr>
      <vt:lpstr>I. Antecedentes.</vt:lpstr>
      <vt:lpstr>II. Desarrollo</vt:lpstr>
      <vt:lpstr>II. Desarrollo</vt:lpstr>
      <vt:lpstr>II. Desarrollo</vt:lpstr>
      <vt:lpstr>II. Desarrollo</vt:lpstr>
      <vt:lpstr>II. Desarrollo</vt:lpstr>
      <vt:lpstr>II. Desarrollo</vt:lpstr>
      <vt:lpstr>II. Desarrollo</vt:lpstr>
      <vt:lpstr>II. Desarrollo</vt:lpstr>
      <vt:lpstr>III. Proyecto de Acuerdo </vt:lpstr>
      <vt:lpstr>III. Proyecto de Acuerdo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379</cp:revision>
  <cp:lastPrinted>2022-09-28T00:51:32Z</cp:lastPrinted>
  <dcterms:created xsi:type="dcterms:W3CDTF">2021-12-30T20:32:01Z</dcterms:created>
  <dcterms:modified xsi:type="dcterms:W3CDTF">2022-10-10T19:10:19Z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0x010100751346A68658F6408FD09430CA85997F</vt:lpwstr>
  </property>
</Properties>
</file>