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12"/>
  </p:notesMasterIdLst>
  <p:handoutMasterIdLst>
    <p:handoutMasterId r:id="rId13"/>
  </p:handoutMasterIdLst>
  <p:sldIdLst>
    <p:sldId id="305" r:id="rId6"/>
    <p:sldId id="306" r:id="rId7"/>
    <p:sldId id="282" r:id="rId8"/>
    <p:sldId id="283" r:id="rId9"/>
    <p:sldId id="287" r:id="rId10"/>
    <p:sldId id="284" r:id="rId11"/>
  </p:sldIdLst>
  <p:sldSz cx="15544800" cy="10058400"/>
  <p:notesSz cx="6858000" cy="9144000"/>
  <p:defaultTextStyle>
    <a:defPPr>
      <a:defRPr lang="es-MX"/>
    </a:defPPr>
    <a:lvl1pPr marL="0" algn="l" defTabSz="1228876" rtl="0" eaLnBrk="1" latinLnBrk="0" hangingPunct="1">
      <a:defRPr sz="2419" kern="1200">
        <a:solidFill>
          <a:schemeClr val="tx1"/>
        </a:solidFill>
        <a:latin typeface="+mn-lt"/>
        <a:ea typeface="+mn-ea"/>
        <a:cs typeface="+mn-cs"/>
      </a:defRPr>
    </a:lvl1pPr>
    <a:lvl2pPr marL="614438" algn="l" defTabSz="1228876" rtl="0" eaLnBrk="1" latinLnBrk="0" hangingPunct="1">
      <a:defRPr sz="2419" kern="1200">
        <a:solidFill>
          <a:schemeClr val="tx1"/>
        </a:solidFill>
        <a:latin typeface="+mn-lt"/>
        <a:ea typeface="+mn-ea"/>
        <a:cs typeface="+mn-cs"/>
      </a:defRPr>
    </a:lvl2pPr>
    <a:lvl3pPr marL="1228876" algn="l" defTabSz="1228876" rtl="0" eaLnBrk="1" latinLnBrk="0" hangingPunct="1">
      <a:defRPr sz="2419" kern="1200">
        <a:solidFill>
          <a:schemeClr val="tx1"/>
        </a:solidFill>
        <a:latin typeface="+mn-lt"/>
        <a:ea typeface="+mn-ea"/>
        <a:cs typeface="+mn-cs"/>
      </a:defRPr>
    </a:lvl3pPr>
    <a:lvl4pPr marL="1843312" algn="l" defTabSz="1228876" rtl="0" eaLnBrk="1" latinLnBrk="0" hangingPunct="1">
      <a:defRPr sz="2419" kern="1200">
        <a:solidFill>
          <a:schemeClr val="tx1"/>
        </a:solidFill>
        <a:latin typeface="+mn-lt"/>
        <a:ea typeface="+mn-ea"/>
        <a:cs typeface="+mn-cs"/>
      </a:defRPr>
    </a:lvl4pPr>
    <a:lvl5pPr marL="2457750" algn="l" defTabSz="1228876" rtl="0" eaLnBrk="1" latinLnBrk="0" hangingPunct="1">
      <a:defRPr sz="2419" kern="1200">
        <a:solidFill>
          <a:schemeClr val="tx1"/>
        </a:solidFill>
        <a:latin typeface="+mn-lt"/>
        <a:ea typeface="+mn-ea"/>
        <a:cs typeface="+mn-cs"/>
      </a:defRPr>
    </a:lvl5pPr>
    <a:lvl6pPr marL="3072188" algn="l" defTabSz="1228876" rtl="0" eaLnBrk="1" latinLnBrk="0" hangingPunct="1">
      <a:defRPr sz="2419" kern="1200">
        <a:solidFill>
          <a:schemeClr val="tx1"/>
        </a:solidFill>
        <a:latin typeface="+mn-lt"/>
        <a:ea typeface="+mn-ea"/>
        <a:cs typeface="+mn-cs"/>
      </a:defRPr>
    </a:lvl6pPr>
    <a:lvl7pPr marL="3686626" algn="l" defTabSz="1228876" rtl="0" eaLnBrk="1" latinLnBrk="0" hangingPunct="1">
      <a:defRPr sz="2419" kern="1200">
        <a:solidFill>
          <a:schemeClr val="tx1"/>
        </a:solidFill>
        <a:latin typeface="+mn-lt"/>
        <a:ea typeface="+mn-ea"/>
        <a:cs typeface="+mn-cs"/>
      </a:defRPr>
    </a:lvl7pPr>
    <a:lvl8pPr marL="4301062" algn="l" defTabSz="1228876" rtl="0" eaLnBrk="1" latinLnBrk="0" hangingPunct="1">
      <a:defRPr sz="2419" kern="1200">
        <a:solidFill>
          <a:schemeClr val="tx1"/>
        </a:solidFill>
        <a:latin typeface="+mn-lt"/>
        <a:ea typeface="+mn-ea"/>
        <a:cs typeface="+mn-cs"/>
      </a:defRPr>
    </a:lvl8pPr>
    <a:lvl9pPr marL="4915500" algn="l" defTabSz="1228876"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1038"/>
    <a:srgbClr val="6918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57" autoAdjust="0"/>
    <p:restoredTop sz="94626" autoAdjust="0"/>
  </p:normalViewPr>
  <p:slideViewPr>
    <p:cSldViewPr snapToGrid="0">
      <p:cViewPr>
        <p:scale>
          <a:sx n="80" d="100"/>
          <a:sy n="80" d="100"/>
        </p:scale>
        <p:origin x="1032" y="-258"/>
      </p:cViewPr>
      <p:guideLst>
        <p:guide orient="horz" pos="3788"/>
        <p:guide pos="9512"/>
        <p:guide orient="horz" pos="978"/>
        <p:guide pos="27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2DDEC6-90E2-4E7D-BCA8-DC33E4AC11D6}" type="datetimeFigureOut">
              <a:rPr lang="es-MX" smtClean="0"/>
              <a:t>20/03/2026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FCEE7B-1A11-E64B-87B8-FF304E00D3FD}" type="datetimeFigureOut">
              <a:rPr lang="en-US" smtClean="0"/>
              <a:t>3/20/2026</a:t>
            </a:fld>
            <a:endParaRPr lang="en-US"/>
          </a:p>
        </p:txBody>
      </p:sp>
      <p:sp>
        <p:nvSpPr>
          <p:cNvPr id="4" name="Slide Image Placeholder 3"/>
          <p:cNvSpPr>
            <a:spLocks noGrp="1" noRot="1" noChangeAspect="1"/>
          </p:cNvSpPr>
          <p:nvPr>
            <p:ph type="sldImg" idx="2"/>
          </p:nvPr>
        </p:nvSpPr>
        <p:spPr>
          <a:xfrm>
            <a:off x="779463" y="685800"/>
            <a:ext cx="52990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38" rtl="0" eaLnBrk="1" latinLnBrk="0" hangingPunct="1">
      <a:defRPr sz="1613" kern="1200">
        <a:solidFill>
          <a:schemeClr val="tx1"/>
        </a:solidFill>
        <a:latin typeface="+mn-lt"/>
        <a:ea typeface="+mn-ea"/>
        <a:cs typeface="+mn-cs"/>
      </a:defRPr>
    </a:lvl1pPr>
    <a:lvl2pPr marL="614438" algn="l" defTabSz="614438" rtl="0" eaLnBrk="1" latinLnBrk="0" hangingPunct="1">
      <a:defRPr sz="1613" kern="1200">
        <a:solidFill>
          <a:schemeClr val="tx1"/>
        </a:solidFill>
        <a:latin typeface="+mn-lt"/>
        <a:ea typeface="+mn-ea"/>
        <a:cs typeface="+mn-cs"/>
      </a:defRPr>
    </a:lvl2pPr>
    <a:lvl3pPr marL="1228876" algn="l" defTabSz="614438" rtl="0" eaLnBrk="1" latinLnBrk="0" hangingPunct="1">
      <a:defRPr sz="1613" kern="1200">
        <a:solidFill>
          <a:schemeClr val="tx1"/>
        </a:solidFill>
        <a:latin typeface="+mn-lt"/>
        <a:ea typeface="+mn-ea"/>
        <a:cs typeface="+mn-cs"/>
      </a:defRPr>
    </a:lvl3pPr>
    <a:lvl4pPr marL="1843312" algn="l" defTabSz="614438" rtl="0" eaLnBrk="1" latinLnBrk="0" hangingPunct="1">
      <a:defRPr sz="1613" kern="1200">
        <a:solidFill>
          <a:schemeClr val="tx1"/>
        </a:solidFill>
        <a:latin typeface="+mn-lt"/>
        <a:ea typeface="+mn-ea"/>
        <a:cs typeface="+mn-cs"/>
      </a:defRPr>
    </a:lvl4pPr>
    <a:lvl5pPr marL="2457750" algn="l" defTabSz="614438" rtl="0" eaLnBrk="1" latinLnBrk="0" hangingPunct="1">
      <a:defRPr sz="1613" kern="1200">
        <a:solidFill>
          <a:schemeClr val="tx1"/>
        </a:solidFill>
        <a:latin typeface="+mn-lt"/>
        <a:ea typeface="+mn-ea"/>
        <a:cs typeface="+mn-cs"/>
      </a:defRPr>
    </a:lvl5pPr>
    <a:lvl6pPr marL="3072188" algn="l" defTabSz="614438" rtl="0" eaLnBrk="1" latinLnBrk="0" hangingPunct="1">
      <a:defRPr sz="1613" kern="1200">
        <a:solidFill>
          <a:schemeClr val="tx1"/>
        </a:solidFill>
        <a:latin typeface="+mn-lt"/>
        <a:ea typeface="+mn-ea"/>
        <a:cs typeface="+mn-cs"/>
      </a:defRPr>
    </a:lvl6pPr>
    <a:lvl7pPr marL="3686626" algn="l" defTabSz="614438" rtl="0" eaLnBrk="1" latinLnBrk="0" hangingPunct="1">
      <a:defRPr sz="1613" kern="1200">
        <a:solidFill>
          <a:schemeClr val="tx1"/>
        </a:solidFill>
        <a:latin typeface="+mn-lt"/>
        <a:ea typeface="+mn-ea"/>
        <a:cs typeface="+mn-cs"/>
      </a:defRPr>
    </a:lvl7pPr>
    <a:lvl8pPr marL="4301062" algn="l" defTabSz="614438" rtl="0" eaLnBrk="1" latinLnBrk="0" hangingPunct="1">
      <a:defRPr sz="1613" kern="1200">
        <a:solidFill>
          <a:schemeClr val="tx1"/>
        </a:solidFill>
        <a:latin typeface="+mn-lt"/>
        <a:ea typeface="+mn-ea"/>
        <a:cs typeface="+mn-cs"/>
      </a:defRPr>
    </a:lvl8pPr>
    <a:lvl9pPr marL="4915500" algn="l" defTabSz="614438"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79463" y="685800"/>
            <a:ext cx="5299075" cy="34290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3</a:t>
            </a:fld>
            <a:endParaRPr lang="en-US"/>
          </a:p>
        </p:txBody>
      </p:sp>
    </p:spTree>
    <p:extLst>
      <p:ext uri="{BB962C8B-B14F-4D97-AF65-F5344CB8AC3E}">
        <p14:creationId xmlns:p14="http://schemas.microsoft.com/office/powerpoint/2010/main" val="2223166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8"/>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5" y="184654"/>
            <a:ext cx="6526265"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19" y="-6753"/>
            <a:ext cx="15692683"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8"/>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9" y="2868617"/>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5" y="184654"/>
            <a:ext cx="6526265"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57"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9"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2"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1"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8"/>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3" y="3946565"/>
            <a:ext cx="8422064" cy="824165"/>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9"/>
            <a:ext cx="3402280"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3" y="3946565"/>
            <a:ext cx="8422064" cy="824165"/>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747581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692391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156759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3/20/2026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6721006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3/20/2026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0400188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3/20/2026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74961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2788531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3/20/2026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1204857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3/20/2026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2983317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1324457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6292075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19" y="-6753"/>
            <a:ext cx="15692683"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2178642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2"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400686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8488C4"/>
            </a:gs>
            <a:gs pos="53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38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6" indent="-228596" algn="l" defTabSz="91438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8" indent="-228596" algn="l" defTabSz="91438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80" indent="-228596" algn="l" defTabSz="91438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72"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4"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6"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8"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40"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32"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384" rtl="0" eaLnBrk="1" latinLnBrk="0" hangingPunct="1">
        <a:defRPr sz="1800" kern="1200">
          <a:solidFill>
            <a:schemeClr val="tx1"/>
          </a:solidFill>
          <a:latin typeface="+mn-lt"/>
          <a:ea typeface="+mn-ea"/>
          <a:cs typeface="+mn-cs"/>
        </a:defRPr>
      </a:lvl1pPr>
      <a:lvl2pPr marL="457192" algn="l" defTabSz="914384" rtl="0" eaLnBrk="1" latinLnBrk="0" hangingPunct="1">
        <a:defRPr sz="1800" kern="1200">
          <a:solidFill>
            <a:schemeClr val="tx1"/>
          </a:solidFill>
          <a:latin typeface="+mn-lt"/>
          <a:ea typeface="+mn-ea"/>
          <a:cs typeface="+mn-cs"/>
        </a:defRPr>
      </a:lvl2pPr>
      <a:lvl3pPr marL="914384" algn="l" defTabSz="914384" rtl="0" eaLnBrk="1" latinLnBrk="0" hangingPunct="1">
        <a:defRPr sz="1800" kern="1200">
          <a:solidFill>
            <a:schemeClr val="tx1"/>
          </a:solidFill>
          <a:latin typeface="+mn-lt"/>
          <a:ea typeface="+mn-ea"/>
          <a:cs typeface="+mn-cs"/>
        </a:defRPr>
      </a:lvl3pPr>
      <a:lvl4pPr marL="1371576" algn="l" defTabSz="914384" rtl="0" eaLnBrk="1" latinLnBrk="0" hangingPunct="1">
        <a:defRPr sz="1800" kern="1200">
          <a:solidFill>
            <a:schemeClr val="tx1"/>
          </a:solidFill>
          <a:latin typeface="+mn-lt"/>
          <a:ea typeface="+mn-ea"/>
          <a:cs typeface="+mn-cs"/>
        </a:defRPr>
      </a:lvl4pPr>
      <a:lvl5pPr marL="1828768" algn="l" defTabSz="914384" rtl="0" eaLnBrk="1" latinLnBrk="0" hangingPunct="1">
        <a:defRPr sz="1800" kern="1200">
          <a:solidFill>
            <a:schemeClr val="tx1"/>
          </a:solidFill>
          <a:latin typeface="+mn-lt"/>
          <a:ea typeface="+mn-ea"/>
          <a:cs typeface="+mn-cs"/>
        </a:defRPr>
      </a:lvl5pPr>
      <a:lvl6pPr marL="2285960" algn="l" defTabSz="914384" rtl="0" eaLnBrk="1" latinLnBrk="0" hangingPunct="1">
        <a:defRPr sz="1800" kern="1200">
          <a:solidFill>
            <a:schemeClr val="tx1"/>
          </a:solidFill>
          <a:latin typeface="+mn-lt"/>
          <a:ea typeface="+mn-ea"/>
          <a:cs typeface="+mn-cs"/>
        </a:defRPr>
      </a:lvl6pPr>
      <a:lvl7pPr marL="2743152" algn="l" defTabSz="914384" rtl="0" eaLnBrk="1" latinLnBrk="0" hangingPunct="1">
        <a:defRPr sz="1800" kern="1200">
          <a:solidFill>
            <a:schemeClr val="tx1"/>
          </a:solidFill>
          <a:latin typeface="+mn-lt"/>
          <a:ea typeface="+mn-ea"/>
          <a:cs typeface="+mn-cs"/>
        </a:defRPr>
      </a:lvl7pPr>
      <a:lvl8pPr marL="3200344" algn="l" defTabSz="914384" rtl="0" eaLnBrk="1" latinLnBrk="0" hangingPunct="1">
        <a:defRPr sz="1800" kern="1200">
          <a:solidFill>
            <a:schemeClr val="tx1"/>
          </a:solidFill>
          <a:latin typeface="+mn-lt"/>
          <a:ea typeface="+mn-ea"/>
          <a:cs typeface="+mn-cs"/>
        </a:defRPr>
      </a:lvl8pPr>
      <a:lvl9pPr marL="3657536" algn="l" defTabSz="9143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3/20/2026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77427990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9.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0;p2">
            <a:extLst>
              <a:ext uri="{FF2B5EF4-FFF2-40B4-BE49-F238E27FC236}">
                <a16:creationId xmlns:a16="http://schemas.microsoft.com/office/drawing/2014/main" id="{89DA55E5-0D2D-E70F-4AEA-FD0A68FE1FAA}"/>
              </a:ext>
            </a:extLst>
          </p:cNvPr>
          <p:cNvSpPr txBox="1"/>
          <p:nvPr/>
        </p:nvSpPr>
        <p:spPr>
          <a:xfrm>
            <a:off x="9998242" y="8692201"/>
            <a:ext cx="4433612" cy="469170"/>
          </a:xfrm>
          <a:prstGeom prst="rect">
            <a:avLst/>
          </a:prstGeom>
          <a:noFill/>
          <a:ln>
            <a:noFill/>
          </a:ln>
        </p:spPr>
        <p:txBody>
          <a:bodyPr spcFirstLastPara="1" wrap="square" lIns="54189" tIns="27087" rIns="54189" bIns="27087" anchor="t" anchorCtr="0">
            <a:noAutofit/>
          </a:bodyPr>
          <a:lstStyle/>
          <a:p>
            <a:pPr algn="r"/>
            <a:r>
              <a:rPr lang="es-MX" sz="2000" b="1" dirty="0">
                <a:solidFill>
                  <a:srgbClr val="691831"/>
                </a:solidFill>
                <a:latin typeface="Noto Sans"/>
                <a:ea typeface="Noto Sans"/>
                <a:cs typeface="Noto Sans"/>
              </a:rPr>
              <a:t>Ciudad de México, abril de 2026.</a:t>
            </a:r>
          </a:p>
          <a:p>
            <a:pPr marL="135485" indent="-30108" algn="r">
              <a:lnSpc>
                <a:spcPct val="90000"/>
              </a:lnSpc>
              <a:spcBef>
                <a:spcPts val="593"/>
              </a:spcBef>
              <a:buClr>
                <a:schemeClr val="dk1"/>
              </a:buClr>
              <a:buSzPts val="2800"/>
            </a:pPr>
            <a:endParaRPr sz="2000" dirty="0">
              <a:solidFill>
                <a:schemeClr val="lt1"/>
              </a:solidFill>
              <a:latin typeface="Calibri"/>
              <a:ea typeface="Calibri"/>
              <a:cs typeface="Calibri"/>
              <a:sym typeface="Calibri"/>
            </a:endParaRPr>
          </a:p>
        </p:txBody>
      </p:sp>
      <p:sp>
        <p:nvSpPr>
          <p:cNvPr id="3" name="Google Shape;50;p2">
            <a:extLst>
              <a:ext uri="{FF2B5EF4-FFF2-40B4-BE49-F238E27FC236}">
                <a16:creationId xmlns:a16="http://schemas.microsoft.com/office/drawing/2014/main" id="{2B506256-40E3-6D37-372F-C8427994DCB3}"/>
              </a:ext>
            </a:extLst>
          </p:cNvPr>
          <p:cNvSpPr txBox="1"/>
          <p:nvPr/>
        </p:nvSpPr>
        <p:spPr>
          <a:xfrm>
            <a:off x="445168" y="5142500"/>
            <a:ext cx="14654463" cy="2806922"/>
          </a:xfrm>
          <a:prstGeom prst="rect">
            <a:avLst/>
          </a:prstGeom>
          <a:noFill/>
        </p:spPr>
        <p:txBody>
          <a:bodyPr wrap="square">
            <a:spAutoFit/>
          </a:bodyPr>
          <a:lstStyle>
            <a:defPPr>
              <a:defRPr lang="es-MX"/>
            </a:defPPr>
            <a:lvl1pPr algn="just" defTabSz="1341333">
              <a:lnSpc>
                <a:spcPct val="90000"/>
              </a:lnSpc>
              <a:buClr>
                <a:schemeClr val="lt1"/>
              </a:buClr>
              <a:buSzPts val="2800"/>
              <a:defRPr sz="2800" b="1">
                <a:solidFill>
                  <a:schemeClr val="lt1"/>
                </a:solidFill>
                <a:latin typeface="Noto Sans" panose="020B0502040504020204" pitchFamily="34" charset="0"/>
                <a:ea typeface="Noto Sans" panose="020B0502040504020204" pitchFamily="34" charset="0"/>
                <a:cs typeface="Noto Sans" panose="020B0502040504020204" pitchFamily="34" charset="0"/>
              </a:defRPr>
            </a:lvl1pPr>
            <a:lvl2pPr marL="614934" defTabSz="1229868">
              <a:defRPr sz="2421"/>
            </a:lvl2pPr>
            <a:lvl3pPr marL="1229868" defTabSz="1229868">
              <a:defRPr sz="2421"/>
            </a:lvl3pPr>
            <a:lvl4pPr marL="1844802" defTabSz="1229868">
              <a:defRPr sz="2421"/>
            </a:lvl4pPr>
            <a:lvl5pPr marL="2459736" defTabSz="1229868">
              <a:defRPr sz="2421"/>
            </a:lvl5pPr>
            <a:lvl6pPr marL="3074670" defTabSz="1229868">
              <a:defRPr sz="2421"/>
            </a:lvl6pPr>
            <a:lvl7pPr marL="3689604" defTabSz="1229868">
              <a:defRPr sz="2421"/>
            </a:lvl7pPr>
            <a:lvl8pPr marL="4304538" defTabSz="1229868">
              <a:defRPr sz="2421"/>
            </a:lvl8pPr>
            <a:lvl9pPr marL="4919472" defTabSz="1229868">
              <a:defRPr sz="2421"/>
            </a:lvl9pPr>
          </a:lstStyle>
          <a:p>
            <a:r>
              <a:rPr lang="es-MX" dirty="0">
                <a:solidFill>
                  <a:srgbClr val="691831"/>
                </a:solidFill>
                <a:sym typeface="Noto Sans"/>
              </a:rPr>
              <a:t>Solicitud de autorización para incluir en el “Programa de Arrendamiento Inmobiliario para el año 2026, IMSS-Arrendatario“, aprobado mediante el Acuerdo ACDO.SA2.HCT.281025/326.P.DA y actualizado en el ACDO.SA2.HCT.260226/46.P.DA, la celebración de dos contratos de arrendamiento para los destinos de Oficinas Administrativas de Nivel Central en la Ciudad de México y otro para Archivo de Concentración y Bodega de Bienes Adjudicados y Embargados en el Estado de Hidalgo.</a:t>
            </a:r>
          </a:p>
        </p:txBody>
      </p:sp>
      <p:sp>
        <p:nvSpPr>
          <p:cNvPr id="4" name="Google Shape;92;p2">
            <a:extLst>
              <a:ext uri="{FF2B5EF4-FFF2-40B4-BE49-F238E27FC236}">
                <a16:creationId xmlns:a16="http://schemas.microsoft.com/office/drawing/2014/main" id="{EBC37915-5158-31AD-016A-0C1DC01707D0}"/>
              </a:ext>
            </a:extLst>
          </p:cNvPr>
          <p:cNvSpPr txBox="1"/>
          <p:nvPr/>
        </p:nvSpPr>
        <p:spPr>
          <a:xfrm>
            <a:off x="4051118" y="3156854"/>
            <a:ext cx="9965672" cy="761604"/>
          </a:xfrm>
          <a:prstGeom prst="rect">
            <a:avLst/>
          </a:prstGeom>
          <a:noFill/>
          <a:ln>
            <a:noFill/>
          </a:ln>
        </p:spPr>
        <p:txBody>
          <a:bodyPr spcFirstLastPara="1" wrap="square" lIns="79478" tIns="39728" rIns="79478" bIns="39728"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lang="es-MX" sz="4400" b="1" dirty="0">
                <a:solidFill>
                  <a:srgbClr val="691831"/>
                </a:solidFill>
                <a:latin typeface="Noto Sans "/>
              </a:rPr>
              <a:t>Comité de Administración </a:t>
            </a:r>
            <a:br>
              <a:rPr lang="es-MX" sz="4400" b="1" dirty="0">
                <a:solidFill>
                  <a:srgbClr val="9C2148"/>
                </a:solidFill>
                <a:latin typeface="Noto Sans "/>
              </a:rPr>
            </a:br>
            <a:r>
              <a:rPr lang="es-MX" sz="4400" b="1" dirty="0">
                <a:solidFill>
                  <a:srgbClr val="691831"/>
                </a:solidFill>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Tree>
    <p:extLst>
      <p:ext uri="{BB962C8B-B14F-4D97-AF65-F5344CB8AC3E}">
        <p14:creationId xmlns:p14="http://schemas.microsoft.com/office/powerpoint/2010/main" val="29110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4;p11">
            <a:extLst>
              <a:ext uri="{FF2B5EF4-FFF2-40B4-BE49-F238E27FC236}">
                <a16:creationId xmlns:a16="http://schemas.microsoft.com/office/drawing/2014/main" id="{E799C39A-1A75-1481-BCA3-F6E3E54289A3}"/>
              </a:ext>
            </a:extLst>
          </p:cNvPr>
          <p:cNvSpPr txBox="1"/>
          <p:nvPr/>
        </p:nvSpPr>
        <p:spPr>
          <a:xfrm>
            <a:off x="2821049" y="2417443"/>
            <a:ext cx="3281761" cy="391653"/>
          </a:xfrm>
          <a:prstGeom prst="rect">
            <a:avLst/>
          </a:prstGeom>
          <a:noFill/>
          <a:ln>
            <a:noFill/>
          </a:ln>
        </p:spPr>
        <p:txBody>
          <a:bodyPr spcFirstLastPara="1" wrap="square" lIns="79465" tIns="39722" rIns="79465" bIns="39722" anchor="t" anchorCtr="0">
            <a:noAutofit/>
          </a:bodyPr>
          <a:lstStyle/>
          <a:p>
            <a:pPr defTabSz="794710">
              <a:lnSpc>
                <a:spcPct val="90000"/>
              </a:lnSpc>
              <a:buClr>
                <a:srgbClr val="BC945A"/>
              </a:buClr>
              <a:buSzPts val="2400"/>
              <a:defRPr/>
            </a:pPr>
            <a:r>
              <a:rPr lang="es-MX" sz="1773" b="1" dirty="0">
                <a:solidFill>
                  <a:srgbClr val="235C4F"/>
                </a:solidFill>
                <a:latin typeface="Noto Sans Bold" panose="020B0802040504020204" pitchFamily="34" charset="0"/>
                <a:cs typeface="Noto Sans Bold" panose="020B0802040504020204" pitchFamily="34" charset="0"/>
                <a:sym typeface="Arial"/>
              </a:rPr>
              <a:t>Contenido</a:t>
            </a:r>
            <a:endParaRPr sz="1773" b="1" dirty="0">
              <a:solidFill>
                <a:srgbClr val="235C4F"/>
              </a:solidFill>
              <a:latin typeface="Noto Sans Bold" panose="020B0802040504020204" pitchFamily="34" charset="0"/>
              <a:cs typeface="Noto Sans Bold" panose="020B0802040504020204" pitchFamily="34" charset="0"/>
              <a:sym typeface="Arial"/>
            </a:endParaRPr>
          </a:p>
          <a:p>
            <a:pPr defTabSz="794710">
              <a:lnSpc>
                <a:spcPct val="90000"/>
              </a:lnSpc>
              <a:buClr>
                <a:srgbClr val="BC945A"/>
              </a:buClr>
              <a:buSzPts val="2400"/>
              <a:defRPr/>
            </a:pPr>
            <a:endParaRPr sz="1773" b="1" kern="0" dirty="0">
              <a:solidFill>
                <a:srgbClr val="235C4F"/>
              </a:solidFill>
              <a:latin typeface="Noto Son Bold "/>
              <a:cs typeface="Arial"/>
              <a:sym typeface="Arial"/>
            </a:endParaRPr>
          </a:p>
        </p:txBody>
      </p:sp>
      <p:sp>
        <p:nvSpPr>
          <p:cNvPr id="9" name="Google Shape;1095;p11">
            <a:extLst>
              <a:ext uri="{FF2B5EF4-FFF2-40B4-BE49-F238E27FC236}">
                <a16:creationId xmlns:a16="http://schemas.microsoft.com/office/drawing/2014/main" id="{3E9A6668-CA59-7863-3EB2-8D4B397E92D8}"/>
              </a:ext>
            </a:extLst>
          </p:cNvPr>
          <p:cNvSpPr txBox="1"/>
          <p:nvPr/>
        </p:nvSpPr>
        <p:spPr>
          <a:xfrm>
            <a:off x="3859668" y="3415547"/>
            <a:ext cx="5116481" cy="3081362"/>
          </a:xfrm>
          <a:prstGeom prst="rect">
            <a:avLst/>
          </a:prstGeom>
          <a:noFill/>
          <a:ln>
            <a:noFill/>
          </a:ln>
        </p:spPr>
        <p:txBody>
          <a:bodyPr spcFirstLastPara="1" wrap="square" lIns="79465" tIns="39722" rIns="79465" bIns="39722" anchor="t" anchorCtr="0">
            <a:spAutoFit/>
          </a:bodyPr>
          <a:lstStyle/>
          <a:p>
            <a:pPr defTabSz="794710">
              <a:buClr>
                <a:srgbClr val="000000"/>
              </a:buClr>
              <a:defRPr/>
            </a:pPr>
            <a:endParaRPr sz="1773"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794710">
              <a:buClr>
                <a:srgbClr val="000000"/>
              </a:buClr>
              <a:defRPr/>
            </a:pPr>
            <a:r>
              <a:rPr lang="es-MX" sz="1773"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1773"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794710">
              <a:buClr>
                <a:srgbClr val="000000"/>
              </a:buClr>
              <a:defRPr/>
            </a:pPr>
            <a:endParaRPr sz="1773"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794710">
              <a:buClr>
                <a:srgbClr val="000000"/>
              </a:buClr>
              <a:defRPr/>
            </a:pPr>
            <a:endParaRPr sz="1773"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794710">
              <a:buClr>
                <a:srgbClr val="000000"/>
              </a:buClr>
              <a:defRPr/>
            </a:pPr>
            <a:endParaRPr sz="1773"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794710">
              <a:buClr>
                <a:srgbClr val="000000"/>
              </a:buClr>
              <a:defRPr/>
            </a:pPr>
            <a:r>
              <a:rPr lang="es-MX" sz="1773"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1773"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794710">
              <a:buClr>
                <a:srgbClr val="000000"/>
              </a:buClr>
              <a:defRPr/>
            </a:pPr>
            <a:endParaRPr sz="1773"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794710">
              <a:buClr>
                <a:srgbClr val="000000"/>
              </a:buClr>
              <a:defRPr/>
            </a:pPr>
            <a:endParaRPr sz="1773"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794710">
              <a:buClr>
                <a:srgbClr val="000000"/>
              </a:buClr>
              <a:defRPr/>
            </a:pPr>
            <a:endParaRPr sz="1773"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794710">
              <a:buClr>
                <a:srgbClr val="000000"/>
              </a:buClr>
              <a:defRPr/>
            </a:pPr>
            <a:r>
              <a:rPr lang="es-MX" sz="1773"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1773"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794710">
              <a:buClr>
                <a:srgbClr val="000000"/>
              </a:buClr>
              <a:defRPr/>
            </a:pPr>
            <a:endParaRPr sz="1773"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10" name="Google Shape;1096;p11" descr="Blog contorno">
            <a:extLst>
              <a:ext uri="{FF2B5EF4-FFF2-40B4-BE49-F238E27FC236}">
                <a16:creationId xmlns:a16="http://schemas.microsoft.com/office/drawing/2014/main" id="{B3BBA669-65BC-44C0-60B6-E0C44BBA0C1F}"/>
              </a:ext>
            </a:extLst>
          </p:cNvPr>
          <p:cNvPicPr preferRelativeResize="0"/>
          <p:nvPr/>
        </p:nvPicPr>
        <p:blipFill rotWithShape="1">
          <a:blip r:embed="rId2">
            <a:alphaModFix/>
          </a:blip>
          <a:srcRect/>
          <a:stretch/>
        </p:blipFill>
        <p:spPr>
          <a:xfrm>
            <a:off x="9308771" y="3689348"/>
            <a:ext cx="520709" cy="546380"/>
          </a:xfrm>
          <a:prstGeom prst="rect">
            <a:avLst/>
          </a:prstGeom>
          <a:noFill/>
          <a:ln>
            <a:noFill/>
          </a:ln>
        </p:spPr>
      </p:pic>
      <p:pic>
        <p:nvPicPr>
          <p:cNvPr id="11" name="Google Shape;1097;p11" descr="Portapapeles parcialmente comprobado contorno">
            <a:extLst>
              <a:ext uri="{FF2B5EF4-FFF2-40B4-BE49-F238E27FC236}">
                <a16:creationId xmlns:a16="http://schemas.microsoft.com/office/drawing/2014/main" id="{33A93997-384B-D4B6-7334-836A370FC48C}"/>
              </a:ext>
            </a:extLst>
          </p:cNvPr>
          <p:cNvPicPr preferRelativeResize="0"/>
          <p:nvPr/>
        </p:nvPicPr>
        <p:blipFill rotWithShape="1">
          <a:blip r:embed="rId3">
            <a:alphaModFix/>
          </a:blip>
          <a:srcRect/>
          <a:stretch/>
        </p:blipFill>
        <p:spPr>
          <a:xfrm>
            <a:off x="9199348" y="4682877"/>
            <a:ext cx="739557" cy="546380"/>
          </a:xfrm>
          <a:prstGeom prst="rect">
            <a:avLst/>
          </a:prstGeom>
          <a:noFill/>
          <a:ln>
            <a:noFill/>
          </a:ln>
        </p:spPr>
      </p:pic>
      <p:pic>
        <p:nvPicPr>
          <p:cNvPr id="12" name="Google Shape;1098;p11" descr="Apretón De Manos Reunión Acuerdo - Gráficos vectoriales gratis en Pixabay">
            <a:extLst>
              <a:ext uri="{FF2B5EF4-FFF2-40B4-BE49-F238E27FC236}">
                <a16:creationId xmlns:a16="http://schemas.microsoft.com/office/drawing/2014/main" id="{6957790F-DA69-D132-9008-E040A2B5445F}"/>
              </a:ext>
            </a:extLst>
          </p:cNvPr>
          <p:cNvPicPr preferRelativeResize="0"/>
          <p:nvPr/>
        </p:nvPicPr>
        <p:blipFill rotWithShape="1">
          <a:blip r:embed="rId4">
            <a:alphaModFix/>
          </a:blip>
          <a:srcRect/>
          <a:stretch/>
        </p:blipFill>
        <p:spPr>
          <a:xfrm>
            <a:off x="9309981" y="5822672"/>
            <a:ext cx="519498" cy="519846"/>
          </a:xfrm>
          <a:prstGeom prst="rect">
            <a:avLst/>
          </a:prstGeom>
          <a:noFill/>
          <a:ln>
            <a:noFill/>
          </a:ln>
          <a:effectLst>
            <a:outerShdw blurRad="50800" dist="50800" dir="5400000" algn="ctr" rotWithShape="0">
              <a:srgbClr val="FFFFFF"/>
            </a:outerShdw>
          </a:effectLst>
        </p:spPr>
      </p:pic>
    </p:spTree>
    <p:extLst>
      <p:ext uri="{BB962C8B-B14F-4D97-AF65-F5344CB8AC3E}">
        <p14:creationId xmlns:p14="http://schemas.microsoft.com/office/powerpoint/2010/main" val="200222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69A62B9-622D-484C-1657-A8D2282D96E8}"/>
              </a:ext>
            </a:extLst>
          </p:cNvPr>
          <p:cNvSpPr>
            <a:spLocks noGrp="1"/>
          </p:cNvSpPr>
          <p:nvPr>
            <p:ph idx="1"/>
          </p:nvPr>
        </p:nvSpPr>
        <p:spPr>
          <a:xfrm>
            <a:off x="3358384" y="3217980"/>
            <a:ext cx="11246619" cy="2942187"/>
          </a:xfrm>
          <a:prstGeom prst="rect">
            <a:avLst/>
          </a:prstGeom>
          <a:noFill/>
        </p:spPr>
        <p:txBody>
          <a:bodyPr wrap="square">
            <a:noAutofit/>
          </a:bodyPr>
          <a:lstStyle/>
          <a:p>
            <a:pPr marL="0" indent="0" algn="just">
              <a:lnSpc>
                <a:spcPct val="110000"/>
              </a:lnSpc>
              <a:buClr>
                <a:srgbClr val="C00000"/>
              </a:buClr>
              <a:buSzPct val="176000"/>
              <a:buNone/>
            </a:pPr>
            <a:r>
              <a:rPr lang="es-MX" sz="1800" dirty="0">
                <a:latin typeface="Noto Sans" panose="020B0502040504020204" pitchFamily="34" charset="0"/>
                <a:ea typeface="Noto Sans" panose="020B0502040504020204" pitchFamily="34" charset="0"/>
                <a:cs typeface="Noto Sans" panose="020B0502040504020204" pitchFamily="34" charset="0"/>
              </a:rPr>
              <a:t>Mediante el Acuerdo número ACDO.SA2.HCT.281025/326.P.DA de fecha 28 de octubre de 2025, y actualizado por el Acuerdo ACDO.SA2.HCT.260226/46.P.DA del 26 de  febrero de 2026, el H. Consejo Técnico aprobó el Programa de Arrendamiento Inmobiliario para el año 2026, IMSS-Arrendatario, el cual consta de:</a:t>
            </a:r>
          </a:p>
          <a:p>
            <a:pPr lvl="0" algn="just">
              <a:lnSpc>
                <a:spcPct val="110000"/>
              </a:lnSpc>
              <a:buClr>
                <a:srgbClr val="C00000"/>
              </a:buClr>
              <a:buSzPct val="1760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1257278" lvl="2" indent="-342894" algn="just">
              <a:lnSpc>
                <a:spcPct val="110000"/>
              </a:lnSpc>
              <a:buClr>
                <a:srgbClr val="A42145"/>
              </a:buClr>
              <a:buSzPct val="100000"/>
              <a:buFont typeface="Wingdings" panose="05000000000000000000" pitchFamily="2" charset="2"/>
              <a:buChar char="§"/>
            </a:pPr>
            <a:r>
              <a:rPr lang="es-MX" sz="1800" dirty="0">
                <a:solidFill>
                  <a:srgbClr val="404040"/>
                </a:solidFill>
                <a:latin typeface="Noto Sans" panose="020B0502040504020204" pitchFamily="34" charset="0"/>
                <a:ea typeface="Noto Sans" panose="020B0502040504020204" pitchFamily="34" charset="0"/>
                <a:cs typeface="Noto Sans" panose="020B0502040504020204" pitchFamily="34" charset="0"/>
              </a:rPr>
              <a:t>213 renovaciones.</a:t>
            </a:r>
          </a:p>
          <a:p>
            <a:pPr marL="1257278" lvl="2" indent="-342894" algn="just">
              <a:lnSpc>
                <a:spcPct val="110000"/>
              </a:lnSpc>
              <a:buClr>
                <a:srgbClr val="A42145"/>
              </a:buClr>
              <a:buSzPct val="100000"/>
              <a:buFont typeface="Wingdings" panose="05000000000000000000" pitchFamily="2" charset="2"/>
              <a:buChar char="§"/>
            </a:pPr>
            <a:r>
              <a:rPr lang="es-MX" sz="1800" dirty="0">
                <a:solidFill>
                  <a:srgbClr val="404040"/>
                </a:solidFill>
                <a:latin typeface="Noto Sans" panose="020B0502040504020204" pitchFamily="34" charset="0"/>
                <a:ea typeface="Noto Sans" panose="020B0502040504020204" pitchFamily="34" charset="0"/>
                <a:cs typeface="Noto Sans" panose="020B0502040504020204" pitchFamily="34" charset="0"/>
              </a:rPr>
              <a:t>2 cancelaciones.</a:t>
            </a:r>
          </a:p>
          <a:p>
            <a:pPr marL="1257278" lvl="2" indent="-342894" algn="just">
              <a:lnSpc>
                <a:spcPct val="110000"/>
              </a:lnSpc>
              <a:buClr>
                <a:srgbClr val="A42145"/>
              </a:buClr>
              <a:buSzPct val="100000"/>
              <a:buFont typeface="Wingdings" panose="05000000000000000000" pitchFamily="2" charset="2"/>
              <a:buChar char="§"/>
            </a:pPr>
            <a:r>
              <a:rPr lang="es-MX" sz="1800" dirty="0">
                <a:solidFill>
                  <a:srgbClr val="404040"/>
                </a:solidFill>
                <a:latin typeface="Noto Sans" panose="020B0502040504020204" pitchFamily="34" charset="0"/>
                <a:ea typeface="Noto Sans" panose="020B0502040504020204" pitchFamily="34" charset="0"/>
                <a:cs typeface="Noto Sans" panose="020B0502040504020204" pitchFamily="34" charset="0"/>
              </a:rPr>
              <a:t>58 sustituciones.</a:t>
            </a:r>
          </a:p>
          <a:p>
            <a:pPr marL="1257278" lvl="2" indent="-342894" algn="just">
              <a:lnSpc>
                <a:spcPct val="110000"/>
              </a:lnSpc>
              <a:buClr>
                <a:srgbClr val="A42145"/>
              </a:buClr>
              <a:buSzPct val="100000"/>
              <a:buFont typeface="Wingdings" panose="05000000000000000000" pitchFamily="2" charset="2"/>
              <a:buChar char="§"/>
            </a:pPr>
            <a:r>
              <a:rPr lang="es-MX" sz="1800" dirty="0">
                <a:solidFill>
                  <a:srgbClr val="404040"/>
                </a:solidFill>
                <a:latin typeface="Noto Sans" panose="020B0502040504020204" pitchFamily="34" charset="0"/>
                <a:ea typeface="Noto Sans" panose="020B0502040504020204" pitchFamily="34" charset="0"/>
                <a:cs typeface="Noto Sans" panose="020B0502040504020204" pitchFamily="34" charset="0"/>
              </a:rPr>
              <a:t>35 nuevos arrendamientos.</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37176"/>
          <a:stretch/>
        </p:blipFill>
        <p:spPr bwMode="auto">
          <a:xfrm>
            <a:off x="462704" y="3049538"/>
            <a:ext cx="2606701" cy="475584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Google Shape;78;p8">
            <a:extLst>
              <a:ext uri="{FF2B5EF4-FFF2-40B4-BE49-F238E27FC236}">
                <a16:creationId xmlns:a16="http://schemas.microsoft.com/office/drawing/2014/main" id="{F8AF0E2D-1237-BF8D-ADA7-CADF0B29AF8D}"/>
              </a:ext>
            </a:extLst>
          </p:cNvPr>
          <p:cNvSpPr txBox="1"/>
          <p:nvPr/>
        </p:nvSpPr>
        <p:spPr>
          <a:xfrm>
            <a:off x="468208" y="73282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 Antecedentes</a:t>
            </a:r>
          </a:p>
        </p:txBody>
      </p:sp>
      <p:pic>
        <p:nvPicPr>
          <p:cNvPr id="7" name="Imagen 6">
            <a:extLst>
              <a:ext uri="{FF2B5EF4-FFF2-40B4-BE49-F238E27FC236}">
                <a16:creationId xmlns:a16="http://schemas.microsoft.com/office/drawing/2014/main" id="{9D075409-405C-9C34-0A9E-8A1E89FAFF4F}"/>
              </a:ext>
            </a:extLst>
          </p:cNvPr>
          <p:cNvPicPr>
            <a:picLocks noChangeAspect="1"/>
          </p:cNvPicPr>
          <p:nvPr/>
        </p:nvPicPr>
        <p:blipFill>
          <a:blip r:embed="rId4"/>
          <a:stretch>
            <a:fillRect/>
          </a:stretch>
        </p:blipFill>
        <p:spPr>
          <a:xfrm>
            <a:off x="3358384" y="644310"/>
            <a:ext cx="764619" cy="764619"/>
          </a:xfrm>
          <a:prstGeom prst="rect">
            <a:avLst/>
          </a:prstGeom>
        </p:spPr>
      </p:pic>
      <p:sp>
        <p:nvSpPr>
          <p:cNvPr id="10" name="CuadroTexto 9">
            <a:extLst>
              <a:ext uri="{FF2B5EF4-FFF2-40B4-BE49-F238E27FC236}">
                <a16:creationId xmlns:a16="http://schemas.microsoft.com/office/drawing/2014/main" id="{A6A36268-8B12-1CCD-A9F8-1E9B9D801B1B}"/>
              </a:ext>
            </a:extLst>
          </p:cNvPr>
          <p:cNvSpPr txBox="1"/>
          <p:nvPr/>
        </p:nvSpPr>
        <p:spPr>
          <a:xfrm>
            <a:off x="462704" y="1638780"/>
            <a:ext cx="14619392" cy="830997"/>
          </a:xfrm>
          <a:prstGeom prst="rect">
            <a:avLst/>
          </a:prstGeom>
          <a:noFill/>
        </p:spPr>
        <p:txBody>
          <a:bodyPr wrap="square">
            <a:spAutoFit/>
          </a:bodyPr>
          <a:lstStyle/>
          <a:p>
            <a:pPr algn="just"/>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Autorización del Programa de Arrendamiento Inmobiliario para el año 2026, IMSS-Arrendatario </a:t>
            </a:r>
          </a:p>
        </p:txBody>
      </p:sp>
    </p:spTree>
    <p:extLst>
      <p:ext uri="{BB962C8B-B14F-4D97-AF65-F5344CB8AC3E}">
        <p14:creationId xmlns:p14="http://schemas.microsoft.com/office/powerpoint/2010/main" val="810551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75080" y="2187840"/>
            <a:ext cx="11354671" cy="4838602"/>
          </a:xfrm>
        </p:spPr>
        <p:txBody>
          <a:bodyPr>
            <a:noAutofit/>
          </a:bodyPr>
          <a:lstStyle/>
          <a:p>
            <a:pPr algn="just">
              <a:lnSpc>
                <a:spcPct val="110000"/>
              </a:lnSpc>
            </a:pPr>
            <a:r>
              <a:rPr lang="es-MX" sz="1800" dirty="0">
                <a:latin typeface="Noto Sans" panose="020B0502040504020204" pitchFamily="34" charset="0"/>
                <a:ea typeface="Noto Sans" panose="020B0502040504020204" pitchFamily="34" charset="0"/>
                <a:cs typeface="Noto Sans" panose="020B0502040504020204" pitchFamily="34" charset="0"/>
              </a:rPr>
              <a:t>Con los oficios N° 095695612040/2297 y 09521761/3D00/2026/081 de fecha 12 de noviembre de 2025 y 30 de enero de 2026, respectivamente, el Coordinador de Servicios Administrativos y la Titular de la Unidad de Atención y Cuidado Infantil, solicitaron un inmueble en el que se pueda concentrar el personal del Centro de Educación y Cuidado Infantil del IMSS (CECI), el cual se encuentra disperso en varios inmuebles, </a:t>
            </a:r>
            <a:r>
              <a:rPr lang="es-ES" sz="1800" dirty="0">
                <a:latin typeface="Noto Sans" panose="020B0502040504020204" pitchFamily="34" charset="0"/>
                <a:ea typeface="Noto Sans" panose="020B0502040504020204" pitchFamily="34" charset="0"/>
                <a:cs typeface="Noto Sans" panose="020B0502040504020204" pitchFamily="34" charset="0"/>
              </a:rPr>
              <a:t>además de resolver el hacinamiento en el que labora el personal de la Unidad de Infraestructura, Servicios Médicos Indirectos e Integración Sectorial (UISMIIS)</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lnSpc>
                <a:spcPct val="110000"/>
              </a:lnSpc>
            </a:pPr>
            <a:r>
              <a:rPr lang="es-MX" sz="1800" dirty="0">
                <a:latin typeface="Noto Sans" panose="020B0502040504020204" pitchFamily="34" charset="0"/>
                <a:ea typeface="Noto Sans" panose="020B0502040504020204" pitchFamily="34" charset="0"/>
                <a:cs typeface="Noto Sans" panose="020B0502040504020204" pitchFamily="34" charset="0"/>
              </a:rPr>
              <a:t>Al no contar con inmuebles propios susceptibles de aprovechamiento, ni federales disponibles en el Portafolio Inmobiliario del Instituto de Administración y Avalúos de Bienes Nacionales (INDAABIN), se requiere contratar nuevos espacios, para lograr una mejor distribución y mayor eficiencia de las áreas, una vez que se determine la mejor oferta, considerando el número de servidores públicos.</a:t>
            </a:r>
          </a:p>
          <a:p>
            <a:pPr algn="just">
              <a:lnSpc>
                <a:spcPct val="110000"/>
              </a:lnSpc>
            </a:pPr>
            <a:r>
              <a:rPr lang="es-MX" sz="1800" dirty="0">
                <a:latin typeface="Noto Sans" panose="020B0502040504020204" pitchFamily="34" charset="0"/>
                <a:ea typeface="Noto Sans" panose="020B0502040504020204" pitchFamily="34" charset="0"/>
                <a:cs typeface="Noto Sans" panose="020B0502040504020204" pitchFamily="34" charset="0"/>
              </a:rPr>
              <a:t>En ese sentido, se solicita la autorización del HCT para realizar la contratación de un Nuevo Arrendamiento para oficinas administrativas de Nivel Central, y toda vez que este no se encuentra proyectado dentro del “Programa de Arrendamiento Inmobiliario para el año 2026, IMSS-Arrendatario”, se solicita también la autorización para incluirlo en dicho Programa.</a:t>
            </a:r>
          </a:p>
        </p:txBody>
      </p:sp>
      <p:pic>
        <p:nvPicPr>
          <p:cNvPr id="4" name="3 Imagen"/>
          <p:cNvPicPr/>
          <p:nvPr/>
        </p:nvPicPr>
        <p:blipFill>
          <a:blip r:embed="rId2">
            <a:extLst>
              <a:ext uri="{28A0092B-C50C-407E-A947-70E740481C1C}">
                <a14:useLocalDpi xmlns:a14="http://schemas.microsoft.com/office/drawing/2010/main" val="0"/>
              </a:ext>
            </a:extLst>
          </a:blip>
          <a:srcRect/>
          <a:stretch>
            <a:fillRect/>
          </a:stretch>
        </p:blipFill>
        <p:spPr bwMode="auto">
          <a:xfrm>
            <a:off x="12809303" y="3130514"/>
            <a:ext cx="2125476" cy="3589020"/>
          </a:xfrm>
          <a:prstGeom prst="rect">
            <a:avLst/>
          </a:prstGeom>
          <a:ln>
            <a:noFill/>
          </a:ln>
          <a:effectLst>
            <a:softEdge rad="112500"/>
          </a:effectLst>
        </p:spPr>
      </p:pic>
      <p:grpSp>
        <p:nvGrpSpPr>
          <p:cNvPr id="9" name="Grupo 8">
            <a:extLst>
              <a:ext uri="{FF2B5EF4-FFF2-40B4-BE49-F238E27FC236}">
                <a16:creationId xmlns:a16="http://schemas.microsoft.com/office/drawing/2014/main" id="{EF8210A6-60E9-251B-5A01-6ACF7F42FAFF}"/>
              </a:ext>
            </a:extLst>
          </p:cNvPr>
          <p:cNvGrpSpPr/>
          <p:nvPr/>
        </p:nvGrpSpPr>
        <p:grpSpPr>
          <a:xfrm>
            <a:off x="340140" y="264695"/>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3E5D5573-C178-2DE0-DC99-7A4CC6CC3314}"/>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8D2E3518-96AA-DA0C-6B0A-0783EDFA0057}"/>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Tree>
    <p:extLst>
      <p:ext uri="{BB962C8B-B14F-4D97-AF65-F5344CB8AC3E}">
        <p14:creationId xmlns:p14="http://schemas.microsoft.com/office/powerpoint/2010/main" val="3591071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501246" y="1418123"/>
            <a:ext cx="11831120" cy="7030176"/>
          </a:xfrm>
        </p:spPr>
        <p:txBody>
          <a:bodyPr>
            <a:noAutofit/>
          </a:bodyPr>
          <a:lstStyle/>
          <a:p>
            <a:pPr algn="just">
              <a:lnSpc>
                <a:spcPct val="110000"/>
              </a:lnSpc>
            </a:pPr>
            <a:r>
              <a:rPr lang="es-MX" sz="1800" dirty="0">
                <a:latin typeface="Noto Sans" panose="020B0502040504020204" pitchFamily="34" charset="0"/>
                <a:ea typeface="Noto Sans" panose="020B0502040504020204" pitchFamily="34" charset="0"/>
                <a:cs typeface="Noto Sans" panose="020B0502040504020204" pitchFamily="34" charset="0"/>
              </a:rPr>
              <a:t>El Órgano de Operación Administrativa Desconcentrada (OOAD) Estatal Hidalgo, mediante oficio número 139001050100/137/2026 de fecha 19 de febrero de 2026, suscrito por el Titular de ese OOAD Estatal Hidalgo, comunicó su necesidad de un espacio para los servicios de Archivo de Concentración y Bodega de Bienes Adjudicados y Embargados, derivado de la enajenación del Almacén Delegacional ubicado en calle Arboladas lote 54 y 55, Parque Industrial La Paz, C.P. 42092, Pachuca de Soto, Hidalgo, a título oneroso a favor de la Federación, con destino específico a la Secretaría de Infraestructura, Comunicaciones y Transportes (SICT), mediante Acuerdo número ACDO.AS2.HCT.260825/230.P.DA de fecha 26 de agosto de 2025, mismo que también concentraba dichos servicios.</a:t>
            </a:r>
          </a:p>
          <a:p>
            <a:pPr algn="just">
              <a:lnSpc>
                <a:spcPct val="110000"/>
              </a:lnSpc>
            </a:pPr>
            <a:r>
              <a:rPr lang="es-MX" sz="1800" dirty="0">
                <a:latin typeface="Noto Sans" panose="020B0502040504020204" pitchFamily="34" charset="0"/>
                <a:ea typeface="Noto Sans" panose="020B0502040504020204" pitchFamily="34" charset="0"/>
                <a:cs typeface="Noto Sans" panose="020B0502040504020204" pitchFamily="34" charset="0"/>
              </a:rPr>
              <a:t>Actualmente, el OOAD Hidalgo reporta un inventario de 531 bienes muebles que se encuentran en condiciones inadecuadas, así como la falta de un espacio suficiente que garantice el resguardo adecuado de la información documental, lo que representa un riesgo para la conservación, control y seguridad de los bienes y archivos institucionales.</a:t>
            </a:r>
          </a:p>
          <a:p>
            <a:pPr algn="just">
              <a:lnSpc>
                <a:spcPct val="110000"/>
              </a:lnSpc>
            </a:pPr>
            <a:r>
              <a:rPr lang="es-MX" sz="1800" dirty="0">
                <a:latin typeface="Noto Sans" panose="020B0502040504020204" pitchFamily="34" charset="0"/>
                <a:ea typeface="Noto Sans" panose="020B0502040504020204" pitchFamily="34" charset="0"/>
                <a:cs typeface="Noto Sans" panose="020B0502040504020204" pitchFamily="34" charset="0"/>
              </a:rPr>
              <a:t>Derivado de esta situación, se realizó una consulta al Instituto de Administración y Avalúos de Bienes Nacionales (INDAABIN), quien confirmó la inexistencia de inmuebles disponibles, mediante oficio de respuesta N° DPI/O-DISPIF/393/2025 de fecha 10 de diciembre de 2025, ya que no encontró ninguno con las características y ubicación requeridas.</a:t>
            </a:r>
          </a:p>
          <a:p>
            <a:pPr algn="just">
              <a:lnSpc>
                <a:spcPct val="110000"/>
              </a:lnSpc>
            </a:pPr>
            <a:r>
              <a:rPr lang="es-MX" sz="1800" dirty="0">
                <a:latin typeface="Noto Sans" panose="020B0502040504020204" pitchFamily="34" charset="0"/>
                <a:ea typeface="Noto Sans" panose="020B0502040504020204" pitchFamily="34" charset="0"/>
                <a:cs typeface="Noto Sans" panose="020B0502040504020204" pitchFamily="34" charset="0"/>
              </a:rPr>
              <a:t>Por las razones expuestas, solicitó la autorización de un Nuevo Arrendamiento con destino de Archivo de Concentración y Bodega de Bienes Adjudicados y Embargados, tomando en consideración que la presente necesidad no fue contemplada en el Programa de Arrendamiento Inmobiliario para el año 2026, IMSS-Arrendatario, y al existir la necesidad de resguardar y proteger los bienes muebles, requiere la contratación de un inmueble.</a:t>
            </a:r>
          </a:p>
        </p:txBody>
      </p:sp>
      <p:pic>
        <p:nvPicPr>
          <p:cNvPr id="5" name="4 Imagen"/>
          <p:cNvPicPr/>
          <p:nvPr/>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21411" t="15208" r="31387" b="5104"/>
          <a:stretch/>
        </p:blipFill>
        <p:spPr bwMode="auto">
          <a:xfrm rot="5400000">
            <a:off x="13067275" y="2484455"/>
            <a:ext cx="1742757" cy="220980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6" name="5 Imagen"/>
          <p:cNvPicPr/>
          <p:nvPr/>
        </p:nvPicPr>
        <p:blipFill rotWithShape="1">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l="9534" t="30194" r="24364" b="15515"/>
          <a:stretch/>
        </p:blipFill>
        <p:spPr bwMode="auto">
          <a:xfrm>
            <a:off x="12833752" y="4933211"/>
            <a:ext cx="2209801" cy="1661477"/>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grpSp>
        <p:nvGrpSpPr>
          <p:cNvPr id="8" name="Grupo 7">
            <a:extLst>
              <a:ext uri="{FF2B5EF4-FFF2-40B4-BE49-F238E27FC236}">
                <a16:creationId xmlns:a16="http://schemas.microsoft.com/office/drawing/2014/main" id="{1F232445-A39E-EA99-F9FD-8D573CBAC640}"/>
              </a:ext>
            </a:extLst>
          </p:cNvPr>
          <p:cNvGrpSpPr/>
          <p:nvPr/>
        </p:nvGrpSpPr>
        <p:grpSpPr>
          <a:xfrm>
            <a:off x="340140" y="264695"/>
            <a:ext cx="11624552" cy="801357"/>
            <a:chOff x="422356" y="320998"/>
            <a:chExt cx="11624552" cy="801357"/>
          </a:xfrm>
        </p:grpSpPr>
        <p:pic>
          <p:nvPicPr>
            <p:cNvPr id="9" name="Google Shape;1097;p11" descr="Portapapeles parcialmente comprobado contorno">
              <a:extLst>
                <a:ext uri="{FF2B5EF4-FFF2-40B4-BE49-F238E27FC236}">
                  <a16:creationId xmlns:a16="http://schemas.microsoft.com/office/drawing/2014/main" id="{9811AA7E-5995-85DF-723F-5898613CAF10}"/>
                </a:ext>
              </a:extLst>
            </p:cNvPr>
            <p:cNvPicPr preferRelativeResize="0"/>
            <p:nvPr/>
          </p:nvPicPr>
          <p:blipFill rotWithShape="1">
            <a:blip r:embed="rId6">
              <a:alphaModFix/>
            </a:blip>
            <a:srcRect/>
            <a:stretch/>
          </p:blipFill>
          <p:spPr>
            <a:xfrm>
              <a:off x="2817340" y="320998"/>
              <a:ext cx="1084683" cy="801357"/>
            </a:xfrm>
            <a:prstGeom prst="rect">
              <a:avLst/>
            </a:prstGeom>
            <a:noFill/>
            <a:ln>
              <a:noFill/>
            </a:ln>
          </p:spPr>
        </p:pic>
        <p:sp>
          <p:nvSpPr>
            <p:cNvPr id="10" name="Google Shape;78;p8">
              <a:extLst>
                <a:ext uri="{FF2B5EF4-FFF2-40B4-BE49-F238E27FC236}">
                  <a16:creationId xmlns:a16="http://schemas.microsoft.com/office/drawing/2014/main" id="{185E756F-C460-13CE-BC9B-7704891EB15B}"/>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Tree>
    <p:extLst>
      <p:ext uri="{BB962C8B-B14F-4D97-AF65-F5344CB8AC3E}">
        <p14:creationId xmlns:p14="http://schemas.microsoft.com/office/powerpoint/2010/main" val="3671735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a:extLst>
              <a:ext uri="{FF2B5EF4-FFF2-40B4-BE49-F238E27FC236}">
                <a16:creationId xmlns:a16="http://schemas.microsoft.com/office/drawing/2014/main" id="{E057A65A-CC09-3E74-FA69-46D06D568B25}"/>
              </a:ext>
            </a:extLst>
          </p:cNvPr>
          <p:cNvSpPr txBox="1">
            <a:spLocks noChangeArrowheads="1"/>
          </p:cNvSpPr>
          <p:nvPr/>
        </p:nvSpPr>
        <p:spPr bwMode="auto">
          <a:xfrm>
            <a:off x="421114" y="1668772"/>
            <a:ext cx="1433430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ES_tradnl" sz="1800" dirty="0">
                <a:solidFill>
                  <a:srgbClr val="245C4F"/>
                </a:solidFill>
                <a:latin typeface="Noto Sans" panose="020B0502040504020204" pitchFamily="34" charset="0"/>
                <a:ea typeface="MS Mincho" panose="02020609040205080304" pitchFamily="49" charset="-128"/>
              </a:rPr>
              <a:t>“Este Consejo Técnico, con fundamento en lo dispuesto por los artículos 251, fracciones IV y XXXVII, 263 y 264, fracciones III, XIV y XVII, de la Ley del Seguro Social; 5, 57 y 58, fracción XIV, de la Ley Federal de las Entidades Paraestatales; 31, fracciones XVI y XX, del Reglamento Interior del Instituto Mexicano del Seguro Social; de conformidad con el planteamiento presentado por el Director General, por conducto de la persona Titular de la Dirección de Administración, en términos del oficio número ____, del ___ de abril de 2026, así como el dictamen del Comité de Administración del propio Órgano de Gobierno, emitido en reunión celebrada el día ____ del mismo mes y año, Acuerda: </a:t>
            </a:r>
            <a:endParaRPr lang="es-ES_tradnl" altLang="es-MX" sz="1800" dirty="0">
              <a:solidFill>
                <a:srgbClr val="245C4F"/>
              </a:solidFill>
              <a:latin typeface="Noto Sans" panose="020B0502040504020204" pitchFamily="34" charset="0"/>
              <a:ea typeface="MS Mincho" panose="02020609040205080304" pitchFamily="49" charset="-128"/>
            </a:endParaRPr>
          </a:p>
        </p:txBody>
      </p:sp>
      <p:grpSp>
        <p:nvGrpSpPr>
          <p:cNvPr id="7" name="10 Grupo">
            <a:extLst>
              <a:ext uri="{FF2B5EF4-FFF2-40B4-BE49-F238E27FC236}">
                <a16:creationId xmlns:a16="http://schemas.microsoft.com/office/drawing/2014/main" id="{728E5854-DCF9-9F02-0299-A021D4FB8551}"/>
              </a:ext>
            </a:extLst>
          </p:cNvPr>
          <p:cNvGrpSpPr/>
          <p:nvPr/>
        </p:nvGrpSpPr>
        <p:grpSpPr>
          <a:xfrm>
            <a:off x="368285" y="406384"/>
            <a:ext cx="11624552" cy="783573"/>
            <a:chOff x="416411" y="767331"/>
            <a:chExt cx="11624552" cy="783573"/>
          </a:xfrm>
        </p:grpSpPr>
        <p:sp>
          <p:nvSpPr>
            <p:cNvPr id="8" name="Google Shape;78;p8">
              <a:extLst>
                <a:ext uri="{FF2B5EF4-FFF2-40B4-BE49-F238E27FC236}">
                  <a16:creationId xmlns:a16="http://schemas.microsoft.com/office/drawing/2014/main" id="{C98087E7-C73D-A219-6953-92C38248850E}"/>
                </a:ext>
              </a:extLst>
            </p:cNvPr>
            <p:cNvSpPr txBox="1"/>
            <p:nvPr/>
          </p:nvSpPr>
          <p:spPr>
            <a:xfrm>
              <a:off x="416411" y="900227"/>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III. Proyecto de Acuerdo </a:t>
              </a:r>
            </a:p>
          </p:txBody>
        </p:sp>
        <p:pic>
          <p:nvPicPr>
            <p:cNvPr id="9" name="Imagen 20">
              <a:extLst>
                <a:ext uri="{FF2B5EF4-FFF2-40B4-BE49-F238E27FC236}">
                  <a16:creationId xmlns:a16="http://schemas.microsoft.com/office/drawing/2014/main" id="{75CC20CD-7A78-5C42-8F73-7B8C32AABAEC}"/>
                </a:ext>
              </a:extLst>
            </p:cNvPr>
            <p:cNvPicPr>
              <a:picLocks noChangeAspect="1"/>
            </p:cNvPicPr>
            <p:nvPr/>
          </p:nvPicPr>
          <p:blipFill>
            <a:blip r:embed="rId2"/>
            <a:stretch>
              <a:fillRect/>
            </a:stretch>
          </p:blipFill>
          <p:spPr>
            <a:xfrm>
              <a:off x="4913895" y="767331"/>
              <a:ext cx="824202" cy="783573"/>
            </a:xfrm>
            <a:prstGeom prst="rect">
              <a:avLst/>
            </a:prstGeom>
          </p:spPr>
        </p:pic>
      </p:grpSp>
      <p:sp>
        <p:nvSpPr>
          <p:cNvPr id="10" name="Rectángulo 1">
            <a:extLst>
              <a:ext uri="{FF2B5EF4-FFF2-40B4-BE49-F238E27FC236}">
                <a16:creationId xmlns:a16="http://schemas.microsoft.com/office/drawing/2014/main" id="{FD4A4854-7CEE-004E-9478-B86102652235}"/>
              </a:ext>
            </a:extLst>
          </p:cNvPr>
          <p:cNvSpPr/>
          <p:nvPr/>
        </p:nvSpPr>
        <p:spPr>
          <a:xfrm>
            <a:off x="473948" y="3706747"/>
            <a:ext cx="14228637" cy="1477328"/>
          </a:xfrm>
          <a:prstGeom prst="rect">
            <a:avLst/>
          </a:prstGeom>
          <a:solidFill>
            <a:srgbClr val="235C4F"/>
          </a:solidFill>
        </p:spPr>
        <p:txBody>
          <a:bodyPr wrap="square">
            <a:spAutoFit/>
          </a:bodyPr>
          <a:lstStyle/>
          <a:p>
            <a:pPr algn="just">
              <a:spcAft>
                <a:spcPts val="1122"/>
              </a:spcAft>
            </a:pPr>
            <a:r>
              <a:rPr lang="es-MX" altLang="es-MX" sz="1800" b="1" dirty="0">
                <a:solidFill>
                  <a:schemeClr val="bg1"/>
                </a:solidFill>
                <a:latin typeface="Noto Sans "/>
                <a:ea typeface="Noto Sans" panose="020B0502040504020204" pitchFamily="34" charset="0"/>
                <a:cs typeface="Noto Sans Regular" panose="020B0604020202020204" charset="0"/>
              </a:rPr>
              <a:t>Primero. </a:t>
            </a:r>
            <a:r>
              <a:rPr lang="es-MX" altLang="es-MX" sz="1800" dirty="0">
                <a:solidFill>
                  <a:schemeClr val="bg1"/>
                </a:solidFill>
                <a:latin typeface="Noto Sans "/>
                <a:ea typeface="Noto Sans" panose="020B0502040504020204" pitchFamily="34" charset="0"/>
                <a:cs typeface="Noto Sans Regular" panose="020B0604020202020204" charset="0"/>
              </a:rPr>
              <a:t>Autorizar que se incluya en el “Programa de Arrendamiento Inmobiliario para el año 2026, IMSS-Arrendatario“, aprobado mediante el similar ACDO.SA2.HCT.281025/326.P.DA de fecha 28 de octubre de 2025 y actualizado en el ACDO.SA2.HCT.260226/46.P.DA, del 26 de febrero de 2026, la celebración de dos contratos de arrendamiento para los destinos de Oficinas Administrativas de Nivel Central en la Ciudad de México y otro para Archivo de Concentración y Bodega de Bienes Adjudicados y Embargados en el Estado de Hidalgo. </a:t>
            </a:r>
          </a:p>
        </p:txBody>
      </p:sp>
      <p:sp>
        <p:nvSpPr>
          <p:cNvPr id="11" name="Rectángulo 1">
            <a:extLst>
              <a:ext uri="{FF2B5EF4-FFF2-40B4-BE49-F238E27FC236}">
                <a16:creationId xmlns:a16="http://schemas.microsoft.com/office/drawing/2014/main" id="{FC64323E-1171-B231-4C5A-D2FBC3D282FF}"/>
              </a:ext>
            </a:extLst>
          </p:cNvPr>
          <p:cNvSpPr/>
          <p:nvPr/>
        </p:nvSpPr>
        <p:spPr>
          <a:xfrm>
            <a:off x="473949" y="5467724"/>
            <a:ext cx="14228637" cy="1477328"/>
          </a:xfrm>
          <a:prstGeom prst="rect">
            <a:avLst/>
          </a:prstGeom>
          <a:solidFill>
            <a:srgbClr val="235C4F"/>
          </a:solidFill>
        </p:spPr>
        <p:txBody>
          <a:bodyPr wrap="square">
            <a:spAutoFit/>
          </a:bodyPr>
          <a:lstStyle/>
          <a:p>
            <a:pPr algn="just">
              <a:spcAft>
                <a:spcPts val="1122"/>
              </a:spcAft>
            </a:pPr>
            <a:r>
              <a:rPr lang="es-MX" altLang="es-MX" sz="1800" b="1" dirty="0">
                <a:solidFill>
                  <a:schemeClr val="bg1"/>
                </a:solidFill>
                <a:latin typeface="Noto Sans "/>
                <a:ea typeface="Noto Sans" panose="020B0502040504020204" pitchFamily="34" charset="0"/>
              </a:rPr>
              <a:t>Segundo</a:t>
            </a:r>
            <a:r>
              <a:rPr lang="es-MX" altLang="es-MX" sz="1800" dirty="0">
                <a:solidFill>
                  <a:schemeClr val="bg1"/>
                </a:solidFill>
                <a:latin typeface="Noto Sans "/>
                <a:ea typeface="Noto Sans" panose="020B0502040504020204" pitchFamily="34" charset="0"/>
                <a:cs typeface="Noto Sans Regular" panose="020B0604020202020204" charset="0"/>
              </a:rPr>
              <a:t>. Autorizar al Titular de la Coordinación de Conservación y Servicios Generales, en su carácter de Responsable Inmobiliario de este Instituto y el Titular del Órgano de Operación Administrativa Desconcentrada Estatal Hidalgo para que, una vez integrado el expediente correspondiente, de conformidad con las Políticas para la Administración Inmobiliaria del Instituto Mexicano del Seguro Social, y cumplidos los requisitos normativos aplicables, celebren los contratos de arrendamiento referidos en el punto que precede. </a:t>
            </a:r>
          </a:p>
        </p:txBody>
      </p:sp>
      <p:sp>
        <p:nvSpPr>
          <p:cNvPr id="12" name="Rectángulo 1">
            <a:extLst>
              <a:ext uri="{FF2B5EF4-FFF2-40B4-BE49-F238E27FC236}">
                <a16:creationId xmlns:a16="http://schemas.microsoft.com/office/drawing/2014/main" id="{8905DA00-8BFE-9A5F-9DA2-22B5032477D4}"/>
              </a:ext>
            </a:extLst>
          </p:cNvPr>
          <p:cNvSpPr/>
          <p:nvPr/>
        </p:nvSpPr>
        <p:spPr>
          <a:xfrm>
            <a:off x="473950" y="7361693"/>
            <a:ext cx="14228637" cy="923330"/>
          </a:xfrm>
          <a:prstGeom prst="rect">
            <a:avLst/>
          </a:prstGeom>
          <a:solidFill>
            <a:srgbClr val="235C4F"/>
          </a:solidFill>
        </p:spPr>
        <p:txBody>
          <a:bodyPr wrap="square">
            <a:spAutoFit/>
          </a:bodyPr>
          <a:lstStyle/>
          <a:p>
            <a:pPr algn="just">
              <a:spcAft>
                <a:spcPts val="1122"/>
              </a:spcAft>
            </a:pPr>
            <a:r>
              <a:rPr lang="es-MX" altLang="es-MX" sz="1800" b="1" dirty="0">
                <a:solidFill>
                  <a:schemeClr val="bg1"/>
                </a:solidFill>
                <a:latin typeface="Noto Sans "/>
                <a:ea typeface="Noto Sans" panose="020B0502040504020204" pitchFamily="34" charset="0"/>
              </a:rPr>
              <a:t>Tercero</a:t>
            </a:r>
            <a:r>
              <a:rPr lang="es-MX" altLang="es-MX" sz="1800" dirty="0">
                <a:solidFill>
                  <a:schemeClr val="bg1"/>
                </a:solidFill>
                <a:latin typeface="Noto Sans "/>
                <a:ea typeface="Noto Sans" panose="020B0502040504020204" pitchFamily="34" charset="0"/>
                <a:cs typeface="Noto Sans Regular" panose="020B0604020202020204" charset="0"/>
              </a:rPr>
              <a:t>. La Dirección de Administración deberá informar el resultado de la autorización referida en el punto Primero de este Acuerdo, en el informe de resultados del “Programa de Arrendamiento Inmobiliario para el año 2026, IMSS-Arrendatario“, durante el primer trimestre del ejercicio fiscal 2027.” </a:t>
            </a:r>
          </a:p>
        </p:txBody>
      </p:sp>
    </p:spTree>
    <p:extLst>
      <p:ext uri="{BB962C8B-B14F-4D97-AF65-F5344CB8AC3E}">
        <p14:creationId xmlns:p14="http://schemas.microsoft.com/office/powerpoint/2010/main" val="384545224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2.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8D0F52-0AA8-4726-AEF1-14A38C2C08CC}">
  <ds:schemaRef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elements/1.1/"/>
    <ds:schemaRef ds:uri="http://purl.org/dc/terms/"/>
    <ds:schemaRef ds:uri="http://schemas.microsoft.com/sharepoint/v3"/>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2216</TotalTime>
  <Words>1146</Words>
  <Application>Microsoft Office PowerPoint</Application>
  <PresentationFormat>Personalizado</PresentationFormat>
  <Paragraphs>38</Paragraphs>
  <Slides>6</Slides>
  <Notes>1</Notes>
  <HiddenSlides>0</HiddenSlides>
  <MMClips>0</MMClips>
  <ScaleCrop>false</ScaleCrop>
  <HeadingPairs>
    <vt:vector size="6" baseType="variant">
      <vt:variant>
        <vt:lpstr>Fuentes usadas</vt:lpstr>
      </vt:variant>
      <vt:variant>
        <vt:i4>12</vt:i4>
      </vt:variant>
      <vt:variant>
        <vt:lpstr>Tema</vt:lpstr>
      </vt:variant>
      <vt:variant>
        <vt:i4>2</vt:i4>
      </vt:variant>
      <vt:variant>
        <vt:lpstr>Títulos de diapositiva</vt:lpstr>
      </vt:variant>
      <vt:variant>
        <vt:i4>6</vt:i4>
      </vt:variant>
    </vt:vector>
  </HeadingPairs>
  <TitlesOfParts>
    <vt:vector size="20" baseType="lpstr">
      <vt:lpstr>Aptos</vt:lpstr>
      <vt:lpstr>Aptos Display</vt:lpstr>
      <vt:lpstr>Arial</vt:lpstr>
      <vt:lpstr>Calibri</vt:lpstr>
      <vt:lpstr>Noto Sans</vt:lpstr>
      <vt:lpstr>Noto Sans </vt:lpstr>
      <vt:lpstr>Noto Sans Bold</vt:lpstr>
      <vt:lpstr>Noto Sans Medium</vt:lpstr>
      <vt:lpstr>Noto Sans Regular</vt:lpstr>
      <vt:lpstr>Noto Sans SemiBold</vt:lpstr>
      <vt:lpstr>Noto Son Bold </vt:lpstr>
      <vt:lpstr>Wingdings</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70</cp:revision>
  <dcterms:created xsi:type="dcterms:W3CDTF">2025-12-30T21:08:16Z</dcterms:created>
  <dcterms:modified xsi:type="dcterms:W3CDTF">2026-03-20T18:21:29Z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