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1"/>
  </p:notesMasterIdLst>
  <p:handoutMasterIdLst>
    <p:handoutMasterId r:id="rId22"/>
  </p:handoutMasterIdLst>
  <p:sldIdLst>
    <p:sldId id="264" r:id="rId5"/>
    <p:sldId id="274" r:id="rId6"/>
    <p:sldId id="277" r:id="rId7"/>
    <p:sldId id="282" r:id="rId8"/>
    <p:sldId id="283" r:id="rId9"/>
    <p:sldId id="284" r:id="rId10"/>
    <p:sldId id="291" r:id="rId11"/>
    <p:sldId id="292" r:id="rId12"/>
    <p:sldId id="293" r:id="rId13"/>
    <p:sldId id="285" r:id="rId14"/>
    <p:sldId id="286" r:id="rId15"/>
    <p:sldId id="287" r:id="rId16"/>
    <p:sldId id="288" r:id="rId17"/>
    <p:sldId id="289" r:id="rId18"/>
    <p:sldId id="290" r:id="rId19"/>
    <p:sldId id="272" r:id="rId20"/>
  </p:sldIdLst>
  <p:sldSz cx="12192000" cy="6858000"/>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1038"/>
    <a:srgbClr val="6918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7" autoAdjust="0"/>
    <p:restoredTop sz="94626" autoAdjust="0"/>
  </p:normalViewPr>
  <p:slideViewPr>
    <p:cSldViewPr snapToGrid="0">
      <p:cViewPr varScale="1">
        <p:scale>
          <a:sx n="101" d="100"/>
          <a:sy n="101" d="100"/>
        </p:scale>
        <p:origin x="1068" y="108"/>
      </p:cViewPr>
      <p:guideLst>
        <p:guide orient="horz" pos="2583"/>
        <p:guide pos="7460"/>
        <p:guide orient="horz" pos="667"/>
        <p:guide pos="21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16/01/2026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1/16/2026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10479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8F6BD-7B0D-EF19-011C-9AD86B00E61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B21CC06-7C32-D6F2-73F1-DEEE0FC5C2F3}"/>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7800CB41-EA42-15FB-F191-4AA7AAFBF7AF}"/>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C53868AE-086F-893E-EC4F-B5ABA6F09342}"/>
              </a:ext>
            </a:extLst>
          </p:cNvPr>
          <p:cNvSpPr>
            <a:spLocks noGrp="1"/>
          </p:cNvSpPr>
          <p:nvPr>
            <p:ph type="sldNum" sz="quarter" idx="5"/>
          </p:nvPr>
        </p:nvSpPr>
        <p:spPr/>
        <p:txBody>
          <a:bodyPr/>
          <a:lstStyle/>
          <a:p>
            <a:fld id="{91043BD8-6F4D-6C48-83C7-0C46088375E3}" type="slidenum">
              <a:rPr lang="en-US" smtClean="0"/>
              <a:t>4</a:t>
            </a:fld>
            <a:endParaRPr lang="en-US"/>
          </a:p>
        </p:txBody>
      </p:sp>
    </p:spTree>
    <p:extLst>
      <p:ext uri="{BB962C8B-B14F-4D97-AF65-F5344CB8AC3E}">
        <p14:creationId xmlns:p14="http://schemas.microsoft.com/office/powerpoint/2010/main" val="359669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FB42B-F4DA-BECE-7CCF-08D3CB47321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F554B78-9C3D-DA2D-CF87-1705F4E4F455}"/>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9818428E-38E5-FEB4-A74A-3E901811B479}"/>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23B4945F-D71C-EAFB-C6DB-F226D5ED7795}"/>
              </a:ext>
            </a:extLst>
          </p:cNvPr>
          <p:cNvSpPr>
            <a:spLocks noGrp="1"/>
          </p:cNvSpPr>
          <p:nvPr>
            <p:ph type="sldNum" sz="quarter" idx="5"/>
          </p:nvPr>
        </p:nvSpPr>
        <p:spPr/>
        <p:txBody>
          <a:bodyPr/>
          <a:lstStyle/>
          <a:p>
            <a:fld id="{91043BD8-6F4D-6C48-83C7-0C46088375E3}" type="slidenum">
              <a:rPr lang="en-US" smtClean="0"/>
              <a:t>5</a:t>
            </a:fld>
            <a:endParaRPr lang="en-US"/>
          </a:p>
        </p:txBody>
      </p:sp>
    </p:spTree>
    <p:extLst>
      <p:ext uri="{BB962C8B-B14F-4D97-AF65-F5344CB8AC3E}">
        <p14:creationId xmlns:p14="http://schemas.microsoft.com/office/powerpoint/2010/main" val="1758490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B82A9-AFD4-8DEE-DBB1-D69FE4A946D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3F797E6-452A-8BF1-FD5B-A1C1680208C6}"/>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F7A86FAC-76AE-7F9A-CCD6-9E1AAD4714ED}"/>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19F6E8C-B507-49A9-A52A-2DCDDCA201C9}"/>
              </a:ext>
            </a:extLst>
          </p:cNvPr>
          <p:cNvSpPr>
            <a:spLocks noGrp="1"/>
          </p:cNvSpPr>
          <p:nvPr>
            <p:ph type="sldNum" sz="quarter" idx="5"/>
          </p:nvPr>
        </p:nvSpPr>
        <p:spPr/>
        <p:txBody>
          <a:bodyPr/>
          <a:lstStyle/>
          <a:p>
            <a:fld id="{91043BD8-6F4D-6C48-83C7-0C46088375E3}" type="slidenum">
              <a:rPr lang="en-US" smtClean="0"/>
              <a:t>6</a:t>
            </a:fld>
            <a:endParaRPr lang="en-US"/>
          </a:p>
        </p:txBody>
      </p:sp>
    </p:spTree>
    <p:extLst>
      <p:ext uri="{BB962C8B-B14F-4D97-AF65-F5344CB8AC3E}">
        <p14:creationId xmlns:p14="http://schemas.microsoft.com/office/powerpoint/2010/main" val="3365649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2D761-3A1D-8399-DE38-47FBCC13AAE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B586F3E-A11B-2EE7-19B9-FEFA1452F2A1}"/>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FFE0FB29-3401-9688-E4CD-47C416F43BC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97D362C-D07A-6C5A-3DF0-1C42378F90AE}"/>
              </a:ext>
            </a:extLst>
          </p:cNvPr>
          <p:cNvSpPr>
            <a:spLocks noGrp="1"/>
          </p:cNvSpPr>
          <p:nvPr>
            <p:ph type="sldNum" sz="quarter" idx="5"/>
          </p:nvPr>
        </p:nvSpPr>
        <p:spPr/>
        <p:txBody>
          <a:bodyPr/>
          <a:lstStyle/>
          <a:p>
            <a:fld id="{91043BD8-6F4D-6C48-83C7-0C46088375E3}" type="slidenum">
              <a:rPr lang="en-US" smtClean="0"/>
              <a:t>7</a:t>
            </a:fld>
            <a:endParaRPr lang="en-US"/>
          </a:p>
        </p:txBody>
      </p:sp>
    </p:spTree>
    <p:extLst>
      <p:ext uri="{BB962C8B-B14F-4D97-AF65-F5344CB8AC3E}">
        <p14:creationId xmlns:p14="http://schemas.microsoft.com/office/powerpoint/2010/main" val="3831346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14FEB-3FE1-085E-C53E-B85139C330D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8ADB399-C8AF-4112-3131-0CEBAF4C4C0A}"/>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610DFD1F-1FDE-C3D1-3DC6-CE09F750685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71B654BE-BA35-48D8-D977-D7B7CBCC8300}"/>
              </a:ext>
            </a:extLst>
          </p:cNvPr>
          <p:cNvSpPr>
            <a:spLocks noGrp="1"/>
          </p:cNvSpPr>
          <p:nvPr>
            <p:ph type="sldNum" sz="quarter" idx="5"/>
          </p:nvPr>
        </p:nvSpPr>
        <p:spPr/>
        <p:txBody>
          <a:bodyPr/>
          <a:lstStyle/>
          <a:p>
            <a:fld id="{91043BD8-6F4D-6C48-83C7-0C46088375E3}" type="slidenum">
              <a:rPr lang="en-US" smtClean="0"/>
              <a:t>8</a:t>
            </a:fld>
            <a:endParaRPr lang="en-US"/>
          </a:p>
        </p:txBody>
      </p:sp>
    </p:spTree>
    <p:extLst>
      <p:ext uri="{BB962C8B-B14F-4D97-AF65-F5344CB8AC3E}">
        <p14:creationId xmlns:p14="http://schemas.microsoft.com/office/powerpoint/2010/main" val="3660727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6746B-906B-4F36-ADD9-313020E7617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F63FE6C-37DB-D1BB-94D4-A7015FB20508}"/>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3B42E1EE-3C50-68FB-D164-13E28CB7E8B9}"/>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58933BC0-F083-089D-AA6D-272D3CEC365A}"/>
              </a:ext>
            </a:extLst>
          </p:cNvPr>
          <p:cNvSpPr>
            <a:spLocks noGrp="1"/>
          </p:cNvSpPr>
          <p:nvPr>
            <p:ph type="sldNum" sz="quarter" idx="5"/>
          </p:nvPr>
        </p:nvSpPr>
        <p:spPr/>
        <p:txBody>
          <a:bodyPr/>
          <a:lstStyle/>
          <a:p>
            <a:fld id="{91043BD8-6F4D-6C48-83C7-0C46088375E3}" type="slidenum">
              <a:rPr lang="en-US" smtClean="0"/>
              <a:t>9</a:t>
            </a:fld>
            <a:endParaRPr lang="en-US"/>
          </a:p>
        </p:txBody>
      </p:sp>
    </p:spTree>
    <p:extLst>
      <p:ext uri="{BB962C8B-B14F-4D97-AF65-F5344CB8AC3E}">
        <p14:creationId xmlns:p14="http://schemas.microsoft.com/office/powerpoint/2010/main" val="531661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A999E-B053-6CA2-0C2A-690331CE93B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4008C9C-1358-FFBF-D678-8E1698736E72}"/>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C61E926B-9984-5C8F-45FD-BC10265C4519}"/>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CCC96AC-FD4C-9BC3-0720-DDEB077E55B4}"/>
              </a:ext>
            </a:extLst>
          </p:cNvPr>
          <p:cNvSpPr>
            <a:spLocks noGrp="1"/>
          </p:cNvSpPr>
          <p:nvPr>
            <p:ph type="sldNum" sz="quarter" idx="5"/>
          </p:nvPr>
        </p:nvSpPr>
        <p:spPr/>
        <p:txBody>
          <a:bodyPr/>
          <a:lstStyle/>
          <a:p>
            <a:fld id="{91043BD8-6F4D-6C48-83C7-0C46088375E3}" type="slidenum">
              <a:rPr lang="en-US" smtClean="0"/>
              <a:t>10</a:t>
            </a:fld>
            <a:endParaRPr lang="en-US"/>
          </a:p>
        </p:txBody>
      </p:sp>
    </p:spTree>
    <p:extLst>
      <p:ext uri="{BB962C8B-B14F-4D97-AF65-F5344CB8AC3E}">
        <p14:creationId xmlns:p14="http://schemas.microsoft.com/office/powerpoint/2010/main" val="3336534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F7D37-5761-9941-7FA7-6EFC0A7D4CF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F146299-A831-92BB-CAC9-33C0A7C0A848}"/>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D120FB2D-0B09-7345-2625-46A9DB535B2B}"/>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82BC500-0327-4A86-6EFC-39BD40995851}"/>
              </a:ext>
            </a:extLst>
          </p:cNvPr>
          <p:cNvSpPr>
            <a:spLocks noGrp="1"/>
          </p:cNvSpPr>
          <p:nvPr>
            <p:ph type="sldNum" sz="quarter" idx="5"/>
          </p:nvPr>
        </p:nvSpPr>
        <p:spPr/>
        <p:txBody>
          <a:bodyPr/>
          <a:lstStyle/>
          <a:p>
            <a:fld id="{91043BD8-6F4D-6C48-83C7-0C46088375E3}" type="slidenum">
              <a:rPr lang="en-US" smtClean="0"/>
              <a:t>11</a:t>
            </a:fld>
            <a:endParaRPr lang="en-US"/>
          </a:p>
        </p:txBody>
      </p:sp>
    </p:spTree>
    <p:extLst>
      <p:ext uri="{BB962C8B-B14F-4D97-AF65-F5344CB8AC3E}">
        <p14:creationId xmlns:p14="http://schemas.microsoft.com/office/powerpoint/2010/main" val="2231236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A3BB5-60A3-A5C6-31B6-56AB502744A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5CDFF8D-6AE7-15B5-BB95-25605C1441E1}"/>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613AD08E-761C-4FEC-6E5B-8192CB8BE1F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36BBAB2-D947-939C-BADF-722C51CAA335}"/>
              </a:ext>
            </a:extLst>
          </p:cNvPr>
          <p:cNvSpPr>
            <a:spLocks noGrp="1"/>
          </p:cNvSpPr>
          <p:nvPr>
            <p:ph type="sldNum" sz="quarter" idx="5"/>
          </p:nvPr>
        </p:nvSpPr>
        <p:spPr/>
        <p:txBody>
          <a:bodyPr/>
          <a:lstStyle/>
          <a:p>
            <a:fld id="{91043BD8-6F4D-6C48-83C7-0C46088375E3}" type="slidenum">
              <a:rPr lang="en-US" smtClean="0"/>
              <a:t>12</a:t>
            </a:fld>
            <a:endParaRPr lang="en-US"/>
          </a:p>
        </p:txBody>
      </p:sp>
    </p:spTree>
    <p:extLst>
      <p:ext uri="{BB962C8B-B14F-4D97-AF65-F5344CB8AC3E}">
        <p14:creationId xmlns:p14="http://schemas.microsoft.com/office/powerpoint/2010/main" val="1633949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30098-52E0-E1AF-CF02-89BF73048D6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1BE5D6C-DBA8-9F73-B7C1-F5C3E5352D7E}"/>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99F01C5C-DF72-C942-798D-8397CEB3226C}"/>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4A2C0FB-2B58-E343-88B4-FC9FD4865AD2}"/>
              </a:ext>
            </a:extLst>
          </p:cNvPr>
          <p:cNvSpPr>
            <a:spLocks noGrp="1"/>
          </p:cNvSpPr>
          <p:nvPr>
            <p:ph type="sldNum" sz="quarter" idx="5"/>
          </p:nvPr>
        </p:nvSpPr>
        <p:spPr/>
        <p:txBody>
          <a:bodyPr/>
          <a:lstStyle/>
          <a:p>
            <a:fld id="{91043BD8-6F4D-6C48-83C7-0C46088375E3}" type="slidenum">
              <a:rPr lang="en-US" smtClean="0"/>
              <a:t>13</a:t>
            </a:fld>
            <a:endParaRPr lang="en-US"/>
          </a:p>
        </p:txBody>
      </p:sp>
    </p:spTree>
    <p:extLst>
      <p:ext uri="{BB962C8B-B14F-4D97-AF65-F5344CB8AC3E}">
        <p14:creationId xmlns:p14="http://schemas.microsoft.com/office/powerpoint/2010/main" val="3202320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14</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DAE2F-E970-5F65-D716-5E3E4EBE2E1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A013F1A-DC1E-A2FC-5307-092B027C4620}"/>
              </a:ext>
            </a:extLst>
          </p:cNvPr>
          <p:cNvSpPr>
            <a:spLocks noGrp="1" noRot="1" noChangeAspect="1"/>
          </p:cNvSpPr>
          <p:nvPr>
            <p:ph type="sldImg"/>
          </p:nvPr>
        </p:nvSpPr>
        <p:spPr/>
        <p:txBody>
          <a:bodyPr/>
          <a:lstStyle/>
          <a:p>
            <a:endParaRPr lang="es-MX"/>
          </a:p>
        </p:txBody>
      </p:sp>
      <p:sp>
        <p:nvSpPr>
          <p:cNvPr id="3" name="Marcador de notas 2">
            <a:extLst>
              <a:ext uri="{FF2B5EF4-FFF2-40B4-BE49-F238E27FC236}">
                <a16:creationId xmlns:a16="http://schemas.microsoft.com/office/drawing/2014/main" id="{858AA360-BFA5-E108-9F78-D9E29E1CEF4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5E88C734-78D2-6E0C-D559-73862D026CE4}"/>
              </a:ext>
            </a:extLst>
          </p:cNvPr>
          <p:cNvSpPr>
            <a:spLocks noGrp="1"/>
          </p:cNvSpPr>
          <p:nvPr>
            <p:ph type="sldNum" sz="quarter" idx="5"/>
          </p:nvPr>
        </p:nvSpPr>
        <p:spPr/>
        <p:txBody>
          <a:bodyPr/>
          <a:lstStyle/>
          <a:p>
            <a:fld id="{91043BD8-6F4D-6C48-83C7-0C46088375E3}" type="slidenum">
              <a:rPr lang="en-US" smtClean="0"/>
              <a:t>15</a:t>
            </a:fld>
            <a:endParaRPr lang="en-US"/>
          </a:p>
        </p:txBody>
      </p:sp>
    </p:spTree>
    <p:extLst>
      <p:ext uri="{BB962C8B-B14F-4D97-AF65-F5344CB8AC3E}">
        <p14:creationId xmlns:p14="http://schemas.microsoft.com/office/powerpoint/2010/main" val="17837626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14025832-E7AC-6897-4B55-0A693E63320F}"/>
              </a:ext>
            </a:extLst>
          </p:cNvPr>
          <p:cNvSpPr>
            <a:spLocks noGrp="1"/>
          </p:cNvSpPr>
          <p:nvPr>
            <p:ph type="title"/>
          </p:nvPr>
        </p:nvSpPr>
        <p:spPr>
          <a:xfrm>
            <a:off x="2814938" y="1405773"/>
            <a:ext cx="9377062" cy="1325563"/>
          </a:xfrm>
        </p:spPr>
        <p:txBody>
          <a:bodyPr/>
          <a:lstStyle/>
          <a:p>
            <a:pPr lvl="0" algn="ctr"/>
            <a:r>
              <a:rPr lang="es-MX" dirty="0"/>
              <a:t>Comité de Administración </a:t>
            </a:r>
            <a:br>
              <a:rPr lang="es-MX" dirty="0"/>
            </a:br>
            <a:r>
              <a:rPr lang="es-MX" dirty="0"/>
              <a:t>del Honorable Consejo Técnico</a:t>
            </a:r>
            <a:br>
              <a:rPr lang="es-MX" dirty="0"/>
            </a:br>
            <a:br>
              <a:rPr lang="es-MX" dirty="0"/>
            </a:br>
            <a:endParaRPr lang="es-MX" dirty="0"/>
          </a:p>
        </p:txBody>
      </p:sp>
      <p:sp>
        <p:nvSpPr>
          <p:cNvPr id="6" name="Google Shape;50;p2"/>
          <p:cNvSpPr txBox="1"/>
          <p:nvPr/>
        </p:nvSpPr>
        <p:spPr>
          <a:xfrm>
            <a:off x="1684338" y="3429000"/>
            <a:ext cx="8823324" cy="46459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Arial"/>
              <a:buNone/>
            </a:pPr>
            <a:r>
              <a:rPr lang="es-MX" sz="2800" b="0" i="0" u="none" strike="noStrike" cap="none" dirty="0">
                <a:solidFill>
                  <a:schemeClr val="lt1"/>
                </a:solidFill>
                <a:latin typeface="Noto Sans"/>
                <a:ea typeface="Noto Sans"/>
                <a:cs typeface="Noto Sans"/>
                <a:sym typeface="Noto Sans"/>
              </a:rPr>
              <a:t>Solicitud de autorización para la actualización del Programa de Arrendamiento Inmobiliario</a:t>
            </a:r>
          </a:p>
          <a:p>
            <a:pPr marL="0" marR="0" lvl="0" indent="0" algn="ctr" rtl="0">
              <a:lnSpc>
                <a:spcPct val="90000"/>
              </a:lnSpc>
              <a:spcBef>
                <a:spcPts val="0"/>
              </a:spcBef>
              <a:spcAft>
                <a:spcPts val="0"/>
              </a:spcAft>
              <a:buClr>
                <a:schemeClr val="lt1"/>
              </a:buClr>
              <a:buSzPts val="2800"/>
              <a:buFont typeface="Arial"/>
              <a:buNone/>
            </a:pPr>
            <a:r>
              <a:rPr lang="es-MX" sz="2800" b="0" i="0" u="none" strike="noStrike" cap="none" dirty="0">
                <a:solidFill>
                  <a:schemeClr val="lt1"/>
                </a:solidFill>
                <a:latin typeface="Noto Sans"/>
                <a:ea typeface="Noto Sans"/>
                <a:cs typeface="Noto Sans"/>
                <a:sym typeface="Noto Sans"/>
              </a:rPr>
              <a:t>IMSS – Arrendatario para el año 2026. </a:t>
            </a:r>
          </a:p>
          <a:p>
            <a:pPr marL="0" marR="0" lvl="0" indent="0" algn="ctr" rtl="0">
              <a:lnSpc>
                <a:spcPct val="90000"/>
              </a:lnSpc>
              <a:spcBef>
                <a:spcPts val="0"/>
              </a:spcBef>
              <a:spcAft>
                <a:spcPts val="0"/>
              </a:spcAft>
              <a:buClr>
                <a:schemeClr val="lt1"/>
              </a:buClr>
              <a:buSzPts val="2800"/>
              <a:buFont typeface="Arial"/>
              <a:buNone/>
            </a:pPr>
            <a:endParaRPr lang="es-MX" sz="2800" b="0" i="0" u="none" strike="noStrike" cap="none" dirty="0">
              <a:solidFill>
                <a:schemeClr val="lt1"/>
              </a:solidFill>
              <a:latin typeface="Noto Sans"/>
              <a:ea typeface="Noto Sans"/>
              <a:cs typeface="Noto Sans"/>
              <a:sym typeface="Noto Sans"/>
            </a:endParaRPr>
          </a:p>
          <a:p>
            <a:pPr marL="0" marR="0" lvl="0" indent="0" algn="ctr" rtl="0">
              <a:lnSpc>
                <a:spcPct val="90000"/>
              </a:lnSpc>
              <a:spcBef>
                <a:spcPts val="0"/>
              </a:spcBef>
              <a:spcAft>
                <a:spcPts val="0"/>
              </a:spcAft>
              <a:buClr>
                <a:schemeClr val="lt1"/>
              </a:buClr>
              <a:buSzPts val="2800"/>
              <a:buFont typeface="Arial"/>
              <a:buNone/>
            </a:pPr>
            <a:r>
              <a:rPr lang="es-MX" sz="2800" b="0" i="0" u="none" strike="noStrike" cap="none" dirty="0">
                <a:solidFill>
                  <a:schemeClr val="lt1"/>
                </a:solidFill>
                <a:latin typeface="Noto Sans"/>
                <a:ea typeface="Noto Sans"/>
                <a:cs typeface="Noto Sans"/>
                <a:sym typeface="Noto Sans"/>
              </a:rPr>
              <a:t>13 de </a:t>
            </a:r>
            <a:r>
              <a:rPr lang="es-MX" sz="2800" dirty="0">
                <a:solidFill>
                  <a:schemeClr val="lt1"/>
                </a:solidFill>
                <a:latin typeface="Noto Sans"/>
                <a:ea typeface="Noto Sans"/>
                <a:cs typeface="Noto Sans"/>
                <a:sym typeface="Noto Sans"/>
              </a:rPr>
              <a:t>Enero</a:t>
            </a:r>
            <a:r>
              <a:rPr lang="es-MX" sz="2800" b="0" i="0" u="none" strike="noStrike" cap="none" dirty="0">
                <a:solidFill>
                  <a:schemeClr val="lt1"/>
                </a:solidFill>
                <a:latin typeface="Noto Sans"/>
                <a:ea typeface="Noto Sans"/>
                <a:cs typeface="Noto Sans"/>
                <a:sym typeface="Noto Sans"/>
              </a:rPr>
              <a:t> de </a:t>
            </a:r>
            <a:r>
              <a:rPr lang="es-ES_tradnl" sz="2800" b="0" i="0" u="none" strike="noStrike" cap="none" dirty="0">
                <a:solidFill>
                  <a:schemeClr val="lt1"/>
                </a:solidFill>
                <a:latin typeface="Noto Sans"/>
                <a:ea typeface="Noto Sans"/>
                <a:cs typeface="Noto Sans"/>
                <a:sym typeface="Noto Sans"/>
              </a:rPr>
              <a:t>2026</a:t>
            </a:r>
            <a:endParaRPr sz="2800" b="0" i="0" u="none" strike="noStrike" cap="none" dirty="0">
              <a:solidFill>
                <a:schemeClr val="lt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95188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Contenido</a:t>
            </a:r>
          </a:p>
        </p:txBody>
      </p:sp>
      <p:sp>
        <p:nvSpPr>
          <p:cNvPr id="8" name="Google Shape;79;p8"/>
          <p:cNvSpPr txBox="1"/>
          <p:nvPr/>
        </p:nvSpPr>
        <p:spPr>
          <a:xfrm>
            <a:off x="2373827" y="1754341"/>
            <a:ext cx="6097554" cy="28622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000" b="1" dirty="0">
                <a:solidFill>
                  <a:srgbClr val="B7903D"/>
                </a:solidFill>
                <a:latin typeface="Noto Sans"/>
                <a:ea typeface="Noto Sans"/>
                <a:cs typeface="Noto Sans"/>
                <a:sym typeface="Noto Sans"/>
              </a:rPr>
              <a:t>I. Antecedentes</a:t>
            </a:r>
          </a:p>
          <a:p>
            <a:pPr marL="0" marR="0" lvl="0" indent="0" algn="l" rtl="0">
              <a:spcBef>
                <a:spcPts val="0"/>
              </a:spcBef>
              <a:spcAft>
                <a:spcPts val="0"/>
              </a:spcAft>
              <a:buNone/>
            </a:pPr>
            <a:endParaRPr lang="es-MX" sz="2000" b="1" dirty="0">
              <a:solidFill>
                <a:srgbClr val="B7903D"/>
              </a:solidFill>
              <a:latin typeface="Noto Sans"/>
              <a:ea typeface="Noto Sans"/>
              <a:cs typeface="Noto Sans"/>
              <a:sym typeface="Noto Sans"/>
            </a:endParaRPr>
          </a:p>
          <a:p>
            <a:pPr marL="0" marR="0" lvl="0" indent="0" algn="l" rtl="0">
              <a:spcBef>
                <a:spcPts val="0"/>
              </a:spcBef>
              <a:spcAft>
                <a:spcPts val="0"/>
              </a:spcAft>
              <a:buNone/>
            </a:pPr>
            <a:endParaRPr lang="es-MX" sz="2000" b="1" dirty="0">
              <a:solidFill>
                <a:srgbClr val="B7903D"/>
              </a:solidFill>
              <a:latin typeface="Noto Sans"/>
              <a:ea typeface="Noto Sans"/>
              <a:cs typeface="Noto Sans"/>
              <a:sym typeface="Noto Sans"/>
            </a:endParaRPr>
          </a:p>
          <a:p>
            <a:pPr marL="0" marR="0" lvl="0" indent="0" algn="l" rtl="0">
              <a:spcBef>
                <a:spcPts val="0"/>
              </a:spcBef>
              <a:spcAft>
                <a:spcPts val="0"/>
              </a:spcAft>
              <a:buNone/>
            </a:pPr>
            <a:endParaRPr lang="es-MX" sz="2000" b="1" dirty="0">
              <a:solidFill>
                <a:srgbClr val="B7903D"/>
              </a:solidFill>
              <a:latin typeface="Noto Sans"/>
              <a:ea typeface="Noto Sans"/>
              <a:cs typeface="Noto Sans"/>
              <a:sym typeface="Noto Sans"/>
            </a:endParaRPr>
          </a:p>
          <a:p>
            <a:pPr marL="0" marR="0" lvl="0" indent="0" algn="l" rtl="0">
              <a:spcBef>
                <a:spcPts val="0"/>
              </a:spcBef>
              <a:spcAft>
                <a:spcPts val="0"/>
              </a:spcAft>
              <a:buNone/>
            </a:pPr>
            <a:r>
              <a:rPr lang="es-MX" sz="2000" b="1" dirty="0">
                <a:solidFill>
                  <a:srgbClr val="B7903D"/>
                </a:solidFill>
                <a:latin typeface="Noto Sans"/>
                <a:ea typeface="Noto Sans"/>
                <a:cs typeface="Noto Sans"/>
                <a:sym typeface="Noto Sans"/>
              </a:rPr>
              <a:t>II. Desarrollo</a:t>
            </a:r>
          </a:p>
          <a:p>
            <a:pPr marL="0" marR="0" lvl="0" indent="0" algn="l" rtl="0">
              <a:spcBef>
                <a:spcPts val="0"/>
              </a:spcBef>
              <a:spcAft>
                <a:spcPts val="0"/>
              </a:spcAft>
              <a:buNone/>
            </a:pPr>
            <a:endParaRPr lang="es-MX" sz="2000" b="1" dirty="0">
              <a:solidFill>
                <a:srgbClr val="B7903D"/>
              </a:solidFill>
              <a:latin typeface="Noto Sans"/>
              <a:ea typeface="Noto Sans"/>
              <a:cs typeface="Noto Sans"/>
              <a:sym typeface="Noto Sans"/>
            </a:endParaRPr>
          </a:p>
          <a:p>
            <a:pPr marL="0" marR="0" lvl="0" indent="0" algn="l" rtl="0">
              <a:spcBef>
                <a:spcPts val="0"/>
              </a:spcBef>
              <a:spcAft>
                <a:spcPts val="0"/>
              </a:spcAft>
              <a:buNone/>
            </a:pPr>
            <a:endParaRPr lang="es-MX" sz="2000" b="1" dirty="0">
              <a:solidFill>
                <a:srgbClr val="B7903D"/>
              </a:solidFill>
              <a:latin typeface="Noto Sans"/>
              <a:ea typeface="Noto Sans"/>
              <a:cs typeface="Noto Sans"/>
              <a:sym typeface="Noto Sans"/>
            </a:endParaRPr>
          </a:p>
          <a:p>
            <a:pPr marL="0" marR="0" lvl="0" indent="0" algn="l" rtl="0">
              <a:spcBef>
                <a:spcPts val="0"/>
              </a:spcBef>
              <a:spcAft>
                <a:spcPts val="0"/>
              </a:spcAft>
              <a:buNone/>
            </a:pPr>
            <a:endParaRPr lang="es-MX" sz="2000" b="1" dirty="0">
              <a:solidFill>
                <a:srgbClr val="B7903D"/>
              </a:solidFill>
              <a:latin typeface="Noto Sans"/>
              <a:ea typeface="Noto Sans"/>
              <a:cs typeface="Noto Sans"/>
              <a:sym typeface="Noto Sans"/>
            </a:endParaRPr>
          </a:p>
          <a:p>
            <a:pPr marL="0" marR="0" lvl="0" indent="0" algn="l" rtl="0">
              <a:spcBef>
                <a:spcPts val="0"/>
              </a:spcBef>
              <a:spcAft>
                <a:spcPts val="0"/>
              </a:spcAft>
              <a:buNone/>
            </a:pPr>
            <a:r>
              <a:rPr lang="es-MX" sz="2000" b="1" dirty="0">
                <a:solidFill>
                  <a:srgbClr val="B7903D"/>
                </a:solidFill>
                <a:latin typeface="Noto Sans"/>
                <a:ea typeface="Noto Sans"/>
                <a:cs typeface="Noto Sans"/>
                <a:sym typeface="Noto Sans"/>
              </a:rPr>
              <a:t>III. Proyecto de Acuerdo</a:t>
            </a:r>
          </a:p>
        </p:txBody>
      </p:sp>
      <p:pic>
        <p:nvPicPr>
          <p:cNvPr id="5" name="Imagen 4">
            <a:extLst>
              <a:ext uri="{FF2B5EF4-FFF2-40B4-BE49-F238E27FC236}">
                <a16:creationId xmlns:a16="http://schemas.microsoft.com/office/drawing/2014/main" id="{27F053CF-C384-28A4-B743-1E32C38789C4}"/>
              </a:ext>
            </a:extLst>
          </p:cNvPr>
          <p:cNvPicPr>
            <a:picLocks noChangeAspect="1"/>
          </p:cNvPicPr>
          <p:nvPr/>
        </p:nvPicPr>
        <p:blipFill>
          <a:blip r:embed="rId2"/>
          <a:stretch>
            <a:fillRect/>
          </a:stretch>
        </p:blipFill>
        <p:spPr>
          <a:xfrm>
            <a:off x="8093396" y="1575142"/>
            <a:ext cx="755970" cy="755970"/>
          </a:xfrm>
          <a:prstGeom prst="rect">
            <a:avLst/>
          </a:prstGeom>
        </p:spPr>
      </p:pic>
      <p:pic>
        <p:nvPicPr>
          <p:cNvPr id="6" name="Imagen 5">
            <a:extLst>
              <a:ext uri="{FF2B5EF4-FFF2-40B4-BE49-F238E27FC236}">
                <a16:creationId xmlns:a16="http://schemas.microsoft.com/office/drawing/2014/main" id="{E0896C75-AA30-5F82-E879-449B6A01ACCB}"/>
              </a:ext>
            </a:extLst>
          </p:cNvPr>
          <p:cNvPicPr>
            <a:picLocks noChangeAspect="1"/>
          </p:cNvPicPr>
          <p:nvPr/>
        </p:nvPicPr>
        <p:blipFill>
          <a:blip r:embed="rId3"/>
          <a:stretch>
            <a:fillRect/>
          </a:stretch>
        </p:blipFill>
        <p:spPr>
          <a:xfrm>
            <a:off x="8093396" y="2673030"/>
            <a:ext cx="755970" cy="823030"/>
          </a:xfrm>
          <a:prstGeom prst="rect">
            <a:avLst/>
          </a:prstGeom>
        </p:spPr>
      </p:pic>
      <p:pic>
        <p:nvPicPr>
          <p:cNvPr id="21" name="Imagen 20">
            <a:extLst>
              <a:ext uri="{FF2B5EF4-FFF2-40B4-BE49-F238E27FC236}">
                <a16:creationId xmlns:a16="http://schemas.microsoft.com/office/drawing/2014/main" id="{872323D5-DEC4-DB62-AAD5-56EB95D14A9C}"/>
              </a:ext>
            </a:extLst>
          </p:cNvPr>
          <p:cNvPicPr>
            <a:picLocks noChangeAspect="1"/>
          </p:cNvPicPr>
          <p:nvPr/>
        </p:nvPicPr>
        <p:blipFill>
          <a:blip r:embed="rId4"/>
          <a:stretch>
            <a:fillRect/>
          </a:stretch>
        </p:blipFill>
        <p:spPr>
          <a:xfrm>
            <a:off x="8093396" y="3972791"/>
            <a:ext cx="865707" cy="823031"/>
          </a:xfrm>
          <a:prstGeom prst="rect">
            <a:avLst/>
          </a:prstGeom>
        </p:spPr>
      </p:pic>
    </p:spTree>
    <p:extLst>
      <p:ext uri="{BB962C8B-B14F-4D97-AF65-F5344CB8AC3E}">
        <p14:creationId xmlns:p14="http://schemas.microsoft.com/office/powerpoint/2010/main" val="2425681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 Antecedentes</a:t>
            </a:r>
          </a:p>
        </p:txBody>
      </p:sp>
      <p:sp>
        <p:nvSpPr>
          <p:cNvPr id="9" name="Google Shape;80;p8"/>
          <p:cNvSpPr txBox="1"/>
          <p:nvPr/>
        </p:nvSpPr>
        <p:spPr>
          <a:xfrm>
            <a:off x="254025" y="1353902"/>
            <a:ext cx="11799162" cy="10156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El Instituto Mexicano del Seguro Social (IMSS) tiene como finalidad primordial garantizar el derecho a la salud y la prestación de los servicios necesarios para el bienestar individual y colectivo de la población a nivel nacional.</a:t>
            </a:r>
          </a:p>
        </p:txBody>
      </p:sp>
      <p:pic>
        <p:nvPicPr>
          <p:cNvPr id="5" name="Imagen 4">
            <a:extLst>
              <a:ext uri="{FF2B5EF4-FFF2-40B4-BE49-F238E27FC236}">
                <a16:creationId xmlns:a16="http://schemas.microsoft.com/office/drawing/2014/main" id="{B1F20423-C57E-B4BC-5CF5-69201F9B6E58}"/>
              </a:ext>
            </a:extLst>
          </p:cNvPr>
          <p:cNvPicPr>
            <a:picLocks noChangeAspect="1"/>
          </p:cNvPicPr>
          <p:nvPr/>
        </p:nvPicPr>
        <p:blipFill>
          <a:blip r:embed="rId3"/>
          <a:stretch>
            <a:fillRect/>
          </a:stretch>
        </p:blipFill>
        <p:spPr>
          <a:xfrm>
            <a:off x="5979789" y="174420"/>
            <a:ext cx="755970" cy="755970"/>
          </a:xfrm>
          <a:prstGeom prst="rect">
            <a:avLst/>
          </a:prstGeom>
        </p:spPr>
      </p:pic>
      <p:sp>
        <p:nvSpPr>
          <p:cNvPr id="6" name="Google Shape;80;p8">
            <a:extLst>
              <a:ext uri="{FF2B5EF4-FFF2-40B4-BE49-F238E27FC236}">
                <a16:creationId xmlns:a16="http://schemas.microsoft.com/office/drawing/2014/main" id="{35822619-305F-0988-C5BB-01DE546BA698}"/>
              </a:ext>
            </a:extLst>
          </p:cNvPr>
          <p:cNvSpPr txBox="1"/>
          <p:nvPr/>
        </p:nvSpPr>
        <p:spPr>
          <a:xfrm>
            <a:off x="2323188" y="2406664"/>
            <a:ext cx="9614787" cy="31700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Para cubrir sus esquemas de prestación de servicios, el IMSS requiere contar con una infraestructura inmobiliaria a nivel nacional, recurriendo al arrendamiento inmobiliario en aquellas zonas en las cuales no se dispone de infraestructura propia. </a:t>
            </a:r>
          </a:p>
          <a:p>
            <a:pPr marL="0" marR="0" lvl="0" indent="0" algn="just" rtl="0">
              <a:spcBef>
                <a:spcPts val="0"/>
              </a:spcBef>
              <a:spcAft>
                <a:spcPts val="0"/>
              </a:spcAft>
              <a:buNone/>
            </a:pPr>
            <a:endParaRPr lang="es-MX" sz="2000" dirty="0">
              <a:solidFill>
                <a:schemeClr val="dk1"/>
              </a:solidFill>
              <a:latin typeface="Noto Sans Regular"/>
              <a:ea typeface="Noto Sans"/>
              <a:cs typeface="Noto Sans Regular"/>
              <a:sym typeface="Noto Sans"/>
            </a:endParaRPr>
          </a:p>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Para integrar el programa de trabajo, es necesario contar con las propuestas de arrendamiento de bienes inmuebles que presenten los Órganos Normativos y de Operación Administrativa Desconcentrada (OOAD) del IMSS, conforme a los dictámenes técnicos y legales que al efecto elaboren las Unidades Administrativas competentes</a:t>
            </a:r>
          </a:p>
        </p:txBody>
      </p:sp>
      <p:pic>
        <p:nvPicPr>
          <p:cNvPr id="14" name="Imagen 13">
            <a:extLst>
              <a:ext uri="{FF2B5EF4-FFF2-40B4-BE49-F238E27FC236}">
                <a16:creationId xmlns:a16="http://schemas.microsoft.com/office/drawing/2014/main" id="{7A626044-63B2-9DF9-8283-F8E5B7A20167}"/>
              </a:ext>
            </a:extLst>
          </p:cNvPr>
          <p:cNvPicPr>
            <a:picLocks noChangeAspect="1"/>
          </p:cNvPicPr>
          <p:nvPr/>
        </p:nvPicPr>
        <p:blipFill>
          <a:blip r:embed="rId4"/>
          <a:stretch>
            <a:fillRect/>
          </a:stretch>
        </p:blipFill>
        <p:spPr>
          <a:xfrm>
            <a:off x="837464" y="2629198"/>
            <a:ext cx="902286" cy="902286"/>
          </a:xfrm>
          <a:prstGeom prst="rect">
            <a:avLst/>
          </a:prstGeom>
        </p:spPr>
      </p:pic>
      <p:pic>
        <p:nvPicPr>
          <p:cNvPr id="15" name="Imagen 14">
            <a:extLst>
              <a:ext uri="{FF2B5EF4-FFF2-40B4-BE49-F238E27FC236}">
                <a16:creationId xmlns:a16="http://schemas.microsoft.com/office/drawing/2014/main" id="{21C88925-A796-9177-F9ED-9DE175D351EE}"/>
              </a:ext>
            </a:extLst>
          </p:cNvPr>
          <p:cNvPicPr>
            <a:picLocks noChangeAspect="1"/>
          </p:cNvPicPr>
          <p:nvPr/>
        </p:nvPicPr>
        <p:blipFill>
          <a:blip r:embed="rId5"/>
          <a:stretch>
            <a:fillRect/>
          </a:stretch>
        </p:blipFill>
        <p:spPr>
          <a:xfrm>
            <a:off x="881674" y="4185018"/>
            <a:ext cx="902286" cy="1054699"/>
          </a:xfrm>
          <a:prstGeom prst="rect">
            <a:avLst/>
          </a:prstGeom>
        </p:spPr>
      </p:pic>
    </p:spTree>
    <p:extLst>
      <p:ext uri="{BB962C8B-B14F-4D97-AF65-F5344CB8AC3E}">
        <p14:creationId xmlns:p14="http://schemas.microsoft.com/office/powerpoint/2010/main" val="2104304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187AF-6E01-CAD1-63C2-FAD767DD74E3}"/>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56F36BD0-E2F3-30C5-7EA4-283545254E66}"/>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 Antecedentes</a:t>
            </a:r>
          </a:p>
        </p:txBody>
      </p:sp>
      <p:sp>
        <p:nvSpPr>
          <p:cNvPr id="9" name="Google Shape;80;p8">
            <a:extLst>
              <a:ext uri="{FF2B5EF4-FFF2-40B4-BE49-F238E27FC236}">
                <a16:creationId xmlns:a16="http://schemas.microsoft.com/office/drawing/2014/main" id="{A9DA4AF7-D8EF-19D7-CD05-95E2A35FC809}"/>
              </a:ext>
            </a:extLst>
          </p:cNvPr>
          <p:cNvSpPr txBox="1"/>
          <p:nvPr/>
        </p:nvSpPr>
        <p:spPr>
          <a:xfrm>
            <a:off x="254025" y="1353902"/>
            <a:ext cx="11799162" cy="10156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El H. Consejo Técnico (HCT), mediante Acuerdo número ACDO.SA2.HCT.28102025/326.P.DA, aprobó el “Programa de Arrendamiento Inmobiliario para el año 2026, IMSS-Arrendatario”, en el cual considera ejercer un presupuesto de 583.2 millones de pesos, y contempla:</a:t>
            </a:r>
          </a:p>
        </p:txBody>
      </p:sp>
      <p:pic>
        <p:nvPicPr>
          <p:cNvPr id="5" name="Imagen 4">
            <a:extLst>
              <a:ext uri="{FF2B5EF4-FFF2-40B4-BE49-F238E27FC236}">
                <a16:creationId xmlns:a16="http://schemas.microsoft.com/office/drawing/2014/main" id="{0587A6DF-7774-D399-FAA3-3C2506179FD4}"/>
              </a:ext>
            </a:extLst>
          </p:cNvPr>
          <p:cNvPicPr>
            <a:picLocks noChangeAspect="1"/>
          </p:cNvPicPr>
          <p:nvPr/>
        </p:nvPicPr>
        <p:blipFill>
          <a:blip r:embed="rId3"/>
          <a:stretch>
            <a:fillRect/>
          </a:stretch>
        </p:blipFill>
        <p:spPr>
          <a:xfrm>
            <a:off x="5979789" y="174420"/>
            <a:ext cx="755970" cy="755970"/>
          </a:xfrm>
          <a:prstGeom prst="rect">
            <a:avLst/>
          </a:prstGeom>
        </p:spPr>
      </p:pic>
      <p:sp>
        <p:nvSpPr>
          <p:cNvPr id="6" name="Google Shape;80;p8">
            <a:extLst>
              <a:ext uri="{FF2B5EF4-FFF2-40B4-BE49-F238E27FC236}">
                <a16:creationId xmlns:a16="http://schemas.microsoft.com/office/drawing/2014/main" id="{413F0B05-C7FB-0328-62E7-9F1DF72D3EA2}"/>
              </a:ext>
            </a:extLst>
          </p:cNvPr>
          <p:cNvSpPr txBox="1"/>
          <p:nvPr/>
        </p:nvSpPr>
        <p:spPr>
          <a:xfrm>
            <a:off x="1288606" y="2548066"/>
            <a:ext cx="9614787" cy="2554505"/>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Font typeface="Wingdings" panose="05000000000000000000" pitchFamily="2" charset="2"/>
              <a:buChar char="Ø"/>
            </a:pPr>
            <a:r>
              <a:rPr lang="es-MX" sz="2000" dirty="0">
                <a:solidFill>
                  <a:schemeClr val="dk1"/>
                </a:solidFill>
                <a:latin typeface="Noto Sans Regular"/>
                <a:ea typeface="Noto Sans"/>
                <a:cs typeface="Noto Sans Regular"/>
                <a:sym typeface="Noto Sans"/>
              </a:rPr>
              <a:t>Cancelar 3 arrendamientos.</a:t>
            </a:r>
          </a:p>
          <a:p>
            <a:pPr marL="0" marR="0" lvl="0" indent="0" algn="just" rtl="0">
              <a:spcBef>
                <a:spcPts val="0"/>
              </a:spcBef>
              <a:spcAft>
                <a:spcPts val="0"/>
              </a:spcAft>
              <a:buNone/>
            </a:pPr>
            <a:endParaRPr lang="es-MX" sz="2000" dirty="0">
              <a:solidFill>
                <a:schemeClr val="dk1"/>
              </a:solidFill>
              <a:latin typeface="Noto Sans Regular"/>
              <a:ea typeface="Noto Sans"/>
              <a:cs typeface="Noto Sans Regular"/>
              <a:sym typeface="Noto Sans"/>
            </a:endParaRPr>
          </a:p>
          <a:p>
            <a:pPr marL="342900" marR="0" lvl="0" indent="-342900" algn="just" rtl="0">
              <a:spcBef>
                <a:spcPts val="0"/>
              </a:spcBef>
              <a:spcAft>
                <a:spcPts val="0"/>
              </a:spcAft>
              <a:buFont typeface="Wingdings" panose="05000000000000000000" pitchFamily="2" charset="2"/>
              <a:buChar char="Ø"/>
            </a:pPr>
            <a:r>
              <a:rPr lang="es-MX" sz="2000" dirty="0">
                <a:solidFill>
                  <a:schemeClr val="dk1"/>
                </a:solidFill>
                <a:latin typeface="Noto Sans Regular"/>
                <a:ea typeface="Noto Sans"/>
                <a:cs typeface="Noto Sans Regular"/>
                <a:sym typeface="Noto Sans"/>
              </a:rPr>
              <a:t>Renovar 222 contratos (83 Renovación sin incremento y 139 Renovación con incremento). </a:t>
            </a:r>
          </a:p>
          <a:p>
            <a:pPr marL="0" marR="0" lvl="0" indent="0" algn="just" rtl="0">
              <a:spcBef>
                <a:spcPts val="0"/>
              </a:spcBef>
              <a:spcAft>
                <a:spcPts val="0"/>
              </a:spcAft>
              <a:buNone/>
            </a:pPr>
            <a:endParaRPr lang="es-MX" sz="2000" dirty="0">
              <a:solidFill>
                <a:schemeClr val="dk1"/>
              </a:solidFill>
              <a:latin typeface="Noto Sans Regular"/>
              <a:ea typeface="Noto Sans"/>
              <a:cs typeface="Noto Sans Regular"/>
              <a:sym typeface="Noto Sans"/>
            </a:endParaRPr>
          </a:p>
          <a:p>
            <a:pPr marL="342900" marR="0" lvl="0" indent="-342900" algn="just" rtl="0">
              <a:spcBef>
                <a:spcPts val="0"/>
              </a:spcBef>
              <a:spcAft>
                <a:spcPts val="0"/>
              </a:spcAft>
              <a:buFont typeface="Wingdings" panose="05000000000000000000" pitchFamily="2" charset="2"/>
              <a:buChar char="Ø"/>
            </a:pPr>
            <a:r>
              <a:rPr lang="es-MX" sz="2000" dirty="0">
                <a:solidFill>
                  <a:schemeClr val="dk1"/>
                </a:solidFill>
                <a:latin typeface="Noto Sans Regular"/>
                <a:ea typeface="Noto Sans"/>
                <a:cs typeface="Noto Sans Regular"/>
                <a:sym typeface="Noto Sans"/>
              </a:rPr>
              <a:t>Evaluar la sustitución de 50 inmuebles arrendados.</a:t>
            </a:r>
          </a:p>
          <a:p>
            <a:pPr marL="0" marR="0" lvl="0" indent="0" algn="just" rtl="0">
              <a:spcBef>
                <a:spcPts val="0"/>
              </a:spcBef>
              <a:spcAft>
                <a:spcPts val="0"/>
              </a:spcAft>
              <a:buNone/>
            </a:pPr>
            <a:endParaRPr lang="es-MX" sz="2000" dirty="0">
              <a:solidFill>
                <a:schemeClr val="dk1"/>
              </a:solidFill>
              <a:latin typeface="Noto Sans Regular"/>
              <a:ea typeface="Noto Sans"/>
              <a:cs typeface="Noto Sans Regular"/>
              <a:sym typeface="Noto Sans"/>
            </a:endParaRPr>
          </a:p>
          <a:p>
            <a:pPr marL="342900" marR="0" lvl="0" indent="-342900" algn="just" rtl="0">
              <a:spcBef>
                <a:spcPts val="0"/>
              </a:spcBef>
              <a:spcAft>
                <a:spcPts val="0"/>
              </a:spcAft>
              <a:buFont typeface="Wingdings" panose="05000000000000000000" pitchFamily="2" charset="2"/>
              <a:buChar char="Ø"/>
            </a:pPr>
            <a:r>
              <a:rPr lang="es-MX" sz="2000" dirty="0">
                <a:solidFill>
                  <a:schemeClr val="dk1"/>
                </a:solidFill>
                <a:latin typeface="Noto Sans Regular"/>
                <a:ea typeface="Noto Sans"/>
                <a:cs typeface="Noto Sans Regular"/>
                <a:sym typeface="Noto Sans"/>
              </a:rPr>
              <a:t>Realizar la contratación de 29 Nuevos Arrendamientos</a:t>
            </a:r>
          </a:p>
        </p:txBody>
      </p:sp>
    </p:spTree>
    <p:extLst>
      <p:ext uri="{BB962C8B-B14F-4D97-AF65-F5344CB8AC3E}">
        <p14:creationId xmlns:p14="http://schemas.microsoft.com/office/powerpoint/2010/main" val="935682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1230A-456E-378A-7CA7-3AE4908C3558}"/>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A62975CA-3C07-7E31-1241-3466271A0455}"/>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sp>
        <p:nvSpPr>
          <p:cNvPr id="9" name="Google Shape;80;p8">
            <a:extLst>
              <a:ext uri="{FF2B5EF4-FFF2-40B4-BE49-F238E27FC236}">
                <a16:creationId xmlns:a16="http://schemas.microsoft.com/office/drawing/2014/main" id="{3E8FD1B2-9DD5-A66A-83C2-4771C564F19D}"/>
              </a:ext>
            </a:extLst>
          </p:cNvPr>
          <p:cNvSpPr txBox="1"/>
          <p:nvPr/>
        </p:nvSpPr>
        <p:spPr>
          <a:xfrm>
            <a:off x="254025" y="1040995"/>
            <a:ext cx="11799162" cy="10156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Los OOAD solicitaron formalmente realizar las modificaciones a las figuras anteriormente autorizadas por ese Órgano Superior, remitiendo para tal efecto sus proyecciones con los cambios requeridos, así como sus nuevas necesidades.</a:t>
            </a:r>
          </a:p>
        </p:txBody>
      </p:sp>
      <p:pic>
        <p:nvPicPr>
          <p:cNvPr id="5" name="Imagen 4">
            <a:extLst>
              <a:ext uri="{FF2B5EF4-FFF2-40B4-BE49-F238E27FC236}">
                <a16:creationId xmlns:a16="http://schemas.microsoft.com/office/drawing/2014/main" id="{8120E713-52C8-F2E0-B41E-5F9B6EC3A471}"/>
              </a:ext>
            </a:extLst>
          </p:cNvPr>
          <p:cNvPicPr>
            <a:picLocks noChangeAspect="1"/>
          </p:cNvPicPr>
          <p:nvPr/>
        </p:nvPicPr>
        <p:blipFill>
          <a:blip r:embed="rId3"/>
          <a:stretch>
            <a:fillRect/>
          </a:stretch>
        </p:blipFill>
        <p:spPr>
          <a:xfrm>
            <a:off x="5979789" y="174420"/>
            <a:ext cx="755970" cy="755970"/>
          </a:xfrm>
          <a:prstGeom prst="rect">
            <a:avLst/>
          </a:prstGeom>
        </p:spPr>
      </p:pic>
      <p:sp>
        <p:nvSpPr>
          <p:cNvPr id="6" name="Google Shape;80;p8">
            <a:extLst>
              <a:ext uri="{FF2B5EF4-FFF2-40B4-BE49-F238E27FC236}">
                <a16:creationId xmlns:a16="http://schemas.microsoft.com/office/drawing/2014/main" id="{55C6E82E-C4D3-3DA5-FB59-F1873CD956C2}"/>
              </a:ext>
            </a:extLst>
          </p:cNvPr>
          <p:cNvSpPr txBox="1"/>
          <p:nvPr/>
        </p:nvSpPr>
        <p:spPr>
          <a:xfrm>
            <a:off x="507780" y="2576797"/>
            <a:ext cx="11474670" cy="2908448"/>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Font typeface="Wingdings" panose="05000000000000000000" pitchFamily="2" charset="2"/>
              <a:buChar char="v"/>
            </a:pPr>
            <a:r>
              <a:rPr lang="es-MX" sz="2000" dirty="0">
                <a:solidFill>
                  <a:schemeClr val="dk1"/>
                </a:solidFill>
                <a:latin typeface="Noto Sans Regular"/>
                <a:ea typeface="Noto Sans"/>
                <a:cs typeface="Noto Sans Regular"/>
                <a:sym typeface="Noto Sans"/>
              </a:rPr>
              <a:t>La falta de capacidad de almacenamiento de bienes terapéuticos y no terapéuticos, así como para el resguardo de bienes muebles embargados.</a:t>
            </a:r>
          </a:p>
          <a:p>
            <a:pPr marR="0" lvl="0" algn="just" rtl="0">
              <a:spcBef>
                <a:spcPts val="0"/>
              </a:spcBef>
              <a:spcAft>
                <a:spcPts val="0"/>
              </a:spcAft>
            </a:pPr>
            <a:endParaRPr lang="es-MX" sz="1100" dirty="0">
              <a:solidFill>
                <a:schemeClr val="dk1"/>
              </a:solidFill>
              <a:latin typeface="Noto Sans Regular"/>
              <a:ea typeface="Noto Sans"/>
              <a:cs typeface="Noto Sans Regular"/>
              <a:sym typeface="Noto Sans"/>
            </a:endParaRPr>
          </a:p>
          <a:p>
            <a:pPr marL="342900" marR="0" lvl="0" indent="-342900" algn="just" rtl="0">
              <a:spcBef>
                <a:spcPts val="0"/>
              </a:spcBef>
              <a:spcAft>
                <a:spcPts val="0"/>
              </a:spcAft>
              <a:buFont typeface="Wingdings" panose="05000000000000000000" pitchFamily="2" charset="2"/>
              <a:buChar char="v"/>
            </a:pPr>
            <a:r>
              <a:rPr lang="es-MX" sz="2000" dirty="0">
                <a:solidFill>
                  <a:schemeClr val="dk1"/>
                </a:solidFill>
                <a:latin typeface="Noto Sans Regular"/>
                <a:ea typeface="Noto Sans"/>
                <a:cs typeface="Noto Sans Regular"/>
                <a:sym typeface="Noto Sans"/>
              </a:rPr>
              <a:t>La manifestación de algunos arrendadores de no continuar con la relación contractual, solicitando la desocupación y entrega de sus inmuebles, motivando la sustitución de aquellos ocupados actualmente.</a:t>
            </a:r>
          </a:p>
          <a:p>
            <a:pPr marR="0" lvl="0" algn="just" rtl="0">
              <a:spcBef>
                <a:spcPts val="0"/>
              </a:spcBef>
              <a:spcAft>
                <a:spcPts val="0"/>
              </a:spcAft>
            </a:pPr>
            <a:endParaRPr lang="es-MX" sz="1100" dirty="0">
              <a:solidFill>
                <a:schemeClr val="dk1"/>
              </a:solidFill>
              <a:latin typeface="Noto Sans Regular"/>
              <a:ea typeface="Noto Sans"/>
              <a:cs typeface="Noto Sans Regular"/>
              <a:sym typeface="Noto Sans"/>
            </a:endParaRPr>
          </a:p>
          <a:p>
            <a:pPr marL="342900" marR="0" lvl="0" indent="-342900" algn="just" rtl="0">
              <a:spcBef>
                <a:spcPts val="0"/>
              </a:spcBef>
              <a:spcAft>
                <a:spcPts val="0"/>
              </a:spcAft>
              <a:buFont typeface="Wingdings" panose="05000000000000000000" pitchFamily="2" charset="2"/>
              <a:buChar char="v"/>
            </a:pPr>
            <a:r>
              <a:rPr lang="es-MX" sz="2000" dirty="0">
                <a:solidFill>
                  <a:schemeClr val="dk1"/>
                </a:solidFill>
                <a:latin typeface="Noto Sans Regular"/>
                <a:ea typeface="Noto Sans"/>
                <a:cs typeface="Noto Sans Regular"/>
                <a:sym typeface="Noto Sans"/>
              </a:rPr>
              <a:t>A la falta de espacios dignos para la prestación de los servicios, lo que incide en la incomodidad de la población derechohabiente y trabajadores, así como en el clima organizacional. </a:t>
            </a:r>
          </a:p>
        </p:txBody>
      </p:sp>
      <p:sp>
        <p:nvSpPr>
          <p:cNvPr id="4" name="Google Shape;78;p8">
            <a:extLst>
              <a:ext uri="{FF2B5EF4-FFF2-40B4-BE49-F238E27FC236}">
                <a16:creationId xmlns:a16="http://schemas.microsoft.com/office/drawing/2014/main" id="{A52AC0A6-6AFB-AF0E-9594-8FFB1B57E6A5}"/>
              </a:ext>
            </a:extLst>
          </p:cNvPr>
          <p:cNvSpPr txBox="1"/>
          <p:nvPr/>
        </p:nvSpPr>
        <p:spPr>
          <a:xfrm>
            <a:off x="254026" y="2116672"/>
            <a:ext cx="110805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000" b="1" dirty="0">
                <a:solidFill>
                  <a:srgbClr val="1E5B4F"/>
                </a:solidFill>
                <a:latin typeface="Noto Sans"/>
                <a:ea typeface="Noto Sans"/>
                <a:cs typeface="Noto Sans"/>
                <a:sym typeface="Noto Sans"/>
              </a:rPr>
              <a:t>Causas</a:t>
            </a:r>
          </a:p>
        </p:txBody>
      </p:sp>
    </p:spTree>
    <p:extLst>
      <p:ext uri="{BB962C8B-B14F-4D97-AF65-F5344CB8AC3E}">
        <p14:creationId xmlns:p14="http://schemas.microsoft.com/office/powerpoint/2010/main" val="982485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1CED6-BA93-70F3-BA7D-718FA4A80E2D}"/>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629D40C4-0DB2-42C2-DE52-A3F7012C24E7}"/>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sp>
        <p:nvSpPr>
          <p:cNvPr id="9" name="Google Shape;80;p8">
            <a:extLst>
              <a:ext uri="{FF2B5EF4-FFF2-40B4-BE49-F238E27FC236}">
                <a16:creationId xmlns:a16="http://schemas.microsoft.com/office/drawing/2014/main" id="{D70FF5DE-7C36-35E2-D85C-D2C11F0FA513}"/>
              </a:ext>
            </a:extLst>
          </p:cNvPr>
          <p:cNvSpPr txBox="1"/>
          <p:nvPr/>
        </p:nvSpPr>
        <p:spPr>
          <a:xfrm>
            <a:off x="254025" y="1040995"/>
            <a:ext cx="11799162" cy="10156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Diversos OOAD solicitaron formalmente realizar las modificaciones a las figuras anteriormente autorizadas por ese Órgano Superior, remitiendo para tal efecto sus proyecciones con los cambios, así como sus nuevas necesidades.</a:t>
            </a:r>
          </a:p>
        </p:txBody>
      </p:sp>
      <p:pic>
        <p:nvPicPr>
          <p:cNvPr id="5" name="Imagen 4">
            <a:extLst>
              <a:ext uri="{FF2B5EF4-FFF2-40B4-BE49-F238E27FC236}">
                <a16:creationId xmlns:a16="http://schemas.microsoft.com/office/drawing/2014/main" id="{2F6ADE67-673E-19F4-E289-A687BF06C8C9}"/>
              </a:ext>
            </a:extLst>
          </p:cNvPr>
          <p:cNvPicPr>
            <a:picLocks noChangeAspect="1"/>
          </p:cNvPicPr>
          <p:nvPr/>
        </p:nvPicPr>
        <p:blipFill>
          <a:blip r:embed="rId3"/>
          <a:stretch>
            <a:fillRect/>
          </a:stretch>
        </p:blipFill>
        <p:spPr>
          <a:xfrm>
            <a:off x="5979789" y="174420"/>
            <a:ext cx="755970" cy="755970"/>
          </a:xfrm>
          <a:prstGeom prst="rect">
            <a:avLst/>
          </a:prstGeom>
        </p:spPr>
      </p:pic>
      <p:graphicFrame>
        <p:nvGraphicFramePr>
          <p:cNvPr id="10" name="Tabla 9">
            <a:extLst>
              <a:ext uri="{FF2B5EF4-FFF2-40B4-BE49-F238E27FC236}">
                <a16:creationId xmlns:a16="http://schemas.microsoft.com/office/drawing/2014/main" id="{7A003396-3D38-86A6-710D-3C2EE35A8E9C}"/>
              </a:ext>
            </a:extLst>
          </p:cNvPr>
          <p:cNvGraphicFramePr>
            <a:graphicFrameLocks noGrp="1"/>
          </p:cNvGraphicFramePr>
          <p:nvPr>
            <p:extLst>
              <p:ext uri="{D42A27DB-BD31-4B8C-83A1-F6EECF244321}">
                <p14:modId xmlns:p14="http://schemas.microsoft.com/office/powerpoint/2010/main" val="830445134"/>
              </p:ext>
            </p:extLst>
          </p:nvPr>
        </p:nvGraphicFramePr>
        <p:xfrm>
          <a:off x="2101846" y="2056617"/>
          <a:ext cx="9267825" cy="3963183"/>
        </p:xfrm>
        <a:graphic>
          <a:graphicData uri="http://schemas.openxmlformats.org/drawingml/2006/table">
            <a:tbl>
              <a:tblPr firstRow="1" firstCol="1" bandRow="1"/>
              <a:tblGrid>
                <a:gridCol w="401565">
                  <a:extLst>
                    <a:ext uri="{9D8B030D-6E8A-4147-A177-3AD203B41FA5}">
                      <a16:colId xmlns:a16="http://schemas.microsoft.com/office/drawing/2014/main" val="1363752456"/>
                    </a:ext>
                  </a:extLst>
                </a:gridCol>
                <a:gridCol w="1177327">
                  <a:extLst>
                    <a:ext uri="{9D8B030D-6E8A-4147-A177-3AD203B41FA5}">
                      <a16:colId xmlns:a16="http://schemas.microsoft.com/office/drawing/2014/main" val="4272273432"/>
                    </a:ext>
                  </a:extLst>
                </a:gridCol>
                <a:gridCol w="2327456">
                  <a:extLst>
                    <a:ext uri="{9D8B030D-6E8A-4147-A177-3AD203B41FA5}">
                      <a16:colId xmlns:a16="http://schemas.microsoft.com/office/drawing/2014/main" val="3966903317"/>
                    </a:ext>
                  </a:extLst>
                </a:gridCol>
                <a:gridCol w="1536870">
                  <a:extLst>
                    <a:ext uri="{9D8B030D-6E8A-4147-A177-3AD203B41FA5}">
                      <a16:colId xmlns:a16="http://schemas.microsoft.com/office/drawing/2014/main" val="3638453380"/>
                    </a:ext>
                  </a:extLst>
                </a:gridCol>
                <a:gridCol w="869644">
                  <a:extLst>
                    <a:ext uri="{9D8B030D-6E8A-4147-A177-3AD203B41FA5}">
                      <a16:colId xmlns:a16="http://schemas.microsoft.com/office/drawing/2014/main" val="983517363"/>
                    </a:ext>
                  </a:extLst>
                </a:gridCol>
                <a:gridCol w="869644">
                  <a:extLst>
                    <a:ext uri="{9D8B030D-6E8A-4147-A177-3AD203B41FA5}">
                      <a16:colId xmlns:a16="http://schemas.microsoft.com/office/drawing/2014/main" val="3095197471"/>
                    </a:ext>
                  </a:extLst>
                </a:gridCol>
                <a:gridCol w="2085319">
                  <a:extLst>
                    <a:ext uri="{9D8B030D-6E8A-4147-A177-3AD203B41FA5}">
                      <a16:colId xmlns:a16="http://schemas.microsoft.com/office/drawing/2014/main" val="3153829240"/>
                    </a:ext>
                  </a:extLst>
                </a:gridCol>
              </a:tblGrid>
              <a:tr h="142388">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No.</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Dirección del Inmueble Arrendado</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Autorizado </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Solicitud de Modificación</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No. de Oficio</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extLst>
                  <a:ext uri="{0D108BD9-81ED-4DB2-BD59-A6C34878D82A}">
                    <a16:rowId xmlns:a16="http://schemas.microsoft.com/office/drawing/2014/main" val="2833321537"/>
                  </a:ext>
                </a:extLst>
              </a:tr>
              <a:tr h="741045">
                <a:tc>
                  <a:txBody>
                    <a:bodyPr/>
                    <a:lstStyle/>
                    <a:p>
                      <a:pPr algn="ctr" fontAlgn="ctr">
                        <a:lnSpc>
                          <a:spcPct val="115000"/>
                        </a:lnSpc>
                        <a:spcAft>
                          <a:spcPts val="1000"/>
                        </a:spcAft>
                        <a:buNone/>
                      </a:pPr>
                      <a:r>
                        <a:rPr lang="es-MX" sz="1000" b="1">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1</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dirty="0">
                          <a:effectLst/>
                          <a:latin typeface="Noto Sans" panose="020B0502040504020204" pitchFamily="34" charset="0"/>
                          <a:ea typeface="Calibri" panose="020F0502020204030204" pitchFamily="34" charset="0"/>
                          <a:cs typeface="Times New Roman" panose="02020603050405020304" pitchFamily="18" charset="0"/>
                        </a:rPr>
                        <a:t>Colima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Calle 5 de Mayo No. 33, Colonia Centro, C.P. 28100, Tecomán, Colima.</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effectLst/>
                          <a:latin typeface="Noto Sans" panose="020B0502040504020204" pitchFamily="34" charset="0"/>
                          <a:ea typeface="MS Mincho" panose="02020609040205080304" pitchFamily="49" charset="-128"/>
                          <a:cs typeface="Times New Roman" panose="02020603050405020304" pitchFamily="18" charset="0"/>
                        </a:rPr>
                        <a:t>Renovación sin Incremento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Sustitución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a:cs typeface="Times New Roman" panose="02020603050405020304" pitchFamily="18" charset="0"/>
                        </a:rPr>
                        <a:t>069001 140100/2026</a:t>
                      </a:r>
                      <a:endParaRPr lang="es-MX" sz="1100" dirty="0">
                        <a:effectLst/>
                        <a:latin typeface="Calibri" panose="020F0502020204030204" pitchFamily="34" charset="0"/>
                        <a:ea typeface="Noto Sans"/>
                        <a:cs typeface="Times New Roman" panose="02020603050405020304" pitchFamily="18" charset="0"/>
                      </a:endParaRPr>
                    </a:p>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a:cs typeface="Times New Roman" panose="02020603050405020304" pitchFamily="18" charset="0"/>
                        </a:rPr>
                        <a:t>Del 08 de enero de 2026</a:t>
                      </a:r>
                      <a:endParaRPr lang="es-MX" sz="1100" dirty="0">
                        <a:effectLst/>
                        <a:latin typeface="Calibri" panose="020F0502020204030204" pitchFamily="34" charset="0"/>
                        <a:ea typeface="Noto Sans"/>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48987292"/>
                  </a:ext>
                </a:extLst>
              </a:tr>
              <a:tr h="758190">
                <a:tc>
                  <a:txBody>
                    <a:bodyPr/>
                    <a:lstStyle/>
                    <a:p>
                      <a:pPr algn="ctr" fontAlgn="ctr">
                        <a:lnSpc>
                          <a:spcPct val="115000"/>
                        </a:lnSpc>
                        <a:spcAft>
                          <a:spcPts val="1000"/>
                        </a:spcAft>
                        <a:buNone/>
                      </a:pPr>
                      <a:r>
                        <a:rPr lang="es-MX" sz="1000" b="1">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a:effectLst/>
                          <a:latin typeface="Noto Sans" panose="020B0502040504020204" pitchFamily="34" charset="0"/>
                          <a:ea typeface="Calibri" panose="020F0502020204030204" pitchFamily="34" charset="0"/>
                          <a:cs typeface="Times New Roman" panose="02020603050405020304" pitchFamily="18" charset="0"/>
                        </a:rPr>
                        <a:t>Hidalgo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Boulevard Luid Donaldo Colosio No. 4604, Fraccionamiento del Palmar II, C.P. 42088, Pachuca, Hidalgo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Oficinas Administrativas Delegacionales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(Sede)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MS Mincho" panose="02020609040205080304" pitchFamily="49" charset="-128"/>
                          <a:cs typeface="Times New Roman" panose="02020603050405020304" pitchFamily="18" charset="0"/>
                        </a:rPr>
                        <a:t>Renovación sin Incremento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Renovación con Incremento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139001 050100/002/2026</a:t>
                      </a:r>
                    </a:p>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Del 08 de enero de 2026</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65164085"/>
                  </a:ext>
                </a:extLst>
              </a:tr>
              <a:tr h="630978">
                <a:tc>
                  <a:txBody>
                    <a:bodyPr/>
                    <a:lstStyle/>
                    <a:p>
                      <a:pPr algn="ctr" fontAlgn="ctr">
                        <a:lnSpc>
                          <a:spcPct val="115000"/>
                        </a:lnSpc>
                        <a:spcAft>
                          <a:spcPts val="1000"/>
                        </a:spcAft>
                        <a:buNone/>
                      </a:pPr>
                      <a:r>
                        <a:rPr lang="es-MX" sz="1000" b="1">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tab pos="2266950" algn="l"/>
                        </a:tabLst>
                        <a:defRPr/>
                      </a:pPr>
                      <a:r>
                        <a:rPr lang="es-MX" sz="1000" b="1"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Estado de México Oriente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100" dirty="0">
                          <a:effectLst/>
                          <a:latin typeface="Calibri" panose="020F0502020204030204" pitchFamily="34" charset="0"/>
                          <a:ea typeface="Calibri" panose="020F0502020204030204" pitchFamily="34" charset="0"/>
                          <a:cs typeface="Times New Roman" panose="02020603050405020304" pitchFamily="18" charset="0"/>
                        </a:rPr>
                        <a:t>Calle Recursos Hidráulicos No. 2, Col. La Loma, C.P. 54060, Tlalnepantla, Estado de México, </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pPr>
                      <a:r>
                        <a:rPr lang="es-MX" sz="1100" dirty="0">
                          <a:effectLst/>
                          <a:latin typeface="Calibri" panose="020F0502020204030204" pitchFamily="34" charset="0"/>
                          <a:ea typeface="Calibri" panose="020F0502020204030204" pitchFamily="34" charset="0"/>
                          <a:cs typeface="Times New Roman" panose="02020603050405020304" pitchFamily="18" charset="0"/>
                        </a:rPr>
                        <a:t>Oficinas Administrativas Delegacionales</a:t>
                      </a:r>
                    </a:p>
                    <a:p>
                      <a:pPr algn="ctr">
                        <a:lnSpc>
                          <a:spcPct val="115000"/>
                        </a:lnSpc>
                        <a:spcAft>
                          <a:spcPts val="0"/>
                        </a:spcAft>
                        <a:buNone/>
                      </a:pPr>
                      <a:r>
                        <a:rPr lang="es-MX" sz="1100" dirty="0">
                          <a:effectLst/>
                          <a:latin typeface="Calibri" panose="020F0502020204030204" pitchFamily="34" charset="0"/>
                          <a:ea typeface="Calibri" panose="020F0502020204030204" pitchFamily="34" charset="0"/>
                          <a:cs typeface="Times New Roman" panose="02020603050405020304" pitchFamily="18" charset="0"/>
                        </a:rPr>
                        <a:t>(Sede)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MS Mincho" panose="02020609040205080304" pitchFamily="49" charset="-128"/>
                          <a:cs typeface="Times New Roman" panose="02020603050405020304" pitchFamily="18" charset="0"/>
                        </a:rPr>
                        <a:t>Renovación sin Incremento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Renovación con Incremento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159001100100/JSA/1605/2025</a:t>
                      </a:r>
                    </a:p>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Del 27 de noviembre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77686572"/>
                  </a:ext>
                </a:extLst>
              </a:tr>
              <a:tr h="758190">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4</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dirty="0">
                          <a:effectLst/>
                          <a:latin typeface="Noto Sans" panose="020B0502040504020204" pitchFamily="34" charset="0"/>
                          <a:ea typeface="Calibri" panose="020F0502020204030204" pitchFamily="34" charset="0"/>
                          <a:cs typeface="Times New Roman" panose="02020603050405020304" pitchFamily="18" charset="0"/>
                        </a:rPr>
                        <a:t>Estado de México Poniente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José María Pino Suárez No. 202, Colonia Santa Clara, C.P. 50090, Toluca, Estado de México Poniente</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Oficinas Administrativas de la Jefatura de Servicios Jurídicos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effectLst/>
                          <a:latin typeface="Noto Sans" panose="020B0502040504020204" pitchFamily="34" charset="0"/>
                          <a:ea typeface="Calibri" panose="020F0502020204030204" pitchFamily="34" charset="0"/>
                          <a:cs typeface="Times New Roman" panose="02020603050405020304" pitchFamily="18" charset="0"/>
                        </a:rPr>
                        <a:t>Renovación con Incremento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effectLst/>
                          <a:latin typeface="Noto Sans" panose="020B0502040504020204" pitchFamily="34" charset="0"/>
                          <a:ea typeface="Calibri" panose="020F0502020204030204" pitchFamily="34" charset="0"/>
                          <a:cs typeface="Times New Roman" panose="02020603050405020304" pitchFamily="18" charset="0"/>
                        </a:rPr>
                        <a:t>Sustitución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169001100100/TDJOA/1556/2025</a:t>
                      </a:r>
                    </a:p>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Del 30 de octubre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239005806"/>
                  </a:ext>
                </a:extLst>
              </a:tr>
              <a:tr h="716005">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5</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a:effectLst/>
                          <a:latin typeface="Noto Sans" panose="020B0502040504020204" pitchFamily="34" charset="0"/>
                          <a:ea typeface="Calibri" panose="020F0502020204030204" pitchFamily="34" charset="0"/>
                          <a:cs typeface="Times New Roman" panose="02020603050405020304" pitchFamily="18" charset="0"/>
                        </a:rPr>
                        <a:t>Morelos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Calle Paraíso </a:t>
                      </a:r>
                      <a:r>
                        <a:rPr lang="es-MX" sz="1000" dirty="0" err="1">
                          <a:effectLst/>
                          <a:latin typeface="Noto Sans" panose="020B0502040504020204" pitchFamily="34" charset="0"/>
                          <a:ea typeface="Calibri" panose="020F0502020204030204" pitchFamily="34" charset="0"/>
                          <a:cs typeface="Times New Roman" panose="02020603050405020304" pitchFamily="18" charset="0"/>
                        </a:rPr>
                        <a:t>Nº</a:t>
                      </a:r>
                      <a:r>
                        <a:rPr lang="es-MX" sz="1000" dirty="0">
                          <a:effectLst/>
                          <a:latin typeface="Noto Sans" panose="020B0502040504020204" pitchFamily="34" charset="0"/>
                          <a:ea typeface="Calibri" panose="020F0502020204030204" pitchFamily="34" charset="0"/>
                          <a:cs typeface="Times New Roman" panose="02020603050405020304" pitchFamily="18" charset="0"/>
                        </a:rPr>
                        <a:t>. 24, Colonia Barrio de San Miguel, C.P. 62520, Tepoztlán, Morelos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Unidad de Medicina Familiar </a:t>
                      </a:r>
                      <a:r>
                        <a:rPr lang="es-MX" sz="1000" dirty="0" err="1">
                          <a:effectLst/>
                          <a:latin typeface="Noto Sans" panose="020B0502040504020204" pitchFamily="34" charset="0"/>
                          <a:ea typeface="Calibri" panose="020F0502020204030204" pitchFamily="34" charset="0"/>
                          <a:cs typeface="Times New Roman" panose="02020603050405020304" pitchFamily="18" charset="0"/>
                        </a:rPr>
                        <a:t>Nº</a:t>
                      </a:r>
                      <a:r>
                        <a:rPr lang="es-MX" sz="1000" dirty="0">
                          <a:effectLst/>
                          <a:latin typeface="Noto Sans" panose="020B0502040504020204" pitchFamily="34" charset="0"/>
                          <a:ea typeface="Calibri" panose="020F0502020204030204" pitchFamily="34" charset="0"/>
                          <a:cs typeface="Times New Roman" panose="02020603050405020304" pitchFamily="18" charset="0"/>
                        </a:rPr>
                        <a:t>. 19</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MS Mincho" panose="02020609040205080304" pitchFamily="49" charset="-128"/>
                          <a:cs typeface="Times New Roman" panose="02020603050405020304" pitchFamily="18" charset="0"/>
                        </a:rPr>
                        <a:t>Renovación sin Incremento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Renovación con Incremento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189001 100100/DCSG/2885/2025</a:t>
                      </a:r>
                    </a:p>
                    <a:p>
                      <a:pPr marL="81915" marR="73025" algn="ctr" defTabSz="914400" rtl="0" eaLnBrk="1" fontAlgn="ctr" latinLnBrk="0" hangingPunct="1">
                        <a:lnSpc>
                          <a:spcPct val="115000"/>
                        </a:lnSpc>
                        <a:spcAft>
                          <a:spcPts val="0"/>
                        </a:spcAft>
                        <a:buNone/>
                        <a:tabLst>
                          <a:tab pos="2266950" algn="l"/>
                        </a:tabLst>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Del 12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627085483"/>
                  </a:ext>
                </a:extLst>
              </a:tr>
            </a:tbl>
          </a:graphicData>
        </a:graphic>
      </p:graphicFrame>
      <p:sp>
        <p:nvSpPr>
          <p:cNvPr id="12" name="CuadroTexto 11">
            <a:extLst>
              <a:ext uri="{FF2B5EF4-FFF2-40B4-BE49-F238E27FC236}">
                <a16:creationId xmlns:a16="http://schemas.microsoft.com/office/drawing/2014/main" id="{4F4CA7E5-F4EA-D7C8-B2A9-69AB379EF168}"/>
              </a:ext>
            </a:extLst>
          </p:cNvPr>
          <p:cNvSpPr txBox="1"/>
          <p:nvPr/>
        </p:nvSpPr>
        <p:spPr>
          <a:xfrm>
            <a:off x="140609" y="3495753"/>
            <a:ext cx="1961237" cy="630942"/>
          </a:xfrm>
          <a:prstGeom prst="rect">
            <a:avLst/>
          </a:prstGeom>
          <a:noFill/>
        </p:spPr>
        <p:txBody>
          <a:bodyPr wrap="square">
            <a:spAutoFit/>
          </a:bodyPr>
          <a:lstStyle/>
          <a:p>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Modificaciones</a:t>
            </a:r>
          </a:p>
          <a:p>
            <a:pPr algn="ctr"/>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1/4</a:t>
            </a:r>
            <a:endParaRPr lang="es-MX" sz="1750"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Tree>
    <p:extLst>
      <p:ext uri="{BB962C8B-B14F-4D97-AF65-F5344CB8AC3E}">
        <p14:creationId xmlns:p14="http://schemas.microsoft.com/office/powerpoint/2010/main" val="2899976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2301B-7479-D21C-6D9B-E00D23D33C9B}"/>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1563185F-3047-C5C9-FBFE-5E6E548EB31F}"/>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pic>
        <p:nvPicPr>
          <p:cNvPr id="5" name="Imagen 4">
            <a:extLst>
              <a:ext uri="{FF2B5EF4-FFF2-40B4-BE49-F238E27FC236}">
                <a16:creationId xmlns:a16="http://schemas.microsoft.com/office/drawing/2014/main" id="{02E125D2-78B0-8144-E3AA-A7D40139F7BA}"/>
              </a:ext>
            </a:extLst>
          </p:cNvPr>
          <p:cNvPicPr>
            <a:picLocks noChangeAspect="1"/>
          </p:cNvPicPr>
          <p:nvPr/>
        </p:nvPicPr>
        <p:blipFill>
          <a:blip r:embed="rId3"/>
          <a:stretch>
            <a:fillRect/>
          </a:stretch>
        </p:blipFill>
        <p:spPr>
          <a:xfrm>
            <a:off x="5979789" y="174420"/>
            <a:ext cx="755970" cy="755970"/>
          </a:xfrm>
          <a:prstGeom prst="rect">
            <a:avLst/>
          </a:prstGeom>
        </p:spPr>
      </p:pic>
      <p:graphicFrame>
        <p:nvGraphicFramePr>
          <p:cNvPr id="10" name="Tabla 9">
            <a:extLst>
              <a:ext uri="{FF2B5EF4-FFF2-40B4-BE49-F238E27FC236}">
                <a16:creationId xmlns:a16="http://schemas.microsoft.com/office/drawing/2014/main" id="{0AB3609A-0192-4272-479F-B4BE17C4CEB1}"/>
              </a:ext>
            </a:extLst>
          </p:cNvPr>
          <p:cNvGraphicFramePr>
            <a:graphicFrameLocks noGrp="1"/>
          </p:cNvGraphicFramePr>
          <p:nvPr>
            <p:extLst>
              <p:ext uri="{D42A27DB-BD31-4B8C-83A1-F6EECF244321}">
                <p14:modId xmlns:p14="http://schemas.microsoft.com/office/powerpoint/2010/main" val="923885637"/>
              </p:ext>
            </p:extLst>
          </p:nvPr>
        </p:nvGraphicFramePr>
        <p:xfrm>
          <a:off x="2284425" y="1535273"/>
          <a:ext cx="9334498" cy="3787454"/>
        </p:xfrm>
        <a:graphic>
          <a:graphicData uri="http://schemas.openxmlformats.org/drawingml/2006/table">
            <a:tbl>
              <a:tblPr firstRow="1" firstCol="1" bandRow="1"/>
              <a:tblGrid>
                <a:gridCol w="564733">
                  <a:extLst>
                    <a:ext uri="{9D8B030D-6E8A-4147-A177-3AD203B41FA5}">
                      <a16:colId xmlns:a16="http://schemas.microsoft.com/office/drawing/2014/main" val="1363752456"/>
                    </a:ext>
                  </a:extLst>
                </a:gridCol>
                <a:gridCol w="1209192">
                  <a:extLst>
                    <a:ext uri="{9D8B030D-6E8A-4147-A177-3AD203B41FA5}">
                      <a16:colId xmlns:a16="http://schemas.microsoft.com/office/drawing/2014/main" val="4272273432"/>
                    </a:ext>
                  </a:extLst>
                </a:gridCol>
                <a:gridCol w="2248681">
                  <a:extLst>
                    <a:ext uri="{9D8B030D-6E8A-4147-A177-3AD203B41FA5}">
                      <a16:colId xmlns:a16="http://schemas.microsoft.com/office/drawing/2014/main" val="3966903317"/>
                    </a:ext>
                  </a:extLst>
                </a:gridCol>
                <a:gridCol w="1484852">
                  <a:extLst>
                    <a:ext uri="{9D8B030D-6E8A-4147-A177-3AD203B41FA5}">
                      <a16:colId xmlns:a16="http://schemas.microsoft.com/office/drawing/2014/main" val="3638453380"/>
                    </a:ext>
                  </a:extLst>
                </a:gridCol>
                <a:gridCol w="840210">
                  <a:extLst>
                    <a:ext uri="{9D8B030D-6E8A-4147-A177-3AD203B41FA5}">
                      <a16:colId xmlns:a16="http://schemas.microsoft.com/office/drawing/2014/main" val="983517363"/>
                    </a:ext>
                  </a:extLst>
                </a:gridCol>
                <a:gridCol w="840210">
                  <a:extLst>
                    <a:ext uri="{9D8B030D-6E8A-4147-A177-3AD203B41FA5}">
                      <a16:colId xmlns:a16="http://schemas.microsoft.com/office/drawing/2014/main" val="3095197471"/>
                    </a:ext>
                  </a:extLst>
                </a:gridCol>
                <a:gridCol w="2146620">
                  <a:extLst>
                    <a:ext uri="{9D8B030D-6E8A-4147-A177-3AD203B41FA5}">
                      <a16:colId xmlns:a16="http://schemas.microsoft.com/office/drawing/2014/main" val="3153829240"/>
                    </a:ext>
                  </a:extLst>
                </a:gridCol>
              </a:tblGrid>
              <a:tr h="370508">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No.</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Dirección del Inmueble Arrendado</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Autorizado </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Solicitud de Modificación</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No. de Oficio</a:t>
                      </a:r>
                      <a:endParaRPr lang="es-MX"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extLst>
                  <a:ext uri="{0D108BD9-81ED-4DB2-BD59-A6C34878D82A}">
                    <a16:rowId xmlns:a16="http://schemas.microsoft.com/office/drawing/2014/main" val="2833321537"/>
                  </a:ext>
                </a:extLst>
              </a:tr>
              <a:tr h="671282">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dirty="0">
                          <a:effectLst/>
                          <a:latin typeface="Noto Sans" panose="020B0502040504020204" pitchFamily="34" charset="0"/>
                          <a:ea typeface="Calibri" panose="020F0502020204030204" pitchFamily="34" charset="0"/>
                          <a:cs typeface="Times New Roman" panose="02020603050405020304" pitchFamily="18" charset="0"/>
                        </a:rPr>
                        <a:t>Morelos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Calle Reforma </a:t>
                      </a:r>
                      <a:r>
                        <a:rPr lang="es-MX" sz="1000" dirty="0" err="1">
                          <a:effectLst/>
                          <a:latin typeface="Noto Sans" panose="020B0502040504020204" pitchFamily="34" charset="0"/>
                          <a:ea typeface="Calibri" panose="020F0502020204030204" pitchFamily="34" charset="0"/>
                          <a:cs typeface="Times New Roman" panose="02020603050405020304" pitchFamily="18" charset="0"/>
                        </a:rPr>
                        <a:t>Nº</a:t>
                      </a:r>
                      <a:r>
                        <a:rPr lang="es-MX" sz="1000" dirty="0">
                          <a:effectLst/>
                          <a:latin typeface="Noto Sans" panose="020B0502040504020204" pitchFamily="34" charset="0"/>
                          <a:ea typeface="Calibri" panose="020F0502020204030204" pitchFamily="34" charset="0"/>
                          <a:cs typeface="Times New Roman" panose="02020603050405020304" pitchFamily="18" charset="0"/>
                        </a:rPr>
                        <a:t>. 1 Colonia Casasano, C.P. 62748, Cuautla, Morelos</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Calibri" panose="020F0502020204030204" pitchFamily="34" charset="0"/>
                          <a:cs typeface="Times New Roman" panose="02020603050405020304" pitchFamily="18" charset="0"/>
                        </a:rPr>
                        <a:t>Unidad de Medicina Familiar N.º. 15</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MS Mincho" panose="02020609040205080304" pitchFamily="49" charset="-128"/>
                          <a:cs typeface="Times New Roman" panose="02020603050405020304" pitchFamily="18" charset="0"/>
                        </a:rPr>
                        <a:t>Renovación sin Incremento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Sustitución</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189001 100100/DCSG/2885/2025</a:t>
                      </a:r>
                    </a:p>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a:cs typeface="Times New Roman" panose="02020603050405020304" pitchFamily="18" charset="0"/>
                        </a:rPr>
                        <a:t>Del 12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48987292"/>
                  </a:ext>
                </a:extLst>
              </a:tr>
              <a:tr h="540143">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Puebla</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dirty="0">
                          <a:effectLst/>
                          <a:latin typeface="Noto Sans" panose="020B0502040504020204" pitchFamily="34" charset="0"/>
                          <a:ea typeface="Noto Sans" panose="020B0502040504020204" pitchFamily="34" charset="0"/>
                          <a:cs typeface="Noto Sans" panose="020B0502040504020204" pitchFamily="34" charset="0"/>
                        </a:rPr>
                        <a:t>Av. Revolución N° 5 Colonia Centro, CP73900, Tlatlauitepec, Puebla</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tab pos="2266950" algn="l"/>
                        </a:tabLst>
                        <a:defRPr/>
                      </a:pPr>
                      <a:r>
                        <a:rPr lang="es-MX" sz="1000" dirty="0">
                          <a:effectLst/>
                          <a:latin typeface="Noto Sans" panose="020B0502040504020204" pitchFamily="34" charset="0"/>
                          <a:ea typeface="Calibri" panose="020F0502020204030204" pitchFamily="34" charset="0"/>
                          <a:cs typeface="Times New Roman" panose="02020603050405020304" pitchFamily="18" charset="0"/>
                        </a:rPr>
                        <a:t>Unidad de Medicina Familiar N.º. 46</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s-MX" sz="1000" dirty="0">
                          <a:effectLst/>
                          <a:latin typeface="Noto Sans" panose="020B0502040504020204" pitchFamily="34" charset="0"/>
                          <a:ea typeface="MS Mincho" panose="02020609040205080304" pitchFamily="49" charset="-128"/>
                          <a:cs typeface="Times New Roman" panose="02020603050405020304" pitchFamily="18" charset="0"/>
                        </a:rPr>
                        <a:t>Renovación sin Incremento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s-MX" sz="1000" dirty="0">
                          <a:effectLst/>
                          <a:latin typeface="Noto Sans" panose="020B0502040504020204" pitchFamily="34" charset="0"/>
                          <a:ea typeface="MS Mincho" panose="02020609040205080304" pitchFamily="49" charset="-128"/>
                          <a:cs typeface="Times New Roman" panose="02020603050405020304" pitchFamily="18" charset="0"/>
                        </a:rPr>
                        <a:t>Renovación con Incremento</a:t>
                      </a:r>
                      <a:endParaRPr lang="es-MX"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a:lnSpc>
                          <a:spcPct val="115000"/>
                        </a:lnSpc>
                        <a:spcAft>
                          <a:spcPts val="0"/>
                        </a:spcAft>
                        <a:buNone/>
                        <a:tabLst>
                          <a:tab pos="2266950" algn="l"/>
                        </a:tabLst>
                      </a:pPr>
                      <a:r>
                        <a:rPr lang="es-MX" sz="1000" dirty="0">
                          <a:effectLst/>
                          <a:latin typeface="Noto Sans" panose="020B0502040504020204" pitchFamily="34" charset="0"/>
                          <a:ea typeface="Noto Sans" panose="020B0502040504020204" pitchFamily="34" charset="0"/>
                          <a:cs typeface="Noto Sans" panose="020B0502040504020204" pitchFamily="34" charset="0"/>
                        </a:rPr>
                        <a:t>229001130100/DC/005/2026 </a:t>
                      </a:r>
                    </a:p>
                    <a:p>
                      <a:pPr marL="81915" marR="73025" algn="ctr">
                        <a:lnSpc>
                          <a:spcPct val="115000"/>
                        </a:lnSpc>
                        <a:spcAft>
                          <a:spcPts val="0"/>
                        </a:spcAft>
                        <a:buNone/>
                        <a:tabLst>
                          <a:tab pos="2266950" algn="l"/>
                        </a:tabLst>
                      </a:pPr>
                      <a:r>
                        <a:rPr lang="es-MX" sz="1000" dirty="0">
                          <a:effectLst/>
                          <a:latin typeface="Noto Sans" panose="020B0502040504020204" pitchFamily="34" charset="0"/>
                          <a:ea typeface="Noto Sans" panose="020B0502040504020204" pitchFamily="34" charset="0"/>
                          <a:cs typeface="Noto Sans" panose="020B0502040504020204" pitchFamily="34" charset="0"/>
                        </a:rPr>
                        <a:t>Del 12 de enero de 2026</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65164085"/>
                  </a:ext>
                </a:extLst>
              </a:tr>
              <a:tr h="716284">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Sonora</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dirty="0">
                          <a:effectLst/>
                          <a:latin typeface="Noto Sans" panose="020B0502040504020204" pitchFamily="34" charset="0"/>
                          <a:ea typeface="Noto Sans" panose="020B0502040504020204" pitchFamily="34" charset="0"/>
                          <a:cs typeface="Noto Sans" panose="020B0502040504020204" pitchFamily="34" charset="0"/>
                        </a:rPr>
                        <a:t>Calle 14 de Abril y Alberto Gutiérrez </a:t>
                      </a:r>
                      <a:r>
                        <a:rPr lang="es-MX" sz="1000" dirty="0" err="1">
                          <a:effectLst/>
                          <a:latin typeface="Noto Sans" panose="020B0502040504020204" pitchFamily="34" charset="0"/>
                          <a:ea typeface="Noto Sans" panose="020B0502040504020204" pitchFamily="34" charset="0"/>
                          <a:cs typeface="Noto Sans" panose="020B0502040504020204" pitchFamily="34" charset="0"/>
                        </a:rPr>
                        <a:t>Nº</a:t>
                      </a:r>
                      <a:r>
                        <a:rPr lang="es-MX" sz="1000" dirty="0">
                          <a:effectLst/>
                          <a:latin typeface="Noto Sans" panose="020B0502040504020204" pitchFamily="34" charset="0"/>
                          <a:ea typeface="Noto Sans" panose="020B0502040504020204" pitchFamily="34" charset="0"/>
                          <a:cs typeface="Noto Sans" panose="020B0502040504020204" pitchFamily="34" charset="0"/>
                        </a:rPr>
                        <a:t>. 270, Colonia Balderrama, C.P. 83180, Hermosillo, Sonora.</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dirty="0">
                          <a:effectLst/>
                          <a:latin typeface="Noto Sans" panose="020B0502040504020204" pitchFamily="34" charset="0"/>
                          <a:ea typeface="Noto Sans" panose="020B0502040504020204" pitchFamily="34" charset="0"/>
                          <a:cs typeface="Noto Sans" panose="020B0502040504020204" pitchFamily="34" charset="0"/>
                        </a:rPr>
                        <a:t>Unidad de Medicina Familiar No. 2</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Sustitución</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sin Incremento</a:t>
                      </a:r>
                      <a:endParaRPr lang="es-MX" sz="100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a:lnSpc>
                          <a:spcPct val="115000"/>
                        </a:lnSpc>
                        <a:spcAft>
                          <a:spcPts val="0"/>
                        </a:spcAft>
                        <a:buNone/>
                        <a:tabLst>
                          <a:tab pos="2266950" algn="l"/>
                        </a:tabLst>
                      </a:pPr>
                      <a:r>
                        <a:rPr lang="es-MX" sz="1000" dirty="0">
                          <a:effectLst/>
                          <a:latin typeface="Noto Sans" panose="020B0502040504020204" pitchFamily="34" charset="0"/>
                          <a:ea typeface="Noto Sans" panose="020B0502040504020204" pitchFamily="34" charset="0"/>
                          <a:cs typeface="Noto Sans" panose="020B0502040504020204" pitchFamily="34" charset="0"/>
                        </a:rPr>
                        <a:t>27 90 01 14 0100/2173/2025</a:t>
                      </a:r>
                    </a:p>
                    <a:p>
                      <a:pPr marL="81915" marR="73025" algn="ctr">
                        <a:lnSpc>
                          <a:spcPct val="115000"/>
                        </a:lnSpc>
                        <a:spcAft>
                          <a:spcPts val="0"/>
                        </a:spcAft>
                        <a:buNone/>
                        <a:tabLst>
                          <a:tab pos="2266950" algn="l"/>
                        </a:tabLst>
                      </a:pPr>
                      <a:r>
                        <a:rPr lang="es-MX" sz="1000" dirty="0">
                          <a:effectLst/>
                          <a:latin typeface="Noto Sans" panose="020B0502040504020204" pitchFamily="34" charset="0"/>
                          <a:ea typeface="Noto Sans" panose="020B0502040504020204" pitchFamily="34" charset="0"/>
                          <a:cs typeface="Noto Sans" panose="020B0502040504020204" pitchFamily="34" charset="0"/>
                        </a:rPr>
                        <a:t>Del 24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77686572"/>
                  </a:ext>
                </a:extLst>
              </a:tr>
              <a:tr h="741041">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a:effectLst/>
                          <a:latin typeface="Noto Sans" panose="020B0502040504020204" pitchFamily="34" charset="0"/>
                          <a:ea typeface="Noto Sans" panose="020B0502040504020204" pitchFamily="34" charset="0"/>
                          <a:cs typeface="Noto Sans" panose="020B0502040504020204" pitchFamily="34" charset="0"/>
                        </a:rPr>
                        <a:t>Sonora</a:t>
                      </a:r>
                      <a:endParaRPr lang="es-MX" sz="100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Carretera al Varadero Km. 2.5, Fraccionamiento Las Playitas, C.P. 85400, Guaymas, Sonora</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Bodega de bienes embargados</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Cancelación</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latinLnBrk="0" hangingPunct="1">
                        <a:lnSpc>
                          <a:spcPct val="115000"/>
                        </a:lnSpc>
                        <a:spcAft>
                          <a:spcPts val="0"/>
                        </a:spcAft>
                        <a:buNone/>
                        <a:tabLst>
                          <a:tab pos="2266950" algn="l"/>
                        </a:tabLst>
                      </a:pPr>
                      <a:r>
                        <a:rPr lang="es-MX" sz="10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27 90 01 0100/2172/2025</a:t>
                      </a:r>
                    </a:p>
                    <a:p>
                      <a:pPr marL="81915" marR="73025" algn="ctr" defTabSz="914400" rtl="0" eaLnBrk="1" latinLnBrk="0" hangingPunct="1">
                        <a:lnSpc>
                          <a:spcPct val="115000"/>
                        </a:lnSpc>
                        <a:spcAft>
                          <a:spcPts val="0"/>
                        </a:spcAft>
                        <a:buNone/>
                        <a:tabLst>
                          <a:tab pos="2266950" algn="l"/>
                        </a:tabLst>
                      </a:pPr>
                      <a:r>
                        <a:rPr lang="es-MX" sz="10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Del 24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239005806"/>
                  </a:ext>
                </a:extLst>
              </a:tr>
              <a:tr h="748196">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Veracruz</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15000"/>
                        </a:lnSpc>
                        <a:spcAft>
                          <a:spcPts val="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Norte</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Melchor Ocampo N°. 4-302 Colonia Centro, C.P. 92800, Tuxpan,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Oficinas Administrativas Subdelegacionales Auxiliares</a:t>
                      </a:r>
                      <a:endParaRPr lang="es-MX" sz="100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latinLnBrk="0" hangingPunct="1">
                        <a:lnSpc>
                          <a:spcPct val="115000"/>
                        </a:lnSpc>
                        <a:spcAft>
                          <a:spcPts val="0"/>
                        </a:spcAft>
                        <a:buNone/>
                        <a:tabLst>
                          <a:tab pos="2266950" algn="l"/>
                        </a:tabLst>
                      </a:pPr>
                      <a:r>
                        <a:rPr lang="es-MX" sz="10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latinLnBrk="0" hangingPunct="1">
                        <a:lnSpc>
                          <a:spcPct val="115000"/>
                        </a:lnSpc>
                        <a:spcAft>
                          <a:spcPts val="0"/>
                        </a:spcAft>
                        <a:buNone/>
                        <a:tabLst>
                          <a:tab pos="2266950" algn="l"/>
                        </a:tabLst>
                      </a:pPr>
                      <a:r>
                        <a:rPr lang="es-MX" sz="10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627085483"/>
                  </a:ext>
                </a:extLst>
              </a:tr>
            </a:tbl>
          </a:graphicData>
        </a:graphic>
      </p:graphicFrame>
      <p:sp>
        <p:nvSpPr>
          <p:cNvPr id="12" name="CuadroTexto 11">
            <a:extLst>
              <a:ext uri="{FF2B5EF4-FFF2-40B4-BE49-F238E27FC236}">
                <a16:creationId xmlns:a16="http://schemas.microsoft.com/office/drawing/2014/main" id="{209A118C-64F2-B120-0950-B654D5BC295F}"/>
              </a:ext>
            </a:extLst>
          </p:cNvPr>
          <p:cNvSpPr txBox="1"/>
          <p:nvPr/>
        </p:nvSpPr>
        <p:spPr>
          <a:xfrm>
            <a:off x="0" y="3204680"/>
            <a:ext cx="2136750" cy="630942"/>
          </a:xfrm>
          <a:prstGeom prst="rect">
            <a:avLst/>
          </a:prstGeom>
          <a:noFill/>
        </p:spPr>
        <p:txBody>
          <a:bodyPr wrap="square">
            <a:spAutoFit/>
          </a:bodyPr>
          <a:lstStyle/>
          <a:p>
            <a:pPr algn="ctr"/>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Modificaciones</a:t>
            </a:r>
          </a:p>
          <a:p>
            <a:pPr algn="ctr"/>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2/4</a:t>
            </a:r>
            <a:endParaRPr lang="es-MX" sz="1750"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Tree>
    <p:extLst>
      <p:ext uri="{BB962C8B-B14F-4D97-AF65-F5344CB8AC3E}">
        <p14:creationId xmlns:p14="http://schemas.microsoft.com/office/powerpoint/2010/main" val="3457921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F0470-020F-20B5-9423-1E601EF8976F}"/>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44DFF9F6-CFB7-EB7E-410A-45ECFA551FDB}"/>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pic>
        <p:nvPicPr>
          <p:cNvPr id="5" name="Imagen 4">
            <a:extLst>
              <a:ext uri="{FF2B5EF4-FFF2-40B4-BE49-F238E27FC236}">
                <a16:creationId xmlns:a16="http://schemas.microsoft.com/office/drawing/2014/main" id="{2423D80E-D09C-A421-BB39-35C2A4DEA90A}"/>
              </a:ext>
            </a:extLst>
          </p:cNvPr>
          <p:cNvPicPr>
            <a:picLocks noChangeAspect="1"/>
          </p:cNvPicPr>
          <p:nvPr/>
        </p:nvPicPr>
        <p:blipFill>
          <a:blip r:embed="rId3"/>
          <a:stretch>
            <a:fillRect/>
          </a:stretch>
        </p:blipFill>
        <p:spPr>
          <a:xfrm>
            <a:off x="5979789" y="174420"/>
            <a:ext cx="755970" cy="755970"/>
          </a:xfrm>
          <a:prstGeom prst="rect">
            <a:avLst/>
          </a:prstGeom>
        </p:spPr>
      </p:pic>
      <p:graphicFrame>
        <p:nvGraphicFramePr>
          <p:cNvPr id="10" name="Tabla 9">
            <a:extLst>
              <a:ext uri="{FF2B5EF4-FFF2-40B4-BE49-F238E27FC236}">
                <a16:creationId xmlns:a16="http://schemas.microsoft.com/office/drawing/2014/main" id="{0B4E9B8E-469D-CE3A-388F-F239970D5CB0}"/>
              </a:ext>
            </a:extLst>
          </p:cNvPr>
          <p:cNvGraphicFramePr>
            <a:graphicFrameLocks noGrp="1"/>
          </p:cNvGraphicFramePr>
          <p:nvPr>
            <p:extLst>
              <p:ext uri="{D42A27DB-BD31-4B8C-83A1-F6EECF244321}">
                <p14:modId xmlns:p14="http://schemas.microsoft.com/office/powerpoint/2010/main" val="4261534843"/>
              </p:ext>
            </p:extLst>
          </p:nvPr>
        </p:nvGraphicFramePr>
        <p:xfrm>
          <a:off x="2209800" y="1358007"/>
          <a:ext cx="9439274" cy="3806550"/>
        </p:xfrm>
        <a:graphic>
          <a:graphicData uri="http://schemas.openxmlformats.org/drawingml/2006/table">
            <a:tbl>
              <a:tblPr firstRow="1" firstCol="1" bandRow="1"/>
              <a:tblGrid>
                <a:gridCol w="617182">
                  <a:extLst>
                    <a:ext uri="{9D8B030D-6E8A-4147-A177-3AD203B41FA5}">
                      <a16:colId xmlns:a16="http://schemas.microsoft.com/office/drawing/2014/main" val="1363752456"/>
                    </a:ext>
                  </a:extLst>
                </a:gridCol>
                <a:gridCol w="1176655">
                  <a:extLst>
                    <a:ext uri="{9D8B030D-6E8A-4147-A177-3AD203B41FA5}">
                      <a16:colId xmlns:a16="http://schemas.microsoft.com/office/drawing/2014/main" val="4272273432"/>
                    </a:ext>
                  </a:extLst>
                </a:gridCol>
                <a:gridCol w="2273920">
                  <a:extLst>
                    <a:ext uri="{9D8B030D-6E8A-4147-A177-3AD203B41FA5}">
                      <a16:colId xmlns:a16="http://schemas.microsoft.com/office/drawing/2014/main" val="3966903317"/>
                    </a:ext>
                  </a:extLst>
                </a:gridCol>
                <a:gridCol w="1501519">
                  <a:extLst>
                    <a:ext uri="{9D8B030D-6E8A-4147-A177-3AD203B41FA5}">
                      <a16:colId xmlns:a16="http://schemas.microsoft.com/office/drawing/2014/main" val="3638453380"/>
                    </a:ext>
                  </a:extLst>
                </a:gridCol>
                <a:gridCol w="849641">
                  <a:extLst>
                    <a:ext uri="{9D8B030D-6E8A-4147-A177-3AD203B41FA5}">
                      <a16:colId xmlns:a16="http://schemas.microsoft.com/office/drawing/2014/main" val="983517363"/>
                    </a:ext>
                  </a:extLst>
                </a:gridCol>
                <a:gridCol w="849641">
                  <a:extLst>
                    <a:ext uri="{9D8B030D-6E8A-4147-A177-3AD203B41FA5}">
                      <a16:colId xmlns:a16="http://schemas.microsoft.com/office/drawing/2014/main" val="3095197471"/>
                    </a:ext>
                  </a:extLst>
                </a:gridCol>
                <a:gridCol w="2170716">
                  <a:extLst>
                    <a:ext uri="{9D8B030D-6E8A-4147-A177-3AD203B41FA5}">
                      <a16:colId xmlns:a16="http://schemas.microsoft.com/office/drawing/2014/main" val="3153829240"/>
                    </a:ext>
                  </a:extLst>
                </a:gridCol>
              </a:tblGrid>
              <a:tr h="337467">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 del Inmueble Arrendado</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Servicio</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Autorizado </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Solicitud de Modificación</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 de Oficio</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extLst>
                  <a:ext uri="{0D108BD9-81ED-4DB2-BD59-A6C34878D82A}">
                    <a16:rowId xmlns:a16="http://schemas.microsoft.com/office/drawing/2014/main" val="2833321537"/>
                  </a:ext>
                </a:extLst>
              </a:tr>
              <a:tr h="614589">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algn="ctr" defTabSz="914400" rtl="0" eaLnBrk="1" latinLnBrk="0" hangingPunct="1">
                        <a:lnSpc>
                          <a:spcPct val="115000"/>
                        </a:lnSpc>
                        <a:spcAft>
                          <a:spcPts val="0"/>
                        </a:spcAft>
                        <a:buNone/>
                        <a:tabLst>
                          <a:tab pos="2266950" algn="l"/>
                        </a:tabLst>
                      </a:pPr>
                      <a:r>
                        <a:rPr lang="es-MX" sz="10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a:t>
                      </a:r>
                    </a:p>
                    <a:p>
                      <a:pPr marL="0" algn="ctr" defTabSz="914400" rtl="0" eaLnBrk="1" latinLnBrk="0" hangingPunct="1">
                        <a:lnSpc>
                          <a:spcPct val="115000"/>
                        </a:lnSpc>
                        <a:spcAft>
                          <a:spcPts val="0"/>
                        </a:spcAft>
                        <a:buNone/>
                        <a:tabLst>
                          <a:tab pos="2266950" algn="l"/>
                        </a:tabLst>
                      </a:pPr>
                      <a:r>
                        <a:rPr lang="es-MX" sz="10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Calle Sebastián Camacho </a:t>
                      </a:r>
                      <a:r>
                        <a:rPr lang="es-MX" sz="1000" dirty="0" err="1">
                          <a:effectLst/>
                          <a:latin typeface="Noto Sans" panose="020B0502040504020204" pitchFamily="34" charset="0"/>
                          <a:ea typeface="Noto Sans" panose="020B0502040504020204" pitchFamily="34" charset="0"/>
                          <a:cs typeface="Noto Sans" panose="020B0502040504020204" pitchFamily="34" charset="0"/>
                        </a:rPr>
                        <a:t>Nº</a:t>
                      </a:r>
                      <a:r>
                        <a:rPr lang="es-MX" sz="1000" dirty="0">
                          <a:effectLst/>
                          <a:latin typeface="Noto Sans" panose="020B0502040504020204" pitchFamily="34" charset="0"/>
                          <a:ea typeface="Noto Sans" panose="020B0502040504020204" pitchFamily="34" charset="0"/>
                          <a:cs typeface="Noto Sans" panose="020B0502040504020204" pitchFamily="34" charset="0"/>
                        </a:rPr>
                        <a:t>. 46, esquina José María Morelos, Colonia Centro, C.P. 91000, Xalapa,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Oficinas Administrativas Delegacionales (Área de Servicios Generales, Personal y Capacitación)</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tabLst>
                          <a:tab pos="2266950" algn="l"/>
                        </a:tabLst>
                      </a:pPr>
                      <a:r>
                        <a:rPr lang="es-MX" sz="10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tabLst>
                          <a:tab pos="2266950" algn="l"/>
                        </a:tabLst>
                      </a:pPr>
                      <a:r>
                        <a:rPr lang="es-MX" sz="10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48987292"/>
                  </a:ext>
                </a:extLst>
              </a:tr>
              <a:tr h="829711">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algn="ctr" defTabSz="914400" rtl="0" eaLnBrk="1" latinLnBrk="0" hangingPunct="1">
                        <a:lnSpc>
                          <a:spcPct val="115000"/>
                        </a:lnSpc>
                        <a:spcAft>
                          <a:spcPts val="0"/>
                        </a:spcAft>
                        <a:buNone/>
                        <a:tabLst>
                          <a:tab pos="2266950" algn="l"/>
                        </a:tabLst>
                      </a:pPr>
                      <a:r>
                        <a:rPr lang="es-MX" sz="10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a:t>
                      </a:r>
                    </a:p>
                    <a:p>
                      <a:pPr marL="0" algn="ctr" defTabSz="914400" rtl="0" eaLnBrk="1" latinLnBrk="0" hangingPunct="1">
                        <a:lnSpc>
                          <a:spcPct val="115000"/>
                        </a:lnSpc>
                        <a:spcAft>
                          <a:spcPts val="0"/>
                        </a:spcAft>
                        <a:buNone/>
                        <a:tabLst>
                          <a:tab pos="2266950" algn="l"/>
                        </a:tabLst>
                      </a:pPr>
                      <a:r>
                        <a:rPr lang="es-MX" sz="10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Calle Balderas esquina Úrsulo Galván No. 45, Planta Baja, Colonia Centro, C.P. 91000, Xalapa, Veracruz,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Oficinas Administrativas de la Coordinación Delegacional</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tabLst>
                          <a:tab pos="2266950" algn="l"/>
                        </a:tabLst>
                      </a:pPr>
                      <a:r>
                        <a:rPr lang="es-MX" sz="10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tabLst>
                          <a:tab pos="2266950" algn="l"/>
                        </a:tabLst>
                      </a:pPr>
                      <a:r>
                        <a:rPr lang="es-MX" sz="10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65164085"/>
                  </a:ext>
                </a:extLst>
              </a:tr>
              <a:tr h="614589">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Veracruz</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15000"/>
                        </a:lnSpc>
                        <a:spcAft>
                          <a:spcPts val="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Norte</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Avenida Constitución No. 7, Colonia Progreso, C.P. 92700, Chicontepec, Veracruz,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Oficinas Administrativas</a:t>
                      </a:r>
                    </a:p>
                    <a:p>
                      <a:pPr algn="ctr">
                        <a:lnSpc>
                          <a:spcPct val="115000"/>
                        </a:lnSpc>
                        <a:spcAft>
                          <a:spcPts val="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EMS</a:t>
                      </a:r>
                    </a:p>
                    <a:p>
                      <a:pPr algn="ctr">
                        <a:lnSpc>
                          <a:spcPct val="115000"/>
                        </a:lnSpc>
                        <a:spcAft>
                          <a:spcPts val="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Coordinación Médica Región I</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77686572"/>
                  </a:ext>
                </a:extLst>
              </a:tr>
              <a:tr h="662735">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000" b="1"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Veracruz</a:t>
                      </a:r>
                      <a:endParaRPr kumimoji="0" lang="es-MX" sz="10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000" b="1"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Norte</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Avenida Melchor Ocampo esquina Aldama, Zona Centro, C.P. 93600, Martínez de la Torre,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effectLst/>
                          <a:latin typeface="Noto Sans" panose="020B0502040504020204" pitchFamily="34" charset="0"/>
                          <a:ea typeface="Noto Sans" panose="020B0502040504020204" pitchFamily="34" charset="0"/>
                          <a:cs typeface="Noto Sans" panose="020B0502040504020204" pitchFamily="34" charset="0"/>
                        </a:rPr>
                        <a:t>Oficinas Administrativas Subdelegacionales</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239005806"/>
                  </a:ext>
                </a:extLst>
              </a:tr>
              <a:tr h="558837">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000" b="1"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Veracruz</a:t>
                      </a:r>
                      <a:endParaRPr kumimoji="0" lang="es-MX" sz="10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000" b="1"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Norte</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Boulevard Adolfo Ruíz Cortines esquina Sinaloa S/N, Colonia México, C.P. 93310, Poza Rica,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effectLst/>
                          <a:latin typeface="Noto Sans" panose="020B0502040504020204" pitchFamily="34" charset="0"/>
                          <a:ea typeface="Noto Sans" panose="020B0502040504020204" pitchFamily="34" charset="0"/>
                          <a:cs typeface="Noto Sans" panose="020B0502040504020204" pitchFamily="34" charset="0"/>
                        </a:rPr>
                        <a:t>Oficinas Administrativas Subdelegacionales</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627085483"/>
                  </a:ext>
                </a:extLst>
              </a:tr>
            </a:tbl>
          </a:graphicData>
        </a:graphic>
      </p:graphicFrame>
      <p:sp>
        <p:nvSpPr>
          <p:cNvPr id="12" name="CuadroTexto 11">
            <a:extLst>
              <a:ext uri="{FF2B5EF4-FFF2-40B4-BE49-F238E27FC236}">
                <a16:creationId xmlns:a16="http://schemas.microsoft.com/office/drawing/2014/main" id="{9322FC54-ECAA-B1C6-F7E9-EA50D40B695A}"/>
              </a:ext>
            </a:extLst>
          </p:cNvPr>
          <p:cNvSpPr txBox="1"/>
          <p:nvPr/>
        </p:nvSpPr>
        <p:spPr>
          <a:xfrm>
            <a:off x="133351" y="3067363"/>
            <a:ext cx="1857374" cy="630942"/>
          </a:xfrm>
          <a:prstGeom prst="rect">
            <a:avLst/>
          </a:prstGeom>
          <a:noFill/>
        </p:spPr>
        <p:txBody>
          <a:bodyPr wrap="square">
            <a:spAutoFit/>
          </a:bodyPr>
          <a:lstStyle/>
          <a:p>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Modificaciones</a:t>
            </a:r>
          </a:p>
          <a:p>
            <a:pPr algn="ctr"/>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3/4</a:t>
            </a:r>
            <a:endParaRPr lang="es-MX" sz="1750"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Tree>
    <p:extLst>
      <p:ext uri="{BB962C8B-B14F-4D97-AF65-F5344CB8AC3E}">
        <p14:creationId xmlns:p14="http://schemas.microsoft.com/office/powerpoint/2010/main" val="272637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AB0EE-34E0-940A-03AA-F89D45646144}"/>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A78C2E9F-CC74-2157-1C1E-F86445167F27}"/>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sp>
        <p:nvSpPr>
          <p:cNvPr id="9" name="Google Shape;80;p8">
            <a:extLst>
              <a:ext uri="{FF2B5EF4-FFF2-40B4-BE49-F238E27FC236}">
                <a16:creationId xmlns:a16="http://schemas.microsoft.com/office/drawing/2014/main" id="{2B37AD12-9C01-1C5A-59DD-08E3A7D2E99F}"/>
              </a:ext>
            </a:extLst>
          </p:cNvPr>
          <p:cNvSpPr txBox="1"/>
          <p:nvPr/>
        </p:nvSpPr>
        <p:spPr>
          <a:xfrm>
            <a:off x="254025" y="1040995"/>
            <a:ext cx="11799162" cy="10156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Los OOAD solicitaron formalmente realizar las modificaciones a las figuras anteriormente autorizadas por ese Órgano Superior, remitiendo para tal efecto sus proyecciones con los cambios, así como sus nuevas necesidades.</a:t>
            </a:r>
          </a:p>
        </p:txBody>
      </p:sp>
      <p:pic>
        <p:nvPicPr>
          <p:cNvPr id="5" name="Imagen 4">
            <a:extLst>
              <a:ext uri="{FF2B5EF4-FFF2-40B4-BE49-F238E27FC236}">
                <a16:creationId xmlns:a16="http://schemas.microsoft.com/office/drawing/2014/main" id="{68436B29-7268-5495-3857-A16E1E67482C}"/>
              </a:ext>
            </a:extLst>
          </p:cNvPr>
          <p:cNvPicPr>
            <a:picLocks noChangeAspect="1"/>
          </p:cNvPicPr>
          <p:nvPr/>
        </p:nvPicPr>
        <p:blipFill>
          <a:blip r:embed="rId3"/>
          <a:stretch>
            <a:fillRect/>
          </a:stretch>
        </p:blipFill>
        <p:spPr>
          <a:xfrm>
            <a:off x="5979789" y="174420"/>
            <a:ext cx="755970" cy="755970"/>
          </a:xfrm>
          <a:prstGeom prst="rect">
            <a:avLst/>
          </a:prstGeom>
        </p:spPr>
      </p:pic>
      <p:graphicFrame>
        <p:nvGraphicFramePr>
          <p:cNvPr id="10" name="Tabla 9">
            <a:extLst>
              <a:ext uri="{FF2B5EF4-FFF2-40B4-BE49-F238E27FC236}">
                <a16:creationId xmlns:a16="http://schemas.microsoft.com/office/drawing/2014/main" id="{194725E7-6A0E-1767-A4AB-E90B56D4AEF8}"/>
              </a:ext>
            </a:extLst>
          </p:cNvPr>
          <p:cNvGraphicFramePr>
            <a:graphicFrameLocks noGrp="1"/>
          </p:cNvGraphicFramePr>
          <p:nvPr>
            <p:extLst>
              <p:ext uri="{D42A27DB-BD31-4B8C-83A1-F6EECF244321}">
                <p14:modId xmlns:p14="http://schemas.microsoft.com/office/powerpoint/2010/main" val="2763369145"/>
              </p:ext>
            </p:extLst>
          </p:nvPr>
        </p:nvGraphicFramePr>
        <p:xfrm>
          <a:off x="2034288" y="2046258"/>
          <a:ext cx="9357614" cy="4231141"/>
        </p:xfrm>
        <a:graphic>
          <a:graphicData uri="http://schemas.openxmlformats.org/drawingml/2006/table">
            <a:tbl>
              <a:tblPr firstRow="1" firstCol="1" bandRow="1"/>
              <a:tblGrid>
                <a:gridCol w="674827">
                  <a:extLst>
                    <a:ext uri="{9D8B030D-6E8A-4147-A177-3AD203B41FA5}">
                      <a16:colId xmlns:a16="http://schemas.microsoft.com/office/drawing/2014/main" val="1363752456"/>
                    </a:ext>
                  </a:extLst>
                </a:gridCol>
                <a:gridCol w="1103491">
                  <a:extLst>
                    <a:ext uri="{9D8B030D-6E8A-4147-A177-3AD203B41FA5}">
                      <a16:colId xmlns:a16="http://schemas.microsoft.com/office/drawing/2014/main" val="4272273432"/>
                    </a:ext>
                  </a:extLst>
                </a:gridCol>
                <a:gridCol w="2254248">
                  <a:extLst>
                    <a:ext uri="{9D8B030D-6E8A-4147-A177-3AD203B41FA5}">
                      <a16:colId xmlns:a16="http://schemas.microsoft.com/office/drawing/2014/main" val="3966903317"/>
                    </a:ext>
                  </a:extLst>
                </a:gridCol>
                <a:gridCol w="1488530">
                  <a:extLst>
                    <a:ext uri="{9D8B030D-6E8A-4147-A177-3AD203B41FA5}">
                      <a16:colId xmlns:a16="http://schemas.microsoft.com/office/drawing/2014/main" val="3638453380"/>
                    </a:ext>
                  </a:extLst>
                </a:gridCol>
                <a:gridCol w="842291">
                  <a:extLst>
                    <a:ext uri="{9D8B030D-6E8A-4147-A177-3AD203B41FA5}">
                      <a16:colId xmlns:a16="http://schemas.microsoft.com/office/drawing/2014/main" val="983517363"/>
                    </a:ext>
                  </a:extLst>
                </a:gridCol>
                <a:gridCol w="842291">
                  <a:extLst>
                    <a:ext uri="{9D8B030D-6E8A-4147-A177-3AD203B41FA5}">
                      <a16:colId xmlns:a16="http://schemas.microsoft.com/office/drawing/2014/main" val="3095197471"/>
                    </a:ext>
                  </a:extLst>
                </a:gridCol>
                <a:gridCol w="2151936">
                  <a:extLst>
                    <a:ext uri="{9D8B030D-6E8A-4147-A177-3AD203B41FA5}">
                      <a16:colId xmlns:a16="http://schemas.microsoft.com/office/drawing/2014/main" val="3153829240"/>
                    </a:ext>
                  </a:extLst>
                </a:gridCol>
              </a:tblGrid>
              <a:tr h="348075">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 del Inmueble Arrendado</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Servicio</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Autorizado </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Solicitud de Modificación</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0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 de Oficio</a:t>
                      </a:r>
                      <a:endParaRPr lang="es-MX" sz="1000" b="1"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extLst>
                  <a:ext uri="{0D108BD9-81ED-4DB2-BD59-A6C34878D82A}">
                    <a16:rowId xmlns:a16="http://schemas.microsoft.com/office/drawing/2014/main" val="2833321537"/>
                  </a:ext>
                </a:extLst>
              </a:tr>
              <a:tr h="847456">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0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Veracruz</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0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Norte</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Avenida José María La Fragua No. 2100 esquina Dr. Alfredo Iglesias y Avenida Delfino Valenzuela, Fraccionamiento Reforma, C.P. 91919,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Oficinas Administrativas Subdelegacionales</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48987292"/>
                  </a:ext>
                </a:extLst>
              </a:tr>
              <a:tr h="594539">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0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Veracruz</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0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Norte</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Calle Azueta No. 207, Colonia Centro, C.P. 91000, Xalapa,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Tienda No. 54 IMSS-SNTSS</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pPr>
                      <a:r>
                        <a:rPr lang="es-MX" sz="10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65164085"/>
                  </a:ext>
                </a:extLst>
              </a:tr>
              <a:tr h="530751">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Veracruz</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15000"/>
                        </a:lnSpc>
                        <a:spcAft>
                          <a:spcPts val="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Norte</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Calle Mariano Matamoros </a:t>
                      </a:r>
                      <a:r>
                        <a:rPr lang="es-MX" sz="1000" dirty="0" err="1">
                          <a:effectLst/>
                          <a:latin typeface="Noto Sans" panose="020B0502040504020204" pitchFamily="34" charset="0"/>
                          <a:ea typeface="Noto Sans" panose="020B0502040504020204" pitchFamily="34" charset="0"/>
                          <a:cs typeface="Noto Sans" panose="020B0502040504020204" pitchFamily="34" charset="0"/>
                        </a:rPr>
                        <a:t>Nº</a:t>
                      </a:r>
                      <a:r>
                        <a:rPr lang="es-MX" sz="1000" dirty="0">
                          <a:effectLst/>
                          <a:latin typeface="Noto Sans" panose="020B0502040504020204" pitchFamily="34" charset="0"/>
                          <a:ea typeface="Noto Sans" panose="020B0502040504020204" pitchFamily="34" charset="0"/>
                          <a:cs typeface="Noto Sans" panose="020B0502040504020204" pitchFamily="34" charset="0"/>
                        </a:rPr>
                        <a:t>. 626, Fraccionamiento Los Pinos, C.P. 91870, Veracruz,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Tienda No. 55 IMSS-SNTSS</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77686572"/>
                  </a:ext>
                </a:extLst>
              </a:tr>
              <a:tr h="602995">
                <a:tc>
                  <a:txBody>
                    <a:bodyPr/>
                    <a:lstStyle/>
                    <a:p>
                      <a:pPr algn="ctr" fontAlgn="ctr">
                        <a:lnSpc>
                          <a:spcPct val="115000"/>
                        </a:lnSpc>
                        <a:spcAft>
                          <a:spcPts val="1000"/>
                        </a:spcAft>
                        <a:buNone/>
                      </a:pPr>
                      <a:r>
                        <a:rPr lang="es-MX" sz="10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Veracruz</a:t>
                      </a:r>
                    </a:p>
                    <a:p>
                      <a:pPr algn="ctr">
                        <a:lnSpc>
                          <a:spcPct val="115000"/>
                        </a:lnSpc>
                        <a:spcAft>
                          <a:spcPts val="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Calle Libertad  </a:t>
                      </a:r>
                      <a:r>
                        <a:rPr lang="es-MX" sz="1000" dirty="0" err="1">
                          <a:effectLst/>
                          <a:latin typeface="Noto Sans" panose="020B0502040504020204" pitchFamily="34" charset="0"/>
                          <a:ea typeface="Noto Sans" panose="020B0502040504020204" pitchFamily="34" charset="0"/>
                          <a:cs typeface="Noto Sans" panose="020B0502040504020204" pitchFamily="34" charset="0"/>
                        </a:rPr>
                        <a:t>Nº</a:t>
                      </a:r>
                      <a:r>
                        <a:rPr lang="es-MX" sz="1000" dirty="0">
                          <a:effectLst/>
                          <a:latin typeface="Noto Sans" panose="020B0502040504020204" pitchFamily="34" charset="0"/>
                          <a:ea typeface="Noto Sans" panose="020B0502040504020204" pitchFamily="34" charset="0"/>
                          <a:cs typeface="Noto Sans" panose="020B0502040504020204" pitchFamily="34" charset="0"/>
                        </a:rPr>
                        <a:t>. 47, Colonia Centro, C.P. 91300, Banderilla, Veracruz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Medicina Familiar </a:t>
                      </a:r>
                      <a:r>
                        <a:rPr lang="es-MX" sz="1000"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Nº</a:t>
                      </a: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19 (Ampliación)</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Sustitución</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239005806"/>
                  </a:ext>
                </a:extLst>
              </a:tr>
              <a:tr h="677422">
                <a:tc>
                  <a:txBody>
                    <a:bodyPr/>
                    <a:lstStyle/>
                    <a:p>
                      <a:pPr algn="ctr" fontAlgn="ctr">
                        <a:lnSpc>
                          <a:spcPct val="115000"/>
                        </a:lnSpc>
                        <a:spcAft>
                          <a:spcPts val="1000"/>
                        </a:spcAft>
                        <a:buNone/>
                      </a:pPr>
                      <a:r>
                        <a:rPr lang="es-MX" sz="1000" b="1" dirty="0">
                          <a:effectLst/>
                          <a:latin typeface="Noto Sans" panose="020B0502040504020204" pitchFamily="34" charset="0"/>
                          <a:ea typeface="Noto Sans" panose="020B0502040504020204" pitchFamily="34" charset="0"/>
                          <a:cs typeface="Noto Sans" panose="020B0502040504020204" pitchFamily="34" charset="0"/>
                        </a:rPr>
                        <a:t>20</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dirty="0">
                          <a:effectLst/>
                          <a:latin typeface="Noto Sans" panose="020B0502040504020204" pitchFamily="34" charset="0"/>
                          <a:ea typeface="Noto Sans" panose="020B0502040504020204" pitchFamily="34" charset="0"/>
                          <a:cs typeface="Noto Sans" panose="020B0502040504020204" pitchFamily="34" charset="0"/>
                        </a:rPr>
                        <a:t>Zacatecas</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Calle Juan Aldama No. 201 esquina Calle Hidalgo, Colonia Calera Víctor Rosales Centro, C.P. 98500, Municipio de Calera, Zacatecas</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effectLst/>
                          <a:latin typeface="Noto Sans" panose="020B0502040504020204" pitchFamily="34" charset="0"/>
                          <a:ea typeface="Noto Sans" panose="020B0502040504020204" pitchFamily="34" charset="0"/>
                          <a:cs typeface="Noto Sans" panose="020B0502040504020204" pitchFamily="34" charset="0"/>
                        </a:rPr>
                        <a:t>Oficinas Grupo Multidisciplinario Región Norte</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effectLst/>
                          <a:latin typeface="Noto Sans" panose="020B0502040504020204" pitchFamily="34" charset="0"/>
                          <a:ea typeface="Noto Sans" panose="020B0502040504020204" pitchFamily="34" charset="0"/>
                          <a:cs typeface="Noto Sans" panose="020B0502040504020204" pitchFamily="34" charset="0"/>
                        </a:rPr>
                        <a:t>Sustitución</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349001 100100/JSA/576/2025</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22 de diciembre de 2024</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39944061"/>
                  </a:ext>
                </a:extLst>
              </a:tr>
              <a:tr h="572329">
                <a:tc>
                  <a:txBody>
                    <a:bodyPr/>
                    <a:lstStyle/>
                    <a:p>
                      <a:pPr algn="ctr" fontAlgn="ctr">
                        <a:lnSpc>
                          <a:spcPct val="115000"/>
                        </a:lnSpc>
                        <a:spcAft>
                          <a:spcPts val="1000"/>
                        </a:spcAft>
                        <a:buNone/>
                      </a:pPr>
                      <a:r>
                        <a:rPr lang="es-MX" sz="1000" b="1" dirty="0">
                          <a:effectLst/>
                          <a:latin typeface="Noto Sans" panose="020B0502040504020204" pitchFamily="34" charset="0"/>
                          <a:ea typeface="Noto Sans" panose="020B0502040504020204" pitchFamily="34" charset="0"/>
                          <a:cs typeface="Noto Sans" panose="020B0502040504020204" pitchFamily="34" charset="0"/>
                        </a:rPr>
                        <a:t>21</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000" b="1">
                          <a:effectLst/>
                          <a:latin typeface="Noto Sans" panose="020B0502040504020204" pitchFamily="34" charset="0"/>
                          <a:ea typeface="Noto Sans" panose="020B0502040504020204" pitchFamily="34" charset="0"/>
                          <a:cs typeface="Noto Sans" panose="020B0502040504020204" pitchFamily="34" charset="0"/>
                        </a:rPr>
                        <a:t>Zacatecas</a:t>
                      </a:r>
                      <a:endParaRPr lang="es-MX" sz="100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10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Mesa del Cerrillo, Conocido como Mesa de la Virgen, Zacatecas, Zacatecas</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effectLst/>
                          <a:latin typeface="Noto Sans" panose="020B0502040504020204" pitchFamily="34" charset="0"/>
                          <a:ea typeface="Noto Sans" panose="020B0502040504020204" pitchFamily="34" charset="0"/>
                          <a:cs typeface="Noto Sans" panose="020B0502040504020204" pitchFamily="34" charset="0"/>
                        </a:rPr>
                        <a:t>Antena de Radiocomunicación</a:t>
                      </a: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0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sin Incremento</a:t>
                      </a:r>
                      <a:endParaRPr lang="es-MX" sz="100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0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endParaRPr lang="es-MX" sz="100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349001 100100/JSA/576/2025</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a:lnSpc>
                          <a:spcPct val="115000"/>
                        </a:lnSpc>
                        <a:spcAft>
                          <a:spcPts val="0"/>
                        </a:spcAft>
                        <a:buNone/>
                      </a:pPr>
                      <a:r>
                        <a:rPr lang="es-MX" sz="1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22 de diciembre de 2024</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8255" marR="8255" marT="825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1858948"/>
                  </a:ext>
                </a:extLst>
              </a:tr>
            </a:tbl>
          </a:graphicData>
        </a:graphic>
      </p:graphicFrame>
      <p:sp>
        <p:nvSpPr>
          <p:cNvPr id="12" name="CuadroTexto 11">
            <a:extLst>
              <a:ext uri="{FF2B5EF4-FFF2-40B4-BE49-F238E27FC236}">
                <a16:creationId xmlns:a16="http://schemas.microsoft.com/office/drawing/2014/main" id="{F69A4E26-1BAA-5760-0CC2-486340428049}"/>
              </a:ext>
            </a:extLst>
          </p:cNvPr>
          <p:cNvSpPr txBox="1"/>
          <p:nvPr/>
        </p:nvSpPr>
        <p:spPr>
          <a:xfrm>
            <a:off x="200025" y="3596718"/>
            <a:ext cx="1900938" cy="630942"/>
          </a:xfrm>
          <a:prstGeom prst="rect">
            <a:avLst/>
          </a:prstGeom>
          <a:noFill/>
        </p:spPr>
        <p:txBody>
          <a:bodyPr wrap="square">
            <a:spAutoFit/>
          </a:bodyPr>
          <a:lstStyle/>
          <a:p>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Modificaciones</a:t>
            </a:r>
          </a:p>
          <a:p>
            <a:pPr algn="ctr"/>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4/4</a:t>
            </a:r>
            <a:endParaRPr lang="es-MX" sz="1750"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Tree>
    <p:extLst>
      <p:ext uri="{BB962C8B-B14F-4D97-AF65-F5344CB8AC3E}">
        <p14:creationId xmlns:p14="http://schemas.microsoft.com/office/powerpoint/2010/main" val="1446881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D87EA-B0DD-4B1F-24B1-212E1DC4B2A0}"/>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4F655C4F-D5D2-0EE7-0796-B73869AA7C04}"/>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sp>
        <p:nvSpPr>
          <p:cNvPr id="9" name="Google Shape;80;p8">
            <a:extLst>
              <a:ext uri="{FF2B5EF4-FFF2-40B4-BE49-F238E27FC236}">
                <a16:creationId xmlns:a16="http://schemas.microsoft.com/office/drawing/2014/main" id="{E9875B14-8CC1-5978-3465-6ACB9A4D141F}"/>
              </a:ext>
            </a:extLst>
          </p:cNvPr>
          <p:cNvSpPr txBox="1"/>
          <p:nvPr/>
        </p:nvSpPr>
        <p:spPr>
          <a:xfrm>
            <a:off x="254025" y="1040995"/>
            <a:ext cx="11799162" cy="101562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Por otra parte los OOAD en referidos a continuación solicitaron la inclusión de nuevos arrendamientos en el Programa de Arrendamiento Inmobiliario 2026, de acuerdo con lo siguiente:</a:t>
            </a:r>
          </a:p>
        </p:txBody>
      </p:sp>
      <p:pic>
        <p:nvPicPr>
          <p:cNvPr id="5" name="Imagen 4">
            <a:extLst>
              <a:ext uri="{FF2B5EF4-FFF2-40B4-BE49-F238E27FC236}">
                <a16:creationId xmlns:a16="http://schemas.microsoft.com/office/drawing/2014/main" id="{603C6011-77E3-E10C-8B0E-8DFB3A90CDC2}"/>
              </a:ext>
            </a:extLst>
          </p:cNvPr>
          <p:cNvPicPr>
            <a:picLocks noChangeAspect="1"/>
          </p:cNvPicPr>
          <p:nvPr/>
        </p:nvPicPr>
        <p:blipFill>
          <a:blip r:embed="rId3"/>
          <a:stretch>
            <a:fillRect/>
          </a:stretch>
        </p:blipFill>
        <p:spPr>
          <a:xfrm>
            <a:off x="5979789" y="174420"/>
            <a:ext cx="755970" cy="755970"/>
          </a:xfrm>
          <a:prstGeom prst="rect">
            <a:avLst/>
          </a:prstGeom>
        </p:spPr>
      </p:pic>
      <p:sp>
        <p:nvSpPr>
          <p:cNvPr id="4" name="CuadroTexto 3">
            <a:extLst>
              <a:ext uri="{FF2B5EF4-FFF2-40B4-BE49-F238E27FC236}">
                <a16:creationId xmlns:a16="http://schemas.microsoft.com/office/drawing/2014/main" id="{36202D3E-7FE9-37C0-C5B6-B6D467C174BE}"/>
              </a:ext>
            </a:extLst>
          </p:cNvPr>
          <p:cNvSpPr txBox="1"/>
          <p:nvPr/>
        </p:nvSpPr>
        <p:spPr>
          <a:xfrm>
            <a:off x="330224" y="3277615"/>
            <a:ext cx="2051025" cy="630942"/>
          </a:xfrm>
          <a:prstGeom prst="rect">
            <a:avLst/>
          </a:prstGeom>
          <a:noFill/>
        </p:spPr>
        <p:txBody>
          <a:bodyPr wrap="square">
            <a:spAutoFit/>
          </a:bodyPr>
          <a:lstStyle/>
          <a:p>
            <a:pPr algn="ctr"/>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Nuevos </a:t>
            </a:r>
          </a:p>
          <a:p>
            <a:pPr algn="ctr"/>
            <a:r>
              <a:rPr lang="es-MX" sz="1750" b="1"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rPr>
              <a:t>Arrendamientos</a:t>
            </a:r>
            <a:endParaRPr lang="es-MX" sz="1750" dirty="0">
              <a:solidFill>
                <a:schemeClr val="tx2"/>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6" name="Tabla 5">
            <a:extLst>
              <a:ext uri="{FF2B5EF4-FFF2-40B4-BE49-F238E27FC236}">
                <a16:creationId xmlns:a16="http://schemas.microsoft.com/office/drawing/2014/main" id="{A2D3E0EE-3949-88CC-8A1B-8E685E23C16B}"/>
              </a:ext>
            </a:extLst>
          </p:cNvPr>
          <p:cNvGraphicFramePr>
            <a:graphicFrameLocks noGrp="1"/>
          </p:cNvGraphicFramePr>
          <p:nvPr>
            <p:extLst>
              <p:ext uri="{D42A27DB-BD31-4B8C-83A1-F6EECF244321}">
                <p14:modId xmlns:p14="http://schemas.microsoft.com/office/powerpoint/2010/main" val="3762618812"/>
              </p:ext>
            </p:extLst>
          </p:nvPr>
        </p:nvGraphicFramePr>
        <p:xfrm>
          <a:off x="2381249" y="2066720"/>
          <a:ext cx="8886824" cy="3649625"/>
        </p:xfrm>
        <a:graphic>
          <a:graphicData uri="http://schemas.openxmlformats.org/drawingml/2006/table">
            <a:tbl>
              <a:tblPr firstRow="1" firstCol="1" bandRow="1"/>
              <a:tblGrid>
                <a:gridCol w="601374">
                  <a:extLst>
                    <a:ext uri="{9D8B030D-6E8A-4147-A177-3AD203B41FA5}">
                      <a16:colId xmlns:a16="http://schemas.microsoft.com/office/drawing/2014/main" val="4229480836"/>
                    </a:ext>
                  </a:extLst>
                </a:gridCol>
                <a:gridCol w="1638972">
                  <a:extLst>
                    <a:ext uri="{9D8B030D-6E8A-4147-A177-3AD203B41FA5}">
                      <a16:colId xmlns:a16="http://schemas.microsoft.com/office/drawing/2014/main" val="2213364397"/>
                    </a:ext>
                  </a:extLst>
                </a:gridCol>
                <a:gridCol w="1455223">
                  <a:extLst>
                    <a:ext uri="{9D8B030D-6E8A-4147-A177-3AD203B41FA5}">
                      <a16:colId xmlns:a16="http://schemas.microsoft.com/office/drawing/2014/main" val="630161684"/>
                    </a:ext>
                  </a:extLst>
                </a:gridCol>
                <a:gridCol w="2390906">
                  <a:extLst>
                    <a:ext uri="{9D8B030D-6E8A-4147-A177-3AD203B41FA5}">
                      <a16:colId xmlns:a16="http://schemas.microsoft.com/office/drawing/2014/main" val="1813492849"/>
                    </a:ext>
                  </a:extLst>
                </a:gridCol>
                <a:gridCol w="2800349">
                  <a:extLst>
                    <a:ext uri="{9D8B030D-6E8A-4147-A177-3AD203B41FA5}">
                      <a16:colId xmlns:a16="http://schemas.microsoft.com/office/drawing/2014/main" val="3338344782"/>
                    </a:ext>
                  </a:extLst>
                </a:gridCol>
              </a:tblGrid>
              <a:tr h="399820">
                <a:tc>
                  <a:txBody>
                    <a:bodyPr/>
                    <a:lstStyle/>
                    <a:p>
                      <a:pPr algn="ctr" fontAlgn="ctr">
                        <a:lnSpc>
                          <a:spcPct val="115000"/>
                        </a:lnSpc>
                        <a:spcAft>
                          <a:spcPts val="1000"/>
                        </a:spcAft>
                        <a:buNone/>
                      </a:pPr>
                      <a:r>
                        <a:rPr lang="es-MX" sz="1100" b="1" kern="1200" dirty="0">
                          <a:solidFill>
                            <a:schemeClr val="bg1"/>
                          </a:solidFill>
                          <a:latin typeface="Noto Sans Regular"/>
                          <a:ea typeface="Noto Sans"/>
                          <a:cs typeface="Noto Sans Regular"/>
                        </a:rPr>
                        <a:t>No.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100" b="1" kern="1200" dirty="0">
                          <a:solidFill>
                            <a:schemeClr val="bg1"/>
                          </a:solidFill>
                          <a:latin typeface="Noto Sans Regular"/>
                          <a:ea typeface="Noto Sans"/>
                          <a:cs typeface="Noto Sans Regular"/>
                        </a:rPr>
                        <a:t>OOAD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100" b="1" kern="1200" dirty="0">
                          <a:solidFill>
                            <a:schemeClr val="bg1"/>
                          </a:solidFill>
                          <a:latin typeface="Noto Sans Regular"/>
                          <a:ea typeface="Noto Sans"/>
                          <a:cs typeface="Noto Sans Regular"/>
                        </a:rPr>
                        <a:t>Dirección del Inmueble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100" b="1" kern="1200" dirty="0">
                          <a:solidFill>
                            <a:schemeClr val="bg1"/>
                          </a:solidFill>
                          <a:latin typeface="Noto Sans Regular"/>
                          <a:ea typeface="Noto Sans"/>
                          <a:cs typeface="Noto Sans Regular"/>
                        </a:rPr>
                        <a:t>Servicio</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marR="5715" algn="ctr" fontAlgn="ctr">
                        <a:lnSpc>
                          <a:spcPct val="115000"/>
                        </a:lnSpc>
                        <a:spcAft>
                          <a:spcPts val="1000"/>
                        </a:spcAft>
                        <a:buNone/>
                      </a:pPr>
                      <a:r>
                        <a:rPr lang="es-MX" sz="1100" b="1" kern="1200" dirty="0">
                          <a:solidFill>
                            <a:schemeClr val="bg1"/>
                          </a:solidFill>
                          <a:latin typeface="Noto Sans Regular"/>
                          <a:ea typeface="Noto Sans"/>
                          <a:cs typeface="Noto Sans Regular"/>
                        </a:rPr>
                        <a:t>No. de Oficio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1950408292"/>
                  </a:ext>
                </a:extLst>
              </a:tr>
              <a:tr h="394222">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Chihuahua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15000"/>
                        </a:lnSpc>
                        <a:spcBef>
                          <a:spcPts val="0"/>
                        </a:spcBef>
                        <a:spcAft>
                          <a:spcPts val="1000"/>
                        </a:spcAft>
                        <a:buClrTx/>
                        <a:buSzTx/>
                        <a:buFontTx/>
                        <a:buNone/>
                        <a:tabLst/>
                        <a:defRPr/>
                      </a:pPr>
                      <a:r>
                        <a:rPr kumimoji="0" lang="es-MX" sz="1100" b="0" i="0" u="none" strike="noStrike" kern="1200" cap="none" spc="0" normalizeH="0" baseline="0" noProof="0" dirty="0">
                          <a:ln>
                            <a:noFill/>
                          </a:ln>
                          <a:solidFill>
                            <a:prstClr val="black"/>
                          </a:solidFill>
                          <a:effectLst/>
                          <a:uLnTx/>
                          <a:uFillTx/>
                          <a:latin typeface="Noto Sans Regular"/>
                          <a:ea typeface="Noto Sans"/>
                          <a:cs typeface="Noto Sans Regular"/>
                        </a:rPr>
                        <a:t>Por definir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Centro de Educación y Cuidado Infantil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algn="ctr" defTabSz="914400" rtl="0" eaLnBrk="1" fontAlgn="ctr" latinLnBrk="0" hangingPunct="1">
                        <a:lnSpc>
                          <a:spcPct val="115000"/>
                        </a:lnSpc>
                        <a:spcAft>
                          <a:spcPts val="0"/>
                        </a:spcAft>
                        <a:buNone/>
                      </a:pPr>
                      <a:r>
                        <a:rPr lang="es-MX" sz="1100" kern="1200" dirty="0">
                          <a:solidFill>
                            <a:srgbClr val="881038"/>
                          </a:solidFill>
                          <a:latin typeface="Noto Sans Regular"/>
                          <a:ea typeface="Noto Sans"/>
                          <a:cs typeface="Noto Sans Regular"/>
                        </a:rPr>
                        <a:t>En espera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922535"/>
                  </a:ext>
                </a:extLst>
              </a:tr>
              <a:tr h="425172">
                <a:tc>
                  <a:txBody>
                    <a:bodyPr/>
                    <a:lstStyle/>
                    <a:p>
                      <a:pPr algn="ctr" fontAlgn="ctr">
                        <a:lnSpc>
                          <a:spcPct val="115000"/>
                        </a:lnSpc>
                        <a:spcAft>
                          <a:spcPts val="1000"/>
                        </a:spcAft>
                        <a:buNone/>
                      </a:pPr>
                      <a:r>
                        <a:rPr lang="es-MX" sz="1100" kern="1200">
                          <a:solidFill>
                            <a:schemeClr val="dk1"/>
                          </a:solidFill>
                          <a:latin typeface="Noto Sans Regular"/>
                          <a:ea typeface="Noto Sans"/>
                          <a:cs typeface="Noto Sans Regular"/>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15000"/>
                        </a:lnSpc>
                        <a:spcBef>
                          <a:spcPts val="0"/>
                        </a:spcBef>
                        <a:spcAft>
                          <a:spcPts val="1000"/>
                        </a:spcAft>
                        <a:buClrTx/>
                        <a:buSzTx/>
                        <a:buFontTx/>
                        <a:buNone/>
                        <a:tabLst/>
                        <a:defRPr/>
                      </a:pPr>
                      <a:r>
                        <a:rPr lang="es-MX" sz="1100" kern="1200" dirty="0">
                          <a:solidFill>
                            <a:schemeClr val="dk1"/>
                          </a:solidFill>
                          <a:latin typeface="Noto Sans Regular"/>
                          <a:ea typeface="Noto Sans"/>
                          <a:cs typeface="Noto Sans Regular"/>
                        </a:rPr>
                        <a:t>Chihuahua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15000"/>
                        </a:lnSpc>
                        <a:spcBef>
                          <a:spcPts val="0"/>
                        </a:spcBef>
                        <a:spcAft>
                          <a:spcPts val="1000"/>
                        </a:spcAft>
                        <a:buClrTx/>
                        <a:buSzTx/>
                        <a:buFontTx/>
                        <a:buNone/>
                        <a:tabLst/>
                        <a:defRPr/>
                      </a:pPr>
                      <a:r>
                        <a:rPr kumimoji="0" lang="es-MX" sz="1100" b="0" i="0" u="none" strike="noStrike" kern="1200" cap="none" spc="0" normalizeH="0" baseline="0" noProof="0" dirty="0">
                          <a:ln>
                            <a:noFill/>
                          </a:ln>
                          <a:solidFill>
                            <a:prstClr val="black"/>
                          </a:solidFill>
                          <a:effectLst/>
                          <a:uLnTx/>
                          <a:uFillTx/>
                          <a:latin typeface="Noto Sans Regular"/>
                          <a:ea typeface="Noto Sans"/>
                          <a:cs typeface="Noto Sans Regular"/>
                        </a:rPr>
                        <a:t>Por definir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Centro de Educación y Cuidado Infantil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algn="ctr" defTabSz="914400" rtl="0" eaLnBrk="1" fontAlgn="ctr" latinLnBrk="0" hangingPunct="1">
                        <a:lnSpc>
                          <a:spcPct val="115000"/>
                        </a:lnSpc>
                        <a:spcAft>
                          <a:spcPts val="0"/>
                        </a:spcAft>
                        <a:buNone/>
                      </a:pPr>
                      <a:r>
                        <a:rPr lang="es-MX" sz="1100" kern="1200" dirty="0">
                          <a:solidFill>
                            <a:srgbClr val="881038"/>
                          </a:solidFill>
                          <a:latin typeface="Noto Sans Regular"/>
                          <a:ea typeface="Noto Sans"/>
                          <a:cs typeface="Noto Sans Regular"/>
                        </a:rPr>
                        <a:t>En espera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9186258"/>
                  </a:ext>
                </a:extLst>
              </a:tr>
              <a:tr h="385552">
                <a:tc>
                  <a:txBody>
                    <a:bodyPr/>
                    <a:lstStyle/>
                    <a:p>
                      <a:pPr algn="ctr" fontAlgn="ctr">
                        <a:lnSpc>
                          <a:spcPct val="115000"/>
                        </a:lnSpc>
                        <a:spcAft>
                          <a:spcPts val="1000"/>
                        </a:spcAft>
                        <a:buNone/>
                      </a:pPr>
                      <a:r>
                        <a:rPr lang="es-MX" sz="1100" kern="1200">
                          <a:solidFill>
                            <a:schemeClr val="dk1"/>
                          </a:solidFill>
                          <a:latin typeface="Noto Sans Regular"/>
                          <a:ea typeface="Noto Sans"/>
                          <a:cs typeface="Noto Sans Regular"/>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Guanajuato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15000"/>
                        </a:lnSpc>
                        <a:spcBef>
                          <a:spcPts val="0"/>
                        </a:spcBef>
                        <a:spcAft>
                          <a:spcPts val="1000"/>
                        </a:spcAft>
                        <a:buClrTx/>
                        <a:buSzTx/>
                        <a:buFontTx/>
                        <a:buNone/>
                        <a:tabLst/>
                        <a:defRPr/>
                      </a:pPr>
                      <a:r>
                        <a:rPr kumimoji="0" lang="es-MX" sz="1100" b="0" i="0" u="none" strike="noStrike" kern="1200" cap="none" spc="0" normalizeH="0" baseline="0" noProof="0" dirty="0">
                          <a:ln>
                            <a:noFill/>
                          </a:ln>
                          <a:solidFill>
                            <a:prstClr val="black"/>
                          </a:solidFill>
                          <a:effectLst/>
                          <a:uLnTx/>
                          <a:uFillTx/>
                          <a:latin typeface="Noto Sans Regular"/>
                          <a:ea typeface="Noto Sans"/>
                          <a:cs typeface="Noto Sans Regular"/>
                        </a:rPr>
                        <a:t>Por definir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Archivo de Concentración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algn="ctr" defTabSz="914400" rtl="0" eaLnBrk="1" fontAlgn="ctr" latinLnBrk="0" hangingPunct="1">
                        <a:lnSpc>
                          <a:spcPct val="115000"/>
                        </a:lnSpc>
                        <a:spcAft>
                          <a:spcPts val="0"/>
                        </a:spcAft>
                        <a:buNone/>
                      </a:pPr>
                      <a:r>
                        <a:rPr lang="es-MX" sz="1100" kern="1200" dirty="0">
                          <a:solidFill>
                            <a:schemeClr val="tx1"/>
                          </a:solidFill>
                          <a:latin typeface="Noto Sans Regular"/>
                          <a:ea typeface="Noto Sans"/>
                          <a:cs typeface="Noto Sans Regular"/>
                        </a:rPr>
                        <a:t>119001100100/014/26 </a:t>
                      </a:r>
                    </a:p>
                    <a:p>
                      <a:pPr marL="0" marR="73025" algn="ctr" defTabSz="914400" rtl="0" eaLnBrk="1" fontAlgn="ctr" latinLnBrk="0" hangingPunct="1">
                        <a:lnSpc>
                          <a:spcPct val="115000"/>
                        </a:lnSpc>
                        <a:spcAft>
                          <a:spcPts val="0"/>
                        </a:spcAft>
                        <a:buNone/>
                      </a:pPr>
                      <a:r>
                        <a:rPr lang="es-MX" sz="1100" kern="1200" dirty="0">
                          <a:solidFill>
                            <a:schemeClr val="tx1"/>
                          </a:solidFill>
                          <a:latin typeface="Noto Sans Regular"/>
                          <a:ea typeface="Noto Sans"/>
                          <a:cs typeface="Noto Sans Regular"/>
                        </a:rPr>
                        <a:t>Del 14 de enero de 2026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55759"/>
                  </a:ext>
                </a:extLst>
              </a:tr>
              <a:tr h="414622">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Morelos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Por definir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Tienda Empleados IMSS-SNTSS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189001 100100/DCSG/2885/2025</a:t>
                      </a:r>
                    </a:p>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Del 12 de diciembre de 2025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5234492"/>
                  </a:ext>
                </a:extLst>
              </a:tr>
              <a:tr h="442406">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Morelos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Por definir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Sub Almacén Delegacional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189001 100100/DCSG/2885/2025</a:t>
                      </a:r>
                    </a:p>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Del 12 de diciembre de 2025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9529851"/>
                  </a:ext>
                </a:extLst>
              </a:tr>
              <a:tr h="487110">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Sonora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Por definir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Casa Habitacional</a:t>
                      </a:r>
                    </a:p>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TOOAD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095217614C00/A 1000</a:t>
                      </a:r>
                    </a:p>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Del 30 de octubre de 2026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3821073"/>
                  </a:ext>
                </a:extLst>
              </a:tr>
              <a:tr h="691176">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Veracruz Sur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100" kern="1200" dirty="0">
                          <a:solidFill>
                            <a:schemeClr val="dk1"/>
                          </a:solidFill>
                          <a:latin typeface="Noto Sans Regular"/>
                          <a:ea typeface="Noto Sans"/>
                          <a:cs typeface="Noto Sans Regular"/>
                        </a:rPr>
                        <a:t>Por definir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Oficinas Administrativas </a:t>
                      </a:r>
                    </a:p>
                    <a:p>
                      <a:pPr marL="0" algn="ctr" defTabSz="914400" rtl="0" eaLnBrk="1" fontAlgn="ctr" latinLnBrk="0" hangingPunct="1">
                        <a:lnSpc>
                          <a:spcPct val="115000"/>
                        </a:lnSpc>
                        <a:spcAft>
                          <a:spcPts val="0"/>
                        </a:spcAft>
                        <a:buNone/>
                      </a:pPr>
                      <a:r>
                        <a:rPr lang="es-MX" sz="1100" kern="1200" dirty="0">
                          <a:solidFill>
                            <a:schemeClr val="dk1"/>
                          </a:solidFill>
                          <a:latin typeface="Noto Sans Regular"/>
                          <a:ea typeface="Noto Sans"/>
                          <a:cs typeface="Noto Sans Regular"/>
                        </a:rPr>
                        <a:t>Depto. de Conservación y Servicios Generales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0"/>
                        </a:spcAft>
                        <a:buNone/>
                      </a:pPr>
                      <a:r>
                        <a:rPr lang="es-MX" sz="1100" kern="1200" dirty="0">
                          <a:solidFill>
                            <a:schemeClr val="dk1"/>
                          </a:solidFill>
                          <a:latin typeface="Noto Sans Regular"/>
                          <a:ea typeface="Noto Sans"/>
                          <a:cs typeface="Noto Sans Regular"/>
                        </a:rPr>
                        <a:t>329001130100/DCYPI/033/2026</a:t>
                      </a:r>
                    </a:p>
                    <a:p>
                      <a:pPr algn="ctr" fontAlgn="ctr">
                        <a:lnSpc>
                          <a:spcPct val="115000"/>
                        </a:lnSpc>
                        <a:spcAft>
                          <a:spcPts val="0"/>
                        </a:spcAft>
                        <a:buNone/>
                      </a:pPr>
                      <a:r>
                        <a:rPr lang="es-MX" sz="1100" kern="1200" dirty="0">
                          <a:solidFill>
                            <a:schemeClr val="dk1"/>
                          </a:solidFill>
                          <a:latin typeface="Noto Sans Regular"/>
                          <a:ea typeface="Noto Sans"/>
                          <a:cs typeface="Noto Sans Regular"/>
                        </a:rPr>
                        <a:t>Del 07 de enero de 2026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4669929"/>
                  </a:ext>
                </a:extLst>
              </a:tr>
            </a:tbl>
          </a:graphicData>
        </a:graphic>
      </p:graphicFrame>
    </p:spTree>
    <p:extLst>
      <p:ext uri="{BB962C8B-B14F-4D97-AF65-F5344CB8AC3E}">
        <p14:creationId xmlns:p14="http://schemas.microsoft.com/office/powerpoint/2010/main" val="2157127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50C24-B8E7-A1A6-ED1E-E36DE5BF67AE}"/>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A55CDC96-0F3C-2303-E244-60B827C0843E}"/>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sp>
        <p:nvSpPr>
          <p:cNvPr id="9" name="Google Shape;80;p8">
            <a:extLst>
              <a:ext uri="{FF2B5EF4-FFF2-40B4-BE49-F238E27FC236}">
                <a16:creationId xmlns:a16="http://schemas.microsoft.com/office/drawing/2014/main" id="{25ED42DB-BB6B-7FB7-2575-D5D94CD5EFBB}"/>
              </a:ext>
            </a:extLst>
          </p:cNvPr>
          <p:cNvSpPr txBox="1"/>
          <p:nvPr/>
        </p:nvSpPr>
        <p:spPr>
          <a:xfrm>
            <a:off x="254025" y="1040995"/>
            <a:ext cx="11799162" cy="412262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Derivado de lo anterior, una vez consideradas las solicitudes de modificación y las necesidades de nuevos arrendamientos, el Programa de Arrendamiento Inmobiliario IMSS – Arrendatario para el año 2026, quedaría de la siguiente manera:</a:t>
            </a:r>
          </a:p>
          <a:p>
            <a:pPr marL="0" marR="0" lvl="0" indent="0" algn="just" rtl="0">
              <a:spcBef>
                <a:spcPts val="0"/>
              </a:spcBef>
              <a:spcAft>
                <a:spcPts val="0"/>
              </a:spcAft>
              <a:buNone/>
            </a:pPr>
            <a:endParaRPr lang="es-MX" sz="2000" dirty="0">
              <a:solidFill>
                <a:schemeClr val="dk1"/>
              </a:solidFill>
              <a:latin typeface="Noto Sans Regular"/>
              <a:ea typeface="Noto Sans"/>
              <a:cs typeface="Noto Sans Regular"/>
              <a:sym typeface="Noto Sans"/>
            </a:endParaRPr>
          </a:p>
          <a:p>
            <a:pPr marL="342900" marR="0" lvl="0" indent="104775" algn="just" rtl="0">
              <a:spcBef>
                <a:spcPts val="0"/>
              </a:spcBef>
              <a:spcAft>
                <a:spcPts val="0"/>
              </a:spcAft>
              <a:buFont typeface="Arial" panose="020B0604020202020204" pitchFamily="34" charset="0"/>
              <a:buChar char="•"/>
            </a:pPr>
            <a:r>
              <a:rPr lang="es-MX" sz="2000" dirty="0">
                <a:solidFill>
                  <a:schemeClr val="dk1"/>
                </a:solidFill>
                <a:latin typeface="Noto Sans Regular"/>
                <a:ea typeface="Noto Sans"/>
                <a:cs typeface="Noto Sans Regular"/>
                <a:sym typeface="Noto Sans"/>
              </a:rPr>
              <a:t>	</a:t>
            </a:r>
            <a:r>
              <a:rPr lang="es-MX" dirty="0">
                <a:solidFill>
                  <a:schemeClr val="dk1"/>
                </a:solidFill>
                <a:latin typeface="Noto Sans Regular"/>
                <a:ea typeface="Noto Sans"/>
                <a:cs typeface="Noto Sans Regular"/>
                <a:sym typeface="Noto Sans"/>
              </a:rPr>
              <a:t>Cancelación de 2 arrendamientos.</a:t>
            </a:r>
          </a:p>
          <a:p>
            <a:pPr marL="342900" marR="0" lvl="0" indent="104775" algn="just" rtl="0">
              <a:spcBef>
                <a:spcPts val="0"/>
              </a:spcBef>
              <a:spcAft>
                <a:spcPts val="0"/>
              </a:spcAft>
              <a:buFont typeface="Arial" panose="020B0604020202020204" pitchFamily="34" charset="0"/>
              <a:buChar char="•"/>
            </a:pPr>
            <a:endParaRPr lang="es-MX" sz="1000" dirty="0">
              <a:solidFill>
                <a:schemeClr val="dk1"/>
              </a:solidFill>
              <a:latin typeface="Noto Sans Regular"/>
              <a:ea typeface="Noto Sans"/>
              <a:cs typeface="Noto Sans Regular"/>
              <a:sym typeface="Noto Sans"/>
            </a:endParaRPr>
          </a:p>
          <a:p>
            <a:pPr marL="342900" marR="0" lvl="0" indent="9525" algn="just" rtl="0">
              <a:spcBef>
                <a:spcPts val="0"/>
              </a:spcBef>
              <a:spcAft>
                <a:spcPts val="0"/>
              </a:spcAft>
              <a:buFont typeface="Arial" panose="020B0604020202020204" pitchFamily="34" charset="0"/>
              <a:buChar char="•"/>
            </a:pPr>
            <a:r>
              <a:rPr lang="es-MX" dirty="0">
                <a:solidFill>
                  <a:schemeClr val="dk1"/>
                </a:solidFill>
                <a:latin typeface="Noto Sans Regular"/>
                <a:ea typeface="Noto Sans"/>
                <a:cs typeface="Noto Sans Regular"/>
                <a:sym typeface="Noto Sans"/>
              </a:rPr>
              <a:t>       	Renovación de 217 contratos: 141 Renovación con incremento y 76 Renovación sin incremento.</a:t>
            </a:r>
          </a:p>
          <a:p>
            <a:pPr marL="0" marR="0" lvl="0" indent="0" algn="just" rtl="0">
              <a:spcBef>
                <a:spcPts val="0"/>
              </a:spcBef>
              <a:spcAft>
                <a:spcPts val="0"/>
              </a:spcAft>
              <a:buNone/>
            </a:pPr>
            <a:endParaRPr lang="es-MX" sz="1000" dirty="0">
              <a:solidFill>
                <a:schemeClr val="dk1"/>
              </a:solidFill>
              <a:latin typeface="Noto Sans Regular"/>
              <a:ea typeface="Noto Sans"/>
              <a:cs typeface="Noto Sans Regular"/>
              <a:sym typeface="Noto Sans"/>
            </a:endParaRPr>
          </a:p>
          <a:p>
            <a:pPr marL="342900" marR="0" lvl="0" indent="9525" algn="just" rtl="0">
              <a:spcBef>
                <a:spcPts val="0"/>
              </a:spcBef>
              <a:spcAft>
                <a:spcPts val="0"/>
              </a:spcAft>
              <a:buFont typeface="Arial" panose="020B0604020202020204" pitchFamily="34" charset="0"/>
              <a:buChar char="•"/>
            </a:pPr>
            <a:r>
              <a:rPr lang="es-MX" dirty="0">
                <a:solidFill>
                  <a:schemeClr val="dk1"/>
                </a:solidFill>
                <a:latin typeface="Noto Sans Regular"/>
                <a:ea typeface="Noto Sans"/>
                <a:cs typeface="Noto Sans Regular"/>
                <a:sym typeface="Noto Sans"/>
              </a:rPr>
              <a:t>        Evaluar la sustitución de 54 inmuebles arrendados.</a:t>
            </a:r>
          </a:p>
          <a:p>
            <a:pPr marL="342900" marR="0" lvl="0" indent="9525" algn="just" rtl="0">
              <a:spcBef>
                <a:spcPts val="0"/>
              </a:spcBef>
              <a:spcAft>
                <a:spcPts val="0"/>
              </a:spcAft>
              <a:buFont typeface="Arial" panose="020B0604020202020204" pitchFamily="34" charset="0"/>
              <a:buChar char="•"/>
            </a:pPr>
            <a:endParaRPr lang="es-MX" sz="1000" dirty="0">
              <a:solidFill>
                <a:schemeClr val="dk1"/>
              </a:solidFill>
              <a:latin typeface="Noto Sans Regular"/>
              <a:ea typeface="Noto Sans"/>
              <a:cs typeface="Noto Sans Regular"/>
              <a:sym typeface="Noto Sans"/>
            </a:endParaRPr>
          </a:p>
          <a:p>
            <a:pPr marL="357188" algn="just" fontAlgn="ctr">
              <a:lnSpc>
                <a:spcPct val="115000"/>
              </a:lnSpc>
              <a:buFont typeface="Arial" panose="020B0604020202020204" pitchFamily="34" charset="0"/>
              <a:buChar char="•"/>
              <a:tabLst>
                <a:tab pos="357188" algn="l"/>
              </a:tabLst>
            </a:pPr>
            <a:r>
              <a:rPr lang="es-MX" dirty="0">
                <a:solidFill>
                  <a:schemeClr val="dk1"/>
                </a:solidFill>
                <a:latin typeface="Noto Sans Regular"/>
                <a:ea typeface="Noto Sans"/>
                <a:cs typeface="Noto Sans Regular"/>
                <a:sym typeface="Noto Sans"/>
              </a:rPr>
              <a:t>        Realizar la contratación de 35 Nuevos Arrendamientos, destacando que 2 de ellos son con 	destino de resguardo de medicamentos y 2 para </a:t>
            </a:r>
            <a:r>
              <a:rPr lang="es-MX" dirty="0">
                <a:solidFill>
                  <a:schemeClr val="dk1"/>
                </a:solidFill>
                <a:latin typeface="Noto Sans Regular"/>
                <a:ea typeface="Noto Sans"/>
                <a:cs typeface="Noto Sans Regular"/>
              </a:rPr>
              <a:t>Centro de Educación y Cuidado Infantil. </a:t>
            </a:r>
          </a:p>
          <a:p>
            <a:pPr marL="357188" algn="just" fontAlgn="ctr">
              <a:lnSpc>
                <a:spcPct val="115000"/>
              </a:lnSpc>
              <a:tabLst>
                <a:tab pos="357188" algn="l"/>
              </a:tabLst>
            </a:pPr>
            <a:endParaRPr lang="es-MX" sz="1000" dirty="0">
              <a:solidFill>
                <a:schemeClr val="dk1"/>
              </a:solidFill>
              <a:latin typeface="Noto Sans Regular"/>
              <a:ea typeface="Noto Sans"/>
              <a:cs typeface="Noto Sans Regular"/>
            </a:endParaRPr>
          </a:p>
          <a:p>
            <a:pPr marL="357188" indent="-357188" algn="just" fontAlgn="ctr">
              <a:lnSpc>
                <a:spcPct val="115000"/>
              </a:lnSpc>
              <a:tabLst>
                <a:tab pos="357188" algn="l"/>
              </a:tabLst>
            </a:pPr>
            <a:r>
              <a:rPr lang="es-MX" sz="2000" dirty="0">
                <a:solidFill>
                  <a:schemeClr val="dk1"/>
                </a:solidFill>
                <a:latin typeface="Noto Sans Regular"/>
                <a:ea typeface="Noto Sans"/>
              </a:rPr>
              <a:t>Resultando un total de 308 inmuebles arrendados para la operación del IMSS en el ejercicio 2026.</a:t>
            </a:r>
          </a:p>
          <a:p>
            <a:pPr marL="0" marR="0" lvl="0" indent="0" algn="just" rtl="0">
              <a:spcBef>
                <a:spcPts val="0"/>
              </a:spcBef>
              <a:spcAft>
                <a:spcPts val="0"/>
              </a:spcAft>
              <a:buNone/>
            </a:pPr>
            <a:endParaRPr lang="es-MX" sz="2000" dirty="0">
              <a:solidFill>
                <a:schemeClr val="dk1"/>
              </a:solidFill>
              <a:latin typeface="Noto Sans Regular"/>
              <a:ea typeface="Noto Sans"/>
              <a:cs typeface="Noto Sans Regular"/>
              <a:sym typeface="Noto Sans"/>
            </a:endParaRPr>
          </a:p>
        </p:txBody>
      </p:sp>
      <p:pic>
        <p:nvPicPr>
          <p:cNvPr id="5" name="Imagen 4">
            <a:extLst>
              <a:ext uri="{FF2B5EF4-FFF2-40B4-BE49-F238E27FC236}">
                <a16:creationId xmlns:a16="http://schemas.microsoft.com/office/drawing/2014/main" id="{EE7F5364-2CCF-5D93-DC2D-21331EDB043B}"/>
              </a:ext>
            </a:extLst>
          </p:cNvPr>
          <p:cNvPicPr>
            <a:picLocks noChangeAspect="1"/>
          </p:cNvPicPr>
          <p:nvPr/>
        </p:nvPicPr>
        <p:blipFill>
          <a:blip r:embed="rId3"/>
          <a:stretch>
            <a:fillRect/>
          </a:stretch>
        </p:blipFill>
        <p:spPr>
          <a:xfrm>
            <a:off x="5979789" y="174420"/>
            <a:ext cx="755970" cy="755970"/>
          </a:xfrm>
          <a:prstGeom prst="rect">
            <a:avLst/>
          </a:prstGeom>
        </p:spPr>
      </p:pic>
    </p:spTree>
    <p:extLst>
      <p:ext uri="{BB962C8B-B14F-4D97-AF65-F5344CB8AC3E}">
        <p14:creationId xmlns:p14="http://schemas.microsoft.com/office/powerpoint/2010/main" val="110769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ED581-BA4B-9B67-036A-F1C16949696F}"/>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4E82B624-A6C3-878C-85BD-64FAEE5D737E}"/>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sp>
        <p:nvSpPr>
          <p:cNvPr id="9" name="Google Shape;80;p8">
            <a:extLst>
              <a:ext uri="{FF2B5EF4-FFF2-40B4-BE49-F238E27FC236}">
                <a16:creationId xmlns:a16="http://schemas.microsoft.com/office/drawing/2014/main" id="{C44877C2-0437-B5A6-353C-52CA14BEFA67}"/>
              </a:ext>
            </a:extLst>
          </p:cNvPr>
          <p:cNvSpPr txBox="1"/>
          <p:nvPr/>
        </p:nvSpPr>
        <p:spPr>
          <a:xfrm>
            <a:off x="224994" y="839652"/>
            <a:ext cx="11799162" cy="40006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A continuación, se muestra el Programa por cada OOAD de acuerdo con las figuras solicitadas:</a:t>
            </a:r>
          </a:p>
        </p:txBody>
      </p:sp>
      <p:pic>
        <p:nvPicPr>
          <p:cNvPr id="5" name="Imagen 4">
            <a:extLst>
              <a:ext uri="{FF2B5EF4-FFF2-40B4-BE49-F238E27FC236}">
                <a16:creationId xmlns:a16="http://schemas.microsoft.com/office/drawing/2014/main" id="{0C51F2A2-354B-FC6D-B694-3A04935D88E4}"/>
              </a:ext>
            </a:extLst>
          </p:cNvPr>
          <p:cNvPicPr>
            <a:picLocks noChangeAspect="1"/>
          </p:cNvPicPr>
          <p:nvPr/>
        </p:nvPicPr>
        <p:blipFill>
          <a:blip r:embed="rId3"/>
          <a:stretch>
            <a:fillRect/>
          </a:stretch>
        </p:blipFill>
        <p:spPr>
          <a:xfrm>
            <a:off x="5979789" y="174420"/>
            <a:ext cx="755970" cy="755970"/>
          </a:xfrm>
          <a:prstGeom prst="rect">
            <a:avLst/>
          </a:prstGeom>
        </p:spPr>
      </p:pic>
      <p:sp>
        <p:nvSpPr>
          <p:cNvPr id="2" name="Google Shape;80;p8">
            <a:extLst>
              <a:ext uri="{FF2B5EF4-FFF2-40B4-BE49-F238E27FC236}">
                <a16:creationId xmlns:a16="http://schemas.microsoft.com/office/drawing/2014/main" id="{3665B8DC-C461-9DAA-8D1A-EC5FA578C781}"/>
              </a:ext>
            </a:extLst>
          </p:cNvPr>
          <p:cNvSpPr txBox="1"/>
          <p:nvPr/>
        </p:nvSpPr>
        <p:spPr>
          <a:xfrm>
            <a:off x="224994" y="1303295"/>
            <a:ext cx="11799162" cy="40006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b="1" dirty="0">
                <a:solidFill>
                  <a:schemeClr val="dk1"/>
                </a:solidFill>
                <a:latin typeface="Noto Sans Regular"/>
                <a:ea typeface="Noto Sans"/>
                <a:cs typeface="Noto Sans Regular"/>
                <a:sym typeface="Noto Sans"/>
              </a:rPr>
              <a:t>Figuras de Ocupación (1/2)</a:t>
            </a:r>
          </a:p>
        </p:txBody>
      </p:sp>
      <p:graphicFrame>
        <p:nvGraphicFramePr>
          <p:cNvPr id="4" name="Tabla 3">
            <a:extLst>
              <a:ext uri="{FF2B5EF4-FFF2-40B4-BE49-F238E27FC236}">
                <a16:creationId xmlns:a16="http://schemas.microsoft.com/office/drawing/2014/main" id="{73843408-F209-6F3E-4789-A0B66C4514B1}"/>
              </a:ext>
            </a:extLst>
          </p:cNvPr>
          <p:cNvGraphicFramePr>
            <a:graphicFrameLocks noGrp="1"/>
          </p:cNvGraphicFramePr>
          <p:nvPr>
            <p:extLst>
              <p:ext uri="{D42A27DB-BD31-4B8C-83A1-F6EECF244321}">
                <p14:modId xmlns:p14="http://schemas.microsoft.com/office/powerpoint/2010/main" val="3109020514"/>
              </p:ext>
            </p:extLst>
          </p:nvPr>
        </p:nvGraphicFramePr>
        <p:xfrm>
          <a:off x="2150292" y="1812661"/>
          <a:ext cx="9351390" cy="3997666"/>
        </p:xfrm>
        <a:graphic>
          <a:graphicData uri="http://schemas.openxmlformats.org/drawingml/2006/table">
            <a:tbl>
              <a:tblPr/>
              <a:tblGrid>
                <a:gridCol w="703670">
                  <a:extLst>
                    <a:ext uri="{9D8B030D-6E8A-4147-A177-3AD203B41FA5}">
                      <a16:colId xmlns:a16="http://schemas.microsoft.com/office/drawing/2014/main" val="3852318221"/>
                    </a:ext>
                  </a:extLst>
                </a:gridCol>
                <a:gridCol w="1685101">
                  <a:extLst>
                    <a:ext uri="{9D8B030D-6E8A-4147-A177-3AD203B41FA5}">
                      <a16:colId xmlns:a16="http://schemas.microsoft.com/office/drawing/2014/main" val="1337138336"/>
                    </a:ext>
                  </a:extLst>
                </a:gridCol>
                <a:gridCol w="1166609">
                  <a:extLst>
                    <a:ext uri="{9D8B030D-6E8A-4147-A177-3AD203B41FA5}">
                      <a16:colId xmlns:a16="http://schemas.microsoft.com/office/drawing/2014/main" val="1407413171"/>
                    </a:ext>
                  </a:extLst>
                </a:gridCol>
                <a:gridCol w="1111056">
                  <a:extLst>
                    <a:ext uri="{9D8B030D-6E8A-4147-A177-3AD203B41FA5}">
                      <a16:colId xmlns:a16="http://schemas.microsoft.com/office/drawing/2014/main" val="156711155"/>
                    </a:ext>
                  </a:extLst>
                </a:gridCol>
                <a:gridCol w="1055503">
                  <a:extLst>
                    <a:ext uri="{9D8B030D-6E8A-4147-A177-3AD203B41FA5}">
                      <a16:colId xmlns:a16="http://schemas.microsoft.com/office/drawing/2014/main" val="3617655663"/>
                    </a:ext>
                  </a:extLst>
                </a:gridCol>
                <a:gridCol w="999950">
                  <a:extLst>
                    <a:ext uri="{9D8B030D-6E8A-4147-A177-3AD203B41FA5}">
                      <a16:colId xmlns:a16="http://schemas.microsoft.com/office/drawing/2014/main" val="1841562963"/>
                    </a:ext>
                  </a:extLst>
                </a:gridCol>
                <a:gridCol w="1296233">
                  <a:extLst>
                    <a:ext uri="{9D8B030D-6E8A-4147-A177-3AD203B41FA5}">
                      <a16:colId xmlns:a16="http://schemas.microsoft.com/office/drawing/2014/main" val="4074487820"/>
                    </a:ext>
                  </a:extLst>
                </a:gridCol>
                <a:gridCol w="1333268">
                  <a:extLst>
                    <a:ext uri="{9D8B030D-6E8A-4147-A177-3AD203B41FA5}">
                      <a16:colId xmlns:a16="http://schemas.microsoft.com/office/drawing/2014/main" val="749870471"/>
                    </a:ext>
                  </a:extLst>
                </a:gridCol>
              </a:tblGrid>
              <a:tr h="539541">
                <a:tc>
                  <a:txBody>
                    <a:bodyPr/>
                    <a:lstStyle/>
                    <a:p>
                      <a:pPr algn="ctr" rtl="0" fontAlgn="ctr"/>
                      <a:r>
                        <a:rPr lang="es-MX" sz="1100" b="1" i="0" u="none" strike="noStrike" dirty="0">
                          <a:solidFill>
                            <a:srgbClr val="FFFFFF"/>
                          </a:solidFill>
                          <a:effectLst/>
                          <a:latin typeface="Montserrat" panose="00000500000000000000" pitchFamily="2" charset="0"/>
                        </a:rPr>
                        <a:t>No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100" b="1" i="0" u="none" strike="noStrike" dirty="0">
                          <a:solidFill>
                            <a:srgbClr val="FFFFFF"/>
                          </a:solidFill>
                          <a:effectLst/>
                          <a:latin typeface="Montserrat" panose="00000500000000000000" pitchFamily="2" charset="0"/>
                        </a:rPr>
                        <a:t>OOAD</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100" b="1" i="0" u="none" strike="noStrike" dirty="0">
                          <a:solidFill>
                            <a:srgbClr val="FFFFFF"/>
                          </a:solidFill>
                          <a:effectLst/>
                          <a:latin typeface="Montserrat" panose="00000500000000000000" pitchFamily="2" charset="0"/>
                        </a:rPr>
                        <a:t>Renovación con Incremento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100" b="1" i="0" u="none" strike="noStrike" dirty="0">
                          <a:solidFill>
                            <a:srgbClr val="FFFFFF"/>
                          </a:solidFill>
                          <a:effectLst/>
                          <a:latin typeface="Montserrat" panose="00000500000000000000" pitchFamily="2" charset="0"/>
                        </a:rPr>
                        <a:t>Renovación Sin Incremento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100" b="1" i="0" u="none" strike="noStrike" dirty="0">
                          <a:solidFill>
                            <a:srgbClr val="FFFFFF"/>
                          </a:solidFill>
                          <a:effectLst/>
                          <a:latin typeface="Montserrat" panose="00000500000000000000" pitchFamily="2" charset="0"/>
                        </a:rPr>
                        <a:t>Sustitución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100" b="1" i="0" u="none" strike="noStrike" dirty="0">
                          <a:solidFill>
                            <a:srgbClr val="FFFFFF"/>
                          </a:solidFill>
                          <a:effectLst/>
                          <a:latin typeface="Montserrat" panose="00000500000000000000" pitchFamily="2" charset="0"/>
                        </a:rPr>
                        <a:t>Cancelación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100" b="1" i="0" u="none" strike="noStrike" dirty="0">
                          <a:solidFill>
                            <a:srgbClr val="FFFFFF"/>
                          </a:solidFill>
                          <a:effectLst/>
                          <a:latin typeface="Montserrat" panose="00000500000000000000" pitchFamily="2" charset="0"/>
                        </a:rPr>
                        <a:t>Nuevos Arrendamientos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100" b="1" i="0" u="none" strike="noStrike" dirty="0">
                          <a:solidFill>
                            <a:srgbClr val="FFFFFF"/>
                          </a:solidFill>
                          <a:effectLst/>
                          <a:latin typeface="Montserrat" panose="00000500000000000000" pitchFamily="2" charset="0"/>
                        </a:rPr>
                        <a:t>Programa de Arrendamiento 2026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extLst>
                  <a:ext uri="{0D108BD9-81ED-4DB2-BD59-A6C34878D82A}">
                    <a16:rowId xmlns:a16="http://schemas.microsoft.com/office/drawing/2014/main" val="3377193620"/>
                  </a:ext>
                </a:extLst>
              </a:tr>
              <a:tr h="182482">
                <a:tc>
                  <a:txBody>
                    <a:bodyPr/>
                    <a:lstStyle/>
                    <a:p>
                      <a:pPr algn="ctr" rtl="0" fontAlgn="ctr"/>
                      <a:r>
                        <a:rPr lang="es-MX" sz="1100" b="1"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AGUASCALIENTES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489185896"/>
                  </a:ext>
                </a:extLst>
              </a:tr>
              <a:tr h="182482">
                <a:tc>
                  <a:txBody>
                    <a:bodyPr/>
                    <a:lstStyle/>
                    <a:p>
                      <a:pPr algn="ctr" rtl="0" fontAlgn="ctr"/>
                      <a:r>
                        <a:rPr lang="es-MX" sz="1100" b="1"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BAJA CALIFORNIA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803592127"/>
                  </a:ext>
                </a:extLst>
              </a:tr>
              <a:tr h="355931">
                <a:tc>
                  <a:txBody>
                    <a:bodyPr/>
                    <a:lstStyle/>
                    <a:p>
                      <a:pPr algn="ctr" rtl="0" fontAlgn="ctr"/>
                      <a:r>
                        <a:rPr lang="es-MX" sz="1100" b="1" i="0" u="none" strike="noStrike">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BAJA CALIFORNIA SUR</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21876654"/>
                  </a:ext>
                </a:extLst>
              </a:tr>
              <a:tr h="182482">
                <a:tc>
                  <a:txBody>
                    <a:bodyPr/>
                    <a:lstStyle/>
                    <a:p>
                      <a:pPr algn="ctr" rtl="0" fontAlgn="ctr"/>
                      <a:r>
                        <a:rPr lang="es-MX" sz="1100" b="1" i="0" u="none" strike="noStrike">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CAMPECHE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69887271"/>
                  </a:ext>
                </a:extLst>
              </a:tr>
              <a:tr h="182482">
                <a:tc>
                  <a:txBody>
                    <a:bodyPr/>
                    <a:lstStyle/>
                    <a:p>
                      <a:pPr algn="ctr" rtl="0" fontAlgn="ctr"/>
                      <a:r>
                        <a:rPr lang="es-MX" sz="1100" b="1" i="0" u="none" strike="noStrike">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COAHUILA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54879657"/>
                  </a:ext>
                </a:extLst>
              </a:tr>
              <a:tr h="182482">
                <a:tc>
                  <a:txBody>
                    <a:bodyPr/>
                    <a:lstStyle/>
                    <a:p>
                      <a:pPr algn="ctr" rtl="0" fontAlgn="ctr"/>
                      <a:r>
                        <a:rPr lang="es-MX" sz="1100" b="1" i="0" u="none" strike="noStrike">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COLIMA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 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54414751"/>
                  </a:ext>
                </a:extLst>
              </a:tr>
              <a:tr h="182482">
                <a:tc>
                  <a:txBody>
                    <a:bodyPr/>
                    <a:lstStyle/>
                    <a:p>
                      <a:pPr algn="ctr" rtl="0" fontAlgn="ctr"/>
                      <a:r>
                        <a:rPr lang="es-MX" sz="1100" b="1" i="0" u="none" strike="noStrike">
                          <a:solidFill>
                            <a:schemeClr val="tx1"/>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a:solidFill>
                            <a:schemeClr val="tx1"/>
                          </a:solidFill>
                          <a:effectLst/>
                          <a:latin typeface="Montserrat" panose="00000500000000000000" pitchFamily="2" charset="0"/>
                        </a:rPr>
                        <a:t>CHIAPAS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13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84843896"/>
                  </a:ext>
                </a:extLst>
              </a:tr>
              <a:tr h="182482">
                <a:tc>
                  <a:txBody>
                    <a:bodyPr/>
                    <a:lstStyle/>
                    <a:p>
                      <a:pPr algn="ctr" rtl="0" fontAlgn="ctr"/>
                      <a:r>
                        <a:rPr lang="es-MX" sz="1100" b="1" i="0" u="none" strike="noStrike">
                          <a:solidFill>
                            <a:schemeClr val="tx1"/>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CHIHUAHUA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18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728922261"/>
                  </a:ext>
                </a:extLst>
              </a:tr>
              <a:tr h="182482">
                <a:tc>
                  <a:txBody>
                    <a:bodyPr/>
                    <a:lstStyle/>
                    <a:p>
                      <a:pPr algn="ctr" rtl="0" fontAlgn="ctr"/>
                      <a:r>
                        <a:rPr lang="es-MX" sz="1100" b="1" i="0" u="none" strike="noStrike">
                          <a:solidFill>
                            <a:schemeClr val="tx1"/>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a:solidFill>
                            <a:schemeClr val="tx1"/>
                          </a:solidFill>
                          <a:effectLst/>
                          <a:latin typeface="Montserrat" panose="00000500000000000000" pitchFamily="2" charset="0"/>
                        </a:rPr>
                        <a:t>NIVEL CENTRAL</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 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721258643"/>
                  </a:ext>
                </a:extLst>
              </a:tr>
              <a:tr h="182482">
                <a:tc>
                  <a:txBody>
                    <a:bodyPr/>
                    <a:lstStyle/>
                    <a:p>
                      <a:pPr algn="ctr" rtl="0" fontAlgn="ctr"/>
                      <a:r>
                        <a:rPr lang="es-MX" sz="1100" b="1" i="0" u="none" strike="noStrike">
                          <a:solidFill>
                            <a:schemeClr val="tx1"/>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DURANGO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14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606163065"/>
                  </a:ext>
                </a:extLst>
              </a:tr>
              <a:tr h="182482">
                <a:tc>
                  <a:txBody>
                    <a:bodyPr/>
                    <a:lstStyle/>
                    <a:p>
                      <a:pPr algn="ctr" rtl="0" fontAlgn="ctr"/>
                      <a:r>
                        <a:rPr lang="es-MX" sz="1100" b="1" i="0" u="none" strike="noStrike">
                          <a:solidFill>
                            <a:schemeClr val="tx1"/>
                          </a:solidFill>
                          <a:effectLst/>
                          <a:latin typeface="Montserrat" panose="00000500000000000000" pitchFamily="2" charset="0"/>
                        </a:rPr>
                        <a:t>11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a:solidFill>
                            <a:schemeClr val="tx1"/>
                          </a:solidFill>
                          <a:effectLst/>
                          <a:latin typeface="Montserrat" panose="00000500000000000000" pitchFamily="2" charset="0"/>
                        </a:rPr>
                        <a:t>GUANAJUATO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11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901819"/>
                  </a:ext>
                </a:extLst>
              </a:tr>
              <a:tr h="182482">
                <a:tc>
                  <a:txBody>
                    <a:bodyPr/>
                    <a:lstStyle/>
                    <a:p>
                      <a:pPr algn="ctr" rtl="0" fontAlgn="ctr"/>
                      <a:r>
                        <a:rPr lang="es-MX" sz="1100" b="1" i="0" u="none" strike="noStrike">
                          <a:solidFill>
                            <a:schemeClr val="tx1"/>
                          </a:solidFill>
                          <a:effectLst/>
                          <a:latin typeface="Montserrat" panose="00000500000000000000" pitchFamily="2" charset="0"/>
                        </a:rPr>
                        <a:t>12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a:solidFill>
                            <a:schemeClr val="tx1"/>
                          </a:solidFill>
                          <a:effectLst/>
                          <a:latin typeface="Montserrat" panose="00000500000000000000" pitchFamily="2" charset="0"/>
                        </a:rPr>
                        <a:t>GUERRERO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152843871"/>
                  </a:ext>
                </a:extLst>
              </a:tr>
              <a:tr h="182482">
                <a:tc>
                  <a:txBody>
                    <a:bodyPr/>
                    <a:lstStyle/>
                    <a:p>
                      <a:pPr algn="ctr" rtl="0" fontAlgn="ctr"/>
                      <a:r>
                        <a:rPr lang="es-MX" sz="1100" b="1" i="0" u="none" strike="noStrike">
                          <a:solidFill>
                            <a:schemeClr val="tx1"/>
                          </a:solidFill>
                          <a:effectLst/>
                          <a:latin typeface="Montserrat" panose="00000500000000000000" pitchFamily="2" charset="0"/>
                        </a:rPr>
                        <a:t>13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HIDALGO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98300379"/>
                  </a:ext>
                </a:extLst>
              </a:tr>
              <a:tr h="182482">
                <a:tc>
                  <a:txBody>
                    <a:bodyPr/>
                    <a:lstStyle/>
                    <a:p>
                      <a:pPr algn="ctr" rtl="0" fontAlgn="ctr"/>
                      <a:r>
                        <a:rPr lang="es-MX" sz="1100" b="1" i="0" u="none" strike="noStrike">
                          <a:solidFill>
                            <a:schemeClr val="tx1"/>
                          </a:solidFill>
                          <a:effectLst/>
                          <a:latin typeface="Montserrat" panose="00000500000000000000" pitchFamily="2" charset="0"/>
                        </a:rPr>
                        <a:t>14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JALISCO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34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806553341"/>
                  </a:ext>
                </a:extLst>
              </a:tr>
              <a:tr h="182482">
                <a:tc>
                  <a:txBody>
                    <a:bodyPr/>
                    <a:lstStyle/>
                    <a:p>
                      <a:pPr algn="ctr" rtl="0" fontAlgn="ctr"/>
                      <a:r>
                        <a:rPr lang="es-MX" sz="1100" b="1" i="0" u="none" strike="noStrike">
                          <a:solidFill>
                            <a:schemeClr val="tx1"/>
                          </a:solidFill>
                          <a:effectLst/>
                          <a:latin typeface="Montserrat" panose="00000500000000000000" pitchFamily="2" charset="0"/>
                        </a:rPr>
                        <a:t>15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EDO. MEX. OTE.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452438747"/>
                  </a:ext>
                </a:extLst>
              </a:tr>
              <a:tr h="182482">
                <a:tc>
                  <a:txBody>
                    <a:bodyPr/>
                    <a:lstStyle/>
                    <a:p>
                      <a:pPr algn="ctr" rtl="0" fontAlgn="ctr"/>
                      <a:r>
                        <a:rPr lang="es-MX" sz="1100" b="1" i="0" u="none" strike="noStrike">
                          <a:solidFill>
                            <a:schemeClr val="tx1"/>
                          </a:solidFill>
                          <a:effectLst/>
                          <a:latin typeface="Montserrat" panose="00000500000000000000" pitchFamily="2" charset="0"/>
                        </a:rPr>
                        <a:t>16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EDO. MEX. PTE.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 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11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057518134"/>
                  </a:ext>
                </a:extLst>
              </a:tr>
              <a:tr h="182482">
                <a:tc>
                  <a:txBody>
                    <a:bodyPr/>
                    <a:lstStyle/>
                    <a:p>
                      <a:pPr algn="ctr" rtl="0" fontAlgn="ctr"/>
                      <a:r>
                        <a:rPr lang="es-MX" sz="1100" b="1" i="0" u="none" strike="noStrike">
                          <a:solidFill>
                            <a:schemeClr val="tx1"/>
                          </a:solidFill>
                          <a:effectLst/>
                          <a:latin typeface="Montserrat" panose="00000500000000000000" pitchFamily="2" charset="0"/>
                        </a:rPr>
                        <a:t>17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MICHOACAN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275086399"/>
                  </a:ext>
                </a:extLst>
              </a:tr>
              <a:tr h="182482">
                <a:tc>
                  <a:txBody>
                    <a:bodyPr/>
                    <a:lstStyle/>
                    <a:p>
                      <a:pPr algn="ctr" rtl="0" fontAlgn="ctr"/>
                      <a:r>
                        <a:rPr lang="es-MX" sz="1100" b="1" i="0" u="none" strike="noStrike">
                          <a:solidFill>
                            <a:schemeClr val="tx1"/>
                          </a:solidFill>
                          <a:effectLst/>
                          <a:latin typeface="Montserrat" panose="00000500000000000000" pitchFamily="2" charset="0"/>
                        </a:rPr>
                        <a:t>18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100" b="0" i="0" u="none" strike="noStrike" dirty="0">
                          <a:solidFill>
                            <a:schemeClr val="tx1"/>
                          </a:solidFill>
                          <a:effectLst/>
                          <a:latin typeface="Montserrat" panose="00000500000000000000" pitchFamily="2" charset="0"/>
                        </a:rPr>
                        <a:t>MORELOS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1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 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100" b="1" i="0" u="none" strike="noStrike" dirty="0">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38458145"/>
                  </a:ext>
                </a:extLst>
              </a:tr>
            </a:tbl>
          </a:graphicData>
        </a:graphic>
      </p:graphicFrame>
    </p:spTree>
    <p:extLst>
      <p:ext uri="{BB962C8B-B14F-4D97-AF65-F5344CB8AC3E}">
        <p14:creationId xmlns:p14="http://schemas.microsoft.com/office/powerpoint/2010/main" val="2111096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ECDE4-234C-E351-C106-C736D11FCB08}"/>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E259C46E-0630-4A47-E45E-41C5E99D8892}"/>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pic>
        <p:nvPicPr>
          <p:cNvPr id="5" name="Imagen 4">
            <a:extLst>
              <a:ext uri="{FF2B5EF4-FFF2-40B4-BE49-F238E27FC236}">
                <a16:creationId xmlns:a16="http://schemas.microsoft.com/office/drawing/2014/main" id="{60E56548-13FA-BF02-D18B-AE58A615F6AC}"/>
              </a:ext>
            </a:extLst>
          </p:cNvPr>
          <p:cNvPicPr>
            <a:picLocks noChangeAspect="1"/>
          </p:cNvPicPr>
          <p:nvPr/>
        </p:nvPicPr>
        <p:blipFill>
          <a:blip r:embed="rId3"/>
          <a:stretch>
            <a:fillRect/>
          </a:stretch>
        </p:blipFill>
        <p:spPr>
          <a:xfrm>
            <a:off x="5979789" y="174420"/>
            <a:ext cx="755970" cy="755970"/>
          </a:xfrm>
          <a:prstGeom prst="rect">
            <a:avLst/>
          </a:prstGeom>
        </p:spPr>
      </p:pic>
      <p:sp>
        <p:nvSpPr>
          <p:cNvPr id="2" name="Google Shape;80;p8">
            <a:extLst>
              <a:ext uri="{FF2B5EF4-FFF2-40B4-BE49-F238E27FC236}">
                <a16:creationId xmlns:a16="http://schemas.microsoft.com/office/drawing/2014/main" id="{5053564D-B6FD-B084-188A-B84C285A2134}"/>
              </a:ext>
            </a:extLst>
          </p:cNvPr>
          <p:cNvSpPr txBox="1"/>
          <p:nvPr/>
        </p:nvSpPr>
        <p:spPr>
          <a:xfrm>
            <a:off x="254025" y="1066224"/>
            <a:ext cx="12073038" cy="40006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b="1" dirty="0">
                <a:solidFill>
                  <a:schemeClr val="dk1"/>
                </a:solidFill>
                <a:latin typeface="Noto Sans Regular"/>
                <a:ea typeface="Noto Sans"/>
                <a:cs typeface="Noto Sans Regular"/>
                <a:sym typeface="Noto Sans"/>
              </a:rPr>
              <a:t>Figuras de Ocupación (2/2)</a:t>
            </a:r>
          </a:p>
        </p:txBody>
      </p:sp>
      <p:graphicFrame>
        <p:nvGraphicFramePr>
          <p:cNvPr id="3" name="Tabla 2">
            <a:extLst>
              <a:ext uri="{FF2B5EF4-FFF2-40B4-BE49-F238E27FC236}">
                <a16:creationId xmlns:a16="http://schemas.microsoft.com/office/drawing/2014/main" id="{A2A15D82-FE5F-E514-88FF-37E7FE8EFEFE}"/>
              </a:ext>
            </a:extLst>
          </p:cNvPr>
          <p:cNvGraphicFramePr>
            <a:graphicFrameLocks noGrp="1"/>
          </p:cNvGraphicFramePr>
          <p:nvPr>
            <p:extLst>
              <p:ext uri="{D42A27DB-BD31-4B8C-83A1-F6EECF244321}">
                <p14:modId xmlns:p14="http://schemas.microsoft.com/office/powerpoint/2010/main" val="3415893225"/>
              </p:ext>
            </p:extLst>
          </p:nvPr>
        </p:nvGraphicFramePr>
        <p:xfrm>
          <a:off x="2109050" y="1626189"/>
          <a:ext cx="9444775" cy="3920821"/>
        </p:xfrm>
        <a:graphic>
          <a:graphicData uri="http://schemas.openxmlformats.org/drawingml/2006/table">
            <a:tbl>
              <a:tblPr/>
              <a:tblGrid>
                <a:gridCol w="700597">
                  <a:extLst>
                    <a:ext uri="{9D8B030D-6E8A-4147-A177-3AD203B41FA5}">
                      <a16:colId xmlns:a16="http://schemas.microsoft.com/office/drawing/2014/main" val="1962840988"/>
                    </a:ext>
                  </a:extLst>
                </a:gridCol>
                <a:gridCol w="1677745">
                  <a:extLst>
                    <a:ext uri="{9D8B030D-6E8A-4147-A177-3AD203B41FA5}">
                      <a16:colId xmlns:a16="http://schemas.microsoft.com/office/drawing/2014/main" val="1939082036"/>
                    </a:ext>
                  </a:extLst>
                </a:gridCol>
                <a:gridCol w="1161517">
                  <a:extLst>
                    <a:ext uri="{9D8B030D-6E8A-4147-A177-3AD203B41FA5}">
                      <a16:colId xmlns:a16="http://schemas.microsoft.com/office/drawing/2014/main" val="3044453091"/>
                    </a:ext>
                  </a:extLst>
                </a:gridCol>
                <a:gridCol w="1106206">
                  <a:extLst>
                    <a:ext uri="{9D8B030D-6E8A-4147-A177-3AD203B41FA5}">
                      <a16:colId xmlns:a16="http://schemas.microsoft.com/office/drawing/2014/main" val="309129410"/>
                    </a:ext>
                  </a:extLst>
                </a:gridCol>
                <a:gridCol w="1011353">
                  <a:extLst>
                    <a:ext uri="{9D8B030D-6E8A-4147-A177-3AD203B41FA5}">
                      <a16:colId xmlns:a16="http://schemas.microsoft.com/office/drawing/2014/main" val="837027226"/>
                    </a:ext>
                  </a:extLst>
                </a:gridCol>
                <a:gridCol w="1035128">
                  <a:extLst>
                    <a:ext uri="{9D8B030D-6E8A-4147-A177-3AD203B41FA5}">
                      <a16:colId xmlns:a16="http://schemas.microsoft.com/office/drawing/2014/main" val="665177384"/>
                    </a:ext>
                  </a:extLst>
                </a:gridCol>
                <a:gridCol w="1371104">
                  <a:extLst>
                    <a:ext uri="{9D8B030D-6E8A-4147-A177-3AD203B41FA5}">
                      <a16:colId xmlns:a16="http://schemas.microsoft.com/office/drawing/2014/main" val="1827427587"/>
                    </a:ext>
                  </a:extLst>
                </a:gridCol>
                <a:gridCol w="1381125">
                  <a:extLst>
                    <a:ext uri="{9D8B030D-6E8A-4147-A177-3AD203B41FA5}">
                      <a16:colId xmlns:a16="http://schemas.microsoft.com/office/drawing/2014/main" val="2002511022"/>
                    </a:ext>
                  </a:extLst>
                </a:gridCol>
              </a:tblGrid>
              <a:tr h="50663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kern="1200" dirty="0">
                          <a:solidFill>
                            <a:srgbClr val="FFFFFF"/>
                          </a:solidFill>
                          <a:effectLst/>
                          <a:latin typeface="Montserrat" panose="00000500000000000000" pitchFamily="2" charset="0"/>
                          <a:ea typeface="+mn-ea"/>
                          <a:cs typeface="+mn-cs"/>
                        </a:rPr>
                        <a:t>No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kern="1200" dirty="0">
                          <a:solidFill>
                            <a:srgbClr val="FFFFFF"/>
                          </a:solidFill>
                          <a:effectLst/>
                          <a:latin typeface="Montserrat" panose="00000500000000000000" pitchFamily="2" charset="0"/>
                          <a:ea typeface="+mn-ea"/>
                          <a:cs typeface="+mn-cs"/>
                        </a:rPr>
                        <a:t>OOAD</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kern="1200" dirty="0">
                          <a:solidFill>
                            <a:srgbClr val="FFFFFF"/>
                          </a:solidFill>
                          <a:effectLst/>
                          <a:latin typeface="Montserrat" panose="00000500000000000000" pitchFamily="2" charset="0"/>
                          <a:ea typeface="+mn-ea"/>
                          <a:cs typeface="+mn-cs"/>
                        </a:rPr>
                        <a:t>Renovación con Incremento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kern="1200" dirty="0">
                          <a:solidFill>
                            <a:srgbClr val="FFFFFF"/>
                          </a:solidFill>
                          <a:effectLst/>
                          <a:latin typeface="Montserrat" panose="00000500000000000000" pitchFamily="2" charset="0"/>
                          <a:ea typeface="+mn-ea"/>
                          <a:cs typeface="+mn-cs"/>
                        </a:rPr>
                        <a:t>Renovación Sin Incremento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kern="1200" dirty="0">
                          <a:solidFill>
                            <a:srgbClr val="FFFFFF"/>
                          </a:solidFill>
                          <a:effectLst/>
                          <a:latin typeface="Montserrat" panose="00000500000000000000" pitchFamily="2" charset="0"/>
                          <a:ea typeface="+mn-ea"/>
                          <a:cs typeface="+mn-cs"/>
                        </a:rPr>
                        <a:t>Sustitución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kern="1200" dirty="0">
                          <a:solidFill>
                            <a:srgbClr val="FFFFFF"/>
                          </a:solidFill>
                          <a:effectLst/>
                          <a:latin typeface="Montserrat" panose="00000500000000000000" pitchFamily="2" charset="0"/>
                          <a:ea typeface="+mn-ea"/>
                          <a:cs typeface="+mn-cs"/>
                        </a:rPr>
                        <a:t>Cancelación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kern="1200" dirty="0">
                          <a:solidFill>
                            <a:srgbClr val="FFFFFF"/>
                          </a:solidFill>
                          <a:effectLst/>
                          <a:latin typeface="Montserrat" panose="00000500000000000000" pitchFamily="2" charset="0"/>
                          <a:ea typeface="+mn-ea"/>
                          <a:cs typeface="+mn-cs"/>
                        </a:rPr>
                        <a:t>Nuevos Arrendamientos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kern="1200" dirty="0">
                          <a:solidFill>
                            <a:srgbClr val="FFFFFF"/>
                          </a:solidFill>
                          <a:effectLst/>
                          <a:latin typeface="Montserrat" panose="00000500000000000000" pitchFamily="2" charset="0"/>
                          <a:ea typeface="+mn-ea"/>
                          <a:cs typeface="+mn-cs"/>
                        </a:rPr>
                        <a:t>Programa de Arrendamiento 2025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3083634039"/>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19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NAYARIT</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 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 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 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 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6660933"/>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20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NUEVO LEON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 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 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2893988"/>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21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OAXACA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 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25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0594200"/>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22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PUEBLA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 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15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2059471"/>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23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QUERETARO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1796957"/>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24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QUINTANA ROO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6864121"/>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25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SAN LUIS POTOSI</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8950899"/>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26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SINALOA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15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626448"/>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27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a:solidFill>
                            <a:schemeClr val="tx1"/>
                          </a:solidFill>
                          <a:effectLst/>
                          <a:latin typeface="Montserrat" panose="00000500000000000000" pitchFamily="2" charset="0"/>
                        </a:rPr>
                        <a:t>SONORA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18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813888"/>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28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a:solidFill>
                            <a:schemeClr val="tx1"/>
                          </a:solidFill>
                          <a:effectLst/>
                          <a:latin typeface="Montserrat" panose="00000500000000000000" pitchFamily="2" charset="0"/>
                        </a:rPr>
                        <a:t>TABASCO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9461970"/>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29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TAMAULIPAS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11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9435143"/>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30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a:solidFill>
                            <a:schemeClr val="tx1"/>
                          </a:solidFill>
                          <a:effectLst/>
                          <a:latin typeface="Montserrat" panose="00000500000000000000" pitchFamily="2" charset="0"/>
                        </a:rPr>
                        <a:t>TLAXCALA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2249803"/>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31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VERACRUZ NORTE</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11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5675693"/>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32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VERACRUZ SUR</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13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3868894"/>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33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YUCATAN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627303"/>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34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ZACATECAS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12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5262484"/>
                  </a:ext>
                </a:extLst>
              </a:tr>
              <a:tr h="1742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35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NORTE, D. F.</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6246605"/>
                  </a:ext>
                </a:extLst>
              </a:tr>
              <a:tr h="23285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a:solidFill>
                            <a:schemeClr val="tx1"/>
                          </a:solidFill>
                          <a:effectLst/>
                          <a:latin typeface="Montserrat" panose="00000500000000000000" pitchFamily="2" charset="0"/>
                        </a:rPr>
                        <a:t>36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100" b="0" i="0" u="none" strike="noStrike" dirty="0">
                          <a:solidFill>
                            <a:schemeClr val="tx1"/>
                          </a:solidFill>
                          <a:effectLst/>
                          <a:latin typeface="Montserrat" panose="00000500000000000000" pitchFamily="2" charset="0"/>
                        </a:rPr>
                        <a:t>SUR, D. F.</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1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0"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5425326"/>
                  </a:ext>
                </a:extLst>
              </a:tr>
              <a:tr h="174221">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es-MX" sz="1100" b="1" i="0" u="none" strike="noStrike" dirty="0">
                        <a:solidFill>
                          <a:srgbClr val="245C4F"/>
                        </a:solidFill>
                        <a:effectLst/>
                        <a:latin typeface="Montserrat" panose="00000500000000000000" pitchFamily="2" charset="0"/>
                      </a:endParaRP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lnTlToBr w="12700" cmpd="sng">
                      <a:noFill/>
                      <a:prstDash val="solid"/>
                    </a:lnTlToBr>
                    <a:lnBlToTr w="12700" cmpd="sng">
                      <a:noFill/>
                      <a:prstDash val="solid"/>
                    </a:lnBlToTr>
                    <a:solidFill>
                      <a:srgbClr val="245C4F"/>
                    </a:solidFill>
                  </a:tcPr>
                </a:tc>
                <a:tc hMerge="1">
                  <a:txBody>
                    <a:bodyPr/>
                    <a:lstStyle/>
                    <a:p>
                      <a:endParaRPr lang="es-MX"/>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bg1"/>
                          </a:solidFill>
                          <a:effectLst/>
                          <a:latin typeface="Montserrat" panose="00000500000000000000" pitchFamily="2" charset="0"/>
                        </a:rPr>
                        <a:t>141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bg1"/>
                          </a:solidFill>
                          <a:effectLst/>
                          <a:latin typeface="Montserrat" panose="00000500000000000000" pitchFamily="2" charset="0"/>
                        </a:rPr>
                        <a:t>76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bg1"/>
                          </a:solidFill>
                          <a:effectLst/>
                          <a:latin typeface="Montserrat" panose="00000500000000000000" pitchFamily="2" charset="0"/>
                        </a:rPr>
                        <a:t>54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bg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bg1"/>
                          </a:solidFill>
                          <a:effectLst/>
                          <a:latin typeface="Montserrat" panose="00000500000000000000" pitchFamily="2" charset="0"/>
                        </a:rPr>
                        <a:t>35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100" b="1" i="0" u="none" strike="noStrike" dirty="0">
                          <a:solidFill>
                            <a:schemeClr val="bg1"/>
                          </a:solidFill>
                          <a:effectLst/>
                          <a:latin typeface="Montserrat" panose="00000500000000000000" pitchFamily="2" charset="0"/>
                        </a:rPr>
                        <a:t>308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843916622"/>
                  </a:ext>
                </a:extLst>
              </a:tr>
            </a:tbl>
          </a:graphicData>
        </a:graphic>
      </p:graphicFrame>
    </p:spTree>
    <p:extLst>
      <p:ext uri="{BB962C8B-B14F-4D97-AF65-F5344CB8AC3E}">
        <p14:creationId xmlns:p14="http://schemas.microsoft.com/office/powerpoint/2010/main" val="1631131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6A6AFD5C-0A2C-3068-E779-CC2D9D1DE373}"/>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 Desarrollo</a:t>
            </a:r>
          </a:p>
        </p:txBody>
      </p:sp>
      <p:sp>
        <p:nvSpPr>
          <p:cNvPr id="9" name="Google Shape;80;p8">
            <a:extLst>
              <a:ext uri="{FF2B5EF4-FFF2-40B4-BE49-F238E27FC236}">
                <a16:creationId xmlns:a16="http://schemas.microsoft.com/office/drawing/2014/main" id="{97E8FFCA-BA10-AD7E-91D0-20DB5851141B}"/>
              </a:ext>
            </a:extLst>
          </p:cNvPr>
          <p:cNvSpPr txBox="1"/>
          <p:nvPr/>
        </p:nvSpPr>
        <p:spPr>
          <a:xfrm>
            <a:off x="254025" y="1004353"/>
            <a:ext cx="11799162" cy="40006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2000" dirty="0">
                <a:solidFill>
                  <a:schemeClr val="dk1"/>
                </a:solidFill>
                <a:latin typeface="Noto Sans Regular"/>
                <a:ea typeface="Noto Sans"/>
                <a:cs typeface="Noto Sans Regular"/>
                <a:sym typeface="Noto Sans"/>
              </a:rPr>
              <a:t>Las estrategias que contiene dicho Programa se encuentran las siguientes:</a:t>
            </a:r>
          </a:p>
        </p:txBody>
      </p:sp>
      <p:pic>
        <p:nvPicPr>
          <p:cNvPr id="5" name="Imagen 4">
            <a:extLst>
              <a:ext uri="{FF2B5EF4-FFF2-40B4-BE49-F238E27FC236}">
                <a16:creationId xmlns:a16="http://schemas.microsoft.com/office/drawing/2014/main" id="{797E4B3E-0A61-DBD8-9ECB-4E034494B059}"/>
              </a:ext>
            </a:extLst>
          </p:cNvPr>
          <p:cNvPicPr>
            <a:picLocks noChangeAspect="1"/>
          </p:cNvPicPr>
          <p:nvPr/>
        </p:nvPicPr>
        <p:blipFill>
          <a:blip r:embed="rId3"/>
          <a:stretch>
            <a:fillRect/>
          </a:stretch>
        </p:blipFill>
        <p:spPr>
          <a:xfrm>
            <a:off x="5979789" y="174420"/>
            <a:ext cx="755970" cy="755970"/>
          </a:xfrm>
          <a:prstGeom prst="rect">
            <a:avLst/>
          </a:prstGeom>
        </p:spPr>
      </p:pic>
      <p:sp>
        <p:nvSpPr>
          <p:cNvPr id="2" name="Google Shape;80;p8">
            <a:extLst>
              <a:ext uri="{FF2B5EF4-FFF2-40B4-BE49-F238E27FC236}">
                <a16:creationId xmlns:a16="http://schemas.microsoft.com/office/drawing/2014/main" id="{8E7F287C-A05A-04E9-EA1B-C8A8C28E4738}"/>
              </a:ext>
            </a:extLst>
          </p:cNvPr>
          <p:cNvSpPr txBox="1"/>
          <p:nvPr/>
        </p:nvSpPr>
        <p:spPr>
          <a:xfrm>
            <a:off x="254025" y="1587673"/>
            <a:ext cx="11566500" cy="3539390"/>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Font typeface="+mj-lt"/>
              <a:buAutoNum type="alphaLcParenR"/>
            </a:pPr>
            <a:r>
              <a:rPr lang="es-MX" sz="1600" dirty="0">
                <a:solidFill>
                  <a:schemeClr val="dk1"/>
                </a:solidFill>
                <a:latin typeface="Noto Sans Regular"/>
                <a:ea typeface="Noto Sans"/>
                <a:cs typeface="Noto Sans Regular"/>
                <a:sym typeface="Noto Sans"/>
              </a:rPr>
              <a:t>Optimizar la utilización de inmuebles propios, habilitando inmuebles subutilizados, depurando superficies propias y rentadas para su óptimo aprovechamiento.</a:t>
            </a:r>
          </a:p>
          <a:p>
            <a:pPr marL="342900" marR="0" lvl="0" indent="-342900" algn="just" rtl="0">
              <a:spcBef>
                <a:spcPts val="0"/>
              </a:spcBef>
              <a:spcAft>
                <a:spcPts val="0"/>
              </a:spcAft>
              <a:buFont typeface="+mj-lt"/>
              <a:buAutoNum type="alphaLcParenR"/>
            </a:pPr>
            <a:endParaRPr lang="es-MX" sz="1600" dirty="0">
              <a:solidFill>
                <a:schemeClr val="dk1"/>
              </a:solidFill>
              <a:latin typeface="Noto Sans Regular"/>
              <a:ea typeface="Noto Sans"/>
              <a:cs typeface="Noto Sans Regular"/>
              <a:sym typeface="Noto Sans"/>
            </a:endParaRPr>
          </a:p>
          <a:p>
            <a:pPr marL="342900" marR="0" lvl="0" indent="-342900" algn="just" rtl="0">
              <a:spcBef>
                <a:spcPts val="0"/>
              </a:spcBef>
              <a:spcAft>
                <a:spcPts val="0"/>
              </a:spcAft>
              <a:buFont typeface="+mj-lt"/>
              <a:buAutoNum type="alphaLcParenR"/>
            </a:pPr>
            <a:r>
              <a:rPr lang="es-MX" sz="1600" dirty="0">
                <a:solidFill>
                  <a:schemeClr val="dk1"/>
                </a:solidFill>
                <a:latin typeface="Noto Sans Regular"/>
                <a:ea typeface="Noto Sans"/>
                <a:cs typeface="Noto Sans Regular"/>
                <a:sym typeface="Noto Sans"/>
              </a:rPr>
              <a:t>Autorizar el incremento de renta debidamente justificada, negociando preferentemente la renovación de contratos sin incremento y otorgando el incremento en plazos no menores a dos años.</a:t>
            </a:r>
          </a:p>
          <a:p>
            <a:pPr marL="342900" marR="0" lvl="0" indent="-342900" algn="just" rtl="0">
              <a:spcBef>
                <a:spcPts val="0"/>
              </a:spcBef>
              <a:spcAft>
                <a:spcPts val="0"/>
              </a:spcAft>
              <a:buFont typeface="+mj-lt"/>
              <a:buAutoNum type="alphaLcParenR"/>
            </a:pPr>
            <a:endParaRPr lang="es-MX" sz="1600" dirty="0">
              <a:solidFill>
                <a:schemeClr val="dk1"/>
              </a:solidFill>
              <a:latin typeface="Noto Sans Regular"/>
              <a:ea typeface="Noto Sans"/>
              <a:cs typeface="Noto Sans Regular"/>
              <a:sym typeface="Noto Sans"/>
            </a:endParaRPr>
          </a:p>
          <a:p>
            <a:pPr marL="342900" marR="0" lvl="0" indent="-342900" algn="just" rtl="0">
              <a:spcBef>
                <a:spcPts val="0"/>
              </a:spcBef>
              <a:spcAft>
                <a:spcPts val="0"/>
              </a:spcAft>
              <a:buFont typeface="+mj-lt"/>
              <a:buAutoNum type="alphaLcParenR"/>
            </a:pPr>
            <a:r>
              <a:rPr lang="es-MX" sz="1600" dirty="0">
                <a:solidFill>
                  <a:schemeClr val="dk1"/>
                </a:solidFill>
                <a:latin typeface="Noto Sans Regular"/>
                <a:ea typeface="Noto Sans"/>
                <a:cs typeface="Noto Sans Regular"/>
                <a:sym typeface="Noto Sans"/>
              </a:rPr>
              <a:t>Sustituir inmuebles en apego a los programas institucionales enfocados en la baja y enajenación de bienes resguardados. Se elaborarán estudios de mercado considerando al menos tres alternativas inmobiliarias, así como agotar la búsqueda de inmuebles propios o federales disponibles en el Instituto de Administración y Avalúos de Bienes Nacionales (INDAABIN).</a:t>
            </a:r>
          </a:p>
          <a:p>
            <a:pPr marL="342900" marR="0" lvl="0" indent="-342900" algn="just" rtl="0">
              <a:spcBef>
                <a:spcPts val="0"/>
              </a:spcBef>
              <a:spcAft>
                <a:spcPts val="0"/>
              </a:spcAft>
              <a:buFont typeface="+mj-lt"/>
              <a:buAutoNum type="alphaLcParenR"/>
            </a:pPr>
            <a:endParaRPr lang="es-MX" sz="1600" dirty="0">
              <a:solidFill>
                <a:schemeClr val="dk1"/>
              </a:solidFill>
              <a:latin typeface="Noto Sans Regular"/>
              <a:ea typeface="Noto Sans"/>
              <a:cs typeface="Noto Sans Regular"/>
              <a:sym typeface="Noto Sans"/>
            </a:endParaRPr>
          </a:p>
          <a:p>
            <a:pPr marL="342900" marR="0" lvl="0" indent="-342900" algn="just" rtl="0">
              <a:spcBef>
                <a:spcPts val="0"/>
              </a:spcBef>
              <a:spcAft>
                <a:spcPts val="0"/>
              </a:spcAft>
              <a:buFont typeface="+mj-lt"/>
              <a:buAutoNum type="alphaLcParenR"/>
            </a:pPr>
            <a:r>
              <a:rPr lang="es-MX" sz="1600" dirty="0">
                <a:solidFill>
                  <a:schemeClr val="dk1"/>
                </a:solidFill>
                <a:latin typeface="Noto Sans Regular"/>
                <a:ea typeface="Noto Sans"/>
                <a:cs typeface="Noto Sans Regular"/>
                <a:sym typeface="Noto Sans"/>
              </a:rPr>
              <a:t>Contratar nuevos arrendamientos vigilando que los inmuebles seleccionados representen la mejor propuesta económica, de ubicación, condiciones técnicas y de seguridad, que permitan un mejor aprovechamiento del inmueble, lo que se traduzca en ahorro en los tiempos y gastos de operación. </a:t>
            </a:r>
            <a:endParaRPr lang="es-MX" sz="1600" b="1" dirty="0">
              <a:solidFill>
                <a:schemeClr val="dk1"/>
              </a:solidFill>
              <a:latin typeface="Noto Sans Regular"/>
              <a:ea typeface="Noto Sans"/>
              <a:cs typeface="Noto Sans Regular"/>
              <a:sym typeface="Noto Sans"/>
            </a:endParaRPr>
          </a:p>
        </p:txBody>
      </p:sp>
    </p:spTree>
    <p:extLst>
      <p:ext uri="{BB962C8B-B14F-4D97-AF65-F5344CB8AC3E}">
        <p14:creationId xmlns:p14="http://schemas.microsoft.com/office/powerpoint/2010/main" val="303016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197E5-818D-8E00-2515-C5E6A70890BC}"/>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1E35FBC0-A1F7-1B4F-C25F-C1631D19C135}"/>
              </a:ext>
            </a:extLst>
          </p:cNvPr>
          <p:cNvSpPr txBox="1"/>
          <p:nvPr/>
        </p:nvSpPr>
        <p:spPr>
          <a:xfrm>
            <a:off x="254025" y="198482"/>
            <a:ext cx="911729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4000" b="1" dirty="0">
                <a:solidFill>
                  <a:srgbClr val="1E5B4F"/>
                </a:solidFill>
                <a:latin typeface="Noto Sans"/>
                <a:ea typeface="Noto Sans"/>
                <a:cs typeface="Noto Sans"/>
                <a:sym typeface="Noto Sans"/>
              </a:rPr>
              <a:t>III. Proyecto de Acuerdo </a:t>
            </a:r>
          </a:p>
        </p:txBody>
      </p:sp>
      <p:sp>
        <p:nvSpPr>
          <p:cNvPr id="2" name="Google Shape;80;p8">
            <a:extLst>
              <a:ext uri="{FF2B5EF4-FFF2-40B4-BE49-F238E27FC236}">
                <a16:creationId xmlns:a16="http://schemas.microsoft.com/office/drawing/2014/main" id="{66C3E95E-0395-5569-9C1D-353E9950E3E0}"/>
              </a:ext>
            </a:extLst>
          </p:cNvPr>
          <p:cNvSpPr txBox="1"/>
          <p:nvPr/>
        </p:nvSpPr>
        <p:spPr>
          <a:xfrm>
            <a:off x="350928" y="1013344"/>
            <a:ext cx="11490144" cy="4278054"/>
          </a:xfrm>
          <a:prstGeom prst="rect">
            <a:avLst/>
          </a:prstGeom>
          <a:noFill/>
          <a:ln>
            <a:noFill/>
          </a:ln>
        </p:spPr>
        <p:txBody>
          <a:bodyPr spcFirstLastPara="1" wrap="square" lIns="91425" tIns="45700" rIns="91425" bIns="45700" anchor="t" anchorCtr="0">
            <a:spAutoFit/>
          </a:bodyPr>
          <a:lstStyle/>
          <a:p>
            <a:pPr marR="0" lvl="0" algn="just" rtl="0">
              <a:spcBef>
                <a:spcPts val="0"/>
              </a:spcBef>
              <a:spcAft>
                <a:spcPts val="0"/>
              </a:spcAft>
            </a:pPr>
            <a:r>
              <a:rPr lang="es-MX" sz="1600" dirty="0">
                <a:solidFill>
                  <a:schemeClr val="dk1"/>
                </a:solidFill>
                <a:latin typeface="Noto Sans Regular"/>
                <a:ea typeface="Noto Sans"/>
                <a:cs typeface="Noto Sans Regular"/>
                <a:sym typeface="Noto Sans"/>
              </a:rPr>
              <a:t>“Este Consejo Técnico, con fundamento en los artículos 251, fracciones IV y XXXVIII, 263 y 264, fracciones III, XIV y XVII, de la Ley del Seguro Social; 5, 57 y 58, fracción XIV, de la Ley Federal de las Entidades Paraestatales, y 31, fracciones XVI y XX, del Reglamento Interior del Instituto Mexicano del Seguro Social, de conformidad con el planteamiento presentado por el Director General, por conducto de la persona Titular de la Dirección de Administración, en términos del oficio número ______, de ___ de ______ de 2025, así como del dictamen del Comité de Administración del propio Órgano de Gobierno, emitido en reunión celebrada el ___ del mismo mes y año, </a:t>
            </a:r>
            <a:r>
              <a:rPr lang="es-MX" sz="1600" b="1" dirty="0">
                <a:solidFill>
                  <a:schemeClr val="dk1"/>
                </a:solidFill>
                <a:latin typeface="Noto Sans Regular"/>
                <a:ea typeface="Noto Sans"/>
                <a:cs typeface="Noto Sans Regular"/>
                <a:sym typeface="Noto Sans"/>
              </a:rPr>
              <a:t>Acuerda</a:t>
            </a:r>
            <a:r>
              <a:rPr lang="es-MX" sz="1600" dirty="0">
                <a:solidFill>
                  <a:schemeClr val="dk1"/>
                </a:solidFill>
                <a:latin typeface="Noto Sans Regular"/>
                <a:ea typeface="Noto Sans"/>
                <a:cs typeface="Noto Sans Regular"/>
                <a:sym typeface="Noto Sans"/>
              </a:rPr>
              <a:t>: </a:t>
            </a:r>
          </a:p>
          <a:p>
            <a:pPr marR="0" lvl="0" algn="just" rtl="0">
              <a:spcBef>
                <a:spcPts val="0"/>
              </a:spcBef>
              <a:spcAft>
                <a:spcPts val="0"/>
              </a:spcAft>
            </a:pPr>
            <a:endParaRPr lang="es-MX" sz="1600" dirty="0">
              <a:solidFill>
                <a:schemeClr val="dk1"/>
              </a:solidFill>
              <a:latin typeface="Noto Sans Regular"/>
              <a:ea typeface="Noto Sans"/>
              <a:cs typeface="Noto Sans Regular"/>
              <a:sym typeface="Noto Sans"/>
            </a:endParaRPr>
          </a:p>
          <a:p>
            <a:pPr marR="0" lvl="0" algn="just" rtl="0">
              <a:spcBef>
                <a:spcPts val="0"/>
              </a:spcBef>
              <a:spcAft>
                <a:spcPts val="0"/>
              </a:spcAft>
            </a:pPr>
            <a:r>
              <a:rPr lang="es-MX" sz="1600" b="1" dirty="0">
                <a:solidFill>
                  <a:schemeClr val="dk1"/>
                </a:solidFill>
                <a:latin typeface="Noto Sans Regular"/>
                <a:ea typeface="Noto Sans"/>
                <a:cs typeface="Noto Sans Regular"/>
                <a:sym typeface="Noto Sans"/>
              </a:rPr>
              <a:t>Primero</a:t>
            </a:r>
            <a:r>
              <a:rPr lang="es-MX" sz="1600" dirty="0">
                <a:solidFill>
                  <a:schemeClr val="dk1"/>
                </a:solidFill>
                <a:latin typeface="Noto Sans Regular"/>
                <a:ea typeface="Noto Sans"/>
                <a:cs typeface="Noto Sans Regular"/>
                <a:sym typeface="Noto Sans"/>
              </a:rPr>
              <a:t>.- Autorizar la actualización del ‘Programa de Arrendamiento Inmobiliario para el año 2026, IMSS-Arrendatario’, aprobado por este Órgano de Gobierno mediante Acuerdo número ACDO.SA2.HCT.28102025/326.P.DA, de 28 de octubre de 2025, para considerar estrategias de planeación y operación a fin de realizar 308 operaciones inmobiliarias conforme a </a:t>
            </a:r>
            <a:r>
              <a:rPr lang="es-MX" sz="1600">
                <a:solidFill>
                  <a:schemeClr val="dk1"/>
                </a:solidFill>
                <a:latin typeface="Noto Sans Regular"/>
                <a:ea typeface="Noto Sans"/>
                <a:cs typeface="Noto Sans Regular"/>
                <a:sym typeface="Noto Sans"/>
              </a:rPr>
              <a:t>lo siguiente: </a:t>
            </a:r>
            <a:r>
              <a:rPr lang="es-MX" sz="1600" dirty="0">
                <a:solidFill>
                  <a:schemeClr val="dk1"/>
                </a:solidFill>
                <a:latin typeface="Noto Sans Regular"/>
                <a:ea typeface="Noto Sans"/>
                <a:cs typeface="Noto Sans Regular"/>
                <a:sym typeface="Noto Sans"/>
              </a:rPr>
              <a:t>cancelación de 2 arrendamientos, renovación de 217 contratos, evaluación de 54 inmuebles arrendados susceptibles de sustituirse y contratación de 35 nuevos arrendamientos; todo esto sin afectar el presupuesto originalmente asignado de 583.2 millones de pesos. </a:t>
            </a:r>
          </a:p>
          <a:p>
            <a:pPr marR="0" lvl="0" algn="just" rtl="0">
              <a:spcBef>
                <a:spcPts val="0"/>
              </a:spcBef>
              <a:spcAft>
                <a:spcPts val="0"/>
              </a:spcAft>
            </a:pPr>
            <a:endParaRPr lang="es-MX" sz="1600" dirty="0">
              <a:solidFill>
                <a:schemeClr val="dk1"/>
              </a:solidFill>
              <a:latin typeface="Noto Sans Regular"/>
              <a:ea typeface="Noto Sans"/>
              <a:cs typeface="Noto Sans Regular"/>
              <a:sym typeface="Noto Sans"/>
            </a:endParaRPr>
          </a:p>
          <a:p>
            <a:pPr marR="0" lvl="0" algn="just" rtl="0">
              <a:spcBef>
                <a:spcPts val="0"/>
              </a:spcBef>
              <a:spcAft>
                <a:spcPts val="0"/>
              </a:spcAft>
            </a:pPr>
            <a:r>
              <a:rPr lang="es-MX" sz="1600" b="1" dirty="0">
                <a:solidFill>
                  <a:schemeClr val="dk1"/>
                </a:solidFill>
                <a:latin typeface="Noto Sans Regular"/>
                <a:ea typeface="Noto Sans"/>
                <a:cs typeface="Noto Sans Regular"/>
                <a:sym typeface="Noto Sans"/>
              </a:rPr>
              <a:t>Segundo</a:t>
            </a:r>
            <a:r>
              <a:rPr lang="es-MX" sz="1600" dirty="0">
                <a:solidFill>
                  <a:schemeClr val="dk1"/>
                </a:solidFill>
                <a:latin typeface="Noto Sans Regular"/>
                <a:ea typeface="Noto Sans"/>
                <a:cs typeface="Noto Sans Regular"/>
                <a:sym typeface="Noto Sans"/>
              </a:rPr>
              <a:t>.- Instruir a la Dirección de Administración para que, durante el primer trimestre del ejercicio fiscal 2027, presente a este Órgano de Gobierno el informe de resultados del Programa de Arrendamiento Inmobiliario para el año 2026, IMSS-Arrendatario, en cumplimiento de lo dictado en el presente Acuerdo.”</a:t>
            </a:r>
          </a:p>
        </p:txBody>
      </p:sp>
      <p:pic>
        <p:nvPicPr>
          <p:cNvPr id="3" name="Imagen 2">
            <a:extLst>
              <a:ext uri="{FF2B5EF4-FFF2-40B4-BE49-F238E27FC236}">
                <a16:creationId xmlns:a16="http://schemas.microsoft.com/office/drawing/2014/main" id="{5B045801-247F-DEE2-583B-C6E6476BDC5E}"/>
              </a:ext>
            </a:extLst>
          </p:cNvPr>
          <p:cNvPicPr>
            <a:picLocks noChangeAspect="1"/>
          </p:cNvPicPr>
          <p:nvPr/>
        </p:nvPicPr>
        <p:blipFill>
          <a:blip r:embed="rId3"/>
          <a:stretch>
            <a:fillRect/>
          </a:stretch>
        </p:blipFill>
        <p:spPr>
          <a:xfrm>
            <a:off x="7439370" y="237073"/>
            <a:ext cx="774259" cy="737680"/>
          </a:xfrm>
          <a:prstGeom prst="rect">
            <a:avLst/>
          </a:prstGeom>
        </p:spPr>
      </p:pic>
    </p:spTree>
    <p:extLst>
      <p:ext uri="{BB962C8B-B14F-4D97-AF65-F5344CB8AC3E}">
        <p14:creationId xmlns:p14="http://schemas.microsoft.com/office/powerpoint/2010/main" val="362791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9;p5"/>
          <p:cNvSpPr txBox="1"/>
          <p:nvPr/>
        </p:nvSpPr>
        <p:spPr>
          <a:xfrm>
            <a:off x="4456277" y="2434063"/>
            <a:ext cx="7386473" cy="1128288"/>
          </a:xfrm>
          <a:prstGeom prst="rect">
            <a:avLst/>
          </a:prstGeom>
          <a:no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404040"/>
              </a:buClr>
              <a:buSzPts val="1200"/>
              <a:buFont typeface="Arial"/>
              <a:buNone/>
            </a:pPr>
            <a:r>
              <a:rPr lang="es-MX" sz="4800" b="1" dirty="0">
                <a:solidFill>
                  <a:schemeClr val="bg1"/>
                </a:solidFill>
                <a:latin typeface="Noto Sans"/>
                <a:ea typeface="Noto Sans"/>
                <a:cs typeface="Noto Sans"/>
                <a:sym typeface="Noto Sans"/>
              </a:rPr>
              <a:t>F I N </a:t>
            </a:r>
            <a:endParaRPr sz="4800" b="1" dirty="0">
              <a:solidFill>
                <a:schemeClr val="bg1"/>
              </a:solidFill>
            </a:endParaRPr>
          </a:p>
        </p:txBody>
      </p:sp>
    </p:spTree>
    <p:extLst>
      <p:ext uri="{BB962C8B-B14F-4D97-AF65-F5344CB8AC3E}">
        <p14:creationId xmlns:p14="http://schemas.microsoft.com/office/powerpoint/2010/main" val="289447207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2.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8D0F52-0AA8-4726-AEF1-14A38C2C08CC}">
  <ds:schemaRefs>
    <ds:schemaRef ds:uri="http://purl.org/dc/terms/"/>
    <ds:schemaRef ds:uri="http://purl.org/dc/dcmitype/"/>
    <ds:schemaRef ds:uri="http://schemas.microsoft.com/office/2006/metadata/properties"/>
    <ds:schemaRef ds:uri="http://www.w3.org/XML/1998/namespace"/>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1826</TotalTime>
  <Words>2685</Words>
  <Application>Microsoft Office PowerPoint</Application>
  <PresentationFormat>Panorámica</PresentationFormat>
  <Paragraphs>668</Paragraphs>
  <Slides>16</Slides>
  <Notes>13</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16</vt:i4>
      </vt:variant>
    </vt:vector>
  </HeadingPairs>
  <TitlesOfParts>
    <vt:vector size="26" baseType="lpstr">
      <vt:lpstr>Aptos</vt:lpstr>
      <vt:lpstr>Arial</vt:lpstr>
      <vt:lpstr>Calibri</vt:lpstr>
      <vt:lpstr>Montserrat</vt:lpstr>
      <vt:lpstr>Noto Sans</vt:lpstr>
      <vt:lpstr>Noto Sans Medium</vt:lpstr>
      <vt:lpstr>Noto Sans Regular</vt:lpstr>
      <vt:lpstr>Noto Sans SemiBold</vt:lpstr>
      <vt:lpstr>Wingdings</vt:lpstr>
      <vt:lpstr>Diseño personalizado</vt:lpstr>
      <vt:lpstr>Comité de Administración  del Honorable Consejo Técnico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41</cp:revision>
  <cp:lastPrinted>2026-01-14T15:55:41Z</cp:lastPrinted>
  <dcterms:created xsi:type="dcterms:W3CDTF">2025-12-30T21:08:16Z</dcterms:created>
  <dcterms:modified xsi:type="dcterms:W3CDTF">2026-01-16T22:55:13Z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