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7"/>
  </p:notesMasterIdLst>
  <p:handoutMasterIdLst>
    <p:handoutMasterId r:id="rId18"/>
  </p:handoutMasterIdLst>
  <p:sldIdLst>
    <p:sldId id="264" r:id="rId6"/>
    <p:sldId id="295" r:id="rId7"/>
    <p:sldId id="311" r:id="rId8"/>
    <p:sldId id="271" r:id="rId9"/>
    <p:sldId id="297" r:id="rId10"/>
    <p:sldId id="306" r:id="rId11"/>
    <p:sldId id="301" r:id="rId12"/>
    <p:sldId id="307" r:id="rId13"/>
    <p:sldId id="309" r:id="rId14"/>
    <p:sldId id="310" r:id="rId15"/>
    <p:sldId id="298" r:id="rId16"/>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7" autoAdjust="0"/>
    <p:restoredTop sz="94661" autoAdjust="0"/>
  </p:normalViewPr>
  <p:slideViewPr>
    <p:cSldViewPr snapToGrid="0">
      <p:cViewPr varScale="1">
        <p:scale>
          <a:sx n="69" d="100"/>
          <a:sy n="69" d="100"/>
        </p:scale>
        <p:origin x="1542"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04/06/2026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6/4/2026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1</a:t>
            </a:fld>
            <a:endParaRPr lang="en-US"/>
          </a:p>
        </p:txBody>
      </p:sp>
    </p:spTree>
    <p:extLst>
      <p:ext uri="{BB962C8B-B14F-4D97-AF65-F5344CB8AC3E}">
        <p14:creationId xmlns:p14="http://schemas.microsoft.com/office/powerpoint/2010/main" val="32033220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34072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158934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6/4/2026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83827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6/4/2026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027671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MX"/>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MX"/>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6/4/2026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67839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6/4/2026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87242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451154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MX"/>
              <a:t>Haz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6/4/2026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1097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MX"/>
              <a:t>Haz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6/4/2026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86896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24420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3205224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1225308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96198" y="160767"/>
            <a:ext cx="3402278" cy="104669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0" cy="6891710"/>
          </a:xfrm>
          <a:prstGeom prst="rect">
            <a:avLst/>
          </a:prstGeom>
        </p:spPr>
        <p:txBody>
          <a:bodyPr>
            <a:normAutofit/>
          </a:bodyPr>
          <a:lstStyle>
            <a:lvl1pPr marL="342831" indent="-342831"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0" cy="1297585"/>
          </a:xfrm>
          <a:prstGeom prst="rect">
            <a:avLst/>
          </a:prstGeom>
          <a:noFill/>
        </p:spPr>
        <p:txBody>
          <a:bodyPr/>
          <a:lstStyle>
            <a:lvl1pPr algn="l">
              <a:defRPr sz="3999"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717874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6/4/2026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32793160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701"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50;p2"/>
          <p:cNvSpPr txBox="1"/>
          <p:nvPr/>
        </p:nvSpPr>
        <p:spPr>
          <a:xfrm>
            <a:off x="465221" y="5029200"/>
            <a:ext cx="14630400" cy="867930"/>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pPr algn="ctr"/>
            <a:r>
              <a:rPr lang="es-MX" dirty="0">
                <a:solidFill>
                  <a:srgbClr val="691831"/>
                </a:solidFill>
                <a:sym typeface="Noto Sans"/>
              </a:rPr>
              <a:t>Solicitud de autorización para la </a:t>
            </a:r>
            <a:r>
              <a:rPr lang="es-MX" dirty="0">
                <a:solidFill>
                  <a:srgbClr val="691831"/>
                </a:solidFill>
                <a:latin typeface="Noto Sans"/>
                <a:ea typeface="Noto Sans"/>
                <a:cs typeface="Noto Sans"/>
                <a:sym typeface="Noto Sans"/>
              </a:rPr>
              <a:t>actualización del </a:t>
            </a:r>
            <a:r>
              <a:rPr lang="es-MX" i="1" dirty="0">
                <a:solidFill>
                  <a:srgbClr val="691831"/>
                </a:solidFill>
                <a:latin typeface="Noto Sans"/>
                <a:ea typeface="Noto Sans"/>
                <a:cs typeface="Noto Sans"/>
                <a:sym typeface="Noto Sans"/>
              </a:rPr>
              <a:t>“Programa de Arrendamiento Inmobiliario para el año 2026, IMSS – Arrendatario”</a:t>
            </a:r>
            <a:r>
              <a:rPr lang="es-MX" dirty="0">
                <a:solidFill>
                  <a:srgbClr val="691831"/>
                </a:solidFill>
                <a:latin typeface="Noto Sans"/>
                <a:ea typeface="Noto Sans"/>
                <a:cs typeface="Noto Sans"/>
                <a:sym typeface="Noto Sans"/>
              </a:rPr>
              <a:t>.</a:t>
            </a:r>
          </a:p>
        </p:txBody>
      </p:sp>
      <p:sp>
        <p:nvSpPr>
          <p:cNvPr id="2" name="Google Shape;50;p2">
            <a:extLst>
              <a:ext uri="{FF2B5EF4-FFF2-40B4-BE49-F238E27FC236}">
                <a16:creationId xmlns:a16="http://schemas.microsoft.com/office/drawing/2014/main" id="{89DA55E5-0D2D-E70F-4AEA-FD0A68FE1FAA}"/>
              </a:ext>
            </a:extLst>
          </p:cNvPr>
          <p:cNvSpPr txBox="1"/>
          <p:nvPr/>
        </p:nvSpPr>
        <p:spPr>
          <a:xfrm>
            <a:off x="9967526" y="9057517"/>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junio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
        <p:nvSpPr>
          <p:cNvPr id="7" name="Google Shape;92;p2">
            <a:extLst>
              <a:ext uri="{FF2B5EF4-FFF2-40B4-BE49-F238E27FC236}">
                <a16:creationId xmlns:a16="http://schemas.microsoft.com/office/drawing/2014/main" id="{84BE0D3C-95D3-971E-40AA-1476CA4937BA}"/>
              </a:ext>
            </a:extLst>
          </p:cNvPr>
          <p:cNvSpPr txBox="1"/>
          <p:nvPr/>
        </p:nvSpPr>
        <p:spPr>
          <a:xfrm>
            <a:off x="4142098" y="3219107"/>
            <a:ext cx="9144000" cy="876093"/>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kumimoji="0" lang="es-MX" sz="4400" b="1" i="0" u="none" strike="noStrike" kern="1200" cap="none" spc="0" normalizeH="0" baseline="0" noProof="0" dirty="0">
                <a:ln>
                  <a:noFill/>
                </a:ln>
                <a:solidFill>
                  <a:srgbClr val="691831"/>
                </a:solidFill>
                <a:effectLst/>
                <a:uLnTx/>
                <a:uFillTx/>
                <a:latin typeface="Noto Sans "/>
              </a:rPr>
              <a:t>Comité de Administración </a:t>
            </a:r>
            <a:br>
              <a:rPr kumimoji="0" lang="es-MX" sz="4400" b="1" i="0" u="none" strike="noStrike" kern="1200" cap="none" spc="0" normalizeH="0" baseline="0" noProof="0" dirty="0">
                <a:ln>
                  <a:noFill/>
                </a:ln>
                <a:solidFill>
                  <a:srgbClr val="9C2148"/>
                </a:solidFill>
                <a:effectLst/>
                <a:uLnTx/>
                <a:uFillTx/>
                <a:latin typeface="Noto Sans "/>
              </a:rPr>
            </a:br>
            <a:r>
              <a:rPr kumimoji="0" lang="es-MX" sz="4400" b="1" i="0" u="none" strike="noStrike" kern="1200" cap="none" spc="0" normalizeH="0" baseline="0" noProof="0" dirty="0">
                <a:ln>
                  <a:noFill/>
                </a:ln>
                <a:solidFill>
                  <a:srgbClr val="691831"/>
                </a:solidFill>
                <a:effectLst/>
                <a:uLnTx/>
                <a:uFillTx/>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94;p11">
            <a:extLst>
              <a:ext uri="{FF2B5EF4-FFF2-40B4-BE49-F238E27FC236}">
                <a16:creationId xmlns:a16="http://schemas.microsoft.com/office/drawing/2014/main" id="{282255D0-C1A6-CBF0-1E70-CAAD37C3C557}"/>
              </a:ext>
            </a:extLst>
          </p:cNvPr>
          <p:cNvSpPr txBox="1"/>
          <p:nvPr/>
        </p:nvSpPr>
        <p:spPr>
          <a:xfrm>
            <a:off x="823407" y="711226"/>
            <a:ext cx="3775097" cy="450529"/>
          </a:xfrm>
          <a:prstGeom prst="rect">
            <a:avLst/>
          </a:prstGeom>
          <a:noFill/>
          <a:ln>
            <a:noFill/>
          </a:ln>
        </p:spPr>
        <p:txBody>
          <a:bodyPr spcFirstLastPara="1" wrap="square" lIns="91411" tIns="45693" rIns="91411" bIns="45693" anchor="t" anchorCtr="0">
            <a:noAutofit/>
          </a:bodyPr>
          <a:lstStyle/>
          <a:p>
            <a:pPr defTabSz="91421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914217">
              <a:lnSpc>
                <a:spcPct val="90000"/>
              </a:lnSpc>
              <a:buClr>
                <a:srgbClr val="BC945A"/>
              </a:buClr>
              <a:buSzPts val="2400"/>
              <a:defRPr/>
            </a:pPr>
            <a:endParaRPr sz="2599" b="1" kern="0" dirty="0">
              <a:solidFill>
                <a:srgbClr val="235C4F"/>
              </a:solidFill>
              <a:latin typeface="Noto Son Bold "/>
              <a:cs typeface="Arial"/>
              <a:sym typeface="Arial"/>
            </a:endParaRPr>
          </a:p>
        </p:txBody>
      </p:sp>
      <p:sp>
        <p:nvSpPr>
          <p:cNvPr id="6" name="Google Shape;1095;p11">
            <a:extLst>
              <a:ext uri="{FF2B5EF4-FFF2-40B4-BE49-F238E27FC236}">
                <a16:creationId xmlns:a16="http://schemas.microsoft.com/office/drawing/2014/main" id="{0CD30F13-71B0-2278-29C7-7B8612EA48A7}"/>
              </a:ext>
            </a:extLst>
          </p:cNvPr>
          <p:cNvSpPr txBox="1"/>
          <p:nvPr/>
        </p:nvSpPr>
        <p:spPr>
          <a:xfrm>
            <a:off x="2018158" y="1859373"/>
            <a:ext cx="10986538" cy="4154287"/>
          </a:xfrm>
          <a:prstGeom prst="rect">
            <a:avLst/>
          </a:prstGeom>
          <a:noFill/>
          <a:ln>
            <a:noFill/>
          </a:ln>
        </p:spPr>
        <p:txBody>
          <a:bodyPr spcFirstLastPara="1" wrap="square" lIns="91411" tIns="45693" rIns="91411" bIns="45693" anchor="t" anchorCtr="0">
            <a:spAutoFit/>
          </a:bodyPr>
          <a:lstStyle/>
          <a:p>
            <a:pPr defTabSz="914217">
              <a:buClr>
                <a:srgbClr val="000000"/>
              </a:buClr>
              <a:defRPr/>
            </a:pPr>
            <a:endParaRPr sz="24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7" name="Google Shape;1096;p11" descr="Blog contorno">
            <a:extLst>
              <a:ext uri="{FF2B5EF4-FFF2-40B4-BE49-F238E27FC236}">
                <a16:creationId xmlns:a16="http://schemas.microsoft.com/office/drawing/2014/main" id="{ABE7F11E-E605-2F1B-F265-F8C94738366F}"/>
              </a:ext>
            </a:extLst>
          </p:cNvPr>
          <p:cNvPicPr preferRelativeResize="0"/>
          <p:nvPr/>
        </p:nvPicPr>
        <p:blipFill rotWithShape="1">
          <a:blip r:embed="rId2">
            <a:alphaModFix/>
          </a:blip>
          <a:srcRect/>
          <a:stretch/>
        </p:blipFill>
        <p:spPr>
          <a:xfrm>
            <a:off x="9511124" y="2279930"/>
            <a:ext cx="758059" cy="756296"/>
          </a:xfrm>
          <a:prstGeom prst="rect">
            <a:avLst/>
          </a:prstGeom>
          <a:noFill/>
          <a:ln>
            <a:noFill/>
          </a:ln>
        </p:spPr>
      </p:pic>
      <p:pic>
        <p:nvPicPr>
          <p:cNvPr id="8" name="Google Shape;1097;p11" descr="Portapapeles parcialmente comprobado contorno">
            <a:extLst>
              <a:ext uri="{FF2B5EF4-FFF2-40B4-BE49-F238E27FC236}">
                <a16:creationId xmlns:a16="http://schemas.microsoft.com/office/drawing/2014/main" id="{C72A25B4-35E5-E11C-F27A-E7D8CAC9186E}"/>
              </a:ext>
            </a:extLst>
          </p:cNvPr>
          <p:cNvPicPr preferRelativeResize="0"/>
          <p:nvPr/>
        </p:nvPicPr>
        <p:blipFill rotWithShape="1">
          <a:blip r:embed="rId3">
            <a:alphaModFix/>
          </a:blip>
          <a:srcRect/>
          <a:stretch/>
        </p:blipFill>
        <p:spPr>
          <a:xfrm>
            <a:off x="9374965" y="3473839"/>
            <a:ext cx="1076662" cy="756296"/>
          </a:xfrm>
          <a:prstGeom prst="rect">
            <a:avLst/>
          </a:prstGeom>
          <a:noFill/>
          <a:ln>
            <a:noFill/>
          </a:ln>
        </p:spPr>
      </p:pic>
      <p:sp>
        <p:nvSpPr>
          <p:cNvPr id="2" name="Marcador de número de diapositiva 3">
            <a:extLst>
              <a:ext uri="{FF2B5EF4-FFF2-40B4-BE49-F238E27FC236}">
                <a16:creationId xmlns:a16="http://schemas.microsoft.com/office/drawing/2014/main" id="{2F3B0028-256D-BB5B-EBB5-D2BD3B50144A}"/>
              </a:ext>
            </a:extLst>
          </p:cNvPr>
          <p:cNvSpPr txBox="1">
            <a:spLocks/>
          </p:cNvSpPr>
          <p:nvPr/>
        </p:nvSpPr>
        <p:spPr>
          <a:xfrm>
            <a:off x="14754337" y="9303644"/>
            <a:ext cx="756207" cy="445968"/>
          </a:xfrm>
          <a:prstGeom prst="rect">
            <a:avLst/>
          </a:prstGeom>
          <a:ln>
            <a:noFill/>
          </a:ln>
        </p:spPr>
        <p:txBody>
          <a:bodyPr vert="horz" lIns="185941" tIns="92938" rIns="185941" bIns="92938"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2</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Google Shape;1098;p11" descr="Apretón De Manos Reunión Acuerdo - Gráficos vectoriales gratis en Pixabay">
            <a:extLst>
              <a:ext uri="{FF2B5EF4-FFF2-40B4-BE49-F238E27FC236}">
                <a16:creationId xmlns:a16="http://schemas.microsoft.com/office/drawing/2014/main" id="{E251D8EB-66CF-ACC9-18E0-B170C344F109}"/>
              </a:ext>
            </a:extLst>
          </p:cNvPr>
          <p:cNvPicPr preferRelativeResize="0"/>
          <p:nvPr/>
        </p:nvPicPr>
        <p:blipFill rotWithShape="1">
          <a:blip r:embed="rId4">
            <a:alphaModFix/>
          </a:blip>
          <a:srcRect/>
          <a:stretch/>
        </p:blipFill>
        <p:spPr>
          <a:xfrm>
            <a:off x="9512888" y="5087087"/>
            <a:ext cx="756296" cy="719568"/>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3354595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4817A-9953-186F-A038-436E1E0856CC}"/>
            </a:ext>
          </a:extLst>
        </p:cNvPr>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91460C7F-603B-00C5-5E9A-75EC05D7ABAF}"/>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3</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4C9A52C5-8FAF-D517-7380-C561FCE9F16C}"/>
              </a:ext>
            </a:extLst>
          </p:cNvPr>
          <p:cNvSpPr txBox="1"/>
          <p:nvPr/>
        </p:nvSpPr>
        <p:spPr>
          <a:xfrm>
            <a:off x="932470" y="2095054"/>
            <a:ext cx="13931188" cy="1502667"/>
          </a:xfrm>
          <a:prstGeom prst="rect">
            <a:avLst/>
          </a:prstGeom>
          <a:noFill/>
          <a:ln>
            <a:noFill/>
          </a:ln>
        </p:spPr>
        <p:txBody>
          <a:bodyPr spcFirstLastPara="1" wrap="square" lIns="116567" tIns="58267" rIns="116567" bIns="58267" anchor="t" anchorCtr="0">
            <a:spAutoFit/>
          </a:bodyPr>
          <a:lstStyle/>
          <a:p>
            <a:pPr algn="just"/>
            <a:r>
              <a:rPr lang="es-MX" sz="1800" kern="100" dirty="0">
                <a:latin typeface="Noto Sans" panose="020B0502040504020204" pitchFamily="34" charset="0"/>
                <a:ea typeface="Noto Sans" panose="020B0502040504020204" pitchFamily="34" charset="0"/>
                <a:cs typeface="Noto Sans" panose="020B0502040504020204" pitchFamily="34" charset="0"/>
              </a:rPr>
              <a:t>Mediante Acuerdo número ACDO.SA2.HCT.281025/326.P.DA del 28 de octubre de 2025, el H. Consejo Técnico aprobó el Programa de Arrendamiento Inmobiliario para el año 2026, IMSS-Arrendatario, mismo que fue actualizado a través del acuerdo ACDO.SA2.HCT.260226/46.P.DA, del 26 de febrero de 2026, </a:t>
            </a:r>
            <a:r>
              <a:rPr lang="es-MX" sz="18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Noto Sans"/>
              </a:rPr>
              <a:t>estimándose ejercer un presupuesto total de $583’242,867.00 (quinientos ochenta y tres millones doscientos cuarenta y dos mil ochocientos sesenta y siete pesos 00/100 m.n.), y contempló operaciones respecto a 308 inmuebles .</a:t>
            </a:r>
            <a:endParaRPr lang="es-MX" sz="1800" kern="1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Google Shape;80;p8">
            <a:extLst>
              <a:ext uri="{FF2B5EF4-FFF2-40B4-BE49-F238E27FC236}">
                <a16:creationId xmlns:a16="http://schemas.microsoft.com/office/drawing/2014/main" id="{E8E4DA94-388D-ACAC-D7CD-2E66923C17F4}"/>
              </a:ext>
            </a:extLst>
          </p:cNvPr>
          <p:cNvSpPr txBox="1"/>
          <p:nvPr/>
        </p:nvSpPr>
        <p:spPr>
          <a:xfrm>
            <a:off x="2252575" y="4000868"/>
            <a:ext cx="11854040" cy="2056664"/>
          </a:xfrm>
          <a:prstGeom prst="rect">
            <a:avLst/>
          </a:prstGeom>
          <a:noFill/>
          <a:ln>
            <a:noFill/>
          </a:ln>
        </p:spPr>
        <p:txBody>
          <a:bodyPr spcFirstLastPara="1" wrap="square" lIns="116567" tIns="58267" rIns="116567" bIns="58267" anchor="t" anchorCtr="0">
            <a:spAutoFit/>
          </a:bodyPr>
          <a:lstStyle/>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Cancelar 2 arrendamientos.</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Renovar 213 contratos (71 Renovación sin incremento y 142 Renovación con incremento). </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Evaluar la sustitución de 58 inmuebles arrendados.</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Realizar la contratación de 35nuevos arrendamientos.</a:t>
            </a:r>
          </a:p>
        </p:txBody>
      </p:sp>
      <p:sp>
        <p:nvSpPr>
          <p:cNvPr id="5" name="Google Shape;1152;p15">
            <a:extLst>
              <a:ext uri="{FF2B5EF4-FFF2-40B4-BE49-F238E27FC236}">
                <a16:creationId xmlns:a16="http://schemas.microsoft.com/office/drawing/2014/main" id="{BAF1E8F8-1DEC-43FB-F947-E5874BF975E8}"/>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 Antecedentes</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3" name="Google Shape;1096;p11" descr="Blog contorno">
            <a:extLst>
              <a:ext uri="{FF2B5EF4-FFF2-40B4-BE49-F238E27FC236}">
                <a16:creationId xmlns:a16="http://schemas.microsoft.com/office/drawing/2014/main" id="{BA38C2B5-0D6C-8819-76D2-CDAE70E0CBEA}"/>
              </a:ext>
            </a:extLst>
          </p:cNvPr>
          <p:cNvPicPr preferRelativeResize="0"/>
          <p:nvPr/>
        </p:nvPicPr>
        <p:blipFill rotWithShape="1">
          <a:blip r:embed="rId2">
            <a:alphaModFix/>
          </a:blip>
          <a:srcRect/>
          <a:stretch/>
        </p:blipFill>
        <p:spPr>
          <a:xfrm>
            <a:off x="3719923" y="557444"/>
            <a:ext cx="758059" cy="756296"/>
          </a:xfrm>
          <a:prstGeom prst="rect">
            <a:avLst/>
          </a:prstGeom>
          <a:noFill/>
          <a:ln>
            <a:noFill/>
          </a:ln>
        </p:spPr>
      </p:pic>
    </p:spTree>
    <p:extLst>
      <p:ext uri="{BB962C8B-B14F-4D97-AF65-F5344CB8AC3E}">
        <p14:creationId xmlns:p14="http://schemas.microsoft.com/office/powerpoint/2010/main" val="2363634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48FD122E-6B55-F025-E834-C7A6DA93544D}"/>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4</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E5D6DF28-13BB-9F81-AFA2-6D14CA304727}"/>
              </a:ext>
            </a:extLst>
          </p:cNvPr>
          <p:cNvSpPr txBox="1"/>
          <p:nvPr/>
        </p:nvSpPr>
        <p:spPr>
          <a:xfrm>
            <a:off x="821633" y="1719215"/>
            <a:ext cx="13931189" cy="2585323"/>
          </a:xfrm>
          <a:prstGeom prst="rect">
            <a:avLst/>
          </a:prstGeom>
          <a:noFill/>
        </p:spPr>
        <p:txBody>
          <a:bodyPr wrap="square" rtlCol="0">
            <a:spAutoFit/>
          </a:bodyPr>
          <a:lstStyle/>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El 8 de abril de 2026, el H. Consejo Técnico del IMSS aprobó en sesión extraordinaria el nombramiento y la adscripción de 11 nuevos Titulares de los Órganos de Operación Administrativa Desconcentrada (OOAD). </a:t>
            </a:r>
          </a:p>
          <a:p>
            <a:pPr algn="just" defTabSz="582930">
              <a:buClr>
                <a:srgbClr val="B38E5D"/>
              </a:buClr>
              <a:buSzPct val="130000"/>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Las designaciones y rotaciones del personal de alta dirección médica entraron en vigor formalmente el 16 de abril de 2026. </a:t>
            </a:r>
          </a:p>
          <a:p>
            <a:pPr marL="285750" indent="-285750" algn="just" defTabSz="582930">
              <a:buClr>
                <a:srgbClr val="B38E5D"/>
              </a:buClr>
              <a:buSzPct val="130000"/>
              <a:buFont typeface="Arial" panose="020B0604020202020204" pitchFamily="34" charset="0"/>
              <a:buChar char="•"/>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Los movimientos, derivaron tanto de rotaciones horizontales de personal en funciones, como de los resultados del Concurso de Oposición, obligando al traslado inmediato de los funcionarios fuera de sus lugares de residencia habitual, lo que implica la necesidad de contratar arrendamientos de casa habitación en algunos de los OOAD que experimentaron cambio de Titular.</a:t>
            </a:r>
          </a:p>
          <a:p>
            <a:pPr marL="285750" indent="-285750" algn="just" defTabSz="582930">
              <a:buClr>
                <a:srgbClr val="B38E5D"/>
              </a:buClr>
              <a:buSzPct val="130000"/>
              <a:buFont typeface="Arial" panose="020B0604020202020204" pitchFamily="34" charset="0"/>
              <a:buChar char="•"/>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014"/>
          <a:stretch/>
        </p:blipFill>
        <p:spPr bwMode="auto">
          <a:xfrm>
            <a:off x="3694416" y="4549941"/>
            <a:ext cx="8443090" cy="36882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Google Shape;1152;p15">
            <a:extLst>
              <a:ext uri="{FF2B5EF4-FFF2-40B4-BE49-F238E27FC236}">
                <a16:creationId xmlns:a16="http://schemas.microsoft.com/office/drawing/2014/main" id="{01B16D03-8CCF-DA91-FE05-35044FB28A08}"/>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4" name="Google Shape;1153;p15" descr="Portapapeles parcialmente comprobado contorno">
            <a:extLst>
              <a:ext uri="{FF2B5EF4-FFF2-40B4-BE49-F238E27FC236}">
                <a16:creationId xmlns:a16="http://schemas.microsoft.com/office/drawing/2014/main" id="{7D07D075-21F5-4216-54A5-DD3936241249}"/>
              </a:ext>
            </a:extLst>
          </p:cNvPr>
          <p:cNvPicPr preferRelativeResize="0"/>
          <p:nvPr/>
        </p:nvPicPr>
        <p:blipFill rotWithShape="1">
          <a:blip r:embed="rId3">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405006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152;p15">
            <a:extLst>
              <a:ext uri="{FF2B5EF4-FFF2-40B4-BE49-F238E27FC236}">
                <a16:creationId xmlns:a16="http://schemas.microsoft.com/office/drawing/2014/main" id="{BE785A02-3AF2-6B53-0028-FF08AAB36AD2}"/>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1" name="Google Shape;1153;p15" descr="Portapapeles parcialmente comprobado contorno">
            <a:extLst>
              <a:ext uri="{FF2B5EF4-FFF2-40B4-BE49-F238E27FC236}">
                <a16:creationId xmlns:a16="http://schemas.microsoft.com/office/drawing/2014/main" id="{F4A0BC07-56A2-6359-6D0C-9C532C5440C4}"/>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
        <p:nvSpPr>
          <p:cNvPr id="4" name="Marcador de número de diapositiva 3">
            <a:extLst>
              <a:ext uri="{FF2B5EF4-FFF2-40B4-BE49-F238E27FC236}">
                <a16:creationId xmlns:a16="http://schemas.microsoft.com/office/drawing/2014/main" id="{5E1C47F0-4832-AB92-E8E1-89A5F3CF1E25}"/>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5</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Google Shape;80;p8">
            <a:extLst>
              <a:ext uri="{FF2B5EF4-FFF2-40B4-BE49-F238E27FC236}">
                <a16:creationId xmlns:a16="http://schemas.microsoft.com/office/drawing/2014/main" id="{3E8FD1B2-9DD5-A66A-83C2-4771C564F19D}"/>
              </a:ext>
            </a:extLst>
          </p:cNvPr>
          <p:cNvSpPr txBox="1"/>
          <p:nvPr/>
        </p:nvSpPr>
        <p:spPr>
          <a:xfrm>
            <a:off x="821634" y="2709259"/>
            <a:ext cx="14418366" cy="4272656"/>
          </a:xfrm>
          <a:prstGeom prst="rect">
            <a:avLst/>
          </a:prstGeom>
          <a:noFill/>
          <a:ln>
            <a:noFill/>
          </a:ln>
        </p:spPr>
        <p:txBody>
          <a:bodyPr spcFirstLastPara="1" wrap="square" lIns="116567" tIns="58267" rIns="116567" bIns="58267" anchor="t" anchorCtr="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Los nuevos Titulares designados por el Consejo Técnico son personal foráneo, por lo que no cuentan con arraigo residencial ni propiedad inmobiliaria en las entidades federativas a las que fueron asignados.</a:t>
            </a:r>
          </a:p>
          <a:p>
            <a:pPr algn="just"/>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800" dirty="0">
                <a:latin typeface="Noto Sans" panose="020B0502040504020204" pitchFamily="34" charset="0"/>
                <a:ea typeface="Noto Sans" panose="020B0502040504020204" pitchFamily="34" charset="0"/>
                <a:cs typeface="Noto Sans" panose="020B0502040504020204" pitchFamily="34" charset="0"/>
              </a:rPr>
              <a:t>La naturaleza del cargo de Titular de un OOAD exige disponibilidad permanente de 24/7 y residencia obligatoria en el territorio para conducir y supervisar de forma inmediata los servicios de salud y las contingencias médicas de la delegación.</a:t>
            </a:r>
          </a:p>
          <a:p>
            <a:pPr algn="just"/>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800" dirty="0">
                <a:latin typeface="Noto Sans" panose="020B0502040504020204" pitchFamily="34" charset="0"/>
                <a:ea typeface="Noto Sans" panose="020B0502040504020204" pitchFamily="34" charset="0"/>
                <a:cs typeface="Noto Sans" panose="020B0502040504020204" pitchFamily="34" charset="0"/>
              </a:rPr>
              <a:t>Por ello</a:t>
            </a:r>
            <a:r>
              <a:rPr lang="es-MX" sz="1800">
                <a:latin typeface="Noto Sans" panose="020B0502040504020204" pitchFamily="34" charset="0"/>
                <a:ea typeface="Noto Sans" panose="020B0502040504020204" pitchFamily="34" charset="0"/>
                <a:cs typeface="Noto Sans" panose="020B0502040504020204" pitchFamily="34" charset="0"/>
              </a:rPr>
              <a:t>, </a:t>
            </a:r>
            <a:r>
              <a:rPr lang="es-MX" sz="1800" kern="100" dirty="0">
                <a:latin typeface="Noto Sans" panose="020B0502040504020204" pitchFamily="34" charset="0"/>
                <a:ea typeface="Noto Sans" panose="020B0502040504020204" pitchFamily="34" charset="0"/>
                <a:cs typeface="Noto Sans" panose="020B0502040504020204" pitchFamily="34" charset="0"/>
              </a:rPr>
              <a:t>a</a:t>
            </a:r>
            <a:r>
              <a:rPr lang="es-MX" sz="1800" kern="100">
                <a:latin typeface="Noto Sans" panose="020B0502040504020204" pitchFamily="34" charset="0"/>
                <a:ea typeface="Noto Sans" panose="020B0502040504020204" pitchFamily="34" charset="0"/>
                <a:cs typeface="Noto Sans" panose="020B0502040504020204" pitchFamily="34" charset="0"/>
              </a:rPr>
              <a:t>l </a:t>
            </a:r>
            <a:r>
              <a:rPr lang="es-MX" sz="1800" kern="100" dirty="0">
                <a:latin typeface="Noto Sans" panose="020B0502040504020204" pitchFamily="34" charset="0"/>
                <a:ea typeface="Noto Sans" panose="020B0502040504020204" pitchFamily="34" charset="0"/>
                <a:cs typeface="Noto Sans" panose="020B0502040504020204" pitchFamily="34" charset="0"/>
              </a:rPr>
              <a:t>tratarse de eventos supervenientes ocurridos en el segundo trimestre del año, estas necesidades habitacionales de carácter urgente no se encontraban contempladas originalmente en el Programa de Arrendamiento Inmobiliario para el año 2026 y su posterior actualización, </a:t>
            </a:r>
            <a:r>
              <a:rPr lang="es-MX" sz="1800" dirty="0">
                <a:latin typeface="Noto Sans" panose="020B0502040504020204" pitchFamily="34" charset="0"/>
                <a:ea typeface="Noto Sans" panose="020B0502040504020204" pitchFamily="34" charset="0"/>
                <a:cs typeface="Noto Sans" panose="020B0502040504020204" pitchFamily="34" charset="0"/>
              </a:rPr>
              <a:t>se requiere la actualización y ampliación de dicho Programa para incluir el servicio de Casa Habitación, cumpliendo con la normatividad de gasto público, al tratarse de una necesidad logística indispensable para el ejercicio de la alta dirección.</a:t>
            </a:r>
          </a:p>
          <a:p>
            <a:pPr algn="just"/>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r>
              <a:rPr lang="es-MX" sz="1800" dirty="0">
                <a:latin typeface="Noto Sans" panose="020B0502040504020204" pitchFamily="34" charset="0"/>
                <a:ea typeface="Noto Sans" panose="020B0502040504020204" pitchFamily="34" charset="0"/>
                <a:cs typeface="Noto Sans" panose="020B0502040504020204" pitchFamily="34" charset="0"/>
              </a:rPr>
              <a:t>Las contrataciones subsiguientes se apegarán estrictamente a los tabuladores autorizados y requerirán los correspondientes Dictámenes de Justipreciación del INDAABIN, garantizando que las condiciones de arrendamiento se realicen bajo los principios de legalidad y austeridad.</a:t>
            </a:r>
          </a:p>
        </p:txBody>
      </p:sp>
      <p:sp>
        <p:nvSpPr>
          <p:cNvPr id="6" name="CuadroTexto 10">
            <a:extLst>
              <a:ext uri="{FF2B5EF4-FFF2-40B4-BE49-F238E27FC236}">
                <a16:creationId xmlns:a16="http://schemas.microsoft.com/office/drawing/2014/main" id="{5B093D99-F6B3-8FBD-4237-0C9A9CDDA529}"/>
              </a:ext>
            </a:extLst>
          </p:cNvPr>
          <p:cNvSpPr txBox="1"/>
          <p:nvPr/>
        </p:nvSpPr>
        <p:spPr>
          <a:xfrm>
            <a:off x="918616" y="2012527"/>
            <a:ext cx="8965017" cy="461665"/>
          </a:xfrm>
          <a:prstGeom prst="rect">
            <a:avLst/>
          </a:prstGeom>
          <a:noFill/>
        </p:spPr>
        <p:txBody>
          <a:bodyPr wrap="square">
            <a:spAutoFit/>
          </a:bodyPr>
          <a:lstStyle>
            <a:defPPr>
              <a:defRPr lang="es-MX"/>
            </a:defPPr>
            <a:lvl1pPr>
              <a:defRPr sz="2000" b="1">
                <a:solidFill>
                  <a:srgbClr val="B7903D"/>
                </a:solidFill>
                <a:latin typeface="Noto Sans"/>
                <a:ea typeface="Noto Sans"/>
                <a:cs typeface="Noto Sans"/>
              </a:defRPr>
            </a:lvl1pPr>
          </a:lstStyle>
          <a:p>
            <a:r>
              <a:rPr lang="es-MX" sz="2400" dirty="0">
                <a:solidFill>
                  <a:srgbClr val="AE8521"/>
                </a:solidFill>
                <a:latin typeface="Noto Sans" panose="020B0502040504020204" pitchFamily="34" charset="0"/>
                <a:ea typeface="Noto Sans" panose="020B0502040504020204" pitchFamily="34" charset="0"/>
                <a:cs typeface="Noto Sans" panose="020B0502040504020204" pitchFamily="34" charset="0"/>
              </a:rPr>
              <a:t>Justificación.</a:t>
            </a:r>
          </a:p>
        </p:txBody>
      </p:sp>
    </p:spTree>
    <p:extLst>
      <p:ext uri="{BB962C8B-B14F-4D97-AF65-F5344CB8AC3E}">
        <p14:creationId xmlns:p14="http://schemas.microsoft.com/office/powerpoint/2010/main" val="68138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5BD3D-A9D8-B1ED-F57D-89C71870F2CA}"/>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26F3428C-13AB-DDAA-1078-565506A32EBE}"/>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6</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D70FF5DE-7C36-35E2-D85C-D2C11F0FA513}"/>
              </a:ext>
            </a:extLst>
          </p:cNvPr>
          <p:cNvSpPr txBox="1"/>
          <p:nvPr/>
        </p:nvSpPr>
        <p:spPr>
          <a:xfrm>
            <a:off x="821635" y="1984494"/>
            <a:ext cx="13931188" cy="671670"/>
          </a:xfrm>
          <a:prstGeom prst="rect">
            <a:avLst/>
          </a:prstGeom>
          <a:noFill/>
          <a:ln>
            <a:noFill/>
          </a:ln>
        </p:spPr>
        <p:txBody>
          <a:bodyPr spcFirstLastPara="1" wrap="square" lIns="116567" tIns="58267" rIns="116567" bIns="58267" anchor="t" anchorCtr="0">
            <a:spAutoFit/>
          </a:bodyPr>
          <a:lstStyle/>
          <a:p>
            <a:pPr lvl="0" algn="just"/>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Los OOAD informaron la necesidad de realizar las modificaciones a las figuras autorizadas por </a:t>
            </a:r>
            <a:r>
              <a:rPr lang="es-ES" sz="1800" dirty="0">
                <a:latin typeface="Noto Sans" panose="020B0502040504020204" pitchFamily="34" charset="0"/>
                <a:ea typeface="Noto Sans" panose="020B0502040504020204" pitchFamily="34" charset="0"/>
                <a:cs typeface="Noto Sans" panose="020B0502040504020204" pitchFamily="34" charset="0"/>
              </a:rPr>
              <a:t>el Órgano Superior,</a:t>
            </a:r>
            <a:r>
              <a:rPr lang="es-ES" sz="1800" dirty="0">
                <a:solidFill>
                  <a:srgbClr val="FF0000"/>
                </a:solidFill>
                <a:latin typeface="Noto Sans" panose="020B0502040504020204" pitchFamily="34" charset="0"/>
                <a:ea typeface="Noto Sans" panose="020B0502040504020204" pitchFamily="34" charset="0"/>
                <a:cs typeface="Noto Sans" panose="020B0502040504020204" pitchFamily="34" charset="0"/>
              </a:rPr>
              <a:t> </a:t>
            </a:r>
            <a:r>
              <a:rPr lang="es-ES" sz="1800" dirty="0">
                <a:latin typeface="Noto Sans" panose="020B0502040504020204" pitchFamily="34" charset="0"/>
                <a:ea typeface="Noto Sans" panose="020B0502040504020204" pitchFamily="34" charset="0"/>
                <a:cs typeface="Noto Sans" panose="020B0502040504020204" pitchFamily="34" charset="0"/>
              </a:rPr>
              <a:t>remitiendo para tal efecto sus proyecciones con los cambios, así como sus nuevas necesidades.</a:t>
            </a: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graphicFrame>
        <p:nvGraphicFramePr>
          <p:cNvPr id="10" name="Tabla 9">
            <a:extLst>
              <a:ext uri="{FF2B5EF4-FFF2-40B4-BE49-F238E27FC236}">
                <a16:creationId xmlns:a16="http://schemas.microsoft.com/office/drawing/2014/main" id="{7A003396-3D38-86A6-710D-3C2EE35A8E9C}"/>
              </a:ext>
            </a:extLst>
          </p:cNvPr>
          <p:cNvGraphicFramePr>
            <a:graphicFrameLocks noGrp="1"/>
          </p:cNvGraphicFramePr>
          <p:nvPr>
            <p:extLst>
              <p:ext uri="{D42A27DB-BD31-4B8C-83A1-F6EECF244321}">
                <p14:modId xmlns:p14="http://schemas.microsoft.com/office/powerpoint/2010/main" val="2910383829"/>
              </p:ext>
            </p:extLst>
          </p:nvPr>
        </p:nvGraphicFramePr>
        <p:xfrm>
          <a:off x="940904" y="3567084"/>
          <a:ext cx="14202113" cy="2116704"/>
        </p:xfrm>
        <a:graphic>
          <a:graphicData uri="http://schemas.openxmlformats.org/drawingml/2006/table">
            <a:tbl>
              <a:tblPr firstRow="1" firstCol="1" bandRow="1"/>
              <a:tblGrid>
                <a:gridCol w="615364">
                  <a:extLst>
                    <a:ext uri="{9D8B030D-6E8A-4147-A177-3AD203B41FA5}">
                      <a16:colId xmlns:a16="http://schemas.microsoft.com/office/drawing/2014/main" val="1363752456"/>
                    </a:ext>
                  </a:extLst>
                </a:gridCol>
                <a:gridCol w="1804147">
                  <a:extLst>
                    <a:ext uri="{9D8B030D-6E8A-4147-A177-3AD203B41FA5}">
                      <a16:colId xmlns:a16="http://schemas.microsoft.com/office/drawing/2014/main" val="4272273432"/>
                    </a:ext>
                  </a:extLst>
                </a:gridCol>
                <a:gridCol w="3566616">
                  <a:extLst>
                    <a:ext uri="{9D8B030D-6E8A-4147-A177-3AD203B41FA5}">
                      <a16:colId xmlns:a16="http://schemas.microsoft.com/office/drawing/2014/main" val="3966903317"/>
                    </a:ext>
                  </a:extLst>
                </a:gridCol>
                <a:gridCol w="2166187">
                  <a:extLst>
                    <a:ext uri="{9D8B030D-6E8A-4147-A177-3AD203B41FA5}">
                      <a16:colId xmlns:a16="http://schemas.microsoft.com/office/drawing/2014/main" val="3638453380"/>
                    </a:ext>
                  </a:extLst>
                </a:gridCol>
                <a:gridCol w="1521581">
                  <a:extLst>
                    <a:ext uri="{9D8B030D-6E8A-4147-A177-3AD203B41FA5}">
                      <a16:colId xmlns:a16="http://schemas.microsoft.com/office/drawing/2014/main" val="983517363"/>
                    </a:ext>
                  </a:extLst>
                </a:gridCol>
                <a:gridCol w="1441144">
                  <a:extLst>
                    <a:ext uri="{9D8B030D-6E8A-4147-A177-3AD203B41FA5}">
                      <a16:colId xmlns:a16="http://schemas.microsoft.com/office/drawing/2014/main" val="3095197471"/>
                    </a:ext>
                  </a:extLst>
                </a:gridCol>
                <a:gridCol w="3087074">
                  <a:extLst>
                    <a:ext uri="{9D8B030D-6E8A-4147-A177-3AD203B41FA5}">
                      <a16:colId xmlns:a16="http://schemas.microsoft.com/office/drawing/2014/main" val="3153829240"/>
                    </a:ext>
                  </a:extLst>
                </a:gridCol>
              </a:tblGrid>
              <a:tr h="579970">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CON NO. DE OFICIO</a:t>
                      </a:r>
                      <a:endParaRPr lang="es-MX" sz="13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673326">
                <a:tc>
                  <a:txBody>
                    <a:bodyPr/>
                    <a:lstStyle/>
                    <a:p>
                      <a:pPr algn="ctr" fontAlgn="ctr">
                        <a:lnSpc>
                          <a:spcPct val="115000"/>
                        </a:lnSpc>
                        <a:spcAft>
                          <a:spcPts val="1000"/>
                        </a:spcAft>
                        <a:buNone/>
                      </a:pPr>
                      <a:r>
                        <a:rPr lang="es-MX" sz="1300" b="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30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300" b="1" dirty="0">
                          <a:effectLst/>
                          <a:latin typeface="Noto Sans" panose="020B0502040504020204" pitchFamily="34" charset="0"/>
                          <a:ea typeface="Noto Sans" panose="020B0502040504020204" pitchFamily="34" charset="0"/>
                          <a:cs typeface="Noto Sans" panose="020B0502040504020204" pitchFamily="34" charset="0"/>
                        </a:rPr>
                        <a:t>Chihuahua</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Av. Henry </a:t>
                      </a:r>
                      <a:r>
                        <a:rPr lang="es-MX" sz="1300" dirty="0" err="1">
                          <a:effectLst/>
                          <a:latin typeface="Noto Sans" panose="020B0502040504020204" pitchFamily="34" charset="0"/>
                          <a:ea typeface="Noto Sans" panose="020B0502040504020204" pitchFamily="34" charset="0"/>
                          <a:cs typeface="Noto Sans" panose="020B0502040504020204" pitchFamily="34" charset="0"/>
                        </a:rPr>
                        <a:t>Dunant</a:t>
                      </a:r>
                      <a:r>
                        <a:rPr lang="es-MX" sz="1300" dirty="0">
                          <a:effectLst/>
                          <a:latin typeface="Noto Sans" panose="020B0502040504020204" pitchFamily="34" charset="0"/>
                          <a:ea typeface="Noto Sans" panose="020B0502040504020204" pitchFamily="34" charset="0"/>
                          <a:cs typeface="Noto Sans" panose="020B0502040504020204" pitchFamily="34" charset="0"/>
                        </a:rPr>
                        <a:t> No. 4508, Zona </a:t>
                      </a:r>
                      <a:r>
                        <a:rPr lang="es-MX" sz="1300" dirty="0" err="1">
                          <a:effectLst/>
                          <a:latin typeface="Noto Sans" panose="020B0502040504020204" pitchFamily="34" charset="0"/>
                          <a:ea typeface="Noto Sans" panose="020B0502040504020204" pitchFamily="34" charset="0"/>
                          <a:cs typeface="Noto Sans" panose="020B0502040504020204" pitchFamily="34" charset="0"/>
                        </a:rPr>
                        <a:t>Pronaf</a:t>
                      </a:r>
                      <a:r>
                        <a:rPr lang="es-MX" sz="1300" dirty="0">
                          <a:effectLst/>
                          <a:latin typeface="Noto Sans" panose="020B0502040504020204" pitchFamily="34" charset="0"/>
                          <a:ea typeface="Noto Sans" panose="020B0502040504020204" pitchFamily="34" charset="0"/>
                          <a:cs typeface="Noto Sans" panose="020B0502040504020204" pitchFamily="34" charset="0"/>
                        </a:rPr>
                        <a:t>, C.P. 32315, Ciudad Juárez, Chihuahua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3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089001050100/0324/2026</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863408">
                <a:tc>
                  <a:txBody>
                    <a:bodyPr/>
                    <a:lstStyle/>
                    <a:p>
                      <a:pPr algn="ctr" fontAlgn="ctr">
                        <a:lnSpc>
                          <a:spcPct val="115000"/>
                        </a:lnSpc>
                        <a:spcAft>
                          <a:spcPts val="1000"/>
                        </a:spcAft>
                        <a:buNone/>
                      </a:pPr>
                      <a:r>
                        <a:rPr lang="es-MX" sz="13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300" b="1" dirty="0">
                          <a:effectLst/>
                          <a:latin typeface="Noto Sans" panose="020B0502040504020204" pitchFamily="34" charset="0"/>
                          <a:ea typeface="Noto Sans" panose="020B0502040504020204" pitchFamily="34" charset="0"/>
                          <a:cs typeface="Noto Sans" panose="020B0502040504020204" pitchFamily="34" charset="0"/>
                        </a:rPr>
                        <a:t>Oaxaca</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Privada de Araucaria No. 110 B, Fraccionamiento El Chopo, C.P.68040, Oaxaca, Oaxaca </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Casa Habitación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3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3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219001140100/DCSG/OAA/1447/2026</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3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20 de mayo de 2026</a:t>
                      </a:r>
                      <a:endParaRPr lang="es-MX" sz="13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bl>
          </a:graphicData>
        </a:graphic>
      </p:graphicFrame>
      <p:sp>
        <p:nvSpPr>
          <p:cNvPr id="12" name="CuadroTexto 11">
            <a:extLst>
              <a:ext uri="{FF2B5EF4-FFF2-40B4-BE49-F238E27FC236}">
                <a16:creationId xmlns:a16="http://schemas.microsoft.com/office/drawing/2014/main" id="{4F4CA7E5-F4EA-D7C8-B2A9-69AB379EF168}"/>
              </a:ext>
            </a:extLst>
          </p:cNvPr>
          <p:cNvSpPr txBox="1"/>
          <p:nvPr/>
        </p:nvSpPr>
        <p:spPr>
          <a:xfrm>
            <a:off x="925722" y="3053080"/>
            <a:ext cx="2500577"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Modificaciones</a:t>
            </a:r>
          </a:p>
        </p:txBody>
      </p:sp>
      <p:sp>
        <p:nvSpPr>
          <p:cNvPr id="2" name="CuadroTexto 1">
            <a:extLst>
              <a:ext uri="{FF2B5EF4-FFF2-40B4-BE49-F238E27FC236}">
                <a16:creationId xmlns:a16="http://schemas.microsoft.com/office/drawing/2014/main" id="{3E1D706E-4405-0AE4-CB0E-E16890580E32}"/>
              </a:ext>
            </a:extLst>
          </p:cNvPr>
          <p:cNvSpPr txBox="1"/>
          <p:nvPr/>
        </p:nvSpPr>
        <p:spPr>
          <a:xfrm>
            <a:off x="3064907" y="9610629"/>
            <a:ext cx="7772400" cy="276999"/>
          </a:xfrm>
          <a:prstGeom prst="rect">
            <a:avLst/>
          </a:prstGeom>
          <a:noFill/>
        </p:spPr>
        <p:txBody>
          <a:bodyPr wrap="square">
            <a:spAutoFit/>
          </a:bodyPr>
          <a:lstStyle/>
          <a:p>
            <a:r>
              <a:rPr lang="es-MX" sz="1200" b="1" dirty="0">
                <a:latin typeface="Noto Son Regular"/>
              </a:rPr>
              <a:t>U.M.F.:</a:t>
            </a:r>
            <a:r>
              <a:rPr lang="es-MX" sz="1200" dirty="0">
                <a:latin typeface="Noto Son Regular"/>
              </a:rPr>
              <a:t> Unidad de Medicina Familiar.</a:t>
            </a:r>
          </a:p>
        </p:txBody>
      </p:sp>
      <p:sp>
        <p:nvSpPr>
          <p:cNvPr id="13" name="Google Shape;1152;p15">
            <a:extLst>
              <a:ext uri="{FF2B5EF4-FFF2-40B4-BE49-F238E27FC236}">
                <a16:creationId xmlns:a16="http://schemas.microsoft.com/office/drawing/2014/main" id="{30F19F93-0AC0-55FD-A8CA-34B9E7B9B546}"/>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4" name="Google Shape;1153;p15" descr="Portapapeles parcialmente comprobado contorno">
            <a:extLst>
              <a:ext uri="{FF2B5EF4-FFF2-40B4-BE49-F238E27FC236}">
                <a16:creationId xmlns:a16="http://schemas.microsoft.com/office/drawing/2014/main" id="{2D555723-582F-6F73-4998-94FAC44D0C4B}"/>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
        <p:nvSpPr>
          <p:cNvPr id="11" name="CuadroTexto 1">
            <a:extLst>
              <a:ext uri="{FF2B5EF4-FFF2-40B4-BE49-F238E27FC236}">
                <a16:creationId xmlns:a16="http://schemas.microsoft.com/office/drawing/2014/main" id="{92E548A7-E2B3-9446-FEBC-82A2FB99056E}"/>
              </a:ext>
            </a:extLst>
          </p:cNvPr>
          <p:cNvSpPr txBox="1"/>
          <p:nvPr/>
        </p:nvSpPr>
        <p:spPr>
          <a:xfrm>
            <a:off x="880115" y="6140819"/>
            <a:ext cx="4727881"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Nuevo Arrendamiento</a:t>
            </a:r>
          </a:p>
        </p:txBody>
      </p:sp>
      <p:graphicFrame>
        <p:nvGraphicFramePr>
          <p:cNvPr id="15" name="Tabla 5">
            <a:extLst>
              <a:ext uri="{FF2B5EF4-FFF2-40B4-BE49-F238E27FC236}">
                <a16:creationId xmlns:a16="http://schemas.microsoft.com/office/drawing/2014/main" id="{A2D3E0EE-3949-88CC-8A1B-8E685E23C16B}"/>
              </a:ext>
            </a:extLst>
          </p:cNvPr>
          <p:cNvGraphicFramePr>
            <a:graphicFrameLocks noGrp="1"/>
          </p:cNvGraphicFramePr>
          <p:nvPr>
            <p:extLst>
              <p:ext uri="{D42A27DB-BD31-4B8C-83A1-F6EECF244321}">
                <p14:modId xmlns:p14="http://schemas.microsoft.com/office/powerpoint/2010/main" val="3226183655"/>
              </p:ext>
            </p:extLst>
          </p:nvPr>
        </p:nvGraphicFramePr>
        <p:xfrm>
          <a:off x="929389" y="6707161"/>
          <a:ext cx="14213628" cy="1066074"/>
        </p:xfrm>
        <a:graphic>
          <a:graphicData uri="http://schemas.openxmlformats.org/drawingml/2006/table">
            <a:tbl>
              <a:tblPr firstRow="1" firstCol="1" bandRow="1"/>
              <a:tblGrid>
                <a:gridCol w="961842">
                  <a:extLst>
                    <a:ext uri="{9D8B030D-6E8A-4147-A177-3AD203B41FA5}">
                      <a16:colId xmlns:a16="http://schemas.microsoft.com/office/drawing/2014/main" val="4229480836"/>
                    </a:ext>
                  </a:extLst>
                </a:gridCol>
                <a:gridCol w="2621379">
                  <a:extLst>
                    <a:ext uri="{9D8B030D-6E8A-4147-A177-3AD203B41FA5}">
                      <a16:colId xmlns:a16="http://schemas.microsoft.com/office/drawing/2014/main" val="2213364397"/>
                    </a:ext>
                  </a:extLst>
                </a:gridCol>
                <a:gridCol w="2327490">
                  <a:extLst>
                    <a:ext uri="{9D8B030D-6E8A-4147-A177-3AD203B41FA5}">
                      <a16:colId xmlns:a16="http://schemas.microsoft.com/office/drawing/2014/main" val="630161684"/>
                    </a:ext>
                  </a:extLst>
                </a:gridCol>
                <a:gridCol w="3824026">
                  <a:extLst>
                    <a:ext uri="{9D8B030D-6E8A-4147-A177-3AD203B41FA5}">
                      <a16:colId xmlns:a16="http://schemas.microsoft.com/office/drawing/2014/main" val="1813492849"/>
                    </a:ext>
                  </a:extLst>
                </a:gridCol>
                <a:gridCol w="4478891">
                  <a:extLst>
                    <a:ext uri="{9D8B030D-6E8A-4147-A177-3AD203B41FA5}">
                      <a16:colId xmlns:a16="http://schemas.microsoft.com/office/drawing/2014/main" val="3338344782"/>
                    </a:ext>
                  </a:extLst>
                </a:gridCol>
              </a:tblGrid>
              <a:tr h="509770">
                <a:tc>
                  <a:txBody>
                    <a:bodyPr/>
                    <a:lstStyle/>
                    <a:p>
                      <a:pPr algn="ctr" fontAlgn="ctr">
                        <a:lnSpc>
                          <a:spcPct val="115000"/>
                        </a:lnSpc>
                        <a:spcAft>
                          <a:spcPts val="1000"/>
                        </a:spcAft>
                        <a:buNone/>
                      </a:pPr>
                      <a:r>
                        <a:rPr lang="es-MX" sz="13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NO.</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OOAD</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DIRECCIÓN DEL INMUEBLE </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3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SERVICIO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marR="5715" algn="ctr" fontAlgn="ctr">
                        <a:lnSpc>
                          <a:spcPct val="115000"/>
                        </a:lnSpc>
                        <a:spcAft>
                          <a:spcPts val="1000"/>
                        </a:spcAft>
                        <a:buNone/>
                      </a:pPr>
                      <a:r>
                        <a:rPr lang="es-MX" sz="13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NO. DE OFICIO</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1950408292"/>
                  </a:ext>
                </a:extLst>
              </a:tr>
              <a:tr h="556304">
                <a:tc>
                  <a:txBody>
                    <a:bodyPr/>
                    <a:lstStyle/>
                    <a:p>
                      <a:pPr algn="ctr" fontAlgn="ctr">
                        <a:lnSpc>
                          <a:spcPct val="115000"/>
                        </a:lnSpc>
                        <a:spcAft>
                          <a:spcPts val="1000"/>
                        </a:spcAft>
                        <a:buNone/>
                      </a:pPr>
                      <a:r>
                        <a:rPr lang="es-MX" sz="13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3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Yucatán</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3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En búsqueda</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3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Casa Habitación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3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3390011450100/JSA-565/OOADY-487</a:t>
                      </a:r>
                    </a:p>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3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Del 29 de mayo de 2026.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922535"/>
                  </a:ext>
                </a:extLst>
              </a:tr>
            </a:tbl>
          </a:graphicData>
        </a:graphic>
      </p:graphicFrame>
    </p:spTree>
    <p:extLst>
      <p:ext uri="{BB962C8B-B14F-4D97-AF65-F5344CB8AC3E}">
        <p14:creationId xmlns:p14="http://schemas.microsoft.com/office/powerpoint/2010/main" val="193008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C753-E0EA-342D-1995-40E79FE10D9D}"/>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58FA876-D8B3-A218-D94E-9B13C4543E20}"/>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7</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25ED42DB-BB6B-7FB7-2575-D5D94CD5EFBB}"/>
              </a:ext>
            </a:extLst>
          </p:cNvPr>
          <p:cNvSpPr txBox="1"/>
          <p:nvPr/>
        </p:nvSpPr>
        <p:spPr>
          <a:xfrm>
            <a:off x="821635" y="2761127"/>
            <a:ext cx="13931188" cy="948669"/>
          </a:xfrm>
          <a:prstGeom prst="rect">
            <a:avLst/>
          </a:prstGeom>
          <a:noFill/>
          <a:ln>
            <a:noFill/>
          </a:ln>
        </p:spPr>
        <p:txBody>
          <a:bodyPr spcFirstLastPara="1" wrap="square" lIns="116567" tIns="58267" rIns="116567" bIns="58267" anchor="t" anchorCtr="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Derivado de lo anterior, una vez consideradas las solicitudes de modificación y las necesidades de nuevos arrendamientos, el Programa de Arrendamiento Inmobiliario para el año 2026, IMSS – Arrendatario, quedaría de la siguiente manera:</a:t>
            </a:r>
          </a:p>
          <a:p>
            <a:pPr algn="just"/>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6" name="CuadroTexto 5">
            <a:extLst>
              <a:ext uri="{FF2B5EF4-FFF2-40B4-BE49-F238E27FC236}">
                <a16:creationId xmlns:a16="http://schemas.microsoft.com/office/drawing/2014/main" id="{07BF4302-B1FA-51E5-6C86-951E4711DA6B}"/>
              </a:ext>
            </a:extLst>
          </p:cNvPr>
          <p:cNvSpPr txBox="1"/>
          <p:nvPr/>
        </p:nvSpPr>
        <p:spPr>
          <a:xfrm>
            <a:off x="821634" y="6629193"/>
            <a:ext cx="13931189" cy="923330"/>
          </a:xfrm>
          <a:prstGeom prst="rect">
            <a:avLst/>
          </a:prstGeom>
          <a:noFill/>
        </p:spPr>
        <p:txBody>
          <a:bodyPr wrap="square">
            <a:spAutoFit/>
          </a:bodyPr>
          <a:lstStyle/>
          <a:p>
            <a:pPr marL="0" lvl="1" algn="just">
              <a:buClr>
                <a:srgbClr val="911034"/>
              </a:buClr>
              <a:buSzPct val="176000"/>
            </a:pPr>
            <a:r>
              <a:rPr lang="es-ES" sz="1800" dirty="0">
                <a:latin typeface="Noto Sans" panose="020B0502040504020204" pitchFamily="34" charset="0"/>
                <a:ea typeface="Noto Sans" panose="020B0502040504020204" pitchFamily="34" charset="0"/>
                <a:cs typeface="Noto Sans" panose="020B0502040504020204" pitchFamily="34" charset="0"/>
              </a:rPr>
              <a:t>Las modificaciones solicitadas al Programa no representan un incremento al presupuesto previamente autorizado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$583’242,867.00 (quinientos ochenta y tres millones doscientos cuarenta y dos mil ochocientos sesenta y siete pesos 00/100 m.n.), aprobado </a:t>
            </a:r>
            <a:r>
              <a:rPr lang="es-MX" sz="1800" dirty="0">
                <a:latin typeface="Noto Sans" panose="020B0502040504020204" pitchFamily="34" charset="0"/>
                <a:ea typeface="Noto Sans" panose="020B0502040504020204" pitchFamily="34" charset="0"/>
                <a:cs typeface="Noto Sans" panose="020B0502040504020204" pitchFamily="34" charset="0"/>
              </a:rPr>
              <a:t>mediante Acuerdo número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ACDO.SA2.HCT.281025/326.P.DA</a:t>
            </a:r>
            <a:r>
              <a:rPr lang="es-MX" sz="1800" dirty="0">
                <a:latin typeface="Noto Sans" panose="020B0502040504020204" pitchFamily="34" charset="0"/>
                <a:ea typeface="Noto Sans" panose="020B0502040504020204" pitchFamily="34" charset="0"/>
                <a:cs typeface="Noto Sans" panose="020B0502040504020204" pitchFamily="34" charset="0"/>
              </a:rPr>
              <a:t>. </a:t>
            </a:r>
          </a:p>
        </p:txBody>
      </p:sp>
      <p:sp>
        <p:nvSpPr>
          <p:cNvPr id="5" name="Google Shape;80;p8">
            <a:extLst>
              <a:ext uri="{FF2B5EF4-FFF2-40B4-BE49-F238E27FC236}">
                <a16:creationId xmlns:a16="http://schemas.microsoft.com/office/drawing/2014/main" id="{37749345-02DD-2D34-ADFE-FF7632BB5042}"/>
              </a:ext>
            </a:extLst>
          </p:cNvPr>
          <p:cNvSpPr txBox="1"/>
          <p:nvPr/>
        </p:nvSpPr>
        <p:spPr>
          <a:xfrm>
            <a:off x="2560211" y="4000366"/>
            <a:ext cx="10359644" cy="2056664"/>
          </a:xfrm>
          <a:prstGeom prst="rect">
            <a:avLst/>
          </a:prstGeom>
          <a:noFill/>
          <a:ln>
            <a:noFill/>
          </a:ln>
        </p:spPr>
        <p:txBody>
          <a:bodyPr spcFirstLastPara="1" wrap="square" lIns="116567" tIns="58267" rIns="116567" bIns="58267" anchor="t" anchorCtr="0">
            <a:spAutoFit/>
          </a:bodyPr>
          <a:lstStyle/>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Renovar 213 contratos: 71 Renovación sin incremento y 142 Renovación con incremento. </a:t>
            </a:r>
          </a:p>
          <a:p>
            <a:pPr marL="465534" indent="-465534" algn="just">
              <a:buClr>
                <a:srgbClr val="C19A53"/>
              </a:buClr>
              <a:buSzPct val="150000"/>
              <a:buFont typeface="Arial" panose="020B0604020202020204" pitchFamily="34" charset="0"/>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Evaluar la sustitución de 58 inmuebles arrendados.</a:t>
            </a:r>
          </a:p>
          <a:p>
            <a:pPr algn="just">
              <a:buClr>
                <a:srgbClr val="C19A53"/>
              </a:buClr>
              <a:buSzPct val="150000"/>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Cancelar 2 arrendamientos.</a:t>
            </a:r>
          </a:p>
          <a:p>
            <a:pPr marL="465534" indent="-465534" algn="just">
              <a:buClr>
                <a:srgbClr val="C19A53"/>
              </a:buClr>
              <a:buSzPct val="150000"/>
              <a:buFont typeface="Arial" panose="020B0604020202020204" pitchFamily="34" charset="0"/>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Realizar la contratación de 36</a:t>
            </a:r>
            <a:r>
              <a:rPr lang="es-MX" sz="1800" dirty="0">
                <a:solidFill>
                  <a:srgbClr val="C00000"/>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Nuevos Arrendamientos.</a:t>
            </a:r>
          </a:p>
        </p:txBody>
      </p:sp>
      <p:sp>
        <p:nvSpPr>
          <p:cNvPr id="8" name="CuadroTexto 7">
            <a:extLst>
              <a:ext uri="{FF2B5EF4-FFF2-40B4-BE49-F238E27FC236}">
                <a16:creationId xmlns:a16="http://schemas.microsoft.com/office/drawing/2014/main" id="{2D6C77FC-2527-52EF-DFF8-FC313CFB1FB4}"/>
              </a:ext>
            </a:extLst>
          </p:cNvPr>
          <p:cNvSpPr txBox="1"/>
          <p:nvPr/>
        </p:nvSpPr>
        <p:spPr>
          <a:xfrm>
            <a:off x="739691" y="2033109"/>
            <a:ext cx="13931187" cy="464614"/>
          </a:xfrm>
          <a:prstGeom prst="rect">
            <a:avLst/>
          </a:prstGeom>
          <a:noFill/>
        </p:spPr>
        <p:txBody>
          <a:bodyPr wrap="square">
            <a:spAutoFit/>
          </a:bodyPr>
          <a:lstStyle/>
          <a:p>
            <a:r>
              <a:rPr lang="es-MX" b="1" dirty="0">
                <a:solidFill>
                  <a:srgbClr val="691831"/>
                </a:solidFill>
                <a:latin typeface="Noto Sans"/>
                <a:ea typeface="Noto Sans"/>
                <a:cs typeface="Noto Sans"/>
                <a:sym typeface="Noto Sans"/>
              </a:rPr>
              <a:t>“Programa de Arrendamiento Inmobiliario para el año 2026, IMSS – Arrendatario”.</a:t>
            </a:r>
            <a:endParaRPr lang="es-MX" b="1" dirty="0">
              <a:solidFill>
                <a:srgbClr val="691831"/>
              </a:solidFill>
            </a:endParaRPr>
          </a:p>
        </p:txBody>
      </p:sp>
      <p:sp>
        <p:nvSpPr>
          <p:cNvPr id="3" name="Google Shape;1152;p15">
            <a:extLst>
              <a:ext uri="{FF2B5EF4-FFF2-40B4-BE49-F238E27FC236}">
                <a16:creationId xmlns:a16="http://schemas.microsoft.com/office/drawing/2014/main" id="{1DEC006E-6C59-3B6D-2ECD-35E872DCD250}"/>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0" name="Google Shape;1153;p15" descr="Portapapeles parcialmente comprobado contorno">
            <a:extLst>
              <a:ext uri="{FF2B5EF4-FFF2-40B4-BE49-F238E27FC236}">
                <a16:creationId xmlns:a16="http://schemas.microsoft.com/office/drawing/2014/main" id="{9F830E7C-46D2-E76A-ACD0-289B8115014C}"/>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265713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555-8664-C4B0-C0EB-3978C9F6890D}"/>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6F80D0F-A3AE-CB8B-19CC-3ADBF16CE8E1}"/>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8</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992E4FB8-DAA2-BE05-AEEF-42C30C77DC57}"/>
              </a:ext>
            </a:extLst>
          </p:cNvPr>
          <p:cNvSpPr txBox="1"/>
          <p:nvPr/>
        </p:nvSpPr>
        <p:spPr>
          <a:xfrm>
            <a:off x="821634" y="2050073"/>
            <a:ext cx="5786936"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Figuras de Ocupación (1/2)</a:t>
            </a:r>
          </a:p>
        </p:txBody>
      </p:sp>
      <p:sp>
        <p:nvSpPr>
          <p:cNvPr id="8" name="Rectangle 2">
            <a:extLst>
              <a:ext uri="{FF2B5EF4-FFF2-40B4-BE49-F238E27FC236}">
                <a16:creationId xmlns:a16="http://schemas.microsoft.com/office/drawing/2014/main" id="{A9EF7A8E-A654-2833-FC6D-182A9188DD2D}"/>
              </a:ext>
            </a:extLst>
          </p:cNvPr>
          <p:cNvSpPr/>
          <p:nvPr/>
        </p:nvSpPr>
        <p:spPr>
          <a:xfrm>
            <a:off x="821634" y="1441308"/>
            <a:ext cx="8460165" cy="510140"/>
          </a:xfrm>
          <a:prstGeom prst="rect">
            <a:avLst/>
          </a:prstGeom>
          <a:noFill/>
        </p:spPr>
        <p:txBody>
          <a:bodyPr wrap="square">
            <a:noAutofit/>
          </a:bodyPr>
          <a:lstStyle/>
          <a:p>
            <a:pPr lvl="0" algn="just">
              <a:buClr>
                <a:srgbClr val="C00000"/>
              </a:buClr>
              <a:buSzPct val="176000"/>
            </a:pPr>
            <a:r>
              <a:rPr lang="es-MX" sz="1800" dirty="0">
                <a:latin typeface="Noto Sans" panose="020B0502040504020204" pitchFamily="34" charset="0"/>
                <a:ea typeface="Noto Sans" panose="020B0502040504020204" pitchFamily="34" charset="0"/>
                <a:cs typeface="Noto Sans" panose="020B0502040504020204" pitchFamily="34" charset="0"/>
              </a:rPr>
              <a:t>A continuación, se muestra el Programa de Arrendamiento por OOAD:</a:t>
            </a:r>
          </a:p>
        </p:txBody>
      </p:sp>
      <p:graphicFrame>
        <p:nvGraphicFramePr>
          <p:cNvPr id="10" name="Tabla 9">
            <a:extLst>
              <a:ext uri="{FF2B5EF4-FFF2-40B4-BE49-F238E27FC236}">
                <a16:creationId xmlns:a16="http://schemas.microsoft.com/office/drawing/2014/main" id="{111BBBE4-30FE-9223-F426-20AC7D5ED3F1}"/>
              </a:ext>
            </a:extLst>
          </p:cNvPr>
          <p:cNvGraphicFramePr>
            <a:graphicFrameLocks noGrp="1"/>
          </p:cNvGraphicFramePr>
          <p:nvPr>
            <p:extLst>
              <p:ext uri="{D42A27DB-BD31-4B8C-83A1-F6EECF244321}">
                <p14:modId xmlns:p14="http://schemas.microsoft.com/office/powerpoint/2010/main" val="291700312"/>
              </p:ext>
            </p:extLst>
          </p:nvPr>
        </p:nvGraphicFramePr>
        <p:xfrm>
          <a:off x="821634" y="2673035"/>
          <a:ext cx="14030439" cy="5225267"/>
        </p:xfrm>
        <a:graphic>
          <a:graphicData uri="http://schemas.openxmlformats.org/drawingml/2006/table">
            <a:tbl>
              <a:tblPr/>
              <a:tblGrid>
                <a:gridCol w="1055756">
                  <a:extLst>
                    <a:ext uri="{9D8B030D-6E8A-4147-A177-3AD203B41FA5}">
                      <a16:colId xmlns:a16="http://schemas.microsoft.com/office/drawing/2014/main" val="3852318221"/>
                    </a:ext>
                  </a:extLst>
                </a:gridCol>
                <a:gridCol w="2528256">
                  <a:extLst>
                    <a:ext uri="{9D8B030D-6E8A-4147-A177-3AD203B41FA5}">
                      <a16:colId xmlns:a16="http://schemas.microsoft.com/office/drawing/2014/main" val="1337138336"/>
                    </a:ext>
                  </a:extLst>
                </a:gridCol>
                <a:gridCol w="1750331">
                  <a:extLst>
                    <a:ext uri="{9D8B030D-6E8A-4147-A177-3AD203B41FA5}">
                      <a16:colId xmlns:a16="http://schemas.microsoft.com/office/drawing/2014/main" val="1407413171"/>
                    </a:ext>
                  </a:extLst>
                </a:gridCol>
                <a:gridCol w="1666982">
                  <a:extLst>
                    <a:ext uri="{9D8B030D-6E8A-4147-A177-3AD203B41FA5}">
                      <a16:colId xmlns:a16="http://schemas.microsoft.com/office/drawing/2014/main" val="156711155"/>
                    </a:ext>
                  </a:extLst>
                </a:gridCol>
                <a:gridCol w="1583634">
                  <a:extLst>
                    <a:ext uri="{9D8B030D-6E8A-4147-A177-3AD203B41FA5}">
                      <a16:colId xmlns:a16="http://schemas.microsoft.com/office/drawing/2014/main" val="3617655663"/>
                    </a:ext>
                  </a:extLst>
                </a:gridCol>
                <a:gridCol w="1500283">
                  <a:extLst>
                    <a:ext uri="{9D8B030D-6E8A-4147-A177-3AD203B41FA5}">
                      <a16:colId xmlns:a16="http://schemas.microsoft.com/office/drawing/2014/main" val="1841562963"/>
                    </a:ext>
                  </a:extLst>
                </a:gridCol>
                <a:gridCol w="1944816">
                  <a:extLst>
                    <a:ext uri="{9D8B030D-6E8A-4147-A177-3AD203B41FA5}">
                      <a16:colId xmlns:a16="http://schemas.microsoft.com/office/drawing/2014/main" val="4074487820"/>
                    </a:ext>
                  </a:extLst>
                </a:gridCol>
                <a:gridCol w="2000381">
                  <a:extLst>
                    <a:ext uri="{9D8B030D-6E8A-4147-A177-3AD203B41FA5}">
                      <a16:colId xmlns:a16="http://schemas.microsoft.com/office/drawing/2014/main" val="749870471"/>
                    </a:ext>
                  </a:extLst>
                </a:gridCol>
              </a:tblGrid>
              <a:tr h="73737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OOAD</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CANCELACIÓN</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NUEVOS ARRENDAMIENTOS</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PROGRAMA DE ARRENDAMIENTO</a:t>
                      </a:r>
                      <a:r>
                        <a:rPr lang="es-MX" sz="13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2026</a:t>
                      </a:r>
                      <a:endParaRPr lang="es-MX" sz="1300" b="1" i="0" u="none" strike="sng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AGUASCALIENTES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89185896"/>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03592127"/>
                  </a:ext>
                </a:extLst>
              </a:tr>
              <a:tr h="287321">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21876654"/>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69887271"/>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54879657"/>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54414751"/>
                  </a:ext>
                </a:extLst>
              </a:tr>
              <a:tr h="209047">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84843896"/>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28922261"/>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9</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NIVEL CENTRAL</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21258643"/>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06163065"/>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901819"/>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52843871"/>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8300379"/>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JALISCO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06553341"/>
                  </a:ext>
                </a:extLst>
              </a:tr>
              <a:tr h="249394">
                <a:tc>
                  <a:txBody>
                    <a:body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300" b="0" i="0" u="none" strike="sng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52438747"/>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300" b="0" i="0" u="none" strike="sng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518134"/>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75086399"/>
                  </a:ext>
                </a:extLst>
              </a:tr>
              <a:tr h="249394">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
        <p:nvSpPr>
          <p:cNvPr id="3" name="Google Shape;1152;p15">
            <a:extLst>
              <a:ext uri="{FF2B5EF4-FFF2-40B4-BE49-F238E27FC236}">
                <a16:creationId xmlns:a16="http://schemas.microsoft.com/office/drawing/2014/main" id="{E7C5791A-1ADC-1043-7C1E-D55F0582DAA2}"/>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6" name="Google Shape;1153;p15" descr="Portapapeles parcialmente comprobado contorno">
            <a:extLst>
              <a:ext uri="{FF2B5EF4-FFF2-40B4-BE49-F238E27FC236}">
                <a16:creationId xmlns:a16="http://schemas.microsoft.com/office/drawing/2014/main" id="{582775B1-9E17-BCCE-BB6B-1F1C773AF0EA}"/>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518031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08094-189E-39DF-7F00-B80FF7484206}"/>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46BCD28-EA54-1E1C-E162-1B1AF7819AF7}"/>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9</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CuadroTexto 9">
            <a:extLst>
              <a:ext uri="{FF2B5EF4-FFF2-40B4-BE49-F238E27FC236}">
                <a16:creationId xmlns:a16="http://schemas.microsoft.com/office/drawing/2014/main" id="{E19275AD-FE00-5146-6667-FD8BD498FD65}"/>
              </a:ext>
            </a:extLst>
          </p:cNvPr>
          <p:cNvSpPr txBox="1"/>
          <p:nvPr/>
        </p:nvSpPr>
        <p:spPr>
          <a:xfrm>
            <a:off x="509866" y="1484245"/>
            <a:ext cx="5786936"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Figuras de Ocupación (2/2)</a:t>
            </a:r>
          </a:p>
        </p:txBody>
      </p:sp>
      <p:graphicFrame>
        <p:nvGraphicFramePr>
          <p:cNvPr id="5" name="Tabla 4">
            <a:extLst>
              <a:ext uri="{FF2B5EF4-FFF2-40B4-BE49-F238E27FC236}">
                <a16:creationId xmlns:a16="http://schemas.microsoft.com/office/drawing/2014/main" id="{F72041D5-B4BD-909E-76AB-8EA01F17A5CD}"/>
              </a:ext>
            </a:extLst>
          </p:cNvPr>
          <p:cNvGraphicFramePr>
            <a:graphicFrameLocks noGrp="1"/>
          </p:cNvGraphicFramePr>
          <p:nvPr>
            <p:extLst>
              <p:ext uri="{D42A27DB-BD31-4B8C-83A1-F6EECF244321}">
                <p14:modId xmlns:p14="http://schemas.microsoft.com/office/powerpoint/2010/main" val="1252267923"/>
              </p:ext>
            </p:extLst>
          </p:nvPr>
        </p:nvGraphicFramePr>
        <p:xfrm>
          <a:off x="609600" y="2268951"/>
          <a:ext cx="14165180" cy="4990832"/>
        </p:xfrm>
        <a:graphic>
          <a:graphicData uri="http://schemas.openxmlformats.org/drawingml/2006/table">
            <a:tbl>
              <a:tblPr/>
              <a:tblGrid>
                <a:gridCol w="1050748">
                  <a:extLst>
                    <a:ext uri="{9D8B030D-6E8A-4147-A177-3AD203B41FA5}">
                      <a16:colId xmlns:a16="http://schemas.microsoft.com/office/drawing/2014/main" val="1962840988"/>
                    </a:ext>
                  </a:extLst>
                </a:gridCol>
                <a:gridCol w="2516266">
                  <a:extLst>
                    <a:ext uri="{9D8B030D-6E8A-4147-A177-3AD203B41FA5}">
                      <a16:colId xmlns:a16="http://schemas.microsoft.com/office/drawing/2014/main" val="1939082036"/>
                    </a:ext>
                  </a:extLst>
                </a:gridCol>
                <a:gridCol w="1742032">
                  <a:extLst>
                    <a:ext uri="{9D8B030D-6E8A-4147-A177-3AD203B41FA5}">
                      <a16:colId xmlns:a16="http://schemas.microsoft.com/office/drawing/2014/main" val="3044453091"/>
                    </a:ext>
                  </a:extLst>
                </a:gridCol>
                <a:gridCol w="1659077">
                  <a:extLst>
                    <a:ext uri="{9D8B030D-6E8A-4147-A177-3AD203B41FA5}">
                      <a16:colId xmlns:a16="http://schemas.microsoft.com/office/drawing/2014/main" val="309129410"/>
                    </a:ext>
                  </a:extLst>
                </a:gridCol>
                <a:gridCol w="1516816">
                  <a:extLst>
                    <a:ext uri="{9D8B030D-6E8A-4147-A177-3AD203B41FA5}">
                      <a16:colId xmlns:a16="http://schemas.microsoft.com/office/drawing/2014/main" val="837027226"/>
                    </a:ext>
                  </a:extLst>
                </a:gridCol>
                <a:gridCol w="1552475">
                  <a:extLst>
                    <a:ext uri="{9D8B030D-6E8A-4147-A177-3AD203B41FA5}">
                      <a16:colId xmlns:a16="http://schemas.microsoft.com/office/drawing/2014/main" val="665177384"/>
                    </a:ext>
                  </a:extLst>
                </a:gridCol>
                <a:gridCol w="2056369">
                  <a:extLst>
                    <a:ext uri="{9D8B030D-6E8A-4147-A177-3AD203B41FA5}">
                      <a16:colId xmlns:a16="http://schemas.microsoft.com/office/drawing/2014/main" val="1827427587"/>
                    </a:ext>
                  </a:extLst>
                </a:gridCol>
                <a:gridCol w="2071397">
                  <a:extLst>
                    <a:ext uri="{9D8B030D-6E8A-4147-A177-3AD203B41FA5}">
                      <a16:colId xmlns:a16="http://schemas.microsoft.com/office/drawing/2014/main" val="2002511022"/>
                    </a:ext>
                  </a:extLst>
                </a:gridCol>
              </a:tblGrid>
              <a:tr h="65139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OOAD</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CANCELACIÓN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NUEVOS ARRENDAMIENTOS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PROGRAMA DE ARRENDAMIENTO </a:t>
                      </a:r>
                      <a:r>
                        <a:rPr lang="es-MX" sz="13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2026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3083634039"/>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660933"/>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 LEÓN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2893988"/>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0594200"/>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59471"/>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QUERETARO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1796957"/>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864121"/>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8950899"/>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626448"/>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SONORA    </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13888"/>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9461970"/>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9435143"/>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2249803"/>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NORTE</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extLst>
                  <a:ext uri="{0D108BD9-81ED-4DB2-BD59-A6C34878D82A}">
                    <a16:rowId xmlns:a16="http://schemas.microsoft.com/office/drawing/2014/main" val="2175675693"/>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3868894"/>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27303"/>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chemeClr val="bg1">
                        <a:lumMod val="95000"/>
                        <a:alpha val="0"/>
                      </a:schemeClr>
                    </a:solidFill>
                  </a:tcPr>
                </a:tc>
                <a:extLst>
                  <a:ext uri="{0D108BD9-81ED-4DB2-BD59-A6C34878D82A}">
                    <a16:rowId xmlns:a16="http://schemas.microsoft.com/office/drawing/2014/main" val="2475262484"/>
                  </a:ext>
                </a:extLst>
              </a:tr>
              <a:tr h="22461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 D. F.</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246605"/>
                  </a:ext>
                </a:extLst>
              </a:tr>
              <a:tr h="2964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SUR, D. F.</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5425326"/>
                  </a:ext>
                </a:extLst>
              </a:tr>
              <a:tr h="224613">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es-MX" sz="1300" b="1" i="0" u="none" strike="noStrike" dirty="0">
                        <a:solidFill>
                          <a:srgbClr val="245C4F"/>
                        </a:solidFill>
                        <a:effectLst/>
                        <a:latin typeface="Noto Sans" panose="020B0502040504020204" pitchFamily="34" charset="0"/>
                        <a:ea typeface="Noto Sans" panose="020B0502040504020204" pitchFamily="34" charset="0"/>
                        <a:cs typeface="Noto Sans" panose="020B0502040504020204" pitchFamily="34" charset="0"/>
                      </a:endParaRP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hMerge="1">
                  <a:txBody>
                    <a:bodyPr/>
                    <a:lstStyle/>
                    <a:p>
                      <a:endParaRPr lang="es-MX"/>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142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s-MX" sz="13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71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s-MX" sz="13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58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3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309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843916622"/>
                  </a:ext>
                </a:extLst>
              </a:tr>
            </a:tbl>
          </a:graphicData>
        </a:graphic>
      </p:graphicFrame>
      <p:sp>
        <p:nvSpPr>
          <p:cNvPr id="7" name="Google Shape;1152;p15">
            <a:extLst>
              <a:ext uri="{FF2B5EF4-FFF2-40B4-BE49-F238E27FC236}">
                <a16:creationId xmlns:a16="http://schemas.microsoft.com/office/drawing/2014/main" id="{DE44E53F-3C16-EE5A-9040-0B2C6C652DA5}"/>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9F6B2CFD-47F9-E9BC-90AF-EDDB73D970FE}"/>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892938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E00C0-5C08-1B9D-36DA-9E81E2BC44B1}"/>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A1AD37A-6ABC-9123-EA54-2FC7EA3147F6}"/>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10</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1 Rectángulo">
            <a:extLst>
              <a:ext uri="{FF2B5EF4-FFF2-40B4-BE49-F238E27FC236}">
                <a16:creationId xmlns:a16="http://schemas.microsoft.com/office/drawing/2014/main" id="{DBCE40AB-D954-0B4B-F0EA-9A3F3E873306}"/>
              </a:ext>
            </a:extLst>
          </p:cNvPr>
          <p:cNvSpPr/>
          <p:nvPr/>
        </p:nvSpPr>
        <p:spPr>
          <a:xfrm>
            <a:off x="821634" y="2123661"/>
            <a:ext cx="13931188" cy="369332"/>
          </a:xfrm>
          <a:prstGeom prst="rect">
            <a:avLst/>
          </a:prstGeom>
          <a:solidFill>
            <a:srgbClr val="245C4F"/>
          </a:solidFill>
          <a:ln>
            <a:noFill/>
          </a:ln>
        </p:spPr>
        <p:txBody>
          <a:bodyPr wrap="square">
            <a:spAutoFit/>
          </a:bodyPr>
          <a:lstStyle/>
          <a:p>
            <a:pPr algn="just" defTabSz="929488">
              <a:buClr>
                <a:srgbClr val="C00000"/>
              </a:buClr>
              <a:buSzPct val="130000"/>
              <a:defRPr/>
            </a:pP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Las estrategias que contiene dicho Programa </a:t>
            </a:r>
            <a:r>
              <a:rPr lang="es-MX" sz="1800" dirty="0">
                <a:solidFill>
                  <a:schemeClr val="bg1"/>
                </a:solidFill>
                <a:latin typeface="Noto Sans Regular" panose="020B0502040504020204" pitchFamily="34" charset="0"/>
                <a:cs typeface="Noto Sans Regular" panose="020B0502040504020204" pitchFamily="34" charset="0"/>
              </a:rPr>
              <a:t>son</a:t>
            </a:r>
            <a:r>
              <a:rPr lang="es-MX" sz="1800" dirty="0">
                <a:solidFill>
                  <a:srgbClr val="00B050"/>
                </a:solidFill>
                <a:latin typeface="Noto Sans Regular" panose="020B0502040504020204" pitchFamily="34" charset="0"/>
                <a:ea typeface="Noto Sans Regular" panose="020B0502040504020204" pitchFamily="34" charset="0"/>
                <a:cs typeface="Noto Sans Regular" panose="020B0502040504020204" pitchFamily="34" charset="0"/>
              </a:rPr>
              <a:t> </a:t>
            </a: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las siguientes:</a:t>
            </a:r>
          </a:p>
        </p:txBody>
      </p:sp>
      <p:sp>
        <p:nvSpPr>
          <p:cNvPr id="5" name="Rectangle 2">
            <a:extLst>
              <a:ext uri="{FF2B5EF4-FFF2-40B4-BE49-F238E27FC236}">
                <a16:creationId xmlns:a16="http://schemas.microsoft.com/office/drawing/2014/main" id="{6CCBCD19-9EFE-CE7A-5978-FC2E6EEC9C20}"/>
              </a:ext>
            </a:extLst>
          </p:cNvPr>
          <p:cNvSpPr/>
          <p:nvPr/>
        </p:nvSpPr>
        <p:spPr>
          <a:xfrm>
            <a:off x="821634" y="2762784"/>
            <a:ext cx="13931188" cy="3776561"/>
          </a:xfrm>
          <a:prstGeom prst="rect">
            <a:avLst/>
          </a:prstGeom>
        </p:spPr>
        <p:txBody>
          <a:bodyPr wrap="square">
            <a:noAutofit/>
          </a:bodyPr>
          <a:lstStyle/>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Optimizar la utilización de inmuebles propios, habilitando inmuebles subutilizados, depurando superficies propias y rentadas para su óptimo aprovechamiento.</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Autorizar el incremento de renta debidamente justificada, negociando preferentemente la renovación de contratos sin incremento y otorgando el incremento en plazos no menores a dos años.</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Sustituir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Contratar nuevos arrendamientos vigilando que los inmuebles seleccionados representen la mejor propuesta económica, de </a:t>
            </a:r>
            <a:r>
              <a:rPr lang="es-MX" sz="1800" dirty="0">
                <a:latin typeface="Noto Sans Regular" panose="020B0502040504020204" pitchFamily="34" charset="0"/>
                <a:cs typeface="Noto Sans Regular" panose="020B0502040504020204" pitchFamily="34" charset="0"/>
              </a:rPr>
              <a:t>ubicación, así como de condiciones técnicas y de seguridad, que permitan un mejor aprovechamiento del inmueble y se traduzca en ahorro </a:t>
            </a: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en los tiempos y gastos de operación.</a:t>
            </a:r>
          </a:p>
        </p:txBody>
      </p:sp>
      <p:sp>
        <p:nvSpPr>
          <p:cNvPr id="3" name="Google Shape;1152;p15">
            <a:extLst>
              <a:ext uri="{FF2B5EF4-FFF2-40B4-BE49-F238E27FC236}">
                <a16:creationId xmlns:a16="http://schemas.microsoft.com/office/drawing/2014/main" id="{A9720FD9-F617-9373-759C-E408AE73ABD1}"/>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7469F0A8-7A6D-7417-258B-E12E86C02136}"/>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274476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D8FE4B16-A15B-A067-223F-C9441DE5C5B6}"/>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11</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6" name="Google Shape;1177;p17" descr="Apretón De Manos Reunión Acuerdo - Gráficos vectoriales gratis en Pixabay">
            <a:extLst>
              <a:ext uri="{FF2B5EF4-FFF2-40B4-BE49-F238E27FC236}">
                <a16:creationId xmlns:a16="http://schemas.microsoft.com/office/drawing/2014/main" id="{36947453-8D04-8FE4-F1C6-6FD4BF0F94C4}"/>
              </a:ext>
            </a:extLst>
          </p:cNvPr>
          <p:cNvPicPr preferRelativeResize="0"/>
          <p:nvPr/>
        </p:nvPicPr>
        <p:blipFill rotWithShape="1">
          <a:blip r:embed="rId2">
            <a:alphaModFix/>
          </a:blip>
          <a:srcRect/>
          <a:stretch/>
        </p:blipFill>
        <p:spPr>
          <a:xfrm>
            <a:off x="5007659" y="607745"/>
            <a:ext cx="684285" cy="631658"/>
          </a:xfrm>
          <a:prstGeom prst="rect">
            <a:avLst/>
          </a:prstGeom>
          <a:noFill/>
          <a:ln>
            <a:noFill/>
          </a:ln>
          <a:effectLst>
            <a:outerShdw blurRad="50800" dist="50800" dir="5400000" algn="ctr" rotWithShape="0">
              <a:schemeClr val="lt1"/>
            </a:outerShdw>
          </a:effectLst>
        </p:spPr>
      </p:pic>
      <p:sp>
        <p:nvSpPr>
          <p:cNvPr id="7" name="Google Shape;1152;p15">
            <a:extLst>
              <a:ext uri="{FF2B5EF4-FFF2-40B4-BE49-F238E27FC236}">
                <a16:creationId xmlns:a16="http://schemas.microsoft.com/office/drawing/2014/main" id="{642662DD-28D4-A538-14A5-8A95167CE7D0}"/>
              </a:ext>
            </a:extLst>
          </p:cNvPr>
          <p:cNvSpPr txBox="1"/>
          <p:nvPr/>
        </p:nvSpPr>
        <p:spPr>
          <a:xfrm>
            <a:off x="827374" y="698700"/>
            <a:ext cx="8652113" cy="449748"/>
          </a:xfrm>
          <a:prstGeom prst="rect">
            <a:avLst/>
          </a:prstGeom>
          <a:noFill/>
          <a:ln>
            <a:noFill/>
          </a:ln>
        </p:spPr>
        <p:txBody>
          <a:bodyPr spcFirstLastPara="1" wrap="square" lIns="91252" tIns="45614" rIns="91252" bIns="45614" anchor="t" anchorCtr="0">
            <a:noAutofit/>
          </a:bodyPr>
          <a:lstStyle/>
          <a:p>
            <a:pPr lvl="0">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III. Proyecto de Acuerdo </a:t>
            </a:r>
          </a:p>
        </p:txBody>
      </p:sp>
      <p:sp>
        <p:nvSpPr>
          <p:cNvPr id="11" name="Google Shape;1178;p17"/>
          <p:cNvSpPr txBox="1"/>
          <p:nvPr/>
        </p:nvSpPr>
        <p:spPr>
          <a:xfrm>
            <a:off x="827374" y="2318563"/>
            <a:ext cx="13925448" cy="1751869"/>
          </a:xfrm>
          <a:prstGeom prst="rect">
            <a:avLst/>
          </a:prstGeom>
          <a:noFill/>
          <a:ln>
            <a:noFill/>
          </a:ln>
        </p:spPr>
        <p:txBody>
          <a:bodyPr spcFirstLastPara="1" wrap="square" lIns="91227" tIns="45614" rIns="91227" bIns="45614" anchor="t" anchorCtr="0">
            <a:spAutoFit/>
          </a:bodyPr>
          <a:lstStyle/>
          <a:p>
            <a:pPr lvl="0" algn="just"/>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“Este Consejo Técnico, con fundamento en los artículos 251 fracciones IV y XXXVIII, 263 y 264 fracciones III, XIV y XVII de la Ley del Seguro Social; 5 </a:t>
            </a:r>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Noto Sans"/>
              </a:rPr>
              <a:t>primer y segundo párrafos</a:t>
            </a:r>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 11,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______ de 2026, así como del dictamen del Comité de Administración del propio Órgano de Gobierno, emitido en reunión ordinaria celebrada el ___ del mismo mes y año, Acuerda: </a:t>
            </a:r>
          </a:p>
        </p:txBody>
      </p:sp>
      <p:sp>
        <p:nvSpPr>
          <p:cNvPr id="14" name="Google Shape;1180;p17"/>
          <p:cNvSpPr txBox="1"/>
          <p:nvPr/>
        </p:nvSpPr>
        <p:spPr>
          <a:xfrm>
            <a:off x="827374" y="4175354"/>
            <a:ext cx="13925448" cy="2028868"/>
          </a:xfrm>
          <a:prstGeom prst="rect">
            <a:avLst/>
          </a:prstGeom>
          <a:solidFill>
            <a:srgbClr val="235C4F"/>
          </a:solidFill>
          <a:ln>
            <a:noFill/>
          </a:ln>
        </p:spPr>
        <p:txBody>
          <a:bodyPr spcFirstLastPara="1" wrap="square" lIns="91252" tIns="45614" rIns="91252" bIns="45614" anchor="ctr" anchorCtr="0">
            <a:spAutoFit/>
          </a:bodyPr>
          <a:lstStyle/>
          <a:p>
            <a:pPr lvl="0" algn="just"/>
            <a:r>
              <a:rPr lang="es-MX" sz="1797"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Autorizar la actualización del </a:t>
            </a:r>
            <a:r>
              <a:rPr lang="es-MX" sz="1797" i="1" dirty="0">
                <a:solidFill>
                  <a:schemeClr val="bg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aprobado por este Órgano de Gobierno mediante los Acuerdos ACDO.SA2.HCT.281025/326.P.DA del 28 de octubre de 2025 y ACDO.SA2.HCT.260226/46.P.DA, de 26 de febrero de 2026, para considerar estrategias de planeación y operación a fin de realizar 309 operaciones inmobiliarias conforme a lo siguiente: cancelación de 2 arrendamientos, renovación de 213 contratos, evaluación de 58 inmuebles arrendados susceptibles de sustituirse y contratación de 36 nuevos arrendamientos; todo esto sin afectar el presupuesto originalmente asignado de </a:t>
            </a:r>
            <a:r>
              <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$583’242,867.00 (QUINIENTOS OCHENTA Y TRES MILLONES DOSCIENTOS CUARENTA Y DOS MIL OCHOCIENTOS SESENTA Y SIETE PESOS 00/100 M.N.)</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17" name="Google Shape;1180;p17">
            <a:extLst>
              <a:ext uri="{FF2B5EF4-FFF2-40B4-BE49-F238E27FC236}">
                <a16:creationId xmlns:a16="http://schemas.microsoft.com/office/drawing/2014/main" id="{E9D0F1C9-40B0-0591-F792-547A765EB97E}"/>
              </a:ext>
            </a:extLst>
          </p:cNvPr>
          <p:cNvSpPr txBox="1"/>
          <p:nvPr/>
        </p:nvSpPr>
        <p:spPr>
          <a:xfrm>
            <a:off x="827373" y="6418641"/>
            <a:ext cx="13925448" cy="921770"/>
          </a:xfrm>
          <a:prstGeom prst="rect">
            <a:avLst/>
          </a:prstGeom>
          <a:solidFill>
            <a:srgbClr val="235C4F"/>
          </a:solidFill>
          <a:ln>
            <a:noFill/>
          </a:ln>
        </p:spPr>
        <p:txBody>
          <a:bodyPr spcFirstLastPara="1" wrap="square" lIns="91252" tIns="45614" rIns="91252" bIns="45614" anchor="t" anchorCtr="0">
            <a:spAutoFit/>
          </a:bodyPr>
          <a:lstStyle/>
          <a:p>
            <a:pPr lvl="0" algn="just"/>
            <a:r>
              <a:rPr lang="es-MX" sz="1797" b="1" dirty="0">
                <a:solidFill>
                  <a:schemeClr val="bg1"/>
                </a:solidFill>
                <a:latin typeface="Noto Sans" panose="020B0502040504020204" pitchFamily="34" charset="0"/>
                <a:ea typeface="Noto Sans" panose="020B0502040504020204" pitchFamily="34" charset="0"/>
                <a:cs typeface="Noto Sans" panose="020B0502040504020204" pitchFamily="34" charset="0"/>
              </a:rPr>
              <a:t>Segundo. </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Dirección de Administración para que, durante el primer trimestre del ejercicio fiscal 2027, presente a este Órgano de Gobierno el informe de resultados del Programa de Arrendamiento Inmobiliario para el año 2026, IMSS-Arrendatario, en cumplimiento de lo dictado en el presente Acuerdo.”</a:t>
            </a:r>
          </a:p>
        </p:txBody>
      </p:sp>
    </p:spTree>
    <p:extLst>
      <p:ext uri="{BB962C8B-B14F-4D97-AF65-F5344CB8AC3E}">
        <p14:creationId xmlns:p14="http://schemas.microsoft.com/office/powerpoint/2010/main" val="25040823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D88D0F52-0AA8-4726-AEF1-14A38C2C08CC}">
  <ds:schemaRefs>
    <ds:schemaRef ds:uri="http://schemas.microsoft.com/office/2006/metadata/properties"/>
    <ds:schemaRef ds:uri="http://schemas.microsoft.com/office/infopath/2007/PartnerControls"/>
    <ds:schemaRef ds:uri="http://purl.org/dc/dcmitype/"/>
    <ds:schemaRef ds:uri="http://purl.org/dc/terms/"/>
    <ds:schemaRef ds:uri="http://purl.org/dc/elements/1.1/"/>
    <ds:schemaRef ds:uri="http://schemas.microsoft.com/office/2006/documentManagement/types"/>
    <ds:schemaRef ds:uri="http://www.w3.org/XML/1998/namespace"/>
    <ds:schemaRef ds:uri="http://schemas.openxmlformats.org/package/2006/metadata/core-properties"/>
    <ds:schemaRef ds:uri="http://schemas.microsoft.com/sharepoint/v3"/>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6137</TotalTime>
  <Words>1706</Words>
  <Application>Microsoft Office PowerPoint</Application>
  <PresentationFormat>Personalizado</PresentationFormat>
  <Paragraphs>427</Paragraphs>
  <Slides>11</Slides>
  <Notes>1</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11</vt:i4>
      </vt:variant>
    </vt:vector>
  </HeadingPairs>
  <TitlesOfParts>
    <vt:vector size="26"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Noto Son Regular</vt:lpstr>
      <vt:lpstr>Wingdings</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118</cp:revision>
  <cp:lastPrinted>2026-01-14T15:55:41Z</cp:lastPrinted>
  <dcterms:created xsi:type="dcterms:W3CDTF">2025-12-30T21:08:16Z</dcterms:created>
  <dcterms:modified xsi:type="dcterms:W3CDTF">2026-06-04T19:46:38Z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