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310" r:id="rId5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80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945A"/>
    <a:srgbClr val="DECEAD"/>
    <a:srgbClr val="245C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7" autoAdjust="0"/>
    <p:restoredTop sz="61583" autoAdjust="0"/>
  </p:normalViewPr>
  <p:slideViewPr>
    <p:cSldViewPr snapToGrid="0" snapToObjects="1">
      <p:cViewPr varScale="1">
        <p:scale>
          <a:sx n="97" d="100"/>
          <a:sy n="97" d="100"/>
        </p:scale>
        <p:origin x="24" y="252"/>
      </p:cViewPr>
      <p:guideLst>
        <p:guide orient="horz" pos="980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339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6D520-8430-46EF-8B62-FFBEC15B4507}" type="datetimeFigureOut">
              <a:rPr lang="es-MX" smtClean="0"/>
              <a:t>18/12/2025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676" y="4416426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339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144E4-0D86-41FF-A965-A64F8D6F4FC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5953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ítulo 1">
            <a:extLst>
              <a:ext uri="{FF2B5EF4-FFF2-40B4-BE49-F238E27FC236}">
                <a16:creationId xmlns:a16="http://schemas.microsoft.com/office/drawing/2014/main" id="{19652914-8D6A-3C47-960A-89E7F97A3B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0723" y="2157412"/>
            <a:ext cx="11310553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INSTITUTO MEXICANO</a:t>
            </a:r>
            <a:br>
              <a:rPr lang="es-MX" dirty="0">
                <a:solidFill>
                  <a:srgbClr val="245C4F"/>
                </a:solidFill>
              </a:rPr>
            </a:br>
            <a:r>
              <a:rPr lang="es-MX" dirty="0">
                <a:solidFill>
                  <a:srgbClr val="245C4F"/>
                </a:solidFill>
              </a:rPr>
              <a:t>DEL SEGURO SOCIAL</a:t>
            </a:r>
            <a:endParaRPr lang="es-MX" dirty="0"/>
          </a:p>
        </p:txBody>
      </p:sp>
      <p:sp>
        <p:nvSpPr>
          <p:cNvPr id="17" name="Subtítulo 2">
            <a:extLst>
              <a:ext uri="{FF2B5EF4-FFF2-40B4-BE49-F238E27FC236}">
                <a16:creationId xmlns:a16="http://schemas.microsoft.com/office/drawing/2014/main" id="{32026DBC-2A7F-D343-BC8B-E921067DE42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0723" y="3429000"/>
            <a:ext cx="11306433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0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1 de enero de 2022</a:t>
            </a:r>
          </a:p>
        </p:txBody>
      </p:sp>
      <p:sp>
        <p:nvSpPr>
          <p:cNvPr id="18" name="Marcador de fecha 3">
            <a:extLst>
              <a:ext uri="{FF2B5EF4-FFF2-40B4-BE49-F238E27FC236}">
                <a16:creationId xmlns:a16="http://schemas.microsoft.com/office/drawing/2014/main" id="{E48122CA-E02E-6143-B765-916014E3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/>
          </a:p>
        </p:txBody>
      </p:sp>
      <p:sp>
        <p:nvSpPr>
          <p:cNvPr id="19" name="Marcador de pie de página 4">
            <a:extLst>
              <a:ext uri="{FF2B5EF4-FFF2-40B4-BE49-F238E27FC236}">
                <a16:creationId xmlns:a16="http://schemas.microsoft.com/office/drawing/2014/main" id="{B7C0A9CA-112C-3645-9E05-8C53BB8EB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20" name="Marcador de número de diapositiva 5">
            <a:extLst>
              <a:ext uri="{FF2B5EF4-FFF2-40B4-BE49-F238E27FC236}">
                <a16:creationId xmlns:a16="http://schemas.microsoft.com/office/drawing/2014/main" id="{7C2DCBF4-C5C6-0142-8B94-EB5BABA51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C3B5516A-D4CD-124C-A99F-7170CD9F8DDE}"/>
              </a:ext>
            </a:extLst>
          </p:cNvPr>
          <p:cNvCxnSpPr>
            <a:cxnSpLocks/>
          </p:cNvCxnSpPr>
          <p:nvPr userDrawn="1"/>
        </p:nvCxnSpPr>
        <p:spPr>
          <a:xfrm>
            <a:off x="3569043" y="3410465"/>
            <a:ext cx="5037437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7 Imagen">
            <a:extLst>
              <a:ext uri="{FF2B5EF4-FFF2-40B4-BE49-F238E27FC236}">
                <a16:creationId xmlns:a16="http://schemas.microsoft.com/office/drawing/2014/main" id="{7D48B855-AC5D-2B4F-A3BB-EB4FB028DA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3" name="Picture 5" descr="Firmas GMX-IMSS-2021.pdf">
            <a:extLst>
              <a:ext uri="{FF2B5EF4-FFF2-40B4-BE49-F238E27FC236}">
                <a16:creationId xmlns:a16="http://schemas.microsoft.com/office/drawing/2014/main" id="{38E4989C-C3F6-534E-AA62-67FE90C1CC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8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4DE39B01-1C29-F740-B34C-8C8F3D9B337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48977" y="2157412"/>
            <a:ext cx="7302299" cy="1271588"/>
          </a:xfrm>
          <a:prstGeom prst="rect">
            <a:avLst/>
          </a:prstGeom>
        </p:spPr>
        <p:txBody>
          <a:bodyPr/>
          <a:lstStyle>
            <a:lvl1pPr algn="ctr">
              <a:defRPr lang="es-MX" b="1" i="0" dirty="0">
                <a:solidFill>
                  <a:srgbClr val="245C4F"/>
                </a:solidFill>
                <a:latin typeface="Montserrat SemiBold" pitchFamily="2" charset="77"/>
              </a:defRPr>
            </a:lvl1pPr>
          </a:lstStyle>
          <a:p>
            <a:pPr marL="0" lvl="0"/>
            <a:r>
              <a:rPr lang="es-MX" dirty="0">
                <a:solidFill>
                  <a:srgbClr val="245C4F"/>
                </a:solidFill>
              </a:rPr>
              <a:t>EJEMPLO DE ENTRADA DE CAPÍTULO O TEMA</a:t>
            </a:r>
            <a:endParaRPr lang="es-MX" dirty="0"/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62D5E33C-9F19-C34E-9EF9-33F9CAB31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4857" y="3697959"/>
            <a:ext cx="7302299" cy="100262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es-MX" sz="2400" b="0" i="0" kern="1200" smtClean="0">
                <a:solidFill>
                  <a:srgbClr val="BC945A"/>
                </a:solidFill>
                <a:latin typeface="Montserrat SemiBold" panose="00000700000000000000" pitchFamily="2" charset="0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 dirty="0"/>
              <a:t>Haz clic para editar el estilo de subtítulo del patrón</a:t>
            </a:r>
          </a:p>
        </p:txBody>
      </p:sp>
      <p:sp>
        <p:nvSpPr>
          <p:cNvPr id="12" name="Marcador de fecha 3">
            <a:extLst>
              <a:ext uri="{FF2B5EF4-FFF2-40B4-BE49-F238E27FC236}">
                <a16:creationId xmlns:a16="http://schemas.microsoft.com/office/drawing/2014/main" id="{065CF607-6DA1-B84E-802C-8D7D10EDD5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/>
          </a:p>
        </p:txBody>
      </p:sp>
      <p:sp>
        <p:nvSpPr>
          <p:cNvPr id="13" name="Marcador de pie de página 4">
            <a:extLst>
              <a:ext uri="{FF2B5EF4-FFF2-40B4-BE49-F238E27FC236}">
                <a16:creationId xmlns:a16="http://schemas.microsoft.com/office/drawing/2014/main" id="{39DDB117-567E-9E49-AB86-45FE107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14" name="Marcador de número de diapositiva 5">
            <a:extLst>
              <a:ext uri="{FF2B5EF4-FFF2-40B4-BE49-F238E27FC236}">
                <a16:creationId xmlns:a16="http://schemas.microsoft.com/office/drawing/2014/main" id="{597A9707-2891-4040-BB1F-B03D1B93C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8E0FAC12-079B-DB4C-BEFF-A8F357688062}"/>
              </a:ext>
            </a:extLst>
          </p:cNvPr>
          <p:cNvCxnSpPr>
            <a:cxnSpLocks/>
          </p:cNvCxnSpPr>
          <p:nvPr userDrawn="1"/>
        </p:nvCxnSpPr>
        <p:spPr>
          <a:xfrm>
            <a:off x="4444857" y="3429000"/>
            <a:ext cx="7747143" cy="0"/>
          </a:xfrm>
          <a:prstGeom prst="line">
            <a:avLst/>
          </a:prstGeom>
          <a:ln w="31750">
            <a:solidFill>
              <a:srgbClr val="BC94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7 Imagen">
            <a:extLst>
              <a:ext uri="{FF2B5EF4-FFF2-40B4-BE49-F238E27FC236}">
                <a16:creationId xmlns:a16="http://schemas.microsoft.com/office/drawing/2014/main" id="{E1E7242A-A11B-4149-B65B-F1D5D888C8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5207338"/>
            <a:ext cx="2450034" cy="1149012"/>
          </a:xfrm>
          <a:prstGeom prst="rect">
            <a:avLst/>
          </a:prstGeom>
        </p:spPr>
      </p:pic>
      <p:pic>
        <p:nvPicPr>
          <p:cNvPr id="20" name="Picture 5" descr="Firmas GMX-IMSS-2021.pdf">
            <a:extLst>
              <a:ext uri="{FF2B5EF4-FFF2-40B4-BE49-F238E27FC236}">
                <a16:creationId xmlns:a16="http://schemas.microsoft.com/office/drawing/2014/main" id="{09608EBF-2314-554A-ABE3-A033F44CA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440723" y="5280528"/>
            <a:ext cx="4008254" cy="100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673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637069-379F-F84E-BE95-0CF705A65FA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7712" y="1907873"/>
            <a:ext cx="9508362" cy="39774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1" i="0">
                <a:latin typeface="Montserrat SemiBold" pitchFamily="2" charset="77"/>
              </a:defRPr>
            </a:lvl1pPr>
            <a:lvl2pPr>
              <a:defRPr sz="1800" b="0" i="0">
                <a:latin typeface="Montserrat Medium" pitchFamily="2" charset="77"/>
              </a:defRPr>
            </a:lvl2pPr>
            <a:lvl3pPr>
              <a:defRPr sz="1600" b="0" i="0">
                <a:latin typeface="Montserrat Medium" pitchFamily="2" charset="77"/>
              </a:defRPr>
            </a:lvl3pPr>
            <a:lvl4pPr>
              <a:defRPr sz="1400" b="0" i="0">
                <a:latin typeface="Montserrat Medium" pitchFamily="2" charset="77"/>
              </a:defRPr>
            </a:lvl4pPr>
            <a:lvl5pPr>
              <a:defRPr sz="1400" b="0" i="0">
                <a:latin typeface="Montserrat Medium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75941F-B37C-3543-BCF6-BBDA53BF0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1BCEE1-122C-454F-9643-CA9E30ABC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9EE994-338E-E347-BBF7-43EFDF7A4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  <p:pic>
        <p:nvPicPr>
          <p:cNvPr id="16" name="Picture 4" descr="Firmas GMX-IMSS-2021.pdf">
            <a:extLst>
              <a:ext uri="{FF2B5EF4-FFF2-40B4-BE49-F238E27FC236}">
                <a16:creationId xmlns:a16="http://schemas.microsoft.com/office/drawing/2014/main" id="{DD8C5329-3375-154F-BC15-EC647F0BD9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7" name="7 Imagen">
            <a:extLst>
              <a:ext uri="{FF2B5EF4-FFF2-40B4-BE49-F238E27FC236}">
                <a16:creationId xmlns:a16="http://schemas.microsoft.com/office/drawing/2014/main" id="{3404B1D4-F9D2-AA48-ADA6-B0D1775B57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74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054ECF21-766C-CF47-ADA3-A4E837057451}"/>
              </a:ext>
            </a:extLst>
          </p:cNvPr>
          <p:cNvSpPr/>
          <p:nvPr userDrawn="1"/>
        </p:nvSpPr>
        <p:spPr>
          <a:xfrm>
            <a:off x="1753602" y="2683038"/>
            <a:ext cx="10386912" cy="902043"/>
          </a:xfrm>
          <a:prstGeom prst="rect">
            <a:avLst/>
          </a:prstGeom>
          <a:gradFill flip="none" rotWithShape="1">
            <a:gsLst>
              <a:gs pos="0">
                <a:srgbClr val="DECEAD">
                  <a:alpha val="27578"/>
                </a:srgbClr>
              </a:gs>
              <a:gs pos="100000">
                <a:srgbClr val="DECEA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058B99-6E3E-E24F-88FD-92643B00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18/12/2025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B31569-8587-0343-9144-76940B46B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BCF81B-5B7B-3549-A207-AD603098C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1CAC066D-B604-7A4A-8BE7-83F456B4E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05088" y="2853095"/>
            <a:ext cx="10126721" cy="5619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70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TÍTULO DE CONTRAPORTADA</a:t>
            </a:r>
          </a:p>
        </p:txBody>
      </p:sp>
      <p:pic>
        <p:nvPicPr>
          <p:cNvPr id="15" name="Picture 5" descr="Firmas GMX-IMSS-2021.pdf">
            <a:extLst>
              <a:ext uri="{FF2B5EF4-FFF2-40B4-BE49-F238E27FC236}">
                <a16:creationId xmlns:a16="http://schemas.microsoft.com/office/drawing/2014/main" id="{C71DD2DB-9219-3344-B5E3-AD6C2CB453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t="37429" r="15532" b="37205"/>
          <a:stretch/>
        </p:blipFill>
        <p:spPr>
          <a:xfrm>
            <a:off x="2972844" y="3883960"/>
            <a:ext cx="5422380" cy="1464869"/>
          </a:xfrm>
          <a:prstGeom prst="rect">
            <a:avLst/>
          </a:prstGeom>
        </p:spPr>
      </p:pic>
      <p:pic>
        <p:nvPicPr>
          <p:cNvPr id="16" name="7 Imagen">
            <a:extLst>
              <a:ext uri="{FF2B5EF4-FFF2-40B4-BE49-F238E27FC236}">
                <a16:creationId xmlns:a16="http://schemas.microsoft.com/office/drawing/2014/main" id="{C727261F-25FD-8640-8B6B-DFF5736ED2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766" y="3883960"/>
            <a:ext cx="2450034" cy="114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45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73BD97-07CB-7442-9E42-26E0FF55F23E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B0156F-8163-7445-9FB4-3A97E130106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MX" sz="2400" dirty="0"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Semibold 21 puntos. </a:t>
            </a:r>
          </a:p>
          <a:p>
            <a:pPr lvl="0"/>
            <a:endParaRPr lang="es-MX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5CB603F-41EA-FC4C-B55D-D18D46D0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2EC22C-1FE7-424C-AEF4-E28C11F5F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A0C21B3-5B1F-2D41-BF1C-437FC4D60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:a16="http://schemas.microsoft.com/office/drawing/2014/main" id="{5459E9A7-39C9-6649-A808-3E49CD97B0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:a16="http://schemas.microsoft.com/office/drawing/2014/main" id="{B42389E4-3878-9B45-B367-E7CF1D478CA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  <p:sp>
        <p:nvSpPr>
          <p:cNvPr id="14" name="Marcador de texto 2">
            <a:extLst>
              <a:ext uri="{FF2B5EF4-FFF2-40B4-BE49-F238E27FC236}">
                <a16:creationId xmlns:a16="http://schemas.microsoft.com/office/drawing/2014/main" id="{CD6E2F78-9B87-A946-823F-A6B2297AB59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37712" y="1204153"/>
            <a:ext cx="10514012" cy="4506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SzPts val="2200"/>
            </a:pPr>
            <a:r>
              <a:rPr lang="es-MX" sz="2400" dirty="0">
                <a:solidFill>
                  <a:srgbClr val="BC955C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Subtitulo usar Tipografía Montserrat Semibold 24 puntos. </a:t>
            </a:r>
          </a:p>
        </p:txBody>
      </p:sp>
    </p:spTree>
    <p:extLst>
      <p:ext uri="{BB962C8B-B14F-4D97-AF65-F5344CB8AC3E}">
        <p14:creationId xmlns:p14="http://schemas.microsoft.com/office/powerpoint/2010/main" val="379986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76BB6D-B33A-A547-A485-77D3D13F5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</p:spPr>
        <p:txBody>
          <a:bodyPr/>
          <a:lstStyle>
            <a:lvl1pPr>
              <a:defRPr lang="es-MX" sz="40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C4A6EA-30A2-5340-AAB1-DCC35A789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 i="0">
                <a:solidFill>
                  <a:srgbClr val="BC945A"/>
                </a:solidFill>
                <a:latin typeface="Montserrat SemiBold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942261-CB79-C84F-ABBD-0D5045978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2A37B2F-B499-0540-A63C-8F1906321E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>
              <a:defRPr lang="es-MX" sz="1800" b="1" i="0" dirty="0">
                <a:solidFill>
                  <a:srgbClr val="BC945A"/>
                </a:solidFill>
                <a:latin typeface="Montserrat SemiBold" pitchFamily="2" charset="77"/>
              </a:defRPr>
            </a:lvl1pPr>
          </a:lstStyle>
          <a:p>
            <a:pPr marL="0" lvl="0" indent="0">
              <a:buNone/>
            </a:pPr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C65AED-1AA1-E044-8696-2CF3548628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Montserrat" pitchFamily="2" charset="77"/>
              </a:defRPr>
            </a:lvl1pPr>
            <a:lvl2pPr>
              <a:defRPr sz="1800" b="0" i="0">
                <a:latin typeface="Montserrat" pitchFamily="2" charset="77"/>
              </a:defRPr>
            </a:lvl2pPr>
            <a:lvl3pPr>
              <a:defRPr sz="1600" b="0" i="0">
                <a:latin typeface="Montserrat" pitchFamily="2" charset="77"/>
              </a:defRPr>
            </a:lvl3pPr>
            <a:lvl4pPr>
              <a:defRPr sz="1400" b="0" i="0">
                <a:latin typeface="Montserrat" pitchFamily="2" charset="77"/>
              </a:defRPr>
            </a:lvl4pPr>
            <a:lvl5pPr>
              <a:defRPr sz="1400" b="0" i="0">
                <a:latin typeface="Montserrat" pitchFamily="2" charset="77"/>
              </a:defRPr>
            </a:lvl5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240CBD3-E863-2046-B2D2-D6F27EED18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3387900-B9DB-684D-926D-AD7BBF676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9C1A863-054B-D145-A065-2BB5A21D8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1" name="Picture 4" descr="Firmas GMX-IMSS-2021.pdf">
            <a:extLst>
              <a:ext uri="{FF2B5EF4-FFF2-40B4-BE49-F238E27FC236}">
                <a16:creationId xmlns:a16="http://schemas.microsoft.com/office/drawing/2014/main" id="{5C9BACE2-1DD2-E446-9D89-B05A26C0E2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3" name="7 Imagen">
            <a:extLst>
              <a:ext uri="{FF2B5EF4-FFF2-40B4-BE49-F238E27FC236}">
                <a16:creationId xmlns:a16="http://schemas.microsoft.com/office/drawing/2014/main" id="{CD5C5196-0F57-1544-981F-F04647378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45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988499F-9013-3B4D-9E62-8473EED30F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18/12/2025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064967-A914-0E42-A81E-DBE9DDA9F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DA3D91E-F8B5-DE4E-96D1-A498862FB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  <p:pic>
        <p:nvPicPr>
          <p:cNvPr id="7" name="Picture 4" descr="Firmas GMX-IMSS-2021.pdf">
            <a:extLst>
              <a:ext uri="{FF2B5EF4-FFF2-40B4-BE49-F238E27FC236}">
                <a16:creationId xmlns:a16="http://schemas.microsoft.com/office/drawing/2014/main" id="{3617246E-A69B-DD43-B42B-BE17290D5B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8" name="7 Imagen">
            <a:extLst>
              <a:ext uri="{FF2B5EF4-FFF2-40B4-BE49-F238E27FC236}">
                <a16:creationId xmlns:a16="http://schemas.microsoft.com/office/drawing/2014/main" id="{50042BCD-3DF3-754A-9331-3A330D181B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FBE8E410-8C53-D84C-9883-CFF407088C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12" y="554219"/>
            <a:ext cx="10515600" cy="593486"/>
          </a:xfrm>
          <a:prstGeom prst="rect">
            <a:avLst/>
          </a:prstGeom>
          <a:noFill/>
        </p:spPr>
        <p:txBody>
          <a:bodyPr/>
          <a:lstStyle>
            <a:lvl1pPr>
              <a:defRPr lang="es-ES" sz="4000" b="1" i="0" kern="1200" dirty="0" smtClean="0">
                <a:solidFill>
                  <a:srgbClr val="2A5C4B"/>
                </a:solidFill>
                <a:latin typeface="Montserrat SemiBold" pitchFamily="2" charset="77"/>
                <a:ea typeface="Montserrat SemiBold" pitchFamily="2" charset="77"/>
                <a:cs typeface="Montserrat SemiBold" pitchFamily="2" charset="77"/>
              </a:defRPr>
            </a:lvl1pPr>
          </a:lstStyle>
          <a:p>
            <a:r>
              <a:rPr lang="es-ES" dirty="0"/>
              <a:t>Cabeza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9429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04A8A6C-DEEF-C942-9E00-C5A06EF195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603BE5-1F17-8548-8BEF-3E49464E9736}" type="datetimeFigureOut">
              <a:rPr lang="es-MX" smtClean="0"/>
              <a:t>18/12/2025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6E707FE-5ABD-D344-B4B2-9606CFE02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A1C4905-1517-D34F-968D-926498CD2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6FE2E1-1F49-9140-AA3E-EA70BBC7239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6780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F29DCB-E728-3844-A1EA-EA11326E11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5D5C0E-9B9E-B848-B839-EF88167FB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Montserrat" pitchFamily="2" charset="77"/>
              </a:defRPr>
            </a:lvl1pPr>
            <a:lvl2pPr>
              <a:defRPr sz="2400" b="0" i="0">
                <a:latin typeface="Montserrat" pitchFamily="2" charset="77"/>
              </a:defRPr>
            </a:lvl2pPr>
            <a:lvl3pPr>
              <a:defRPr sz="2000" b="0" i="0">
                <a:latin typeface="Montserrat" pitchFamily="2" charset="77"/>
              </a:defRPr>
            </a:lvl3pPr>
            <a:lvl4pPr>
              <a:defRPr sz="1800" b="0" i="0">
                <a:latin typeface="Montserrat" pitchFamily="2" charset="77"/>
              </a:defRPr>
            </a:lvl4pPr>
            <a:lvl5pPr>
              <a:defRPr sz="1800" b="0" i="0">
                <a:latin typeface="Montserrat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0874441-51E0-6B4B-B9ED-21030A4696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6A51B01-7D76-8D4A-B7BB-85DBC9934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0DE9428-2D9C-084C-8E7A-313E27D3B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A02AF5-1EEE-F44E-9420-06B37C41E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9" name="Picture 4" descr="Firmas GMX-IMSS-2021.pdf">
            <a:extLst>
              <a:ext uri="{FF2B5EF4-FFF2-40B4-BE49-F238E27FC236}">
                <a16:creationId xmlns:a16="http://schemas.microsoft.com/office/drawing/2014/main" id="{E0502872-0983-F540-ACBF-076F304778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0" name="7 Imagen">
            <a:extLst>
              <a:ext uri="{FF2B5EF4-FFF2-40B4-BE49-F238E27FC236}">
                <a16:creationId xmlns:a16="http://schemas.microsoft.com/office/drawing/2014/main" id="{6B9A99C3-7A4A-FC49-980D-9BC42D88AA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240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93824E-625A-6F48-AB74-624910D275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</p:spPr>
        <p:txBody>
          <a:bodyPr/>
          <a:lstStyle>
            <a:lvl1pPr>
              <a:defRPr lang="es-MX" sz="2400" b="0" i="0" dirty="0">
                <a:solidFill>
                  <a:srgbClr val="245C4F"/>
                </a:solidFill>
                <a:latin typeface="Montserrat SemiBold" panose="00000700000000000000" pitchFamily="2" charset="0"/>
              </a:defRPr>
            </a:lvl1pPr>
          </a:lstStyle>
          <a:p>
            <a:pPr marL="0" lvl="0"/>
            <a:r>
              <a:rPr lang="es-MX" dirty="0"/>
              <a:t>Título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4A2CE39-8C0D-D44E-8322-733D93EA5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>
                <a:latin typeface="Montserrat" pitchFamily="2" charset="77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2E61BB9-029D-0740-A413-B024F5ED1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>
                <a:latin typeface="Montserrat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6A2D3BA-2586-6F4E-92A6-77612A8AE0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25603BE5-1F17-8548-8BEF-3E49464E9736}" type="datetimeFigureOut">
              <a:rPr lang="es-MX" smtClean="0"/>
              <a:pPr/>
              <a:t>18/12/2025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ED3E03-E96E-BD48-BF86-BDE47C5A0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F04F57-E9EA-A74F-8979-3584A9AD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latin typeface="Montserrat" pitchFamily="2" charset="77"/>
              </a:defRPr>
            </a:lvl1pPr>
          </a:lstStyle>
          <a:p>
            <a:fld id="{EC6FE2E1-1F49-9140-AA3E-EA70BBC72399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10" name="Picture 4" descr="Firmas GMX-IMSS-2021.pdf">
            <a:extLst>
              <a:ext uri="{FF2B5EF4-FFF2-40B4-BE49-F238E27FC236}">
                <a16:creationId xmlns:a16="http://schemas.microsoft.com/office/drawing/2014/main" id="{3B592202-8E00-2A4A-88C1-BAD9A2DE0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3" t="37429" r="13433" b="37205"/>
          <a:stretch/>
        </p:blipFill>
        <p:spPr>
          <a:xfrm>
            <a:off x="9088583" y="119121"/>
            <a:ext cx="2807820" cy="702354"/>
          </a:xfrm>
          <a:prstGeom prst="rect">
            <a:avLst/>
          </a:prstGeom>
        </p:spPr>
      </p:pic>
      <p:pic>
        <p:nvPicPr>
          <p:cNvPr id="11" name="7 Imagen">
            <a:extLst>
              <a:ext uri="{FF2B5EF4-FFF2-40B4-BE49-F238E27FC236}">
                <a16:creationId xmlns:a16="http://schemas.microsoft.com/office/drawing/2014/main" id="{B09D6997-7DC3-3F4A-8E04-308D720FD7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321" y="5548784"/>
            <a:ext cx="2013082" cy="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83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61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9 Conector recto"/>
          <p:cNvCxnSpPr>
            <a:cxnSpLocks/>
          </p:cNvCxnSpPr>
          <p:nvPr/>
        </p:nvCxnSpPr>
        <p:spPr>
          <a:xfrm flipH="1">
            <a:off x="433774" y="3043635"/>
            <a:ext cx="11254267" cy="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28 Rectángulo"/>
          <p:cNvSpPr/>
          <p:nvPr/>
        </p:nvSpPr>
        <p:spPr>
          <a:xfrm>
            <a:off x="881449" y="2730663"/>
            <a:ext cx="4924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2 días</a:t>
            </a:r>
            <a:endParaRPr lang="es-MX" sz="800" b="1" dirty="0"/>
          </a:p>
        </p:txBody>
      </p:sp>
      <p:sp>
        <p:nvSpPr>
          <p:cNvPr id="32" name="Rectangle 2"/>
          <p:cNvSpPr/>
          <p:nvPr/>
        </p:nvSpPr>
        <p:spPr>
          <a:xfrm>
            <a:off x="427839" y="2325386"/>
            <a:ext cx="1174564" cy="466764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Solicitud y Justificación del OOAD.</a:t>
            </a:r>
          </a:p>
        </p:txBody>
      </p:sp>
      <p:cxnSp>
        <p:nvCxnSpPr>
          <p:cNvPr id="33" name="32 Conector recto"/>
          <p:cNvCxnSpPr>
            <a:cxnSpLocks/>
          </p:cNvCxnSpPr>
          <p:nvPr/>
        </p:nvCxnSpPr>
        <p:spPr>
          <a:xfrm>
            <a:off x="1643640" y="3047736"/>
            <a:ext cx="0" cy="386234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47 Conector recto"/>
          <p:cNvCxnSpPr>
            <a:cxnSpLocks/>
          </p:cNvCxnSpPr>
          <p:nvPr/>
        </p:nvCxnSpPr>
        <p:spPr>
          <a:xfrm flipH="1" flipV="1">
            <a:off x="878419" y="2767356"/>
            <a:ext cx="3030" cy="267540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CuadroTexto 3">
            <a:extLst>
              <a:ext uri="{FF2B5EF4-FFF2-40B4-BE49-F238E27FC236}">
                <a16:creationId xmlns:a16="http://schemas.microsoft.com/office/drawing/2014/main" id="{C045ECA2-3D80-D67B-D59A-C26D0BA19E11}"/>
              </a:ext>
            </a:extLst>
          </p:cNvPr>
          <p:cNvSpPr txBox="1"/>
          <p:nvPr/>
        </p:nvSpPr>
        <p:spPr>
          <a:xfrm>
            <a:off x="170329" y="17563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effectLst/>
                <a:latin typeface="Noto Sans" panose="020B0502040504020204" pitchFamily="34" charset="0"/>
                <a:ea typeface="Yu Mincho" panose="02020400000000000000" pitchFamily="18" charset="-128"/>
              </a:rPr>
              <a:t>Contratación de inmueble con destino de Unidad Médica de Hemodiálisis.</a:t>
            </a:r>
            <a:endParaRPr lang="es-MX" dirty="0"/>
          </a:p>
        </p:txBody>
      </p:sp>
      <p:sp>
        <p:nvSpPr>
          <p:cNvPr id="6" name="Diagrama de flujo: conector 5">
            <a:extLst>
              <a:ext uri="{FF2B5EF4-FFF2-40B4-BE49-F238E27FC236}">
                <a16:creationId xmlns:a16="http://schemas.microsoft.com/office/drawing/2014/main" id="{05C20CB4-E786-67C4-B901-0FABE7FC9827}"/>
              </a:ext>
            </a:extLst>
          </p:cNvPr>
          <p:cNvSpPr/>
          <p:nvPr/>
        </p:nvSpPr>
        <p:spPr>
          <a:xfrm>
            <a:off x="123013" y="2776095"/>
            <a:ext cx="545571" cy="554105"/>
          </a:xfrm>
          <a:prstGeom prst="flowChartConnector">
            <a:avLst/>
          </a:prstGeom>
          <a:solidFill>
            <a:srgbClr val="DECE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" dirty="0">
                <a:solidFill>
                  <a:srgbClr val="24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Inicio</a:t>
            </a:r>
          </a:p>
        </p:txBody>
      </p:sp>
      <p:sp>
        <p:nvSpPr>
          <p:cNvPr id="9" name="28 Rectángulo">
            <a:extLst>
              <a:ext uri="{FF2B5EF4-FFF2-40B4-BE49-F238E27FC236}">
                <a16:creationId xmlns:a16="http://schemas.microsoft.com/office/drawing/2014/main" id="{1E473E1B-24E2-D278-7EB0-E33F053CC18D}"/>
              </a:ext>
            </a:extLst>
          </p:cNvPr>
          <p:cNvSpPr/>
          <p:nvPr/>
        </p:nvSpPr>
        <p:spPr>
          <a:xfrm>
            <a:off x="1664705" y="3129250"/>
            <a:ext cx="4924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5 días</a:t>
            </a:r>
            <a:endParaRPr lang="es-MX" sz="800" b="1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BA8C35F-D695-3325-AC96-577D612FE0BA}"/>
              </a:ext>
            </a:extLst>
          </p:cNvPr>
          <p:cNvSpPr/>
          <p:nvPr/>
        </p:nvSpPr>
        <p:spPr>
          <a:xfrm>
            <a:off x="1021056" y="3391458"/>
            <a:ext cx="1174564" cy="1046069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OOAD solicita y obtiene disponibilidad de inmuebles federales (INDAABIN).</a:t>
            </a:r>
          </a:p>
        </p:txBody>
      </p:sp>
      <p:sp>
        <p:nvSpPr>
          <p:cNvPr id="12" name="28 Rectángulo">
            <a:extLst>
              <a:ext uri="{FF2B5EF4-FFF2-40B4-BE49-F238E27FC236}">
                <a16:creationId xmlns:a16="http://schemas.microsoft.com/office/drawing/2014/main" id="{1E8B7D4E-73DB-DFD8-0045-CF6F3605C103}"/>
              </a:ext>
            </a:extLst>
          </p:cNvPr>
          <p:cNvSpPr/>
          <p:nvPr/>
        </p:nvSpPr>
        <p:spPr>
          <a:xfrm>
            <a:off x="2415850" y="2724836"/>
            <a:ext cx="54053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10 días</a:t>
            </a:r>
            <a:endParaRPr lang="es-MX" sz="800" b="1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8ED5095-7ED3-AC44-33CE-AA2A43D6688B}"/>
              </a:ext>
            </a:extLst>
          </p:cNvPr>
          <p:cNvSpPr/>
          <p:nvPr/>
        </p:nvSpPr>
        <p:spPr>
          <a:xfrm>
            <a:off x="1975889" y="2252586"/>
            <a:ext cx="1174564" cy="664691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Solicitud de Acuerdo de autorización del HCT.</a:t>
            </a:r>
          </a:p>
        </p:txBody>
      </p:sp>
      <p:cxnSp>
        <p:nvCxnSpPr>
          <p:cNvPr id="14" name="47 Conector recto">
            <a:extLst>
              <a:ext uri="{FF2B5EF4-FFF2-40B4-BE49-F238E27FC236}">
                <a16:creationId xmlns:a16="http://schemas.microsoft.com/office/drawing/2014/main" id="{DE0A3E21-FFBC-A78B-1B79-FD466933BB41}"/>
              </a:ext>
            </a:extLst>
          </p:cNvPr>
          <p:cNvCxnSpPr>
            <a:cxnSpLocks/>
          </p:cNvCxnSpPr>
          <p:nvPr/>
        </p:nvCxnSpPr>
        <p:spPr>
          <a:xfrm flipH="1" flipV="1">
            <a:off x="2412820" y="2761529"/>
            <a:ext cx="3030" cy="267540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32 Conector recto">
            <a:extLst>
              <a:ext uri="{FF2B5EF4-FFF2-40B4-BE49-F238E27FC236}">
                <a16:creationId xmlns:a16="http://schemas.microsoft.com/office/drawing/2014/main" id="{FA29B8B2-F4A7-431B-7053-39004EBF2614}"/>
              </a:ext>
            </a:extLst>
          </p:cNvPr>
          <p:cNvCxnSpPr>
            <a:cxnSpLocks/>
          </p:cNvCxnSpPr>
          <p:nvPr/>
        </p:nvCxnSpPr>
        <p:spPr>
          <a:xfrm>
            <a:off x="3178041" y="3047736"/>
            <a:ext cx="0" cy="386234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28 Rectángulo">
            <a:extLst>
              <a:ext uri="{FF2B5EF4-FFF2-40B4-BE49-F238E27FC236}">
                <a16:creationId xmlns:a16="http://schemas.microsoft.com/office/drawing/2014/main" id="{22514F52-1A6B-066D-749D-40964823172D}"/>
              </a:ext>
            </a:extLst>
          </p:cNvPr>
          <p:cNvSpPr/>
          <p:nvPr/>
        </p:nvSpPr>
        <p:spPr>
          <a:xfrm>
            <a:off x="3169634" y="3152229"/>
            <a:ext cx="5613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20 días</a:t>
            </a:r>
            <a:endParaRPr lang="es-MX" sz="800" b="1" dirty="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92E9EF54-AE91-6498-F917-4A08F5C55DE9}"/>
              </a:ext>
            </a:extLst>
          </p:cNvPr>
          <p:cNvSpPr/>
          <p:nvPr/>
        </p:nvSpPr>
        <p:spPr>
          <a:xfrm>
            <a:off x="2555457" y="3391458"/>
            <a:ext cx="1174564" cy="1431554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DAC comunica Acuerdo HCT al OOAD y éste integra expediente.</a:t>
            </a:r>
          </a:p>
          <a:p>
            <a:pPr lvl="0">
              <a:buClr>
                <a:srgbClr val="C00000"/>
              </a:buClr>
              <a:buSzPct val="176000"/>
            </a:pPr>
            <a:endParaRPr lang="es-MX" sz="800" dirty="0">
              <a:latin typeface="Montserrat" panose="00000500000000000000" pitchFamily="2" charset="0"/>
            </a:endParaRPr>
          </a:p>
          <a:p>
            <a:pPr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CTAA recibe documentación analiza y otorga Visto Bueno.</a:t>
            </a:r>
          </a:p>
          <a:p>
            <a:pPr lvl="0">
              <a:buClr>
                <a:srgbClr val="C00000"/>
              </a:buClr>
              <a:buSzPct val="176000"/>
            </a:pPr>
            <a:endParaRPr lang="es-MX" sz="800" dirty="0">
              <a:latin typeface="Montserrat" panose="00000500000000000000" pitchFamily="2" charset="0"/>
            </a:endParaRPr>
          </a:p>
          <a:p>
            <a:pPr lvl="0">
              <a:buClr>
                <a:srgbClr val="C00000"/>
              </a:buClr>
              <a:buSzPct val="176000"/>
            </a:pPr>
            <a:endParaRPr lang="es-MX" sz="800" dirty="0">
              <a:latin typeface="Montserrat" panose="00000500000000000000" pitchFamily="2" charset="0"/>
            </a:endParaRPr>
          </a:p>
        </p:txBody>
      </p:sp>
      <p:cxnSp>
        <p:nvCxnSpPr>
          <p:cNvPr id="23" name="32 Conector recto">
            <a:extLst>
              <a:ext uri="{FF2B5EF4-FFF2-40B4-BE49-F238E27FC236}">
                <a16:creationId xmlns:a16="http://schemas.microsoft.com/office/drawing/2014/main" id="{8896268B-3A60-2729-A748-B33EDCC3EFCA}"/>
              </a:ext>
            </a:extLst>
          </p:cNvPr>
          <p:cNvCxnSpPr>
            <a:cxnSpLocks/>
          </p:cNvCxnSpPr>
          <p:nvPr/>
        </p:nvCxnSpPr>
        <p:spPr>
          <a:xfrm flipV="1">
            <a:off x="4114373" y="3231562"/>
            <a:ext cx="2677487" cy="5410"/>
          </a:xfrm>
          <a:prstGeom prst="line">
            <a:avLst/>
          </a:prstGeom>
          <a:ln w="19050" cap="flat" cmpd="sng" algn="ctr">
            <a:solidFill>
              <a:srgbClr val="BC945A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2" name="Rectangle 2">
            <a:extLst>
              <a:ext uri="{FF2B5EF4-FFF2-40B4-BE49-F238E27FC236}">
                <a16:creationId xmlns:a16="http://schemas.microsoft.com/office/drawing/2014/main" id="{13E49DC3-9A24-540D-27E6-EA55D3858363}"/>
              </a:ext>
            </a:extLst>
          </p:cNvPr>
          <p:cNvSpPr/>
          <p:nvPr/>
        </p:nvSpPr>
        <p:spPr>
          <a:xfrm>
            <a:off x="3790579" y="2578311"/>
            <a:ext cx="797603" cy="329221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Se solicita dictamen</a:t>
            </a: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ADD5EC7B-5C18-A27E-444D-67F2243A4162}"/>
              </a:ext>
            </a:extLst>
          </p:cNvPr>
          <p:cNvSpPr/>
          <p:nvPr/>
        </p:nvSpPr>
        <p:spPr>
          <a:xfrm>
            <a:off x="4546650" y="2221533"/>
            <a:ext cx="1174564" cy="81800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Solicita emisión de cheque (DTE), realiza pago y se incorpora al Sistema del INDAABIN.</a:t>
            </a:r>
          </a:p>
        </p:txBody>
      </p:sp>
      <p:cxnSp>
        <p:nvCxnSpPr>
          <p:cNvPr id="52" name="47 Conector recto">
            <a:extLst>
              <a:ext uri="{FF2B5EF4-FFF2-40B4-BE49-F238E27FC236}">
                <a16:creationId xmlns:a16="http://schemas.microsoft.com/office/drawing/2014/main" id="{2ABC8B7F-EB84-08EB-BDA1-EC5CB186CA49}"/>
              </a:ext>
            </a:extLst>
          </p:cNvPr>
          <p:cNvCxnSpPr>
            <a:cxnSpLocks/>
          </p:cNvCxnSpPr>
          <p:nvPr/>
        </p:nvCxnSpPr>
        <p:spPr>
          <a:xfrm flipH="1" flipV="1">
            <a:off x="4108416" y="2895299"/>
            <a:ext cx="3030" cy="148418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Rectangle 2">
            <a:extLst>
              <a:ext uri="{FF2B5EF4-FFF2-40B4-BE49-F238E27FC236}">
                <a16:creationId xmlns:a16="http://schemas.microsoft.com/office/drawing/2014/main" id="{33D7888D-58B2-5924-BCC3-25A06A6691F3}"/>
              </a:ext>
            </a:extLst>
          </p:cNvPr>
          <p:cNvSpPr/>
          <p:nvPr/>
        </p:nvSpPr>
        <p:spPr>
          <a:xfrm>
            <a:off x="5627512" y="2415257"/>
            <a:ext cx="866789" cy="28702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Perito lleva a cabo visita de verificación</a:t>
            </a:r>
          </a:p>
        </p:txBody>
      </p:sp>
      <p:sp>
        <p:nvSpPr>
          <p:cNvPr id="56" name="28 Rectángulo">
            <a:extLst>
              <a:ext uri="{FF2B5EF4-FFF2-40B4-BE49-F238E27FC236}">
                <a16:creationId xmlns:a16="http://schemas.microsoft.com/office/drawing/2014/main" id="{41F34844-1938-1B5B-C302-448A0563E24A}"/>
              </a:ext>
            </a:extLst>
          </p:cNvPr>
          <p:cNvSpPr/>
          <p:nvPr/>
        </p:nvSpPr>
        <p:spPr>
          <a:xfrm>
            <a:off x="5162541" y="3391458"/>
            <a:ext cx="5661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90 días</a:t>
            </a:r>
            <a:endParaRPr lang="es-MX" sz="800" b="1" dirty="0"/>
          </a:p>
        </p:txBody>
      </p:sp>
      <p:sp>
        <p:nvSpPr>
          <p:cNvPr id="58" name="Rectangle 2">
            <a:extLst>
              <a:ext uri="{FF2B5EF4-FFF2-40B4-BE49-F238E27FC236}">
                <a16:creationId xmlns:a16="http://schemas.microsoft.com/office/drawing/2014/main" id="{B32F09A1-F905-A2C4-5F96-4F2A5939F057}"/>
              </a:ext>
            </a:extLst>
          </p:cNvPr>
          <p:cNvSpPr/>
          <p:nvPr/>
        </p:nvSpPr>
        <p:spPr>
          <a:xfrm>
            <a:off x="4209884" y="3231562"/>
            <a:ext cx="2707633" cy="259605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Obtiene Dictamen de justipreciación de renta</a:t>
            </a:r>
          </a:p>
        </p:txBody>
      </p:sp>
      <p:cxnSp>
        <p:nvCxnSpPr>
          <p:cNvPr id="59" name="47 Conector recto">
            <a:extLst>
              <a:ext uri="{FF2B5EF4-FFF2-40B4-BE49-F238E27FC236}">
                <a16:creationId xmlns:a16="http://schemas.microsoft.com/office/drawing/2014/main" id="{B1EB9D61-1C5B-B0BE-5731-765E78228F54}"/>
              </a:ext>
            </a:extLst>
          </p:cNvPr>
          <p:cNvCxnSpPr>
            <a:cxnSpLocks/>
          </p:cNvCxnSpPr>
          <p:nvPr/>
        </p:nvCxnSpPr>
        <p:spPr>
          <a:xfrm flipH="1" flipV="1">
            <a:off x="6788830" y="2876192"/>
            <a:ext cx="3030" cy="14833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Rectangle 2">
            <a:extLst>
              <a:ext uri="{FF2B5EF4-FFF2-40B4-BE49-F238E27FC236}">
                <a16:creationId xmlns:a16="http://schemas.microsoft.com/office/drawing/2014/main" id="{27412936-9C87-4D82-2008-801A455E38F8}"/>
              </a:ext>
            </a:extLst>
          </p:cNvPr>
          <p:cNvSpPr/>
          <p:nvPr/>
        </p:nvSpPr>
        <p:spPr>
          <a:xfrm>
            <a:off x="6430321" y="2470897"/>
            <a:ext cx="797603" cy="329221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INDAABIN emite dictamen</a:t>
            </a:r>
          </a:p>
        </p:txBody>
      </p:sp>
      <p:cxnSp>
        <p:nvCxnSpPr>
          <p:cNvPr id="77" name="32 Conector recto">
            <a:extLst>
              <a:ext uri="{FF2B5EF4-FFF2-40B4-BE49-F238E27FC236}">
                <a16:creationId xmlns:a16="http://schemas.microsoft.com/office/drawing/2014/main" id="{BDACF327-61AA-D9C6-4F9B-6F62199F21C4}"/>
              </a:ext>
            </a:extLst>
          </p:cNvPr>
          <p:cNvCxnSpPr>
            <a:cxnSpLocks/>
            <a:endCxn id="79" idx="0"/>
          </p:cNvCxnSpPr>
          <p:nvPr/>
        </p:nvCxnSpPr>
        <p:spPr>
          <a:xfrm>
            <a:off x="7268989" y="3051544"/>
            <a:ext cx="450" cy="56507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28 Rectángulo">
            <a:extLst>
              <a:ext uri="{FF2B5EF4-FFF2-40B4-BE49-F238E27FC236}">
                <a16:creationId xmlns:a16="http://schemas.microsoft.com/office/drawing/2014/main" id="{7BE77761-C685-D144-656E-08CFB0F348E6}"/>
              </a:ext>
            </a:extLst>
          </p:cNvPr>
          <p:cNvSpPr/>
          <p:nvPr/>
        </p:nvSpPr>
        <p:spPr>
          <a:xfrm>
            <a:off x="7268989" y="3222478"/>
            <a:ext cx="53251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15 días</a:t>
            </a:r>
            <a:endParaRPr lang="es-MX" sz="800" b="1" dirty="0"/>
          </a:p>
        </p:txBody>
      </p:sp>
      <p:sp>
        <p:nvSpPr>
          <p:cNvPr id="79" name="Rectangle 2">
            <a:extLst>
              <a:ext uri="{FF2B5EF4-FFF2-40B4-BE49-F238E27FC236}">
                <a16:creationId xmlns:a16="http://schemas.microsoft.com/office/drawing/2014/main" id="{7DC8BF92-54A1-8E6A-714A-CA1E89158912}"/>
              </a:ext>
            </a:extLst>
          </p:cNvPr>
          <p:cNvSpPr/>
          <p:nvPr/>
        </p:nvSpPr>
        <p:spPr>
          <a:xfrm>
            <a:off x="6682157" y="3616620"/>
            <a:ext cx="1174564" cy="419098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OOAD solicita excepción a Tabla SMOI</a:t>
            </a:r>
          </a:p>
        </p:txBody>
      </p:sp>
      <p:sp>
        <p:nvSpPr>
          <p:cNvPr id="80" name="28 Rectángulo">
            <a:extLst>
              <a:ext uri="{FF2B5EF4-FFF2-40B4-BE49-F238E27FC236}">
                <a16:creationId xmlns:a16="http://schemas.microsoft.com/office/drawing/2014/main" id="{C87A114E-E2E2-5660-AB89-C3B344A25CBC}"/>
              </a:ext>
            </a:extLst>
          </p:cNvPr>
          <p:cNvSpPr/>
          <p:nvPr/>
        </p:nvSpPr>
        <p:spPr>
          <a:xfrm>
            <a:off x="8126165" y="2751214"/>
            <a:ext cx="49885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8 días</a:t>
            </a:r>
            <a:endParaRPr lang="es-MX" sz="800" b="1" dirty="0"/>
          </a:p>
        </p:txBody>
      </p:sp>
      <p:sp>
        <p:nvSpPr>
          <p:cNvPr id="81" name="Rectangle 2">
            <a:extLst>
              <a:ext uri="{FF2B5EF4-FFF2-40B4-BE49-F238E27FC236}">
                <a16:creationId xmlns:a16="http://schemas.microsoft.com/office/drawing/2014/main" id="{E06686C2-A143-335A-A366-155AB691C076}"/>
              </a:ext>
            </a:extLst>
          </p:cNvPr>
          <p:cNvSpPr/>
          <p:nvPr/>
        </p:nvSpPr>
        <p:spPr>
          <a:xfrm>
            <a:off x="7686204" y="2278964"/>
            <a:ext cx="1174564" cy="664691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Solicitud dictamen de Disponibilidad Presupuestal previo</a:t>
            </a:r>
          </a:p>
        </p:txBody>
      </p:sp>
      <p:cxnSp>
        <p:nvCxnSpPr>
          <p:cNvPr id="82" name="47 Conector recto">
            <a:extLst>
              <a:ext uri="{FF2B5EF4-FFF2-40B4-BE49-F238E27FC236}">
                <a16:creationId xmlns:a16="http://schemas.microsoft.com/office/drawing/2014/main" id="{8BABAA47-F18C-E8C3-A473-E98BC3038D07}"/>
              </a:ext>
            </a:extLst>
          </p:cNvPr>
          <p:cNvCxnSpPr>
            <a:cxnSpLocks/>
          </p:cNvCxnSpPr>
          <p:nvPr/>
        </p:nvCxnSpPr>
        <p:spPr>
          <a:xfrm flipH="1" flipV="1">
            <a:off x="8123135" y="2787907"/>
            <a:ext cx="3030" cy="267540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4" name="32 Conector recto">
            <a:extLst>
              <a:ext uri="{FF2B5EF4-FFF2-40B4-BE49-F238E27FC236}">
                <a16:creationId xmlns:a16="http://schemas.microsoft.com/office/drawing/2014/main" id="{87B61C88-2453-BFAE-EEA7-CCD0678D9913}"/>
              </a:ext>
            </a:extLst>
          </p:cNvPr>
          <p:cNvCxnSpPr>
            <a:cxnSpLocks/>
          </p:cNvCxnSpPr>
          <p:nvPr/>
        </p:nvCxnSpPr>
        <p:spPr>
          <a:xfrm>
            <a:off x="8502771" y="3062156"/>
            <a:ext cx="450" cy="429011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5" name="28 Rectángulo">
            <a:extLst>
              <a:ext uri="{FF2B5EF4-FFF2-40B4-BE49-F238E27FC236}">
                <a16:creationId xmlns:a16="http://schemas.microsoft.com/office/drawing/2014/main" id="{3835D797-7859-6212-8F7A-2A08BCD06CE3}"/>
              </a:ext>
            </a:extLst>
          </p:cNvPr>
          <p:cNvSpPr/>
          <p:nvPr/>
        </p:nvSpPr>
        <p:spPr>
          <a:xfrm>
            <a:off x="8557749" y="3237780"/>
            <a:ext cx="49244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5 días</a:t>
            </a:r>
            <a:endParaRPr lang="es-MX" sz="800" b="1" dirty="0"/>
          </a:p>
        </p:txBody>
      </p:sp>
      <p:sp>
        <p:nvSpPr>
          <p:cNvPr id="86" name="Rectangle 2">
            <a:extLst>
              <a:ext uri="{FF2B5EF4-FFF2-40B4-BE49-F238E27FC236}">
                <a16:creationId xmlns:a16="http://schemas.microsoft.com/office/drawing/2014/main" id="{A43DA138-0463-84B0-55DA-F4102EF48026}"/>
              </a:ext>
            </a:extLst>
          </p:cNvPr>
          <p:cNvSpPr/>
          <p:nvPr/>
        </p:nvSpPr>
        <p:spPr>
          <a:xfrm>
            <a:off x="8164208" y="3570503"/>
            <a:ext cx="1033299" cy="419098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Determinación del DA</a:t>
            </a:r>
          </a:p>
        </p:txBody>
      </p:sp>
      <p:sp>
        <p:nvSpPr>
          <p:cNvPr id="90" name="28 Rectángulo">
            <a:extLst>
              <a:ext uri="{FF2B5EF4-FFF2-40B4-BE49-F238E27FC236}">
                <a16:creationId xmlns:a16="http://schemas.microsoft.com/office/drawing/2014/main" id="{833F8329-A2CA-22D0-0BC2-9DBF6FE29BFF}"/>
              </a:ext>
            </a:extLst>
          </p:cNvPr>
          <p:cNvSpPr/>
          <p:nvPr/>
        </p:nvSpPr>
        <p:spPr>
          <a:xfrm>
            <a:off x="9402270" y="2741769"/>
            <a:ext cx="56137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20 días</a:t>
            </a:r>
            <a:endParaRPr lang="es-MX" sz="800" b="1" dirty="0"/>
          </a:p>
        </p:txBody>
      </p:sp>
      <p:sp>
        <p:nvSpPr>
          <p:cNvPr id="91" name="Rectangle 2">
            <a:extLst>
              <a:ext uri="{FF2B5EF4-FFF2-40B4-BE49-F238E27FC236}">
                <a16:creationId xmlns:a16="http://schemas.microsoft.com/office/drawing/2014/main" id="{BD910575-4B36-5E09-2206-7504F284E650}"/>
              </a:ext>
            </a:extLst>
          </p:cNvPr>
          <p:cNvSpPr/>
          <p:nvPr/>
        </p:nvSpPr>
        <p:spPr>
          <a:xfrm>
            <a:off x="9192914" y="2352176"/>
            <a:ext cx="1616510" cy="465509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Obtiene autorización de nuevo arrendamiento INDAABIN</a:t>
            </a:r>
          </a:p>
        </p:txBody>
      </p:sp>
      <p:cxnSp>
        <p:nvCxnSpPr>
          <p:cNvPr id="93" name="47 Conector recto">
            <a:extLst>
              <a:ext uri="{FF2B5EF4-FFF2-40B4-BE49-F238E27FC236}">
                <a16:creationId xmlns:a16="http://schemas.microsoft.com/office/drawing/2014/main" id="{22E365EC-3E15-7C14-4231-9CBBF5874426}"/>
              </a:ext>
            </a:extLst>
          </p:cNvPr>
          <p:cNvCxnSpPr>
            <a:cxnSpLocks/>
          </p:cNvCxnSpPr>
          <p:nvPr/>
        </p:nvCxnSpPr>
        <p:spPr>
          <a:xfrm flipH="1" flipV="1">
            <a:off x="10040634" y="2776514"/>
            <a:ext cx="3030" cy="265716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28 Rectángulo">
            <a:extLst>
              <a:ext uri="{FF2B5EF4-FFF2-40B4-BE49-F238E27FC236}">
                <a16:creationId xmlns:a16="http://schemas.microsoft.com/office/drawing/2014/main" id="{ACAA7ECA-7B36-52B8-C035-2E1C00F79415}"/>
              </a:ext>
            </a:extLst>
          </p:cNvPr>
          <p:cNvSpPr/>
          <p:nvPr/>
        </p:nvSpPr>
        <p:spPr>
          <a:xfrm>
            <a:off x="10703570" y="3159041"/>
            <a:ext cx="47160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800" b="1" dirty="0">
                <a:latin typeface="Montserrat" panose="00000500000000000000" pitchFamily="2" charset="0"/>
              </a:rPr>
              <a:t>1 días</a:t>
            </a:r>
            <a:endParaRPr lang="es-MX" sz="800" b="1" dirty="0"/>
          </a:p>
        </p:txBody>
      </p:sp>
      <p:sp>
        <p:nvSpPr>
          <p:cNvPr id="96" name="Rectangle 2">
            <a:extLst>
              <a:ext uri="{FF2B5EF4-FFF2-40B4-BE49-F238E27FC236}">
                <a16:creationId xmlns:a16="http://schemas.microsoft.com/office/drawing/2014/main" id="{0CB5722F-C5B1-79D5-C1C5-D6965A6E3765}"/>
              </a:ext>
            </a:extLst>
          </p:cNvPr>
          <p:cNvSpPr/>
          <p:nvPr/>
        </p:nvSpPr>
        <p:spPr>
          <a:xfrm>
            <a:off x="10236412" y="3344694"/>
            <a:ext cx="1174564" cy="72224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autorización de Arrendamiento al OOAD</a:t>
            </a:r>
          </a:p>
        </p:txBody>
      </p:sp>
      <p:cxnSp>
        <p:nvCxnSpPr>
          <p:cNvPr id="102" name="32 Conector recto">
            <a:extLst>
              <a:ext uri="{FF2B5EF4-FFF2-40B4-BE49-F238E27FC236}">
                <a16:creationId xmlns:a16="http://schemas.microsoft.com/office/drawing/2014/main" id="{684E35E4-43FC-DD07-EFAE-DBF58ABD655C}"/>
              </a:ext>
            </a:extLst>
          </p:cNvPr>
          <p:cNvCxnSpPr>
            <a:cxnSpLocks/>
          </p:cNvCxnSpPr>
          <p:nvPr/>
        </p:nvCxnSpPr>
        <p:spPr>
          <a:xfrm>
            <a:off x="10621257" y="3055447"/>
            <a:ext cx="0" cy="274753"/>
          </a:xfrm>
          <a:prstGeom prst="line">
            <a:avLst/>
          </a:prstGeom>
          <a:ln w="28575">
            <a:solidFill>
              <a:srgbClr val="DECEAD"/>
            </a:solidFill>
            <a:headEnd type="oval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5" name="Diagrama de flujo: conector 104">
            <a:extLst>
              <a:ext uri="{FF2B5EF4-FFF2-40B4-BE49-F238E27FC236}">
                <a16:creationId xmlns:a16="http://schemas.microsoft.com/office/drawing/2014/main" id="{A5443913-863F-0CFA-AEA5-F5C63042BBED}"/>
              </a:ext>
            </a:extLst>
          </p:cNvPr>
          <p:cNvSpPr/>
          <p:nvPr/>
        </p:nvSpPr>
        <p:spPr>
          <a:xfrm>
            <a:off x="11341943" y="2757843"/>
            <a:ext cx="545571" cy="554105"/>
          </a:xfrm>
          <a:prstGeom prst="flowChartConnector">
            <a:avLst/>
          </a:prstGeom>
          <a:solidFill>
            <a:srgbClr val="DECE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00" dirty="0">
                <a:solidFill>
                  <a:srgbClr val="245C4F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Fin</a:t>
            </a:r>
          </a:p>
        </p:txBody>
      </p:sp>
      <p:sp>
        <p:nvSpPr>
          <p:cNvPr id="106" name="Rectangle 2">
            <a:extLst>
              <a:ext uri="{FF2B5EF4-FFF2-40B4-BE49-F238E27FC236}">
                <a16:creationId xmlns:a16="http://schemas.microsoft.com/office/drawing/2014/main" id="{E2DD22B4-EB71-B753-0893-64F40707A3C2}"/>
              </a:ext>
            </a:extLst>
          </p:cNvPr>
          <p:cNvSpPr/>
          <p:nvPr/>
        </p:nvSpPr>
        <p:spPr>
          <a:xfrm>
            <a:off x="21416014" y="3326442"/>
            <a:ext cx="1174564" cy="722242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800" dirty="0">
                <a:latin typeface="Montserrat" panose="00000500000000000000" pitchFamily="2" charset="0"/>
              </a:rPr>
              <a:t>Oficio de autorización de Arrendamiento al OOAD</a:t>
            </a:r>
          </a:p>
        </p:txBody>
      </p:sp>
      <p:cxnSp>
        <p:nvCxnSpPr>
          <p:cNvPr id="107" name="32 Conector recto">
            <a:extLst>
              <a:ext uri="{FF2B5EF4-FFF2-40B4-BE49-F238E27FC236}">
                <a16:creationId xmlns:a16="http://schemas.microsoft.com/office/drawing/2014/main" id="{87BEDC33-A2DF-7C0B-82EA-8D1176B13BD9}"/>
              </a:ext>
            </a:extLst>
          </p:cNvPr>
          <p:cNvCxnSpPr>
            <a:cxnSpLocks/>
          </p:cNvCxnSpPr>
          <p:nvPr/>
        </p:nvCxnSpPr>
        <p:spPr>
          <a:xfrm flipV="1">
            <a:off x="7986755" y="5516529"/>
            <a:ext cx="2677487" cy="5410"/>
          </a:xfrm>
          <a:prstGeom prst="line">
            <a:avLst/>
          </a:prstGeom>
          <a:ln w="19050" cap="flat" cmpd="sng" algn="ctr">
            <a:solidFill>
              <a:srgbClr val="BC945A"/>
            </a:solidFill>
            <a:prstDash val="dash"/>
            <a:round/>
            <a:headEnd type="oval" w="med" len="med"/>
            <a:tailEnd type="oval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8" name="Rectangle 2">
            <a:extLst>
              <a:ext uri="{FF2B5EF4-FFF2-40B4-BE49-F238E27FC236}">
                <a16:creationId xmlns:a16="http://schemas.microsoft.com/office/drawing/2014/main" id="{7BE4DD1F-9138-6A7D-2E3D-87D587872CBD}"/>
              </a:ext>
            </a:extLst>
          </p:cNvPr>
          <p:cNvSpPr/>
          <p:nvPr/>
        </p:nvSpPr>
        <p:spPr>
          <a:xfrm>
            <a:off x="7971681" y="5611709"/>
            <a:ext cx="2707633" cy="340540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lvl="0" algn="ctr">
              <a:buClr>
                <a:srgbClr val="C00000"/>
              </a:buClr>
              <a:buSzPct val="176000"/>
            </a:pPr>
            <a:r>
              <a:rPr lang="es-MX" sz="1000" dirty="0">
                <a:latin typeface="Montserrat" panose="00000500000000000000" pitchFamily="2" charset="0"/>
              </a:rPr>
              <a:t>Total estimado de</a:t>
            </a:r>
          </a:p>
          <a:p>
            <a:pPr lvl="0" algn="ctr">
              <a:buClr>
                <a:srgbClr val="C00000"/>
              </a:buClr>
              <a:buSzPct val="176000"/>
            </a:pPr>
            <a:r>
              <a:rPr lang="es-MX" sz="1000" dirty="0">
                <a:latin typeface="Montserrat" panose="00000500000000000000" pitchFamily="2" charset="0"/>
              </a:rPr>
              <a:t>Días hábiles de gestión</a:t>
            </a:r>
          </a:p>
        </p:txBody>
      </p:sp>
      <p:sp>
        <p:nvSpPr>
          <p:cNvPr id="109" name="28 Rectángulo">
            <a:extLst>
              <a:ext uri="{FF2B5EF4-FFF2-40B4-BE49-F238E27FC236}">
                <a16:creationId xmlns:a16="http://schemas.microsoft.com/office/drawing/2014/main" id="{BC70D975-6B3F-047D-D434-D348C23A550D}"/>
              </a:ext>
            </a:extLst>
          </p:cNvPr>
          <p:cNvSpPr/>
          <p:nvPr/>
        </p:nvSpPr>
        <p:spPr>
          <a:xfrm>
            <a:off x="9032539" y="5278036"/>
            <a:ext cx="39626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1000" b="1" dirty="0">
                <a:latin typeface="Montserrat" panose="00000500000000000000" pitchFamily="2" charset="0"/>
              </a:rPr>
              <a:t>179</a:t>
            </a:r>
            <a:endParaRPr lang="es-MX" sz="1000" b="1" dirty="0"/>
          </a:p>
        </p:txBody>
      </p:sp>
    </p:spTree>
    <p:extLst>
      <p:ext uri="{BB962C8B-B14F-4D97-AF65-F5344CB8AC3E}">
        <p14:creationId xmlns:p14="http://schemas.microsoft.com/office/powerpoint/2010/main" val="3670171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FC40514576DC947BAEBBDF5BDD40471" ma:contentTypeVersion="0" ma:contentTypeDescription="Crear nuevo documento." ma:contentTypeScope="" ma:versionID="9b7ce7813e576887b748dd512648e81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d95ec8839738648b4dc2509926d99e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70E575-137A-44F4-96BC-B496D87E549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413640-19F5-40A9-982B-6C0DDCA8CE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85AA2DE-7AD8-4BBC-BCAE-353AD2EF739D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11559</TotalTime>
  <Words>159</Words>
  <Application>Microsoft Office PowerPoint</Application>
  <PresentationFormat>Panorámica</PresentationFormat>
  <Paragraphs>33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Montserrat</vt:lpstr>
      <vt:lpstr>Montserrat Medium</vt:lpstr>
      <vt:lpstr>Montserrat SemiBold</vt:lpstr>
      <vt:lpstr>Noto Sans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351</cp:revision>
  <cp:lastPrinted>2025-12-19T00:25:20Z</cp:lastPrinted>
  <dcterms:created xsi:type="dcterms:W3CDTF">2021-12-30T20:32:01Z</dcterms:created>
  <dcterms:modified xsi:type="dcterms:W3CDTF">2025-12-19T00:41:55Z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0x0101003FC40514576DC947BAEBBDF5BDD40471</vt:lpwstr>
  </property>
</Properties>
</file>