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6" r:id="rId5"/>
  </p:sldMasterIdLst>
  <p:notesMasterIdLst>
    <p:notesMasterId r:id="rId7"/>
  </p:notesMasterIdLst>
  <p:sldIdLst>
    <p:sldId id="310" r:id="rId6"/>
  </p:sldIdLst>
  <p:sldSz cx="12192000" cy="6858000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80">
          <p15:clr>
            <a:srgbClr val="A4A3A4"/>
          </p15:clr>
        </p15:guide>
        <p15:guide id="2" pos="43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945A"/>
    <a:srgbClr val="DECEAD"/>
    <a:srgbClr val="245C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7CE84F3-28C3-443E-9E96-99CF82512B78}" styleName="Estilo oscuro 1 - Énfasis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AF606853-7671-496A-8E4F-DF71F8EC918B}" styleName="Estilo oscuro 1 - Énfasis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47" autoAdjust="0"/>
    <p:restoredTop sz="61583" autoAdjust="0"/>
  </p:normalViewPr>
  <p:slideViewPr>
    <p:cSldViewPr snapToGrid="0" snapToObjects="1">
      <p:cViewPr varScale="1">
        <p:scale>
          <a:sx n="105" d="100"/>
          <a:sy n="105" d="100"/>
        </p:scale>
        <p:origin x="78" y="96"/>
      </p:cViewPr>
      <p:guideLst>
        <p:guide orient="horz" pos="98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339" y="1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76D520-8430-46EF-8B62-FFBEC15B4507}" type="datetimeFigureOut">
              <a:rPr lang="es-MX" smtClean="0"/>
              <a:t>07/09/2026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676" y="4416426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8144E4-0D86-41FF-A965-A64F8D6F4F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59534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04A8A6C-DEEF-C942-9E00-C5A06EF195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603BE5-1F17-8548-8BEF-3E49464E9736}" type="datetimeFigureOut">
              <a:rPr lang="es-MX" smtClean="0"/>
              <a:t>07/09/2026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6E707FE-5ABD-D344-B4B2-9606CFE02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A1C4905-1517-D34F-968D-926498CD2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6FE2E1-1F49-9140-AA3E-EA70BBC723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6780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006681-6BAF-E6D0-42FA-1E96846B9B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B493855-2338-B8F9-7791-3F78B82A96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5354DF8-BC1C-FF62-F1D1-FC5AC67CE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7CBB-980F-4CE3-9C4A-75BDF67D8886}" type="datetimeFigureOut">
              <a:rPr lang="es-MX" smtClean="0"/>
              <a:t>07/09/2026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2F550E-D280-5AF9-F835-D3F1D74FF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2E9B26-86E3-8645-4242-75B9D1D44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A8F2E-47DA-429D-A75B-2B4F6BE16E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486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4C1F30-E38A-958B-DA30-2A9EAD9C1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C0B277-CD04-051E-4ECA-8F5FC6A4FC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8DA336-A1D3-463B-94D2-5EFC4868D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7CBB-980F-4CE3-9C4A-75BDF67D8886}" type="datetimeFigureOut">
              <a:rPr lang="es-MX" smtClean="0"/>
              <a:t>07/09/2026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7919FE-B5D2-B924-029B-29D197DFA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3DB387-A171-B5B2-E767-DA894436C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A8F2E-47DA-429D-A75B-2B4F6BE16E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48591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57D049-72A2-CF67-E166-E2A586748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9E3D94-A42C-7212-258A-24170599D3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7E640A-90E8-247F-6D2D-7B9E4AC42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7CBB-980F-4CE3-9C4A-75BDF67D8886}" type="datetimeFigureOut">
              <a:rPr lang="es-MX" smtClean="0"/>
              <a:t>07/09/2026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4122B8D-BE2F-42BA-AE93-90DD644B8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7AF2D37-3E07-4393-73FF-03A109DD9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A8F2E-47DA-429D-A75B-2B4F6BE16E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12646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DE1BFD-28E6-E6CE-79EF-34D2953CE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39EF72-610D-4300-F4F4-4DC299B54E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D231853-7ECE-D22C-05BC-DCE931E783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664DE56-CCFE-A355-978F-B2000E463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7CBB-980F-4CE3-9C4A-75BDF67D8886}" type="datetimeFigureOut">
              <a:rPr lang="es-MX" smtClean="0"/>
              <a:t>07/09/2026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480939B-4969-2D39-0611-C9A36BD3B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4E82937-42C0-88FA-6612-1B463B30C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A8F2E-47DA-429D-A75B-2B4F6BE16E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7590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E8B1C0-B08C-DCC6-FF52-ED26187E2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D05A59B-D452-6979-C47A-7E09116409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93DAD34-C684-C5A8-0519-E8C70F3EB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E822881-912D-6B69-4E30-10C241E5B2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E7E8382-5D6F-6BF3-3EDD-2456DE8996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843CFEC-64A9-FE81-EC8D-9C8C4F5DF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7CBB-980F-4CE3-9C4A-75BDF67D8886}" type="datetimeFigureOut">
              <a:rPr lang="es-MX" smtClean="0"/>
              <a:t>07/09/2026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F42641F-10DF-F680-6045-DE442B4EC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3AE2E07-169F-E436-4095-3236A26A8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A8F2E-47DA-429D-A75B-2B4F6BE16E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26599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210040-42AE-AA63-1AE3-BD095AF23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70CBF7C-CF5D-A0BC-6273-BA783FA58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7CBB-980F-4CE3-9C4A-75BDF67D8886}" type="datetimeFigureOut">
              <a:rPr lang="es-MX" smtClean="0"/>
              <a:t>07/09/2026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4ACA08C-B4F6-A0D2-75DD-0915DBB05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4A9952A-3B78-5D07-2309-C3D3ED1CB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A8F2E-47DA-429D-A75B-2B4F6BE16E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89887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6A8895-A613-EDAD-E21B-3D5EC20A3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7CBB-980F-4CE3-9C4A-75BDF67D8886}" type="datetimeFigureOut">
              <a:rPr lang="es-MX" smtClean="0"/>
              <a:t>07/09/2026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B5E04F8-AEAF-DD39-867C-029093548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E09CF7A-4952-C0F3-C509-973213644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A8F2E-47DA-429D-A75B-2B4F6BE16E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11917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048DB9-2C51-9BC1-4639-8650F9ED5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A52CA5-0D1C-151D-F522-EE3861DED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71EDF63-32F3-1D76-D76F-E3F3FF6976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D87D78-215B-C66A-CDE6-F743C889B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7CBB-980F-4CE3-9C4A-75BDF67D8886}" type="datetimeFigureOut">
              <a:rPr lang="es-MX" smtClean="0"/>
              <a:t>07/09/2026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8D29443-B0AB-C0C1-CDDD-759AA61CA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3085170-F3EB-3CA6-D09A-D983818F8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A8F2E-47DA-429D-A75B-2B4F6BE16E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7697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4B7E31-8D6F-9778-58DF-60C60DF09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27075D4-B65E-676F-4508-48F5BFAF7F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EDBD4ED-1C17-A817-15BA-E65D7F7242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0D2C4DA-51B3-FF2F-2955-85DDA5A7B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7CBB-980F-4CE3-9C4A-75BDF67D8886}" type="datetimeFigureOut">
              <a:rPr lang="es-MX" smtClean="0"/>
              <a:t>07/09/2026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1AD529A-DDCF-5A05-F084-30273EC7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7380040-4583-ABE3-0796-0D5969923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A8F2E-47DA-429D-A75B-2B4F6BE16E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04391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C6D094-9815-CEA3-79DE-FD2A53205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1033423-8CBF-E188-0A4F-535BC506E5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39391B-AF41-882C-789E-BA6B642E9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7CBB-980F-4CE3-9C4A-75BDF67D8886}" type="datetimeFigureOut">
              <a:rPr lang="es-MX" smtClean="0"/>
              <a:t>07/09/2026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CE6065-A75A-DD72-5B97-C1711E5CC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E78D37B-FE64-A442-BE9D-B8F490DB1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A8F2E-47DA-429D-A75B-2B4F6BE16E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21353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11980C2-BB80-7181-DEE5-A497FAC06F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2F09AA8-10EB-9D30-DF44-1CC21CDC6D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844B8B-627D-0349-8BE7-A03DF7E78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7CBB-980F-4CE3-9C4A-75BDF67D8886}" type="datetimeFigureOut">
              <a:rPr lang="es-MX" smtClean="0"/>
              <a:t>07/09/2026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B34300-32FD-A0C9-A3BF-6ED83CF45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530F53-BE26-09FD-79DF-380028BF8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A8F2E-47DA-429D-A75B-2B4F6BE16E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759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3661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EDFC557-947B-8F01-745E-C25A4D85B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86667F2-93D6-02BA-9D12-9CE311CCCC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3D7ED2-8BAD-4E84-EE07-67B17DA100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1A7CBB-980F-4CE3-9C4A-75BDF67D8886}" type="datetimeFigureOut">
              <a:rPr lang="es-MX" smtClean="0"/>
              <a:t>07/09/2026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2388721-518A-6716-1DEE-2940D133AE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AC9D9B-705A-9CC4-A763-D7076F2AAE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7A8F2E-47DA-429D-A75B-2B4F6BE16E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09232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Rectangle 2">
            <a:extLst>
              <a:ext uri="{FF2B5EF4-FFF2-40B4-BE49-F238E27FC236}">
                <a16:creationId xmlns:a16="http://schemas.microsoft.com/office/drawing/2014/main" id="{E2DD22B4-EB71-B753-0893-64F40707A3C2}"/>
              </a:ext>
            </a:extLst>
          </p:cNvPr>
          <p:cNvSpPr/>
          <p:nvPr/>
        </p:nvSpPr>
        <p:spPr>
          <a:xfrm>
            <a:off x="21416014" y="3326442"/>
            <a:ext cx="1174564" cy="722242"/>
          </a:xfrm>
          <a:prstGeom prst="rect">
            <a:avLst/>
          </a:prstGeom>
          <a:ln>
            <a:noFill/>
          </a:ln>
        </p:spPr>
        <p:txBody>
          <a:bodyPr wrap="square">
            <a:noAutofit/>
          </a:bodyPr>
          <a:lstStyle/>
          <a:p>
            <a:pPr lvl="0" algn="ctr">
              <a:buClr>
                <a:srgbClr val="C00000"/>
              </a:buClr>
              <a:buSzPct val="176000"/>
            </a:pPr>
            <a:r>
              <a:rPr lang="es-MX" sz="800" dirty="0">
                <a:latin typeface="Montserrat" panose="00000500000000000000" pitchFamily="2" charset="0"/>
              </a:rPr>
              <a:t>Oficio de autorización de Arrendamiento al OOAD</a:t>
            </a:r>
          </a:p>
        </p:txBody>
      </p:sp>
      <p:grpSp>
        <p:nvGrpSpPr>
          <p:cNvPr id="143" name="Grupo 142">
            <a:extLst>
              <a:ext uri="{FF2B5EF4-FFF2-40B4-BE49-F238E27FC236}">
                <a16:creationId xmlns:a16="http://schemas.microsoft.com/office/drawing/2014/main" id="{781882A5-A798-7D06-1851-C6D35AB0AC27}"/>
              </a:ext>
            </a:extLst>
          </p:cNvPr>
          <p:cNvGrpSpPr/>
          <p:nvPr/>
        </p:nvGrpSpPr>
        <p:grpSpPr>
          <a:xfrm>
            <a:off x="123013" y="1915530"/>
            <a:ext cx="11839766" cy="3987246"/>
            <a:chOff x="123013" y="1915530"/>
            <a:chExt cx="11839766" cy="3987246"/>
          </a:xfrm>
        </p:grpSpPr>
        <p:cxnSp>
          <p:nvCxnSpPr>
            <p:cNvPr id="10" name="9 Conector recto"/>
            <p:cNvCxnSpPr>
              <a:cxnSpLocks/>
            </p:cNvCxnSpPr>
            <p:nvPr/>
          </p:nvCxnSpPr>
          <p:spPr>
            <a:xfrm flipH="1">
              <a:off x="433774" y="3043635"/>
              <a:ext cx="11254267" cy="0"/>
            </a:xfrm>
            <a:prstGeom prst="line">
              <a:avLst/>
            </a:prstGeom>
            <a:ln w="76200">
              <a:solidFill>
                <a:schemeClr val="accent6">
                  <a:lumMod val="50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Rectangle 2"/>
            <p:cNvSpPr/>
            <p:nvPr/>
          </p:nvSpPr>
          <p:spPr>
            <a:xfrm>
              <a:off x="544900" y="2102293"/>
              <a:ext cx="1113874" cy="466764"/>
            </a:xfrm>
            <a:prstGeom prst="rect">
              <a:avLst/>
            </a:prstGeom>
            <a:ln>
              <a:noFill/>
            </a:ln>
          </p:spPr>
          <p:txBody>
            <a:bodyPr wrap="square">
              <a:noAutofit/>
            </a:bodyPr>
            <a:lstStyle/>
            <a:p>
              <a:pPr lvl="0">
                <a:buClr>
                  <a:srgbClr val="C00000"/>
                </a:buClr>
                <a:buSzPct val="176000"/>
              </a:pPr>
              <a:r>
                <a:rPr lang="es-MX" sz="800" dirty="0">
                  <a:latin typeface="Montserrat" panose="00000500000000000000" pitchFamily="2" charset="0"/>
                </a:rPr>
                <a:t>Solicitud y Justificación del OOAD.</a:t>
              </a:r>
            </a:p>
          </p:txBody>
        </p:sp>
        <p:cxnSp>
          <p:nvCxnSpPr>
            <p:cNvPr id="48" name="47 Conector recto"/>
            <p:cNvCxnSpPr>
              <a:cxnSpLocks/>
            </p:cNvCxnSpPr>
            <p:nvPr/>
          </p:nvCxnSpPr>
          <p:spPr>
            <a:xfrm flipV="1">
              <a:off x="881449" y="2578183"/>
              <a:ext cx="75" cy="456713"/>
            </a:xfrm>
            <a:prstGeom prst="line">
              <a:avLst/>
            </a:prstGeom>
            <a:ln w="28575">
              <a:solidFill>
                <a:srgbClr val="DECEAD"/>
              </a:solidFill>
              <a:headEnd type="oval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" name="Diagrama de flujo: conector 5">
              <a:extLst>
                <a:ext uri="{FF2B5EF4-FFF2-40B4-BE49-F238E27FC236}">
                  <a16:creationId xmlns:a16="http://schemas.microsoft.com/office/drawing/2014/main" id="{05C20CB4-E786-67C4-B901-0FABE7FC9827}"/>
                </a:ext>
              </a:extLst>
            </p:cNvPr>
            <p:cNvSpPr/>
            <p:nvPr/>
          </p:nvSpPr>
          <p:spPr>
            <a:xfrm>
              <a:off x="123013" y="2776095"/>
              <a:ext cx="545571" cy="554105"/>
            </a:xfrm>
            <a:prstGeom prst="flowChartConnector">
              <a:avLst/>
            </a:prstGeom>
            <a:solidFill>
              <a:srgbClr val="DECE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600" dirty="0">
                  <a:solidFill>
                    <a:srgbClr val="245C4F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Inicio</a:t>
              </a:r>
            </a:p>
          </p:txBody>
        </p:sp>
        <p:sp>
          <p:nvSpPr>
            <p:cNvPr id="11" name="Rectangle 2">
              <a:extLst>
                <a:ext uri="{FF2B5EF4-FFF2-40B4-BE49-F238E27FC236}">
                  <a16:creationId xmlns:a16="http://schemas.microsoft.com/office/drawing/2014/main" id="{4BA8C35F-D695-3325-AC96-577D612FE0BA}"/>
                </a:ext>
              </a:extLst>
            </p:cNvPr>
            <p:cNvSpPr/>
            <p:nvPr/>
          </p:nvSpPr>
          <p:spPr>
            <a:xfrm>
              <a:off x="851435" y="3329428"/>
              <a:ext cx="1174564" cy="1046069"/>
            </a:xfrm>
            <a:prstGeom prst="rect">
              <a:avLst/>
            </a:prstGeom>
            <a:ln>
              <a:noFill/>
            </a:ln>
          </p:spPr>
          <p:txBody>
            <a:bodyPr wrap="square">
              <a:noAutofit/>
            </a:bodyPr>
            <a:lstStyle/>
            <a:p>
              <a:pPr lvl="0" algn="ctr">
                <a:buClr>
                  <a:srgbClr val="C00000"/>
                </a:buClr>
                <a:buSzPct val="176000"/>
              </a:pPr>
              <a:r>
                <a:rPr lang="es-MX" sz="800" dirty="0">
                  <a:latin typeface="Montserrat" panose="00000500000000000000" pitchFamily="2" charset="0"/>
                </a:rPr>
                <a:t>OOAD solicita y obtiene disponibilidad de inmuebles federales (INDAABIN).</a:t>
              </a:r>
            </a:p>
          </p:txBody>
        </p:sp>
        <p:sp>
          <p:nvSpPr>
            <p:cNvPr id="12" name="28 Rectángulo">
              <a:extLst>
                <a:ext uri="{FF2B5EF4-FFF2-40B4-BE49-F238E27FC236}">
                  <a16:creationId xmlns:a16="http://schemas.microsoft.com/office/drawing/2014/main" id="{1E8B7D4E-73DB-DFD8-0045-CF6F3605C103}"/>
                </a:ext>
              </a:extLst>
            </p:cNvPr>
            <p:cNvSpPr/>
            <p:nvPr/>
          </p:nvSpPr>
          <p:spPr>
            <a:xfrm>
              <a:off x="1399234" y="3123336"/>
              <a:ext cx="95250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MX" sz="800" b="1" dirty="0">
                  <a:latin typeface="Montserrat" panose="00000500000000000000" pitchFamily="2" charset="0"/>
                </a:rPr>
                <a:t>10 días hábiles</a:t>
              </a:r>
              <a:endParaRPr lang="es-MX" sz="800" b="1" dirty="0"/>
            </a:p>
          </p:txBody>
        </p:sp>
        <p:sp>
          <p:nvSpPr>
            <p:cNvPr id="13" name="Rectangle 2">
              <a:extLst>
                <a:ext uri="{FF2B5EF4-FFF2-40B4-BE49-F238E27FC236}">
                  <a16:creationId xmlns:a16="http://schemas.microsoft.com/office/drawing/2014/main" id="{08ED5095-7ED3-AC44-33CE-AA2A43D6688B}"/>
                </a:ext>
              </a:extLst>
            </p:cNvPr>
            <p:cNvSpPr/>
            <p:nvPr/>
          </p:nvSpPr>
          <p:spPr>
            <a:xfrm>
              <a:off x="1539287" y="2294306"/>
              <a:ext cx="1174564" cy="664691"/>
            </a:xfrm>
            <a:prstGeom prst="rect">
              <a:avLst/>
            </a:prstGeom>
            <a:ln>
              <a:noFill/>
            </a:ln>
          </p:spPr>
          <p:txBody>
            <a:bodyPr wrap="square">
              <a:noAutofit/>
            </a:bodyPr>
            <a:lstStyle/>
            <a:p>
              <a:pPr lvl="0">
                <a:buClr>
                  <a:srgbClr val="C00000"/>
                </a:buClr>
                <a:buSzPct val="176000"/>
              </a:pPr>
              <a:r>
                <a:rPr lang="es-MX" sz="800" dirty="0">
                  <a:latin typeface="Montserrat" panose="00000500000000000000" pitchFamily="2" charset="0"/>
                </a:rPr>
                <a:t>Solicitud de Acuerdo de autorización del HCT.</a:t>
              </a:r>
            </a:p>
          </p:txBody>
        </p:sp>
        <p:cxnSp>
          <p:nvCxnSpPr>
            <p:cNvPr id="14" name="47 Conector recto">
              <a:extLst>
                <a:ext uri="{FF2B5EF4-FFF2-40B4-BE49-F238E27FC236}">
                  <a16:creationId xmlns:a16="http://schemas.microsoft.com/office/drawing/2014/main" id="{DE0A3E21-FFBC-A78B-1B79-FD466933BB4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8774" y="2866654"/>
              <a:ext cx="3569" cy="162415"/>
            </a:xfrm>
            <a:prstGeom prst="line">
              <a:avLst/>
            </a:prstGeom>
            <a:ln w="28575">
              <a:solidFill>
                <a:srgbClr val="DECEAD"/>
              </a:solidFill>
              <a:headEnd type="oval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Rectangle 2">
              <a:extLst>
                <a:ext uri="{FF2B5EF4-FFF2-40B4-BE49-F238E27FC236}">
                  <a16:creationId xmlns:a16="http://schemas.microsoft.com/office/drawing/2014/main" id="{92E9EF54-AE91-6498-F917-4A08F5C55DE9}"/>
                </a:ext>
              </a:extLst>
            </p:cNvPr>
            <p:cNvSpPr/>
            <p:nvPr/>
          </p:nvSpPr>
          <p:spPr>
            <a:xfrm>
              <a:off x="2527344" y="3360420"/>
              <a:ext cx="1174564" cy="1431554"/>
            </a:xfrm>
            <a:prstGeom prst="rect">
              <a:avLst/>
            </a:prstGeom>
            <a:ln>
              <a:noFill/>
            </a:ln>
          </p:spPr>
          <p:txBody>
            <a:bodyPr wrap="square">
              <a:noAutofit/>
            </a:bodyPr>
            <a:lstStyle/>
            <a:p>
              <a:pPr lvl="0">
                <a:buClr>
                  <a:srgbClr val="C00000"/>
                </a:buClr>
                <a:buSzPct val="176000"/>
              </a:pPr>
              <a:r>
                <a:rPr lang="es-MX" sz="800" dirty="0">
                  <a:latin typeface="Montserrat" panose="00000500000000000000" pitchFamily="2" charset="0"/>
                </a:rPr>
                <a:t>DAC comunica Acuerdo HCT al OOAD y éste integra expediente.</a:t>
              </a:r>
            </a:p>
            <a:p>
              <a:pPr lvl="0">
                <a:buClr>
                  <a:srgbClr val="C00000"/>
                </a:buClr>
                <a:buSzPct val="176000"/>
              </a:pPr>
              <a:endParaRPr lang="es-MX" sz="800" dirty="0">
                <a:latin typeface="Montserrat" panose="00000500000000000000" pitchFamily="2" charset="0"/>
              </a:endParaRPr>
            </a:p>
            <a:p>
              <a:pPr>
                <a:buClr>
                  <a:srgbClr val="C00000"/>
                </a:buClr>
                <a:buSzPct val="176000"/>
              </a:pPr>
              <a:r>
                <a:rPr lang="es-MX" sz="800" dirty="0">
                  <a:latin typeface="Montserrat" panose="00000500000000000000" pitchFamily="2" charset="0"/>
                </a:rPr>
                <a:t>CTAA recibe documentación analiza y otorga Visto Bueno.</a:t>
              </a:r>
            </a:p>
            <a:p>
              <a:pPr lvl="0">
                <a:buClr>
                  <a:srgbClr val="C00000"/>
                </a:buClr>
                <a:buSzPct val="176000"/>
              </a:pPr>
              <a:endParaRPr lang="es-MX" sz="800" dirty="0">
                <a:latin typeface="Montserrat" panose="00000500000000000000" pitchFamily="2" charset="0"/>
              </a:endParaRPr>
            </a:p>
            <a:p>
              <a:pPr lvl="0">
                <a:buClr>
                  <a:srgbClr val="C00000"/>
                </a:buClr>
                <a:buSzPct val="176000"/>
              </a:pPr>
              <a:endParaRPr lang="es-MX" sz="800" dirty="0">
                <a:latin typeface="Montserrat" panose="00000500000000000000" pitchFamily="2" charset="0"/>
              </a:endParaRPr>
            </a:p>
          </p:txBody>
        </p:sp>
        <p:cxnSp>
          <p:nvCxnSpPr>
            <p:cNvPr id="23" name="32 Conector recto">
              <a:extLst>
                <a:ext uri="{FF2B5EF4-FFF2-40B4-BE49-F238E27FC236}">
                  <a16:creationId xmlns:a16="http://schemas.microsoft.com/office/drawing/2014/main" id="{8896268B-3A60-2729-A748-B33EDCC3EFC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38221" y="3200397"/>
              <a:ext cx="2677487" cy="5410"/>
            </a:xfrm>
            <a:prstGeom prst="line">
              <a:avLst/>
            </a:prstGeom>
            <a:ln w="19050" cap="flat" cmpd="sng" algn="ctr">
              <a:solidFill>
                <a:srgbClr val="BC945A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42" name="Rectangle 2">
              <a:extLst>
                <a:ext uri="{FF2B5EF4-FFF2-40B4-BE49-F238E27FC236}">
                  <a16:creationId xmlns:a16="http://schemas.microsoft.com/office/drawing/2014/main" id="{13E49DC3-9A24-540D-27E6-EA55D3858363}"/>
                </a:ext>
              </a:extLst>
            </p:cNvPr>
            <p:cNvSpPr/>
            <p:nvPr/>
          </p:nvSpPr>
          <p:spPr>
            <a:xfrm>
              <a:off x="3057086" y="2401143"/>
              <a:ext cx="1049575" cy="329221"/>
            </a:xfrm>
            <a:prstGeom prst="rect">
              <a:avLst/>
            </a:prstGeom>
            <a:ln>
              <a:noFill/>
            </a:ln>
          </p:spPr>
          <p:txBody>
            <a:bodyPr wrap="square">
              <a:noAutofit/>
            </a:bodyPr>
            <a:lstStyle/>
            <a:p>
              <a:pPr lvl="0">
                <a:buClr>
                  <a:srgbClr val="C00000"/>
                </a:buClr>
                <a:buSzPct val="176000"/>
              </a:pPr>
              <a:r>
                <a:rPr lang="es-MX" sz="800" dirty="0">
                  <a:latin typeface="Montserrat" panose="00000500000000000000" pitchFamily="2" charset="0"/>
                </a:rPr>
                <a:t>Se solicita dictamen de Justipreciación</a:t>
              </a:r>
            </a:p>
          </p:txBody>
        </p:sp>
        <p:sp>
          <p:nvSpPr>
            <p:cNvPr id="51" name="Rectangle 2">
              <a:extLst>
                <a:ext uri="{FF2B5EF4-FFF2-40B4-BE49-F238E27FC236}">
                  <a16:creationId xmlns:a16="http://schemas.microsoft.com/office/drawing/2014/main" id="{ADD5EC7B-5C18-A27E-444D-67F2243A4162}"/>
                </a:ext>
              </a:extLst>
            </p:cNvPr>
            <p:cNvSpPr/>
            <p:nvPr/>
          </p:nvSpPr>
          <p:spPr>
            <a:xfrm>
              <a:off x="3970498" y="2190368"/>
              <a:ext cx="1174564" cy="818002"/>
            </a:xfrm>
            <a:prstGeom prst="rect">
              <a:avLst/>
            </a:prstGeom>
            <a:ln>
              <a:noFill/>
            </a:ln>
          </p:spPr>
          <p:txBody>
            <a:bodyPr wrap="square">
              <a:noAutofit/>
            </a:bodyPr>
            <a:lstStyle/>
            <a:p>
              <a:pPr lvl="0" algn="ctr">
                <a:buClr>
                  <a:srgbClr val="C00000"/>
                </a:buClr>
                <a:buSzPct val="176000"/>
              </a:pPr>
              <a:r>
                <a:rPr lang="es-MX" sz="800" dirty="0">
                  <a:latin typeface="Montserrat" panose="00000500000000000000" pitchFamily="2" charset="0"/>
                </a:rPr>
                <a:t>Solicita emisión de cheque (DTE), realiza pago y se incorpora al Sistema del INDAABIN.</a:t>
              </a:r>
            </a:p>
          </p:txBody>
        </p:sp>
        <p:cxnSp>
          <p:nvCxnSpPr>
            <p:cNvPr id="52" name="47 Conector recto">
              <a:extLst>
                <a:ext uri="{FF2B5EF4-FFF2-40B4-BE49-F238E27FC236}">
                  <a16:creationId xmlns:a16="http://schemas.microsoft.com/office/drawing/2014/main" id="{2ABC8B7F-EB84-08EB-BDA1-EC5CB186CA4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534652" y="2861509"/>
              <a:ext cx="642" cy="169331"/>
            </a:xfrm>
            <a:prstGeom prst="line">
              <a:avLst/>
            </a:prstGeom>
            <a:ln w="28575">
              <a:solidFill>
                <a:srgbClr val="DECEAD"/>
              </a:solidFill>
              <a:headEnd type="oval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5" name="Rectangle 2">
              <a:extLst>
                <a:ext uri="{FF2B5EF4-FFF2-40B4-BE49-F238E27FC236}">
                  <a16:creationId xmlns:a16="http://schemas.microsoft.com/office/drawing/2014/main" id="{33D7888D-58B2-5924-BCC3-25A06A6691F3}"/>
                </a:ext>
              </a:extLst>
            </p:cNvPr>
            <p:cNvSpPr/>
            <p:nvPr/>
          </p:nvSpPr>
          <p:spPr>
            <a:xfrm>
              <a:off x="5051360" y="2384092"/>
              <a:ext cx="866789" cy="287022"/>
            </a:xfrm>
            <a:prstGeom prst="rect">
              <a:avLst/>
            </a:prstGeom>
            <a:ln>
              <a:noFill/>
            </a:ln>
          </p:spPr>
          <p:txBody>
            <a:bodyPr wrap="square">
              <a:noAutofit/>
            </a:bodyPr>
            <a:lstStyle/>
            <a:p>
              <a:pPr lvl="0" algn="ctr">
                <a:buClr>
                  <a:srgbClr val="C00000"/>
                </a:buClr>
                <a:buSzPct val="176000"/>
              </a:pPr>
              <a:r>
                <a:rPr lang="es-MX" sz="800" dirty="0">
                  <a:latin typeface="Montserrat" panose="00000500000000000000" pitchFamily="2" charset="0"/>
                </a:rPr>
                <a:t>Perito lleva a cabo visita de verificación</a:t>
              </a:r>
            </a:p>
          </p:txBody>
        </p:sp>
        <p:sp>
          <p:nvSpPr>
            <p:cNvPr id="56" name="28 Rectángulo">
              <a:extLst>
                <a:ext uri="{FF2B5EF4-FFF2-40B4-BE49-F238E27FC236}">
                  <a16:creationId xmlns:a16="http://schemas.microsoft.com/office/drawing/2014/main" id="{41F34844-1938-1B5B-C302-448A0563E24A}"/>
                </a:ext>
              </a:extLst>
            </p:cNvPr>
            <p:cNvSpPr/>
            <p:nvPr/>
          </p:nvSpPr>
          <p:spPr>
            <a:xfrm>
              <a:off x="4586389" y="3360293"/>
              <a:ext cx="9653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MX" sz="800" b="1" dirty="0">
                  <a:latin typeface="Montserrat" panose="00000500000000000000" pitchFamily="2" charset="0"/>
                </a:rPr>
                <a:t>35 días hábiles</a:t>
              </a:r>
              <a:endParaRPr lang="es-MX" sz="800" b="1" dirty="0"/>
            </a:p>
          </p:txBody>
        </p:sp>
        <p:sp>
          <p:nvSpPr>
            <p:cNvPr id="58" name="Rectangle 2">
              <a:extLst>
                <a:ext uri="{FF2B5EF4-FFF2-40B4-BE49-F238E27FC236}">
                  <a16:creationId xmlns:a16="http://schemas.microsoft.com/office/drawing/2014/main" id="{B32F09A1-F905-A2C4-5F96-4F2A5939F057}"/>
                </a:ext>
              </a:extLst>
            </p:cNvPr>
            <p:cNvSpPr/>
            <p:nvPr/>
          </p:nvSpPr>
          <p:spPr>
            <a:xfrm>
              <a:off x="3633732" y="3200397"/>
              <a:ext cx="2707633" cy="375340"/>
            </a:xfrm>
            <a:prstGeom prst="rect">
              <a:avLst/>
            </a:prstGeom>
            <a:ln>
              <a:noFill/>
            </a:ln>
          </p:spPr>
          <p:txBody>
            <a:bodyPr wrap="square">
              <a:noAutofit/>
            </a:bodyPr>
            <a:lstStyle/>
            <a:p>
              <a:pPr lvl="0" algn="ctr">
                <a:buClr>
                  <a:srgbClr val="C00000"/>
                </a:buClr>
                <a:buSzPct val="176000"/>
              </a:pPr>
              <a:r>
                <a:rPr lang="es-MX" sz="800" dirty="0">
                  <a:latin typeface="Montserrat" panose="00000500000000000000" pitchFamily="2" charset="0"/>
                </a:rPr>
                <a:t>Obtiene Dictamen de justipreciación de renta</a:t>
              </a:r>
            </a:p>
          </p:txBody>
        </p:sp>
        <p:cxnSp>
          <p:nvCxnSpPr>
            <p:cNvPr id="59" name="47 Conector recto">
              <a:extLst>
                <a:ext uri="{FF2B5EF4-FFF2-40B4-BE49-F238E27FC236}">
                  <a16:creationId xmlns:a16="http://schemas.microsoft.com/office/drawing/2014/main" id="{B1EB9D61-1C5B-B0BE-5731-765E78228F5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40110" y="2881603"/>
              <a:ext cx="3030" cy="148336"/>
            </a:xfrm>
            <a:prstGeom prst="line">
              <a:avLst/>
            </a:prstGeom>
            <a:ln w="28575">
              <a:solidFill>
                <a:srgbClr val="DECEAD"/>
              </a:solidFill>
              <a:headEnd type="oval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2" name="Rectangle 2">
              <a:extLst>
                <a:ext uri="{FF2B5EF4-FFF2-40B4-BE49-F238E27FC236}">
                  <a16:creationId xmlns:a16="http://schemas.microsoft.com/office/drawing/2014/main" id="{27412936-9C87-4D82-2008-801A455E38F8}"/>
                </a:ext>
              </a:extLst>
            </p:cNvPr>
            <p:cNvSpPr/>
            <p:nvPr/>
          </p:nvSpPr>
          <p:spPr>
            <a:xfrm>
              <a:off x="5854169" y="2439732"/>
              <a:ext cx="797603" cy="329221"/>
            </a:xfrm>
            <a:prstGeom prst="rect">
              <a:avLst/>
            </a:prstGeom>
            <a:ln>
              <a:noFill/>
            </a:ln>
          </p:spPr>
          <p:txBody>
            <a:bodyPr wrap="square">
              <a:noAutofit/>
            </a:bodyPr>
            <a:lstStyle/>
            <a:p>
              <a:pPr lvl="0" algn="ctr">
                <a:buClr>
                  <a:srgbClr val="C00000"/>
                </a:buClr>
                <a:buSzPct val="176000"/>
              </a:pPr>
              <a:r>
                <a:rPr lang="es-MX" sz="800" dirty="0">
                  <a:latin typeface="Montserrat" panose="00000500000000000000" pitchFamily="2" charset="0"/>
                </a:rPr>
                <a:t>INDAABIN emite dictamen</a:t>
              </a:r>
            </a:p>
          </p:txBody>
        </p:sp>
        <p:cxnSp>
          <p:nvCxnSpPr>
            <p:cNvPr id="77" name="32 Conector recto">
              <a:extLst>
                <a:ext uri="{FF2B5EF4-FFF2-40B4-BE49-F238E27FC236}">
                  <a16:creationId xmlns:a16="http://schemas.microsoft.com/office/drawing/2014/main" id="{BDACF327-61AA-D9C6-4F9B-6F62199F21C4}"/>
                </a:ext>
              </a:extLst>
            </p:cNvPr>
            <p:cNvCxnSpPr>
              <a:cxnSpLocks/>
            </p:cNvCxnSpPr>
            <p:nvPr/>
          </p:nvCxnSpPr>
          <p:spPr>
            <a:xfrm>
              <a:off x="7069604" y="2516926"/>
              <a:ext cx="450" cy="877690"/>
            </a:xfrm>
            <a:prstGeom prst="line">
              <a:avLst/>
            </a:prstGeom>
            <a:ln w="28575">
              <a:solidFill>
                <a:srgbClr val="DECEAD"/>
              </a:solidFill>
              <a:headEnd type="oval"/>
              <a:tailEnd type="oval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9" name="Rectangle 2">
              <a:extLst>
                <a:ext uri="{FF2B5EF4-FFF2-40B4-BE49-F238E27FC236}">
                  <a16:creationId xmlns:a16="http://schemas.microsoft.com/office/drawing/2014/main" id="{7DC8BF92-54A1-8E6A-714A-CA1E89158912}"/>
                </a:ext>
              </a:extLst>
            </p:cNvPr>
            <p:cNvSpPr/>
            <p:nvPr/>
          </p:nvSpPr>
          <p:spPr>
            <a:xfrm>
              <a:off x="6541270" y="3442182"/>
              <a:ext cx="1174564" cy="419098"/>
            </a:xfrm>
            <a:prstGeom prst="rect">
              <a:avLst/>
            </a:prstGeom>
            <a:ln>
              <a:noFill/>
            </a:ln>
          </p:spPr>
          <p:txBody>
            <a:bodyPr wrap="square">
              <a:noAutofit/>
            </a:bodyPr>
            <a:lstStyle/>
            <a:p>
              <a:pPr lvl="0">
                <a:buClr>
                  <a:srgbClr val="C00000"/>
                </a:buClr>
                <a:buSzPct val="176000"/>
              </a:pPr>
              <a:r>
                <a:rPr lang="es-MX" sz="800" dirty="0">
                  <a:latin typeface="Montserrat" panose="00000500000000000000" pitchFamily="2" charset="0"/>
                </a:rPr>
                <a:t>OOAD solicita excepción a Tabla SMOI</a:t>
              </a:r>
            </a:p>
          </p:txBody>
        </p:sp>
        <p:sp>
          <p:nvSpPr>
            <p:cNvPr id="81" name="Rectangle 2">
              <a:extLst>
                <a:ext uri="{FF2B5EF4-FFF2-40B4-BE49-F238E27FC236}">
                  <a16:creationId xmlns:a16="http://schemas.microsoft.com/office/drawing/2014/main" id="{E06686C2-A143-335A-A366-155AB691C076}"/>
                </a:ext>
              </a:extLst>
            </p:cNvPr>
            <p:cNvSpPr/>
            <p:nvPr/>
          </p:nvSpPr>
          <p:spPr>
            <a:xfrm>
              <a:off x="6627256" y="1915530"/>
              <a:ext cx="1174564" cy="664691"/>
            </a:xfrm>
            <a:prstGeom prst="rect">
              <a:avLst/>
            </a:prstGeom>
            <a:ln>
              <a:noFill/>
            </a:ln>
          </p:spPr>
          <p:txBody>
            <a:bodyPr wrap="square">
              <a:noAutofit/>
            </a:bodyPr>
            <a:lstStyle/>
            <a:p>
              <a:pPr lvl="0">
                <a:buClr>
                  <a:srgbClr val="C00000"/>
                </a:buClr>
                <a:buSzPct val="176000"/>
              </a:pPr>
              <a:r>
                <a:rPr lang="es-MX" sz="800" dirty="0">
                  <a:latin typeface="Montserrat" panose="00000500000000000000" pitchFamily="2" charset="0"/>
                </a:rPr>
                <a:t>Solicitud dictamen de Disponibilidad Presupuestal previo</a:t>
              </a:r>
            </a:p>
          </p:txBody>
        </p:sp>
        <p:cxnSp>
          <p:nvCxnSpPr>
            <p:cNvPr id="84" name="32 Conector recto">
              <a:extLst>
                <a:ext uri="{FF2B5EF4-FFF2-40B4-BE49-F238E27FC236}">
                  <a16:creationId xmlns:a16="http://schemas.microsoft.com/office/drawing/2014/main" id="{87B61C88-2453-BFAE-EEA7-CCD0678D9913}"/>
                </a:ext>
              </a:extLst>
            </p:cNvPr>
            <p:cNvCxnSpPr>
              <a:cxnSpLocks/>
            </p:cNvCxnSpPr>
            <p:nvPr/>
          </p:nvCxnSpPr>
          <p:spPr>
            <a:xfrm>
              <a:off x="7866777" y="3051544"/>
              <a:ext cx="0" cy="186236"/>
            </a:xfrm>
            <a:prstGeom prst="line">
              <a:avLst/>
            </a:prstGeom>
            <a:ln w="28575">
              <a:solidFill>
                <a:srgbClr val="DECEAD"/>
              </a:solidFill>
              <a:headEnd type="oval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85" name="28 Rectángulo">
              <a:extLst>
                <a:ext uri="{FF2B5EF4-FFF2-40B4-BE49-F238E27FC236}">
                  <a16:creationId xmlns:a16="http://schemas.microsoft.com/office/drawing/2014/main" id="{3835D797-7859-6212-8F7A-2A08BCD06CE3}"/>
                </a:ext>
              </a:extLst>
            </p:cNvPr>
            <p:cNvSpPr/>
            <p:nvPr/>
          </p:nvSpPr>
          <p:spPr>
            <a:xfrm>
              <a:off x="7864355" y="3131088"/>
              <a:ext cx="49244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MX" sz="800" b="1" dirty="0">
                  <a:latin typeface="Montserrat" panose="00000500000000000000" pitchFamily="2" charset="0"/>
                </a:rPr>
                <a:t>5 días</a:t>
              </a:r>
              <a:endParaRPr lang="es-MX" sz="800" b="1" dirty="0"/>
            </a:p>
          </p:txBody>
        </p:sp>
        <p:sp>
          <p:nvSpPr>
            <p:cNvPr id="86" name="Rectangle 2">
              <a:extLst>
                <a:ext uri="{FF2B5EF4-FFF2-40B4-BE49-F238E27FC236}">
                  <a16:creationId xmlns:a16="http://schemas.microsoft.com/office/drawing/2014/main" id="{A43DA138-0463-84B0-55DA-F4102EF48026}"/>
                </a:ext>
              </a:extLst>
            </p:cNvPr>
            <p:cNvSpPr/>
            <p:nvPr/>
          </p:nvSpPr>
          <p:spPr>
            <a:xfrm>
              <a:off x="7525739" y="3313529"/>
              <a:ext cx="1033299" cy="419098"/>
            </a:xfrm>
            <a:prstGeom prst="rect">
              <a:avLst/>
            </a:prstGeom>
            <a:ln>
              <a:noFill/>
            </a:ln>
          </p:spPr>
          <p:txBody>
            <a:bodyPr wrap="square">
              <a:noAutofit/>
            </a:bodyPr>
            <a:lstStyle/>
            <a:p>
              <a:pPr lvl="0" algn="ctr">
                <a:buClr>
                  <a:srgbClr val="C00000"/>
                </a:buClr>
                <a:buSzPct val="176000"/>
              </a:pPr>
              <a:r>
                <a:rPr lang="es-MX" sz="800" dirty="0">
                  <a:latin typeface="Montserrat" panose="00000500000000000000" pitchFamily="2" charset="0"/>
                </a:rPr>
                <a:t>Oficio de Determinación del DA</a:t>
              </a:r>
            </a:p>
          </p:txBody>
        </p:sp>
        <p:sp>
          <p:nvSpPr>
            <p:cNvPr id="90" name="28 Rectángulo">
              <a:extLst>
                <a:ext uri="{FF2B5EF4-FFF2-40B4-BE49-F238E27FC236}">
                  <a16:creationId xmlns:a16="http://schemas.microsoft.com/office/drawing/2014/main" id="{833F8329-A2CA-22D0-0BC2-9DBF6FE29BFF}"/>
                </a:ext>
              </a:extLst>
            </p:cNvPr>
            <p:cNvSpPr/>
            <p:nvPr/>
          </p:nvSpPr>
          <p:spPr>
            <a:xfrm>
              <a:off x="8566544" y="2698766"/>
              <a:ext cx="41710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MX" sz="800" b="1" dirty="0">
                  <a:latin typeface="Montserrat" panose="00000500000000000000" pitchFamily="2" charset="0"/>
                </a:rPr>
                <a:t>1 día</a:t>
              </a:r>
              <a:endParaRPr lang="es-MX" sz="800" b="1" dirty="0"/>
            </a:p>
          </p:txBody>
        </p:sp>
        <p:sp>
          <p:nvSpPr>
            <p:cNvPr id="91" name="Rectangle 2">
              <a:extLst>
                <a:ext uri="{FF2B5EF4-FFF2-40B4-BE49-F238E27FC236}">
                  <a16:creationId xmlns:a16="http://schemas.microsoft.com/office/drawing/2014/main" id="{BD910575-4B36-5E09-2206-7504F284E650}"/>
                </a:ext>
              </a:extLst>
            </p:cNvPr>
            <p:cNvSpPr/>
            <p:nvPr/>
          </p:nvSpPr>
          <p:spPr>
            <a:xfrm>
              <a:off x="9422213" y="2374050"/>
              <a:ext cx="1616510" cy="465509"/>
            </a:xfrm>
            <a:prstGeom prst="rect">
              <a:avLst/>
            </a:prstGeom>
            <a:ln>
              <a:noFill/>
            </a:ln>
          </p:spPr>
          <p:txBody>
            <a:bodyPr wrap="square">
              <a:noAutofit/>
            </a:bodyPr>
            <a:lstStyle/>
            <a:p>
              <a:pPr lvl="0" algn="ctr">
                <a:buClr>
                  <a:srgbClr val="C00000"/>
                </a:buClr>
                <a:buSzPct val="176000"/>
              </a:pPr>
              <a:r>
                <a:rPr lang="es-MX" sz="800" dirty="0">
                  <a:latin typeface="Montserrat" panose="00000500000000000000" pitchFamily="2" charset="0"/>
                </a:rPr>
                <a:t>Obtiene autorización de nuevo arrendamiento INDAABIN</a:t>
              </a:r>
            </a:p>
          </p:txBody>
        </p:sp>
        <p:cxnSp>
          <p:nvCxnSpPr>
            <p:cNvPr id="93" name="47 Conector recto">
              <a:extLst>
                <a:ext uri="{FF2B5EF4-FFF2-40B4-BE49-F238E27FC236}">
                  <a16:creationId xmlns:a16="http://schemas.microsoft.com/office/drawing/2014/main" id="{22E365EC-3E15-7C14-4231-9CBBF587442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35455" y="2767003"/>
              <a:ext cx="3030" cy="265716"/>
            </a:xfrm>
            <a:prstGeom prst="line">
              <a:avLst/>
            </a:prstGeom>
            <a:ln w="28575">
              <a:solidFill>
                <a:srgbClr val="DECEAD"/>
              </a:solidFill>
              <a:headEnd type="oval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95" name="28 Rectángulo">
              <a:extLst>
                <a:ext uri="{FF2B5EF4-FFF2-40B4-BE49-F238E27FC236}">
                  <a16:creationId xmlns:a16="http://schemas.microsoft.com/office/drawing/2014/main" id="{ACAA7ECA-7B36-52B8-C035-2E1C00F79415}"/>
                </a:ext>
              </a:extLst>
            </p:cNvPr>
            <p:cNvSpPr/>
            <p:nvPr/>
          </p:nvSpPr>
          <p:spPr>
            <a:xfrm>
              <a:off x="10906307" y="3195962"/>
              <a:ext cx="41710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MX" sz="800" b="1" dirty="0">
                  <a:latin typeface="Montserrat" panose="00000500000000000000" pitchFamily="2" charset="0"/>
                </a:rPr>
                <a:t>1 día</a:t>
              </a:r>
              <a:endParaRPr lang="es-MX" sz="800" b="1" dirty="0"/>
            </a:p>
          </p:txBody>
        </p:sp>
        <p:sp>
          <p:nvSpPr>
            <p:cNvPr id="96" name="Rectangle 2">
              <a:extLst>
                <a:ext uri="{FF2B5EF4-FFF2-40B4-BE49-F238E27FC236}">
                  <a16:creationId xmlns:a16="http://schemas.microsoft.com/office/drawing/2014/main" id="{0CB5722F-C5B1-79D5-C1C5-D6965A6E3765}"/>
                </a:ext>
              </a:extLst>
            </p:cNvPr>
            <p:cNvSpPr/>
            <p:nvPr/>
          </p:nvSpPr>
          <p:spPr>
            <a:xfrm>
              <a:off x="10639962" y="3403627"/>
              <a:ext cx="1174564" cy="722242"/>
            </a:xfrm>
            <a:prstGeom prst="rect">
              <a:avLst/>
            </a:prstGeom>
            <a:ln>
              <a:noFill/>
            </a:ln>
          </p:spPr>
          <p:txBody>
            <a:bodyPr wrap="square">
              <a:noAutofit/>
            </a:bodyPr>
            <a:lstStyle/>
            <a:p>
              <a:pPr lvl="0" algn="ctr">
                <a:buClr>
                  <a:srgbClr val="C00000"/>
                </a:buClr>
                <a:buSzPct val="176000"/>
              </a:pPr>
              <a:r>
                <a:rPr lang="es-MX" sz="800" dirty="0">
                  <a:latin typeface="Montserrat" panose="00000500000000000000" pitchFamily="2" charset="0"/>
                </a:rPr>
                <a:t>Oficio de autorización de Arrendamiento al OOAD</a:t>
              </a:r>
            </a:p>
          </p:txBody>
        </p:sp>
        <p:cxnSp>
          <p:nvCxnSpPr>
            <p:cNvPr id="102" name="32 Conector recto">
              <a:extLst>
                <a:ext uri="{FF2B5EF4-FFF2-40B4-BE49-F238E27FC236}">
                  <a16:creationId xmlns:a16="http://schemas.microsoft.com/office/drawing/2014/main" id="{684E35E4-43FC-DD07-EFAE-DBF58ABD655C}"/>
                </a:ext>
              </a:extLst>
            </p:cNvPr>
            <p:cNvCxnSpPr>
              <a:cxnSpLocks/>
            </p:cNvCxnSpPr>
            <p:nvPr/>
          </p:nvCxnSpPr>
          <p:spPr>
            <a:xfrm>
              <a:off x="10922509" y="3054675"/>
              <a:ext cx="0" cy="274753"/>
            </a:xfrm>
            <a:prstGeom prst="line">
              <a:avLst/>
            </a:prstGeom>
            <a:ln w="28575">
              <a:solidFill>
                <a:srgbClr val="DECEAD"/>
              </a:solidFill>
              <a:headEnd type="oval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05" name="Diagrama de flujo: conector 104">
              <a:extLst>
                <a:ext uri="{FF2B5EF4-FFF2-40B4-BE49-F238E27FC236}">
                  <a16:creationId xmlns:a16="http://schemas.microsoft.com/office/drawing/2014/main" id="{A5443913-863F-0CFA-AEA5-F5C63042BBED}"/>
                </a:ext>
              </a:extLst>
            </p:cNvPr>
            <p:cNvSpPr/>
            <p:nvPr/>
          </p:nvSpPr>
          <p:spPr>
            <a:xfrm>
              <a:off x="11417208" y="2766582"/>
              <a:ext cx="545571" cy="554105"/>
            </a:xfrm>
            <a:prstGeom prst="flowChartConnector">
              <a:avLst/>
            </a:prstGeom>
            <a:solidFill>
              <a:srgbClr val="DECE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600" dirty="0">
                  <a:solidFill>
                    <a:srgbClr val="245C4F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Fin</a:t>
              </a:r>
            </a:p>
          </p:txBody>
        </p:sp>
        <p:cxnSp>
          <p:nvCxnSpPr>
            <p:cNvPr id="107" name="32 Conector recto">
              <a:extLst>
                <a:ext uri="{FF2B5EF4-FFF2-40B4-BE49-F238E27FC236}">
                  <a16:creationId xmlns:a16="http://schemas.microsoft.com/office/drawing/2014/main" id="{87BEDC33-A2DF-7C0B-82EA-8D1176B13BD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86755" y="5516529"/>
              <a:ext cx="2677487" cy="5410"/>
            </a:xfrm>
            <a:prstGeom prst="line">
              <a:avLst/>
            </a:prstGeom>
            <a:ln w="19050" cap="flat" cmpd="sng" algn="ctr">
              <a:solidFill>
                <a:srgbClr val="BC945A"/>
              </a:solidFill>
              <a:prstDash val="dash"/>
              <a:round/>
              <a:headEnd type="oval" w="med" len="med"/>
              <a:tailEnd type="oval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08" name="Rectangle 2">
              <a:extLst>
                <a:ext uri="{FF2B5EF4-FFF2-40B4-BE49-F238E27FC236}">
                  <a16:creationId xmlns:a16="http://schemas.microsoft.com/office/drawing/2014/main" id="{7BE4DD1F-9138-6A7D-2E3D-87D587872CBD}"/>
                </a:ext>
              </a:extLst>
            </p:cNvPr>
            <p:cNvSpPr/>
            <p:nvPr/>
          </p:nvSpPr>
          <p:spPr>
            <a:xfrm>
              <a:off x="7926614" y="5562236"/>
              <a:ext cx="2707633" cy="340540"/>
            </a:xfrm>
            <a:prstGeom prst="rect">
              <a:avLst/>
            </a:prstGeom>
            <a:ln>
              <a:noFill/>
            </a:ln>
          </p:spPr>
          <p:txBody>
            <a:bodyPr wrap="square">
              <a:noAutofit/>
            </a:bodyPr>
            <a:lstStyle/>
            <a:p>
              <a:pPr lvl="0" algn="ctr">
                <a:buClr>
                  <a:srgbClr val="C00000"/>
                </a:buClr>
                <a:buSzPct val="176000"/>
              </a:pPr>
              <a:r>
                <a:rPr lang="es-MX" sz="1000" dirty="0">
                  <a:latin typeface="Montserrat" panose="00000500000000000000" pitchFamily="2" charset="0"/>
                </a:rPr>
                <a:t>Total estimado de</a:t>
              </a:r>
            </a:p>
            <a:p>
              <a:pPr lvl="0" algn="ctr">
                <a:buClr>
                  <a:srgbClr val="C00000"/>
                </a:buClr>
                <a:buSzPct val="176000"/>
              </a:pPr>
              <a:r>
                <a:rPr lang="es-MX" sz="1000" dirty="0">
                  <a:latin typeface="Montserrat" panose="00000500000000000000" pitchFamily="2" charset="0"/>
                </a:rPr>
                <a:t>días hábiles de gestión</a:t>
              </a:r>
            </a:p>
          </p:txBody>
        </p:sp>
        <p:sp>
          <p:nvSpPr>
            <p:cNvPr id="109" name="28 Rectángulo">
              <a:extLst>
                <a:ext uri="{FF2B5EF4-FFF2-40B4-BE49-F238E27FC236}">
                  <a16:creationId xmlns:a16="http://schemas.microsoft.com/office/drawing/2014/main" id="{BC70D975-6B3F-047D-D434-D348C23A550D}"/>
                </a:ext>
              </a:extLst>
            </p:cNvPr>
            <p:cNvSpPr/>
            <p:nvPr/>
          </p:nvSpPr>
          <p:spPr>
            <a:xfrm>
              <a:off x="9032539" y="5278036"/>
              <a:ext cx="34496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MX" sz="1000" b="1" dirty="0">
                  <a:latin typeface="Montserrat" panose="00000500000000000000" pitchFamily="2" charset="0"/>
                </a:rPr>
                <a:t>82</a:t>
              </a:r>
              <a:endParaRPr lang="es-MX" sz="1000" b="1" dirty="0"/>
            </a:p>
          </p:txBody>
        </p:sp>
        <p:cxnSp>
          <p:nvCxnSpPr>
            <p:cNvPr id="117" name="32 Conector recto">
              <a:extLst>
                <a:ext uri="{FF2B5EF4-FFF2-40B4-BE49-F238E27FC236}">
                  <a16:creationId xmlns:a16="http://schemas.microsoft.com/office/drawing/2014/main" id="{2A6B4C65-8477-BBBE-9D06-645208FA9428}"/>
                </a:ext>
              </a:extLst>
            </p:cNvPr>
            <p:cNvCxnSpPr>
              <a:cxnSpLocks/>
            </p:cNvCxnSpPr>
            <p:nvPr/>
          </p:nvCxnSpPr>
          <p:spPr>
            <a:xfrm>
              <a:off x="914359" y="3310702"/>
              <a:ext cx="1932186" cy="7750"/>
            </a:xfrm>
            <a:prstGeom prst="line">
              <a:avLst/>
            </a:prstGeom>
            <a:ln w="19050" cap="flat" cmpd="sng" algn="ctr">
              <a:solidFill>
                <a:srgbClr val="BC945A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20" name="32 Conector recto">
              <a:extLst>
                <a:ext uri="{FF2B5EF4-FFF2-40B4-BE49-F238E27FC236}">
                  <a16:creationId xmlns:a16="http://schemas.microsoft.com/office/drawing/2014/main" id="{5EB95E3C-6314-72F4-0F45-8D95E9F35F2D}"/>
                </a:ext>
              </a:extLst>
            </p:cNvPr>
            <p:cNvCxnSpPr>
              <a:cxnSpLocks/>
            </p:cNvCxnSpPr>
            <p:nvPr/>
          </p:nvCxnSpPr>
          <p:spPr>
            <a:xfrm>
              <a:off x="1205379" y="3055447"/>
              <a:ext cx="0" cy="137376"/>
            </a:xfrm>
            <a:prstGeom prst="line">
              <a:avLst/>
            </a:prstGeom>
            <a:ln w="28575">
              <a:solidFill>
                <a:srgbClr val="DECEAD"/>
              </a:solidFill>
              <a:headEnd type="oval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8" name="32 Conector recto">
              <a:extLst>
                <a:ext uri="{FF2B5EF4-FFF2-40B4-BE49-F238E27FC236}">
                  <a16:creationId xmlns:a16="http://schemas.microsoft.com/office/drawing/2014/main" id="{5FC6CB43-9CD7-5067-186B-5CC919660ECB}"/>
                </a:ext>
              </a:extLst>
            </p:cNvPr>
            <p:cNvCxnSpPr>
              <a:cxnSpLocks/>
            </p:cNvCxnSpPr>
            <p:nvPr/>
          </p:nvCxnSpPr>
          <p:spPr>
            <a:xfrm>
              <a:off x="2818279" y="3051544"/>
              <a:ext cx="0" cy="186236"/>
            </a:xfrm>
            <a:prstGeom prst="line">
              <a:avLst/>
            </a:prstGeom>
            <a:ln w="28575">
              <a:solidFill>
                <a:srgbClr val="DECEAD"/>
              </a:solidFill>
              <a:headEnd type="oval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34" name="28 Rectángulo">
              <a:extLst>
                <a:ext uri="{FF2B5EF4-FFF2-40B4-BE49-F238E27FC236}">
                  <a16:creationId xmlns:a16="http://schemas.microsoft.com/office/drawing/2014/main" id="{0E05EF0F-82CE-D166-EC96-DDABF44A7369}"/>
                </a:ext>
              </a:extLst>
            </p:cNvPr>
            <p:cNvSpPr/>
            <p:nvPr/>
          </p:nvSpPr>
          <p:spPr>
            <a:xfrm>
              <a:off x="7069604" y="2763805"/>
              <a:ext cx="53251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MX" sz="800" b="1" dirty="0">
                  <a:latin typeface="Montserrat" panose="00000500000000000000" pitchFamily="2" charset="0"/>
                </a:rPr>
                <a:t>15 días</a:t>
              </a:r>
              <a:endParaRPr lang="es-MX" sz="800" b="1" dirty="0"/>
            </a:p>
          </p:txBody>
        </p:sp>
        <p:sp>
          <p:nvSpPr>
            <p:cNvPr id="137" name="Rectangle 2">
              <a:extLst>
                <a:ext uri="{FF2B5EF4-FFF2-40B4-BE49-F238E27FC236}">
                  <a16:creationId xmlns:a16="http://schemas.microsoft.com/office/drawing/2014/main" id="{92BEECA7-6332-044C-197E-8CC96487BC2B}"/>
                </a:ext>
              </a:extLst>
            </p:cNvPr>
            <p:cNvSpPr/>
            <p:nvPr/>
          </p:nvSpPr>
          <p:spPr>
            <a:xfrm>
              <a:off x="8031420" y="2036111"/>
              <a:ext cx="1174564" cy="664691"/>
            </a:xfrm>
            <a:prstGeom prst="rect">
              <a:avLst/>
            </a:prstGeom>
            <a:ln>
              <a:noFill/>
            </a:ln>
          </p:spPr>
          <p:txBody>
            <a:bodyPr wrap="square">
              <a:noAutofit/>
            </a:bodyPr>
            <a:lstStyle/>
            <a:p>
              <a:pPr lvl="0">
                <a:buClr>
                  <a:srgbClr val="C00000"/>
                </a:buClr>
                <a:buSzPct val="176000"/>
              </a:pPr>
              <a:r>
                <a:rPr lang="es-MX" sz="800" dirty="0">
                  <a:latin typeface="Montserrat" panose="00000500000000000000" pitchFamily="2" charset="0"/>
                </a:rPr>
                <a:t>Se solicita a INDAABIN autorización de nuevo arrendamiento</a:t>
              </a:r>
            </a:p>
          </p:txBody>
        </p:sp>
        <p:cxnSp>
          <p:nvCxnSpPr>
            <p:cNvPr id="138" name="47 Conector recto">
              <a:extLst>
                <a:ext uri="{FF2B5EF4-FFF2-40B4-BE49-F238E27FC236}">
                  <a16:creationId xmlns:a16="http://schemas.microsoft.com/office/drawing/2014/main" id="{ECABB6B2-77E2-7541-74DF-722D6714C3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330948" y="2823187"/>
              <a:ext cx="0" cy="234954"/>
            </a:xfrm>
            <a:prstGeom prst="line">
              <a:avLst/>
            </a:prstGeom>
            <a:ln w="28575">
              <a:solidFill>
                <a:srgbClr val="DECEAD"/>
              </a:solidFill>
              <a:headEnd type="oval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32 Conector recto">
              <a:extLst>
                <a:ext uri="{FF2B5EF4-FFF2-40B4-BE49-F238E27FC236}">
                  <a16:creationId xmlns:a16="http://schemas.microsoft.com/office/drawing/2014/main" id="{760C6313-C2BC-EC54-805B-563E40AFC390}"/>
                </a:ext>
              </a:extLst>
            </p:cNvPr>
            <p:cNvCxnSpPr>
              <a:cxnSpLocks/>
            </p:cNvCxnSpPr>
            <p:nvPr/>
          </p:nvCxnSpPr>
          <p:spPr>
            <a:xfrm>
              <a:off x="8428550" y="3174000"/>
              <a:ext cx="1932186" cy="7750"/>
            </a:xfrm>
            <a:prstGeom prst="line">
              <a:avLst/>
            </a:prstGeom>
            <a:ln w="19050" cap="flat" cmpd="sng" algn="ctr">
              <a:solidFill>
                <a:srgbClr val="BC945A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42" name="28 Rectángulo">
              <a:extLst>
                <a:ext uri="{FF2B5EF4-FFF2-40B4-BE49-F238E27FC236}">
                  <a16:creationId xmlns:a16="http://schemas.microsoft.com/office/drawing/2014/main" id="{EE16587F-C64D-EA88-2D17-FC672E2382EB}"/>
                </a:ext>
              </a:extLst>
            </p:cNvPr>
            <p:cNvSpPr/>
            <p:nvPr/>
          </p:nvSpPr>
          <p:spPr>
            <a:xfrm>
              <a:off x="8951472" y="3215669"/>
              <a:ext cx="82747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MX" sz="1000" b="1" dirty="0">
                  <a:latin typeface="Montserrat" panose="00000500000000000000" pitchFamily="2" charset="0"/>
                </a:rPr>
                <a:t>15 hábiles</a:t>
              </a:r>
              <a:endParaRPr lang="es-MX" sz="1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6701713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FC40514576DC947BAEBBDF5BDD40471" ma:contentTypeVersion="0" ma:contentTypeDescription="Crear nuevo documento." ma:contentTypeScope="" ma:versionID="9b7ce7813e576887b748dd512648e81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d95ec8839738648b4dc2509926d99eb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85AA2DE-7AD8-4BBC-BCAE-353AD2EF739D}">
  <ds:schemaRefs>
    <ds:schemaRef ds:uri="http://purl.org/dc/elements/1.1/"/>
    <ds:schemaRef ds:uri="http://purl.org/dc/dcmitype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38413640-19F5-40A9-982B-6C0DDCA8CE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370E575-137A-44F4-96BC-B496D87E549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11638</TotalTime>
  <Words>154</Words>
  <Application>Microsoft Office PowerPoint</Application>
  <PresentationFormat>Panorámica</PresentationFormat>
  <Paragraphs>30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Montserrat</vt:lpstr>
      <vt:lpstr>Noto Sans</vt:lpstr>
      <vt:lpstr>Tema de Office</vt:lpstr>
      <vt:lpstr>Diseño personalizado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Guillermo Enrique Gomez Parra</cp:lastModifiedBy>
  <cp:revision>363</cp:revision>
  <cp:lastPrinted>2025-12-19T01:32:37Z</cp:lastPrinted>
  <dcterms:created xsi:type="dcterms:W3CDTF">2021-12-30T20:32:01Z</dcterms:created>
  <dcterms:modified xsi:type="dcterms:W3CDTF">2026-09-07T19:09:18Z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0x0101003FC40514576DC947BAEBBDF5BDD40471</vt:lpwstr>
  </property>
</Properties>
</file>