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sldIdLst>
    <p:sldId id="1164" r:id="rId2"/>
    <p:sldId id="1165" r:id="rId3"/>
    <p:sldId id="1166" r:id="rId4"/>
    <p:sldId id="1169" r:id="rId5"/>
    <p:sldId id="1170" r:id="rId6"/>
    <p:sldId id="1171" r:id="rId7"/>
    <p:sldId id="1175" r:id="rId8"/>
    <p:sldId id="1174" r:id="rId9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6" userDrawn="1">
          <p15:clr>
            <a:srgbClr val="A4A3A4"/>
          </p15:clr>
        </p15:guide>
        <p15:guide id="2" pos="5329" userDrawn="1">
          <p15:clr>
            <a:srgbClr val="A4A3A4"/>
          </p15:clr>
        </p15:guide>
        <p15:guide id="3" pos="612" userDrawn="1">
          <p15:clr>
            <a:srgbClr val="A4A3A4"/>
          </p15:clr>
        </p15:guide>
        <p15:guide id="4" orient="horz" pos="958" userDrawn="1">
          <p15:clr>
            <a:srgbClr val="A4A3A4"/>
          </p15:clr>
        </p15:guide>
        <p15:guide id="5" pos="181" userDrawn="1">
          <p15:clr>
            <a:srgbClr val="A4A3A4"/>
          </p15:clr>
        </p15:guide>
        <p15:guide id="6" pos="553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ECER MORENO" initials="E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1D43"/>
    <a:srgbClr val="38781A"/>
    <a:srgbClr val="EF6536"/>
    <a:srgbClr val="CC9B00"/>
    <a:srgbClr val="285D55"/>
    <a:srgbClr val="C1A77D"/>
    <a:srgbClr val="B39461"/>
    <a:srgbClr val="CEBA99"/>
    <a:srgbClr val="A42145"/>
    <a:srgbClr val="A31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8" autoAdjust="0"/>
    <p:restoredTop sz="99568" autoAdjust="0"/>
  </p:normalViewPr>
  <p:slideViewPr>
    <p:cSldViewPr snapToGrid="0">
      <p:cViewPr>
        <p:scale>
          <a:sx n="80" d="100"/>
          <a:sy n="80" d="100"/>
        </p:scale>
        <p:origin x="-1608" y="-258"/>
      </p:cViewPr>
      <p:guideLst>
        <p:guide orient="horz" pos="436"/>
        <p:guide orient="horz" pos="958"/>
        <p:guide pos="5329"/>
        <p:guide pos="612"/>
        <p:guide pos="181"/>
        <p:guide pos="55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6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541666666666664"/>
          <c:y val="0.25937500000000002"/>
          <c:w val="0.49375000000000002"/>
          <c:h val="0.74062499999999998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Cédula Anexo 3</c:v>
                </c:pt>
              </c:strCache>
            </c:strRef>
          </c:tx>
          <c:dPt>
            <c:idx val="0"/>
            <c:bubble3D val="0"/>
            <c:spPr>
              <a:solidFill>
                <a:srgbClr val="38781A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cat>
            <c:strRef>
              <c:f>Hoja1!$A$2:$A$3</c:f>
              <c:strCache>
                <c:ptCount val="2"/>
                <c:pt idx="0">
                  <c:v>Entregado</c:v>
                </c:pt>
                <c:pt idx="1">
                  <c:v>No Entregado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20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Comprometido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32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Hoja1!$A$2:$A$37</c:f>
              <c:strCache>
                <c:ptCount val="36"/>
                <c:pt idx="0">
                  <c:v>Zacatecas (8)</c:v>
                </c:pt>
                <c:pt idx="1">
                  <c:v>Yucatán (1)</c:v>
                </c:pt>
                <c:pt idx="2">
                  <c:v>Veracruz Sur (14)</c:v>
                </c:pt>
                <c:pt idx="3">
                  <c:v>Veracrurz Norte (13)</c:v>
                </c:pt>
                <c:pt idx="4">
                  <c:v>Tlaxcala (2)</c:v>
                </c:pt>
                <c:pt idx="5">
                  <c:v>Tamaulipas (10)</c:v>
                </c:pt>
                <c:pt idx="6">
                  <c:v>Tabasco (1)</c:v>
                </c:pt>
                <c:pt idx="7">
                  <c:v>Sonora (19)</c:v>
                </c:pt>
                <c:pt idx="8">
                  <c:v>Sinaloa (12)</c:v>
                </c:pt>
                <c:pt idx="9">
                  <c:v>San Luis Posotí (4)</c:v>
                </c:pt>
                <c:pt idx="10">
                  <c:v>Quintana Roo (3)</c:v>
                </c:pt>
                <c:pt idx="11">
                  <c:v>Querétaro (8)</c:v>
                </c:pt>
                <c:pt idx="12">
                  <c:v>Puebla (10)</c:v>
                </c:pt>
                <c:pt idx="13">
                  <c:v>Oaxaca (16)</c:v>
                </c:pt>
                <c:pt idx="14">
                  <c:v>Nuevo León (6)</c:v>
                </c:pt>
                <c:pt idx="15">
                  <c:v>Nivel Central (5)</c:v>
                </c:pt>
                <c:pt idx="16">
                  <c:v>Nayarit (1)</c:v>
                </c:pt>
                <c:pt idx="17">
                  <c:v>Morelos (4)</c:v>
                </c:pt>
                <c:pt idx="18">
                  <c:v>Michoacán (9)</c:v>
                </c:pt>
                <c:pt idx="19">
                  <c:v>Jalisco (35)</c:v>
                </c:pt>
                <c:pt idx="20">
                  <c:v>Hidalgo (2)</c:v>
                </c:pt>
                <c:pt idx="21">
                  <c:v>Guerrero (7)</c:v>
                </c:pt>
                <c:pt idx="22">
                  <c:v>Guanajuato (9)</c:v>
                </c:pt>
                <c:pt idx="23">
                  <c:v>Edo Mex Pte (10)</c:v>
                </c:pt>
                <c:pt idx="24">
                  <c:v>Edo Mex Ote (1)</c:v>
                </c:pt>
                <c:pt idx="25">
                  <c:v>Durango (14)</c:v>
                </c:pt>
                <c:pt idx="26">
                  <c:v>DF Sur (5)</c:v>
                </c:pt>
                <c:pt idx="27">
                  <c:v>DF Norte (2)</c:v>
                </c:pt>
                <c:pt idx="28">
                  <c:v>Colima (4)</c:v>
                </c:pt>
                <c:pt idx="29">
                  <c:v>Coahuila (10)</c:v>
                </c:pt>
                <c:pt idx="30">
                  <c:v>Chihuahua (17)</c:v>
                </c:pt>
                <c:pt idx="31">
                  <c:v>Chiapas (7)</c:v>
                </c:pt>
                <c:pt idx="32">
                  <c:v>Campeche (0)</c:v>
                </c:pt>
                <c:pt idx="33">
                  <c:v>Baja California Sur (5)</c:v>
                </c:pt>
                <c:pt idx="34">
                  <c:v>Baja California (3)</c:v>
                </c:pt>
                <c:pt idx="35">
                  <c:v>Aguascalientes (5)</c:v>
                </c:pt>
              </c:strCache>
            </c:strRef>
          </c:cat>
          <c:val>
            <c:numRef>
              <c:f>Hoja1!$B$2:$B$37</c:f>
              <c:numCache>
                <c:formatCode>General</c:formatCode>
                <c:ptCount val="36"/>
                <c:pt idx="0">
                  <c:v>8</c:v>
                </c:pt>
                <c:pt idx="1">
                  <c:v>1</c:v>
                </c:pt>
                <c:pt idx="2">
                  <c:v>13</c:v>
                </c:pt>
                <c:pt idx="3">
                  <c:v>13</c:v>
                </c:pt>
                <c:pt idx="4">
                  <c:v>2</c:v>
                </c:pt>
                <c:pt idx="5">
                  <c:v>10</c:v>
                </c:pt>
                <c:pt idx="6">
                  <c:v>1</c:v>
                </c:pt>
                <c:pt idx="7">
                  <c:v>19</c:v>
                </c:pt>
                <c:pt idx="8">
                  <c:v>12</c:v>
                </c:pt>
                <c:pt idx="9">
                  <c:v>4</c:v>
                </c:pt>
                <c:pt idx="10">
                  <c:v>3</c:v>
                </c:pt>
                <c:pt idx="11">
                  <c:v>8</c:v>
                </c:pt>
                <c:pt idx="12">
                  <c:v>10</c:v>
                </c:pt>
                <c:pt idx="13">
                  <c:v>16</c:v>
                </c:pt>
                <c:pt idx="14">
                  <c:v>6</c:v>
                </c:pt>
                <c:pt idx="15">
                  <c:v>5</c:v>
                </c:pt>
                <c:pt idx="16">
                  <c:v>1</c:v>
                </c:pt>
                <c:pt idx="17">
                  <c:v>4</c:v>
                </c:pt>
                <c:pt idx="18">
                  <c:v>9</c:v>
                </c:pt>
                <c:pt idx="19">
                  <c:v>15</c:v>
                </c:pt>
                <c:pt idx="20">
                  <c:v>2</c:v>
                </c:pt>
                <c:pt idx="21">
                  <c:v>7</c:v>
                </c:pt>
                <c:pt idx="22">
                  <c:v>9</c:v>
                </c:pt>
                <c:pt idx="23">
                  <c:v>10</c:v>
                </c:pt>
                <c:pt idx="24">
                  <c:v>1</c:v>
                </c:pt>
                <c:pt idx="25">
                  <c:v>14</c:v>
                </c:pt>
                <c:pt idx="26">
                  <c:v>5</c:v>
                </c:pt>
                <c:pt idx="27">
                  <c:v>2</c:v>
                </c:pt>
                <c:pt idx="28">
                  <c:v>4</c:v>
                </c:pt>
                <c:pt idx="29">
                  <c:v>10</c:v>
                </c:pt>
                <c:pt idx="30">
                  <c:v>17</c:v>
                </c:pt>
                <c:pt idx="31">
                  <c:v>7</c:v>
                </c:pt>
                <c:pt idx="32">
                  <c:v>0</c:v>
                </c:pt>
                <c:pt idx="33">
                  <c:v>5</c:v>
                </c:pt>
                <c:pt idx="34">
                  <c:v>3</c:v>
                </c:pt>
                <c:pt idx="35">
                  <c:v>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Pagado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32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Hoja1!$A$2:$A$37</c:f>
              <c:strCache>
                <c:ptCount val="36"/>
                <c:pt idx="0">
                  <c:v>Zacatecas (8)</c:v>
                </c:pt>
                <c:pt idx="1">
                  <c:v>Yucatán (1)</c:v>
                </c:pt>
                <c:pt idx="2">
                  <c:v>Veracruz Sur (14)</c:v>
                </c:pt>
                <c:pt idx="3">
                  <c:v>Veracrurz Norte (13)</c:v>
                </c:pt>
                <c:pt idx="4">
                  <c:v>Tlaxcala (2)</c:v>
                </c:pt>
                <c:pt idx="5">
                  <c:v>Tamaulipas (10)</c:v>
                </c:pt>
                <c:pt idx="6">
                  <c:v>Tabasco (1)</c:v>
                </c:pt>
                <c:pt idx="7">
                  <c:v>Sonora (19)</c:v>
                </c:pt>
                <c:pt idx="8">
                  <c:v>Sinaloa (12)</c:v>
                </c:pt>
                <c:pt idx="9">
                  <c:v>San Luis Posotí (4)</c:v>
                </c:pt>
                <c:pt idx="10">
                  <c:v>Quintana Roo (3)</c:v>
                </c:pt>
                <c:pt idx="11">
                  <c:v>Querétaro (8)</c:v>
                </c:pt>
                <c:pt idx="12">
                  <c:v>Puebla (10)</c:v>
                </c:pt>
                <c:pt idx="13">
                  <c:v>Oaxaca (16)</c:v>
                </c:pt>
                <c:pt idx="14">
                  <c:v>Nuevo León (6)</c:v>
                </c:pt>
                <c:pt idx="15">
                  <c:v>Nivel Central (5)</c:v>
                </c:pt>
                <c:pt idx="16">
                  <c:v>Nayarit (1)</c:v>
                </c:pt>
                <c:pt idx="17">
                  <c:v>Morelos (4)</c:v>
                </c:pt>
                <c:pt idx="18">
                  <c:v>Michoacán (9)</c:v>
                </c:pt>
                <c:pt idx="19">
                  <c:v>Jalisco (35)</c:v>
                </c:pt>
                <c:pt idx="20">
                  <c:v>Hidalgo (2)</c:v>
                </c:pt>
                <c:pt idx="21">
                  <c:v>Guerrero (7)</c:v>
                </c:pt>
                <c:pt idx="22">
                  <c:v>Guanajuato (9)</c:v>
                </c:pt>
                <c:pt idx="23">
                  <c:v>Edo Mex Pte (10)</c:v>
                </c:pt>
                <c:pt idx="24">
                  <c:v>Edo Mex Ote (1)</c:v>
                </c:pt>
                <c:pt idx="25">
                  <c:v>Durango (14)</c:v>
                </c:pt>
                <c:pt idx="26">
                  <c:v>DF Sur (5)</c:v>
                </c:pt>
                <c:pt idx="27">
                  <c:v>DF Norte (2)</c:v>
                </c:pt>
                <c:pt idx="28">
                  <c:v>Colima (4)</c:v>
                </c:pt>
                <c:pt idx="29">
                  <c:v>Coahuila (10)</c:v>
                </c:pt>
                <c:pt idx="30">
                  <c:v>Chihuahua (17)</c:v>
                </c:pt>
                <c:pt idx="31">
                  <c:v>Chiapas (7)</c:v>
                </c:pt>
                <c:pt idx="32">
                  <c:v>Campeche (0)</c:v>
                </c:pt>
                <c:pt idx="33">
                  <c:v>Baja California Sur (5)</c:v>
                </c:pt>
                <c:pt idx="34">
                  <c:v>Baja California (3)</c:v>
                </c:pt>
                <c:pt idx="35">
                  <c:v>Aguascalientes (5)</c:v>
                </c:pt>
              </c:strCache>
            </c:strRef>
          </c:cat>
          <c:val>
            <c:numRef>
              <c:f>Hoja1!$C$2:$C$37</c:f>
              <c:numCache>
                <c:formatCode>General</c:formatCode>
                <c:ptCount val="36"/>
                <c:pt idx="0">
                  <c:v>1</c:v>
                </c:pt>
                <c:pt idx="1">
                  <c:v>1</c:v>
                </c:pt>
                <c:pt idx="2">
                  <c:v>12</c:v>
                </c:pt>
                <c:pt idx="4">
                  <c:v>2</c:v>
                </c:pt>
                <c:pt idx="6">
                  <c:v>1</c:v>
                </c:pt>
                <c:pt idx="8">
                  <c:v>12</c:v>
                </c:pt>
                <c:pt idx="9">
                  <c:v>2</c:v>
                </c:pt>
                <c:pt idx="11">
                  <c:v>7</c:v>
                </c:pt>
                <c:pt idx="12">
                  <c:v>3</c:v>
                </c:pt>
                <c:pt idx="13">
                  <c:v>13</c:v>
                </c:pt>
                <c:pt idx="14">
                  <c:v>5</c:v>
                </c:pt>
                <c:pt idx="15">
                  <c:v>5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2">
                  <c:v>7</c:v>
                </c:pt>
                <c:pt idx="23">
                  <c:v>2</c:v>
                </c:pt>
                <c:pt idx="24">
                  <c:v>1</c:v>
                </c:pt>
                <c:pt idx="25">
                  <c:v>8</c:v>
                </c:pt>
                <c:pt idx="26">
                  <c:v>5</c:v>
                </c:pt>
                <c:pt idx="27">
                  <c:v>1</c:v>
                </c:pt>
                <c:pt idx="28">
                  <c:v>4</c:v>
                </c:pt>
                <c:pt idx="29">
                  <c:v>4</c:v>
                </c:pt>
                <c:pt idx="30">
                  <c:v>15</c:v>
                </c:pt>
                <c:pt idx="31">
                  <c:v>4</c:v>
                </c:pt>
                <c:pt idx="32">
                  <c:v>0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Pendiente </c:v>
                </c:pt>
              </c:strCache>
            </c:strRef>
          </c:tx>
          <c:spPr>
            <a:solidFill>
              <a:srgbClr val="EF6536"/>
            </a:solidFill>
          </c:spPr>
          <c:invertIfNegative val="0"/>
          <c:dPt>
            <c:idx val="16"/>
            <c:invertIfNegative val="0"/>
            <c:bubble3D val="0"/>
          </c:dPt>
          <c:dPt>
            <c:idx val="32"/>
            <c:invertIfNegative val="0"/>
            <c:bubble3D val="0"/>
          </c:dPt>
          <c:dLbls>
            <c:dLbl>
              <c:idx val="32"/>
              <c:delete val="1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Hoja1!$A$2:$A$37</c:f>
              <c:strCache>
                <c:ptCount val="36"/>
                <c:pt idx="0">
                  <c:v>Zacatecas (8)</c:v>
                </c:pt>
                <c:pt idx="1">
                  <c:v>Yucatán (1)</c:v>
                </c:pt>
                <c:pt idx="2">
                  <c:v>Veracruz Sur (14)</c:v>
                </c:pt>
                <c:pt idx="3">
                  <c:v>Veracrurz Norte (13)</c:v>
                </c:pt>
                <c:pt idx="4">
                  <c:v>Tlaxcala (2)</c:v>
                </c:pt>
                <c:pt idx="5">
                  <c:v>Tamaulipas (10)</c:v>
                </c:pt>
                <c:pt idx="6">
                  <c:v>Tabasco (1)</c:v>
                </c:pt>
                <c:pt idx="7">
                  <c:v>Sonora (19)</c:v>
                </c:pt>
                <c:pt idx="8">
                  <c:v>Sinaloa (12)</c:v>
                </c:pt>
                <c:pt idx="9">
                  <c:v>San Luis Posotí (4)</c:v>
                </c:pt>
                <c:pt idx="10">
                  <c:v>Quintana Roo (3)</c:v>
                </c:pt>
                <c:pt idx="11">
                  <c:v>Querétaro (8)</c:v>
                </c:pt>
                <c:pt idx="12">
                  <c:v>Puebla (10)</c:v>
                </c:pt>
                <c:pt idx="13">
                  <c:v>Oaxaca (16)</c:v>
                </c:pt>
                <c:pt idx="14">
                  <c:v>Nuevo León (6)</c:v>
                </c:pt>
                <c:pt idx="15">
                  <c:v>Nivel Central (5)</c:v>
                </c:pt>
                <c:pt idx="16">
                  <c:v>Nayarit (1)</c:v>
                </c:pt>
                <c:pt idx="17">
                  <c:v>Morelos (4)</c:v>
                </c:pt>
                <c:pt idx="18">
                  <c:v>Michoacán (9)</c:v>
                </c:pt>
                <c:pt idx="19">
                  <c:v>Jalisco (35)</c:v>
                </c:pt>
                <c:pt idx="20">
                  <c:v>Hidalgo (2)</c:v>
                </c:pt>
                <c:pt idx="21">
                  <c:v>Guerrero (7)</c:v>
                </c:pt>
                <c:pt idx="22">
                  <c:v>Guanajuato (9)</c:v>
                </c:pt>
                <c:pt idx="23">
                  <c:v>Edo Mex Pte (10)</c:v>
                </c:pt>
                <c:pt idx="24">
                  <c:v>Edo Mex Ote (1)</c:v>
                </c:pt>
                <c:pt idx="25">
                  <c:v>Durango (14)</c:v>
                </c:pt>
                <c:pt idx="26">
                  <c:v>DF Sur (5)</c:v>
                </c:pt>
                <c:pt idx="27">
                  <c:v>DF Norte (2)</c:v>
                </c:pt>
                <c:pt idx="28">
                  <c:v>Colima (4)</c:v>
                </c:pt>
                <c:pt idx="29">
                  <c:v>Coahuila (10)</c:v>
                </c:pt>
                <c:pt idx="30">
                  <c:v>Chihuahua (17)</c:v>
                </c:pt>
                <c:pt idx="31">
                  <c:v>Chiapas (7)</c:v>
                </c:pt>
                <c:pt idx="32">
                  <c:v>Campeche (0)</c:v>
                </c:pt>
                <c:pt idx="33">
                  <c:v>Baja California Sur (5)</c:v>
                </c:pt>
                <c:pt idx="34">
                  <c:v>Baja California (3)</c:v>
                </c:pt>
                <c:pt idx="35">
                  <c:v>Aguascalientes (5)</c:v>
                </c:pt>
              </c:strCache>
            </c:strRef>
          </c:cat>
          <c:val>
            <c:numRef>
              <c:f>Hoja1!$D$2:$D$37</c:f>
              <c:numCache>
                <c:formatCode>General</c:formatCode>
                <c:ptCount val="36"/>
                <c:pt idx="0">
                  <c:v>7</c:v>
                </c:pt>
                <c:pt idx="1">
                  <c:v>0</c:v>
                </c:pt>
                <c:pt idx="2">
                  <c:v>1</c:v>
                </c:pt>
                <c:pt idx="3">
                  <c:v>12</c:v>
                </c:pt>
                <c:pt idx="4">
                  <c:v>0</c:v>
                </c:pt>
                <c:pt idx="5">
                  <c:v>10</c:v>
                </c:pt>
                <c:pt idx="6">
                  <c:v>0</c:v>
                </c:pt>
                <c:pt idx="7">
                  <c:v>19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7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8</c:v>
                </c:pt>
                <c:pt idx="19">
                  <c:v>11</c:v>
                </c:pt>
                <c:pt idx="20">
                  <c:v>0</c:v>
                </c:pt>
                <c:pt idx="21">
                  <c:v>7</c:v>
                </c:pt>
                <c:pt idx="22">
                  <c:v>2</c:v>
                </c:pt>
                <c:pt idx="23">
                  <c:v>8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6</c:v>
                </c:pt>
                <c:pt idx="30">
                  <c:v>2</c:v>
                </c:pt>
                <c:pt idx="31">
                  <c:v>3</c:v>
                </c:pt>
                <c:pt idx="32">
                  <c:v>0</c:v>
                </c:pt>
                <c:pt idx="33">
                  <c:v>3</c:v>
                </c:pt>
                <c:pt idx="34">
                  <c:v>2</c:v>
                </c:pt>
                <c:pt idx="35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84359168"/>
        <c:axId val="164413440"/>
      </c:barChart>
      <c:catAx>
        <c:axId val="184359168"/>
        <c:scaling>
          <c:orientation val="minMax"/>
        </c:scaling>
        <c:delete val="0"/>
        <c:axPos val="l"/>
        <c:majorTickMark val="none"/>
        <c:minorTickMark val="none"/>
        <c:tickLblPos val="nextTo"/>
        <c:crossAx val="164413440"/>
        <c:crosses val="autoZero"/>
        <c:auto val="1"/>
        <c:lblAlgn val="ctr"/>
        <c:lblOffset val="100"/>
        <c:noMultiLvlLbl val="0"/>
      </c:catAx>
      <c:valAx>
        <c:axId val="16441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84359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800"/>
      </a:pPr>
      <a:endParaRPr lang="es-MX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44789507559262"/>
          <c:y val="2.5821596244131457E-2"/>
          <c:w val="0.8642609667878528"/>
          <c:h val="0.923900595172082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Anual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</c:dLbls>
          <c:cat>
            <c:strRef>
              <c:f>Hoja1!$A$2:$A$7</c:f>
              <c:strCache>
                <c:ptCount val="6"/>
                <c:pt idx="0">
                  <c:v>SUR, D. F.</c:v>
                </c:pt>
                <c:pt idx="1">
                  <c:v>NIVEL CENTRAL</c:v>
                </c:pt>
                <c:pt idx="2">
                  <c:v>JALISCO</c:v>
                </c:pt>
                <c:pt idx="3">
                  <c:v>COAHUILA</c:v>
                </c:pt>
                <c:pt idx="4">
                  <c:v>EDO. MEX. OTE.</c:v>
                </c:pt>
                <c:pt idx="5">
                  <c:v>DURANGO</c:v>
                </c:pt>
              </c:strCache>
            </c:strRef>
          </c:cat>
          <c:val>
            <c:numRef>
              <c:f>Hoja1!$B$2:$B$7</c:f>
              <c:numCache>
                <c:formatCode>_("$"* #,##0.00_);_("$"* \(#,##0.00\);_("$"* "-"??_);_(@_)</c:formatCode>
                <c:ptCount val="6"/>
                <c:pt idx="0">
                  <c:v>79278166</c:v>
                </c:pt>
                <c:pt idx="1">
                  <c:v>75417556.909999996</c:v>
                </c:pt>
                <c:pt idx="2">
                  <c:v>19743471</c:v>
                </c:pt>
                <c:pt idx="3">
                  <c:v>15884065</c:v>
                </c:pt>
                <c:pt idx="4">
                  <c:v>15771232</c:v>
                </c:pt>
                <c:pt idx="5">
                  <c:v>12404018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programado
ene-mar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SUR, D. F.</c:v>
                </c:pt>
                <c:pt idx="1">
                  <c:v>NIVEL CENTRAL</c:v>
                </c:pt>
                <c:pt idx="2">
                  <c:v>JALISCO</c:v>
                </c:pt>
                <c:pt idx="3">
                  <c:v>COAHUILA</c:v>
                </c:pt>
                <c:pt idx="4">
                  <c:v>EDO. MEX. OTE.</c:v>
                </c:pt>
                <c:pt idx="5">
                  <c:v>DURANGO</c:v>
                </c:pt>
              </c:strCache>
            </c:strRef>
          </c:cat>
          <c:val>
            <c:numRef>
              <c:f>Hoja1!$C$2:$C$7</c:f>
              <c:numCache>
                <c:formatCode>_("$"* #,##0.00_);_("$"* \(#,##0.00\);_("$"* "-"??_);_(@_)</c:formatCode>
                <c:ptCount val="6"/>
                <c:pt idx="0">
                  <c:v>13213030</c:v>
                </c:pt>
                <c:pt idx="1">
                  <c:v>12569589.640000001</c:v>
                </c:pt>
                <c:pt idx="2">
                  <c:v>3290594</c:v>
                </c:pt>
                <c:pt idx="3">
                  <c:v>2647350</c:v>
                </c:pt>
                <c:pt idx="4">
                  <c:v>2628540</c:v>
                </c:pt>
                <c:pt idx="5">
                  <c:v>2067342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Ejercido
ene-mar2</c:v>
                </c:pt>
              </c:strCache>
            </c:strRef>
          </c:tx>
          <c:spPr>
            <a:solidFill>
              <a:srgbClr val="EF6536"/>
            </a:solidFill>
          </c:spPr>
          <c:invertIfNegative val="0"/>
          <c:dPt>
            <c:idx val="16"/>
            <c:invertIfNegative val="0"/>
            <c:bubble3D val="0"/>
          </c:dPt>
          <c:dPt>
            <c:idx val="32"/>
            <c:invertIfNegative val="0"/>
            <c:bubble3D val="0"/>
          </c:dPt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SUR, D. F.</c:v>
                </c:pt>
                <c:pt idx="1">
                  <c:v>NIVEL CENTRAL</c:v>
                </c:pt>
                <c:pt idx="2">
                  <c:v>JALISCO</c:v>
                </c:pt>
                <c:pt idx="3">
                  <c:v>COAHUILA</c:v>
                </c:pt>
                <c:pt idx="4">
                  <c:v>EDO. MEX. OTE.</c:v>
                </c:pt>
                <c:pt idx="5">
                  <c:v>DURANGO</c:v>
                </c:pt>
              </c:strCache>
            </c:strRef>
          </c:cat>
          <c:val>
            <c:numRef>
              <c:f>Hoja1!$D$2:$D$7</c:f>
              <c:numCache>
                <c:formatCode>_("$"* #,##0.00_);_("$"* \(#,##0.00\);_("$"* "-"??_);_(@_)</c:formatCode>
                <c:ptCount val="6"/>
                <c:pt idx="0">
                  <c:v>13213007.66</c:v>
                </c:pt>
                <c:pt idx="1">
                  <c:v>12569589.640000001</c:v>
                </c:pt>
                <c:pt idx="2">
                  <c:v>1960764.81</c:v>
                </c:pt>
                <c:pt idx="3">
                  <c:v>770857.42</c:v>
                </c:pt>
                <c:pt idx="4">
                  <c:v>2628539.9</c:v>
                </c:pt>
                <c:pt idx="5">
                  <c:v>1803463.3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Ejercido
ene-mar3</c:v>
                </c:pt>
              </c:strCache>
            </c:strRef>
          </c:tx>
          <c:spPr>
            <a:solidFill>
              <a:srgbClr val="BD1D43"/>
            </a:solidFill>
          </c:spPr>
          <c:invertIfNegative val="0"/>
          <c:dLbls>
            <c:dLbl>
              <c:idx val="1"/>
              <c:delete val="1"/>
            </c:dLbl>
            <c:dLbl>
              <c:idx val="4"/>
              <c:delete val="1"/>
            </c:dLbl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SUR, D. F.</c:v>
                </c:pt>
                <c:pt idx="1">
                  <c:v>NIVEL CENTRAL</c:v>
                </c:pt>
                <c:pt idx="2">
                  <c:v>JALISCO</c:v>
                </c:pt>
                <c:pt idx="3">
                  <c:v>COAHUILA</c:v>
                </c:pt>
                <c:pt idx="4">
                  <c:v>EDO. MEX. OTE.</c:v>
                </c:pt>
                <c:pt idx="5">
                  <c:v>DURANGO</c:v>
                </c:pt>
              </c:strCache>
            </c:strRef>
          </c:cat>
          <c:val>
            <c:numRef>
              <c:f>Hoja1!$E$2:$E$7</c:f>
              <c:numCache>
                <c:formatCode>_("$"* #,##0.00_);_("$"* \(#,##0.00\);_("$"* "-"??_);_(@_)</c:formatCode>
                <c:ptCount val="6"/>
                <c:pt idx="0">
                  <c:v>22.339999999850988</c:v>
                </c:pt>
                <c:pt idx="1">
                  <c:v>0</c:v>
                </c:pt>
                <c:pt idx="2">
                  <c:v>1329829.19</c:v>
                </c:pt>
                <c:pt idx="3">
                  <c:v>1876492.58</c:v>
                </c:pt>
                <c:pt idx="4">
                  <c:v>0.10000000009313226</c:v>
                </c:pt>
                <c:pt idx="5">
                  <c:v>263878.69999999995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69889152"/>
        <c:axId val="169895040"/>
      </c:barChart>
      <c:catAx>
        <c:axId val="1698891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69895040"/>
        <c:crosses val="autoZero"/>
        <c:auto val="1"/>
        <c:lblAlgn val="ctr"/>
        <c:lblOffset val="100"/>
        <c:noMultiLvlLbl val="0"/>
      </c:catAx>
      <c:valAx>
        <c:axId val="169895040"/>
        <c:scaling>
          <c:orientation val="minMax"/>
        </c:scaling>
        <c:delete val="0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extTo"/>
        <c:crossAx val="169889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800"/>
      </a:pPr>
      <a:endParaRPr lang="es-MX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44789507559262"/>
          <c:y val="2.5821596244131457E-2"/>
          <c:w val="0.8642609667878528"/>
          <c:h val="0.822961628035932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Anual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</c:dLbls>
          <c:cat>
            <c:strRef>
              <c:f>Hoja1!$A$2:$A$16</c:f>
              <c:strCache>
                <c:ptCount val="15"/>
                <c:pt idx="0">
                  <c:v>SONORA    </c:v>
                </c:pt>
                <c:pt idx="1">
                  <c:v>VER. NORTE</c:v>
                </c:pt>
                <c:pt idx="2">
                  <c:v>EDO. MEX. PTE.</c:v>
                </c:pt>
                <c:pt idx="3">
                  <c:v>AGUASCALIENTES</c:v>
                </c:pt>
                <c:pt idx="4">
                  <c:v>MORELOS</c:v>
                </c:pt>
                <c:pt idx="5">
                  <c:v>OAXACA</c:v>
                </c:pt>
                <c:pt idx="6">
                  <c:v>HIDALGO</c:v>
                </c:pt>
                <c:pt idx="7">
                  <c:v>CHIHUAHUA</c:v>
                </c:pt>
                <c:pt idx="8">
                  <c:v>SINALOA</c:v>
                </c:pt>
                <c:pt idx="9">
                  <c:v>PUEBLA</c:v>
                </c:pt>
                <c:pt idx="10">
                  <c:v>QUERETARO</c:v>
                </c:pt>
                <c:pt idx="11">
                  <c:v>MICHOACAN</c:v>
                </c:pt>
                <c:pt idx="12">
                  <c:v>TAMAULIPAS</c:v>
                </c:pt>
                <c:pt idx="13">
                  <c:v>GUANAJUATO</c:v>
                </c:pt>
                <c:pt idx="14">
                  <c:v>NUEVO LEON</c:v>
                </c:pt>
              </c:strCache>
            </c:strRef>
          </c:cat>
          <c:val>
            <c:numRef>
              <c:f>Hoja1!$B$2:$B$16</c:f>
              <c:numCache>
                <c:formatCode>_("$"* #,##0.00_);_("$"* \(#,##0.00\);_("$"* "-"??_);_(@_)</c:formatCode>
                <c:ptCount val="15"/>
                <c:pt idx="0">
                  <c:v>10345687</c:v>
                </c:pt>
                <c:pt idx="1">
                  <c:v>9807203</c:v>
                </c:pt>
                <c:pt idx="2">
                  <c:v>8178343</c:v>
                </c:pt>
                <c:pt idx="3">
                  <c:v>7859259</c:v>
                </c:pt>
                <c:pt idx="4">
                  <c:v>7825682.1600000001</c:v>
                </c:pt>
                <c:pt idx="5">
                  <c:v>7502542</c:v>
                </c:pt>
                <c:pt idx="6">
                  <c:v>7275623</c:v>
                </c:pt>
                <c:pt idx="7">
                  <c:v>6417326.6999999993</c:v>
                </c:pt>
                <c:pt idx="8">
                  <c:v>5556991</c:v>
                </c:pt>
                <c:pt idx="9">
                  <c:v>4373870</c:v>
                </c:pt>
                <c:pt idx="10">
                  <c:v>4101826</c:v>
                </c:pt>
                <c:pt idx="11">
                  <c:v>4095336</c:v>
                </c:pt>
                <c:pt idx="12">
                  <c:v>3651963</c:v>
                </c:pt>
                <c:pt idx="13">
                  <c:v>3562581</c:v>
                </c:pt>
                <c:pt idx="14">
                  <c:v>3315690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programado
ene-mar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Hoja1!$A$2:$A$16</c:f>
              <c:strCache>
                <c:ptCount val="15"/>
                <c:pt idx="0">
                  <c:v>SONORA    </c:v>
                </c:pt>
                <c:pt idx="1">
                  <c:v>VER. NORTE</c:v>
                </c:pt>
                <c:pt idx="2">
                  <c:v>EDO. MEX. PTE.</c:v>
                </c:pt>
                <c:pt idx="3">
                  <c:v>AGUASCALIENTES</c:v>
                </c:pt>
                <c:pt idx="4">
                  <c:v>MORELOS</c:v>
                </c:pt>
                <c:pt idx="5">
                  <c:v>OAXACA</c:v>
                </c:pt>
                <c:pt idx="6">
                  <c:v>HIDALGO</c:v>
                </c:pt>
                <c:pt idx="7">
                  <c:v>CHIHUAHUA</c:v>
                </c:pt>
                <c:pt idx="8">
                  <c:v>SINALOA</c:v>
                </c:pt>
                <c:pt idx="9">
                  <c:v>PUEBLA</c:v>
                </c:pt>
                <c:pt idx="10">
                  <c:v>QUERETARO</c:v>
                </c:pt>
                <c:pt idx="11">
                  <c:v>MICHOACAN</c:v>
                </c:pt>
                <c:pt idx="12">
                  <c:v>TAMAULIPAS</c:v>
                </c:pt>
                <c:pt idx="13">
                  <c:v>GUANAJUATO</c:v>
                </c:pt>
                <c:pt idx="14">
                  <c:v>NUEVO LEON</c:v>
                </c:pt>
              </c:strCache>
            </c:strRef>
          </c:cat>
          <c:val>
            <c:numRef>
              <c:f>Hoja1!$C$2:$C$16</c:f>
              <c:numCache>
                <c:formatCode>_("$"* #,##0.00_);_("$"* \(#,##0.00\);_("$"* "-"??_);_(@_)</c:formatCode>
                <c:ptCount val="15"/>
                <c:pt idx="0">
                  <c:v>1740847</c:v>
                </c:pt>
                <c:pt idx="1">
                  <c:v>1634540</c:v>
                </c:pt>
                <c:pt idx="2">
                  <c:v>1400562</c:v>
                </c:pt>
                <c:pt idx="3">
                  <c:v>1309878</c:v>
                </c:pt>
                <c:pt idx="4">
                  <c:v>3577508</c:v>
                </c:pt>
                <c:pt idx="5">
                  <c:v>1250430</c:v>
                </c:pt>
                <c:pt idx="6">
                  <c:v>1212606</c:v>
                </c:pt>
                <c:pt idx="7">
                  <c:v>1069568</c:v>
                </c:pt>
                <c:pt idx="8">
                  <c:v>926172</c:v>
                </c:pt>
                <c:pt idx="9">
                  <c:v>728982</c:v>
                </c:pt>
                <c:pt idx="10">
                  <c:v>683640</c:v>
                </c:pt>
                <c:pt idx="11">
                  <c:v>682560</c:v>
                </c:pt>
                <c:pt idx="12">
                  <c:v>608668</c:v>
                </c:pt>
                <c:pt idx="13">
                  <c:v>593764</c:v>
                </c:pt>
                <c:pt idx="14">
                  <c:v>552618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Ejercido
ene-mar2</c:v>
                </c:pt>
              </c:strCache>
            </c:strRef>
          </c:tx>
          <c:spPr>
            <a:solidFill>
              <a:srgbClr val="EF6536"/>
            </a:solidFill>
          </c:spPr>
          <c:invertIfNegative val="0"/>
          <c:dPt>
            <c:idx val="16"/>
            <c:invertIfNegative val="0"/>
            <c:bubble3D val="0"/>
          </c:dPt>
          <c:dPt>
            <c:idx val="32"/>
            <c:invertIfNegative val="0"/>
            <c:bubble3D val="0"/>
          </c:dPt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Hoja1!$A$2:$A$16</c:f>
              <c:strCache>
                <c:ptCount val="15"/>
                <c:pt idx="0">
                  <c:v>SONORA    </c:v>
                </c:pt>
                <c:pt idx="1">
                  <c:v>VER. NORTE</c:v>
                </c:pt>
                <c:pt idx="2">
                  <c:v>EDO. MEX. PTE.</c:v>
                </c:pt>
                <c:pt idx="3">
                  <c:v>AGUASCALIENTES</c:v>
                </c:pt>
                <c:pt idx="4">
                  <c:v>MORELOS</c:v>
                </c:pt>
                <c:pt idx="5">
                  <c:v>OAXACA</c:v>
                </c:pt>
                <c:pt idx="6">
                  <c:v>HIDALGO</c:v>
                </c:pt>
                <c:pt idx="7">
                  <c:v>CHIHUAHUA</c:v>
                </c:pt>
                <c:pt idx="8">
                  <c:v>SINALOA</c:v>
                </c:pt>
                <c:pt idx="9">
                  <c:v>PUEBLA</c:v>
                </c:pt>
                <c:pt idx="10">
                  <c:v>QUERETARO</c:v>
                </c:pt>
                <c:pt idx="11">
                  <c:v>MICHOACAN</c:v>
                </c:pt>
                <c:pt idx="12">
                  <c:v>TAMAULIPAS</c:v>
                </c:pt>
                <c:pt idx="13">
                  <c:v>GUANAJUATO</c:v>
                </c:pt>
                <c:pt idx="14">
                  <c:v>NUEVO LEON</c:v>
                </c:pt>
              </c:strCache>
            </c:strRef>
          </c:cat>
          <c:val>
            <c:numRef>
              <c:f>Hoja1!$D$2:$D$16</c:f>
              <c:numCache>
                <c:formatCode>_("$"* #,##0.00_);_("$"* \(#,##0.00\);_("$"* "-"??_);_(@_)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67500</c:v>
                </c:pt>
                <c:pt idx="3">
                  <c:v>46000</c:v>
                </c:pt>
                <c:pt idx="4">
                  <c:v>3550806.4000000004</c:v>
                </c:pt>
                <c:pt idx="5">
                  <c:v>1084835.47</c:v>
                </c:pt>
                <c:pt idx="6">
                  <c:v>606301.82000000007</c:v>
                </c:pt>
                <c:pt idx="7">
                  <c:v>1014631.0999999999</c:v>
                </c:pt>
                <c:pt idx="8">
                  <c:v>923227.29999999993</c:v>
                </c:pt>
                <c:pt idx="9">
                  <c:v>281861.40000000002</c:v>
                </c:pt>
                <c:pt idx="10">
                  <c:v>492222.31</c:v>
                </c:pt>
                <c:pt idx="11">
                  <c:v>45000</c:v>
                </c:pt>
                <c:pt idx="12">
                  <c:v>0</c:v>
                </c:pt>
                <c:pt idx="13">
                  <c:v>418324.45999999996</c:v>
                </c:pt>
                <c:pt idx="14">
                  <c:v>514554.74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Ejercido
ene-mar3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Hoja1!$A$2:$A$16</c:f>
              <c:strCache>
                <c:ptCount val="15"/>
                <c:pt idx="0">
                  <c:v>SONORA    </c:v>
                </c:pt>
                <c:pt idx="1">
                  <c:v>VER. NORTE</c:v>
                </c:pt>
                <c:pt idx="2">
                  <c:v>EDO. MEX. PTE.</c:v>
                </c:pt>
                <c:pt idx="3">
                  <c:v>AGUASCALIENTES</c:v>
                </c:pt>
                <c:pt idx="4">
                  <c:v>MORELOS</c:v>
                </c:pt>
                <c:pt idx="5">
                  <c:v>OAXACA</c:v>
                </c:pt>
                <c:pt idx="6">
                  <c:v>HIDALGO</c:v>
                </c:pt>
                <c:pt idx="7">
                  <c:v>CHIHUAHUA</c:v>
                </c:pt>
                <c:pt idx="8">
                  <c:v>SINALOA</c:v>
                </c:pt>
                <c:pt idx="9">
                  <c:v>PUEBLA</c:v>
                </c:pt>
                <c:pt idx="10">
                  <c:v>QUERETARO</c:v>
                </c:pt>
                <c:pt idx="11">
                  <c:v>MICHOACAN</c:v>
                </c:pt>
                <c:pt idx="12">
                  <c:v>TAMAULIPAS</c:v>
                </c:pt>
                <c:pt idx="13">
                  <c:v>GUANAJUATO</c:v>
                </c:pt>
                <c:pt idx="14">
                  <c:v>NUEVO LEON</c:v>
                </c:pt>
              </c:strCache>
            </c:strRef>
          </c:cat>
          <c:val>
            <c:numRef>
              <c:f>Hoja1!$E$2:$E$16</c:f>
              <c:numCache>
                <c:formatCode>_("$"* #,##0.00_);_("$"* \(#,##0.00\);_("$"* "-"??_);_(@_)</c:formatCode>
                <c:ptCount val="15"/>
                <c:pt idx="0">
                  <c:v>1740847</c:v>
                </c:pt>
                <c:pt idx="1">
                  <c:v>1634540</c:v>
                </c:pt>
                <c:pt idx="2">
                  <c:v>1333062</c:v>
                </c:pt>
                <c:pt idx="3">
                  <c:v>1263878</c:v>
                </c:pt>
                <c:pt idx="4">
                  <c:v>26701.599999999627</c:v>
                </c:pt>
                <c:pt idx="5">
                  <c:v>165594.53000000003</c:v>
                </c:pt>
                <c:pt idx="6">
                  <c:v>606304.17999999993</c:v>
                </c:pt>
                <c:pt idx="7">
                  <c:v>54936.90000000014</c:v>
                </c:pt>
                <c:pt idx="8">
                  <c:v>2944.7000000000698</c:v>
                </c:pt>
                <c:pt idx="9">
                  <c:v>447120.6</c:v>
                </c:pt>
                <c:pt idx="10">
                  <c:v>191417.69</c:v>
                </c:pt>
                <c:pt idx="11">
                  <c:v>637560</c:v>
                </c:pt>
                <c:pt idx="12">
                  <c:v>608668</c:v>
                </c:pt>
                <c:pt idx="13">
                  <c:v>175439.54000000004</c:v>
                </c:pt>
                <c:pt idx="14">
                  <c:v>38063.260000000009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70103936"/>
        <c:axId val="170105472"/>
      </c:barChart>
      <c:catAx>
        <c:axId val="1701039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70105472"/>
        <c:crosses val="autoZero"/>
        <c:auto val="1"/>
        <c:lblAlgn val="ctr"/>
        <c:lblOffset val="100"/>
        <c:noMultiLvlLbl val="0"/>
      </c:catAx>
      <c:valAx>
        <c:axId val="170105472"/>
        <c:scaling>
          <c:orientation val="minMax"/>
        </c:scaling>
        <c:delete val="0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extTo"/>
        <c:crossAx val="1701039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800"/>
      </a:pPr>
      <a:endParaRPr lang="es-MX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44789507559262"/>
          <c:y val="2.5821596244131457E-2"/>
          <c:w val="0.8642609667878528"/>
          <c:h val="0.78305552474954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Anual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</c:dLbls>
          <c:cat>
            <c:strRef>
              <c:f>Hoja1!$A$2:$A$15</c:f>
              <c:strCache>
                <c:ptCount val="14"/>
                <c:pt idx="0">
                  <c:v>CHIAPAS</c:v>
                </c:pt>
                <c:pt idx="1">
                  <c:v>BAJA CALIFORNIA</c:v>
                </c:pt>
                <c:pt idx="2">
                  <c:v>VER. SUR</c:v>
                </c:pt>
                <c:pt idx="3">
                  <c:v>NORTE, D. F.</c:v>
                </c:pt>
                <c:pt idx="4">
                  <c:v>BAJA CALIF. SUR</c:v>
                </c:pt>
                <c:pt idx="5">
                  <c:v>TLAXCALA</c:v>
                </c:pt>
                <c:pt idx="6">
                  <c:v>ZACATECAS</c:v>
                </c:pt>
                <c:pt idx="7">
                  <c:v>QUINTANA ROO</c:v>
                </c:pt>
                <c:pt idx="8">
                  <c:v>GUERRERO</c:v>
                </c:pt>
                <c:pt idx="9">
                  <c:v>COLIMA</c:v>
                </c:pt>
                <c:pt idx="10">
                  <c:v>SAN LUIS POTOSI</c:v>
                </c:pt>
                <c:pt idx="11">
                  <c:v>NAYARIT</c:v>
                </c:pt>
                <c:pt idx="12">
                  <c:v>TABASCO</c:v>
                </c:pt>
                <c:pt idx="13">
                  <c:v>YUCATAN</c:v>
                </c:pt>
              </c:strCache>
            </c:strRef>
          </c:cat>
          <c:val>
            <c:numRef>
              <c:f>Hoja1!$B$2:$B$15</c:f>
              <c:numCache>
                <c:formatCode>_("$"* #,##0.00_);_("$"* \(#,##0.00\);_("$"* "-"??_);_(@_)</c:formatCode>
                <c:ptCount val="14"/>
                <c:pt idx="0">
                  <c:v>2975820</c:v>
                </c:pt>
                <c:pt idx="1">
                  <c:v>2797582</c:v>
                </c:pt>
                <c:pt idx="2">
                  <c:v>2773321.2</c:v>
                </c:pt>
                <c:pt idx="3">
                  <c:v>2371342</c:v>
                </c:pt>
                <c:pt idx="4">
                  <c:v>2287720</c:v>
                </c:pt>
                <c:pt idx="5">
                  <c:v>1941840</c:v>
                </c:pt>
                <c:pt idx="6">
                  <c:v>1896498</c:v>
                </c:pt>
                <c:pt idx="7">
                  <c:v>878589</c:v>
                </c:pt>
                <c:pt idx="8">
                  <c:v>825747</c:v>
                </c:pt>
                <c:pt idx="9">
                  <c:v>800606</c:v>
                </c:pt>
                <c:pt idx="10">
                  <c:v>491350</c:v>
                </c:pt>
                <c:pt idx="11">
                  <c:v>325728</c:v>
                </c:pt>
                <c:pt idx="12">
                  <c:v>180000</c:v>
                </c:pt>
                <c:pt idx="13">
                  <c:v>180000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programado
ene-mar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Hoja1!$A$2:$A$15</c:f>
              <c:strCache>
                <c:ptCount val="14"/>
                <c:pt idx="0">
                  <c:v>CHIAPAS</c:v>
                </c:pt>
                <c:pt idx="1">
                  <c:v>BAJA CALIFORNIA</c:v>
                </c:pt>
                <c:pt idx="2">
                  <c:v>VER. SUR</c:v>
                </c:pt>
                <c:pt idx="3">
                  <c:v>NORTE, D. F.</c:v>
                </c:pt>
                <c:pt idx="4">
                  <c:v>BAJA CALIF. SUR</c:v>
                </c:pt>
                <c:pt idx="5">
                  <c:v>TLAXCALA</c:v>
                </c:pt>
                <c:pt idx="6">
                  <c:v>ZACATECAS</c:v>
                </c:pt>
                <c:pt idx="7">
                  <c:v>QUINTANA ROO</c:v>
                </c:pt>
                <c:pt idx="8">
                  <c:v>GUERRERO</c:v>
                </c:pt>
                <c:pt idx="9">
                  <c:v>COLIMA</c:v>
                </c:pt>
                <c:pt idx="10">
                  <c:v>SAN LUIS POTOSI</c:v>
                </c:pt>
                <c:pt idx="11">
                  <c:v>NAYARIT</c:v>
                </c:pt>
                <c:pt idx="12">
                  <c:v>TABASCO</c:v>
                </c:pt>
                <c:pt idx="13">
                  <c:v>YUCATAN</c:v>
                </c:pt>
              </c:strCache>
            </c:strRef>
          </c:cat>
          <c:val>
            <c:numRef>
              <c:f>Hoja1!$C$2:$C$15</c:f>
              <c:numCache>
                <c:formatCode>_("$"* #,##0.00_);_("$"* \(#,##0.00\);_("$"* "-"??_);_(@_)</c:formatCode>
                <c:ptCount val="14"/>
                <c:pt idx="0">
                  <c:v>495970</c:v>
                </c:pt>
                <c:pt idx="1">
                  <c:v>466264</c:v>
                </c:pt>
                <c:pt idx="2">
                  <c:v>462225.2</c:v>
                </c:pt>
                <c:pt idx="3">
                  <c:v>573892</c:v>
                </c:pt>
                <c:pt idx="4">
                  <c:v>381290</c:v>
                </c:pt>
                <c:pt idx="5">
                  <c:v>323640</c:v>
                </c:pt>
                <c:pt idx="6">
                  <c:v>316086</c:v>
                </c:pt>
                <c:pt idx="7">
                  <c:v>146432</c:v>
                </c:pt>
                <c:pt idx="8">
                  <c:v>137626</c:v>
                </c:pt>
                <c:pt idx="9">
                  <c:v>133436</c:v>
                </c:pt>
                <c:pt idx="10">
                  <c:v>81894</c:v>
                </c:pt>
                <c:pt idx="11">
                  <c:v>54288</c:v>
                </c:pt>
                <c:pt idx="12">
                  <c:v>30000</c:v>
                </c:pt>
                <c:pt idx="13">
                  <c:v>30000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Ejercido
ene-mar2</c:v>
                </c:pt>
              </c:strCache>
            </c:strRef>
          </c:tx>
          <c:spPr>
            <a:solidFill>
              <a:srgbClr val="EF6536"/>
            </a:solidFill>
          </c:spPr>
          <c:invertIfNegative val="0"/>
          <c:dPt>
            <c:idx val="16"/>
            <c:invertIfNegative val="0"/>
            <c:bubble3D val="0"/>
          </c:dPt>
          <c:dPt>
            <c:idx val="32"/>
            <c:invertIfNegative val="0"/>
            <c:bubble3D val="0"/>
          </c:dPt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Hoja1!$A$2:$A$15</c:f>
              <c:strCache>
                <c:ptCount val="14"/>
                <c:pt idx="0">
                  <c:v>CHIAPAS</c:v>
                </c:pt>
                <c:pt idx="1">
                  <c:v>BAJA CALIFORNIA</c:v>
                </c:pt>
                <c:pt idx="2">
                  <c:v>VER. SUR</c:v>
                </c:pt>
                <c:pt idx="3">
                  <c:v>NORTE, D. F.</c:v>
                </c:pt>
                <c:pt idx="4">
                  <c:v>BAJA CALIF. SUR</c:v>
                </c:pt>
                <c:pt idx="5">
                  <c:v>TLAXCALA</c:v>
                </c:pt>
                <c:pt idx="6">
                  <c:v>ZACATECAS</c:v>
                </c:pt>
                <c:pt idx="7">
                  <c:v>QUINTANA ROO</c:v>
                </c:pt>
                <c:pt idx="8">
                  <c:v>GUERRERO</c:v>
                </c:pt>
                <c:pt idx="9">
                  <c:v>COLIMA</c:v>
                </c:pt>
                <c:pt idx="10">
                  <c:v>SAN LUIS POTOSI</c:v>
                </c:pt>
                <c:pt idx="11">
                  <c:v>NAYARIT</c:v>
                </c:pt>
                <c:pt idx="12">
                  <c:v>TABASCO</c:v>
                </c:pt>
                <c:pt idx="13">
                  <c:v>YUCATAN</c:v>
                </c:pt>
              </c:strCache>
            </c:strRef>
          </c:cat>
          <c:val>
            <c:numRef>
              <c:f>Hoja1!$D$2:$D$15</c:f>
              <c:numCache>
                <c:formatCode>_("$"* #,##0.00_);_("$"* \(#,##0.00\);_("$"* "-"??_);_(@_)</c:formatCode>
                <c:ptCount val="14"/>
                <c:pt idx="0">
                  <c:v>190353.99</c:v>
                </c:pt>
                <c:pt idx="1">
                  <c:v>55679.990000000005</c:v>
                </c:pt>
                <c:pt idx="2">
                  <c:v>395167.68</c:v>
                </c:pt>
                <c:pt idx="3">
                  <c:v>46400</c:v>
                </c:pt>
                <c:pt idx="4">
                  <c:v>245850.99</c:v>
                </c:pt>
                <c:pt idx="5">
                  <c:v>211116.59999999998</c:v>
                </c:pt>
                <c:pt idx="6">
                  <c:v>22600</c:v>
                </c:pt>
                <c:pt idx="7">
                  <c:v>0</c:v>
                </c:pt>
                <c:pt idx="8">
                  <c:v>0</c:v>
                </c:pt>
                <c:pt idx="9">
                  <c:v>127238.85999999999</c:v>
                </c:pt>
                <c:pt idx="10">
                  <c:v>30496</c:v>
                </c:pt>
                <c:pt idx="11">
                  <c:v>54287.98</c:v>
                </c:pt>
                <c:pt idx="12">
                  <c:v>30000</c:v>
                </c:pt>
                <c:pt idx="13">
                  <c:v>30000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Ejercido
ene-mar3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 rot="-5400000"/>
              <a:lstStyle/>
              <a:p>
                <a:pPr>
                  <a:defRPr/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Hoja1!$A$2:$A$15</c:f>
              <c:strCache>
                <c:ptCount val="14"/>
                <c:pt idx="0">
                  <c:v>CHIAPAS</c:v>
                </c:pt>
                <c:pt idx="1">
                  <c:v>BAJA CALIFORNIA</c:v>
                </c:pt>
                <c:pt idx="2">
                  <c:v>VER. SUR</c:v>
                </c:pt>
                <c:pt idx="3">
                  <c:v>NORTE, D. F.</c:v>
                </c:pt>
                <c:pt idx="4">
                  <c:v>BAJA CALIF. SUR</c:v>
                </c:pt>
                <c:pt idx="5">
                  <c:v>TLAXCALA</c:v>
                </c:pt>
                <c:pt idx="6">
                  <c:v>ZACATECAS</c:v>
                </c:pt>
                <c:pt idx="7">
                  <c:v>QUINTANA ROO</c:v>
                </c:pt>
                <c:pt idx="8">
                  <c:v>GUERRERO</c:v>
                </c:pt>
                <c:pt idx="9">
                  <c:v>COLIMA</c:v>
                </c:pt>
                <c:pt idx="10">
                  <c:v>SAN LUIS POTOSI</c:v>
                </c:pt>
                <c:pt idx="11">
                  <c:v>NAYARIT</c:v>
                </c:pt>
                <c:pt idx="12">
                  <c:v>TABASCO</c:v>
                </c:pt>
                <c:pt idx="13">
                  <c:v>YUCATAN</c:v>
                </c:pt>
              </c:strCache>
            </c:strRef>
          </c:cat>
          <c:val>
            <c:numRef>
              <c:f>Hoja1!$E$2:$E$15</c:f>
              <c:numCache>
                <c:formatCode>_("$"* #,##0.00_);_("$"* \(#,##0.00\);_("$"* "-"??_);_(@_)</c:formatCode>
                <c:ptCount val="14"/>
                <c:pt idx="0">
                  <c:v>305616.01</c:v>
                </c:pt>
                <c:pt idx="1">
                  <c:v>410584.01</c:v>
                </c:pt>
                <c:pt idx="2">
                  <c:v>67057.520000000019</c:v>
                </c:pt>
                <c:pt idx="3">
                  <c:v>527492</c:v>
                </c:pt>
                <c:pt idx="4">
                  <c:v>135439.01</c:v>
                </c:pt>
                <c:pt idx="5">
                  <c:v>112523.40000000002</c:v>
                </c:pt>
                <c:pt idx="6">
                  <c:v>293486</c:v>
                </c:pt>
                <c:pt idx="7">
                  <c:v>146432</c:v>
                </c:pt>
                <c:pt idx="8">
                  <c:v>137626</c:v>
                </c:pt>
                <c:pt idx="9">
                  <c:v>6197.140000000014</c:v>
                </c:pt>
                <c:pt idx="10">
                  <c:v>51398</c:v>
                </c:pt>
                <c:pt idx="11">
                  <c:v>1.9999999996798579E-2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90524032"/>
        <c:axId val="190546304"/>
      </c:barChart>
      <c:catAx>
        <c:axId val="1905240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546304"/>
        <c:crosses val="autoZero"/>
        <c:auto val="1"/>
        <c:lblAlgn val="ctr"/>
        <c:lblOffset val="100"/>
        <c:noMultiLvlLbl val="0"/>
      </c:catAx>
      <c:valAx>
        <c:axId val="190546304"/>
        <c:scaling>
          <c:orientation val="minMax"/>
        </c:scaling>
        <c:delete val="0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extTo"/>
        <c:crossAx val="1905240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800"/>
      </a:pPr>
      <a:endParaRPr lang="es-MX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7916576305145"/>
          <c:y val="1.4084507042253521E-2"/>
          <c:w val="0.81011452123704097"/>
          <c:h val="0.923900595172082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Comprometido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EF6536"/>
              </a:solidFill>
            </c:spPr>
          </c:dPt>
          <c:dPt>
            <c:idx val="13"/>
            <c:invertIfNegative val="0"/>
            <c:bubble3D val="0"/>
            <c:spPr>
              <a:solidFill>
                <a:srgbClr val="EF6536"/>
              </a:solidFill>
            </c:spPr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7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8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9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0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1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3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4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2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6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7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8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9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0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3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4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spPr/>
              <c:txPr>
                <a:bodyPr/>
                <a:lstStyle/>
                <a:p>
                  <a:pPr>
                    <a:defRPr b="1" i="0" baseline="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7721517515406033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b="1" i="0" baseline="0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7721517515406033E-2"/>
                  <c:y val="-8.6070993180980237E-17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Hoja1!$A$2:$A$35</c:f>
              <c:strCache>
                <c:ptCount val="34"/>
                <c:pt idx="0">
                  <c:v>BAJA CALIFORNIA (3)</c:v>
                </c:pt>
                <c:pt idx="1">
                  <c:v>BAJA CALIF. SUR (5)</c:v>
                </c:pt>
                <c:pt idx="2">
                  <c:v>JALISCO (35)</c:v>
                </c:pt>
                <c:pt idx="3">
                  <c:v>MICHOACÁN (9)</c:v>
                </c:pt>
                <c:pt idx="4">
                  <c:v>PUEBLA (10)</c:v>
                </c:pt>
                <c:pt idx="5">
                  <c:v>SINALOA (12)</c:v>
                </c:pt>
                <c:pt idx="6">
                  <c:v>SONORA (19)</c:v>
                </c:pt>
                <c:pt idx="7">
                  <c:v>TABASCO (1)</c:v>
                </c:pt>
                <c:pt idx="8">
                  <c:v>TAMAULIPAS (10)</c:v>
                </c:pt>
                <c:pt idx="9">
                  <c:v>YUCATAN  (1)</c:v>
                </c:pt>
                <c:pt idx="10">
                  <c:v>D.F. NORTE (2)</c:v>
                </c:pt>
                <c:pt idx="11">
                  <c:v>CHIHUAHUA (17)</c:v>
                </c:pt>
                <c:pt idx="12">
                  <c:v>DURANGO (14)</c:v>
                </c:pt>
                <c:pt idx="13">
                  <c:v>COAHUILA (10)</c:v>
                </c:pt>
                <c:pt idx="14">
                  <c:v>NUEVO LEÓN (6)</c:v>
                </c:pt>
                <c:pt idx="15">
                  <c:v>VERACRUZ SUR (14)</c:v>
                </c:pt>
                <c:pt idx="16">
                  <c:v>EDO. MÉX. PTE. (10)</c:v>
                </c:pt>
                <c:pt idx="17">
                  <c:v>AGUASCALIENTES (5)</c:v>
                </c:pt>
                <c:pt idx="18">
                  <c:v>D.F. SUR (5)</c:v>
                </c:pt>
                <c:pt idx="19">
                  <c:v>CHIAPAS (7)</c:v>
                </c:pt>
                <c:pt idx="20">
                  <c:v>GUERRERO (7)</c:v>
                </c:pt>
                <c:pt idx="21">
                  <c:v>ZACATECAS (8)</c:v>
                </c:pt>
                <c:pt idx="22">
                  <c:v>VERACRUZ NORTE (13)</c:v>
                </c:pt>
                <c:pt idx="23">
                  <c:v>OAXACA (16)</c:v>
                </c:pt>
                <c:pt idx="24">
                  <c:v>COLIMA (4)</c:v>
                </c:pt>
                <c:pt idx="25">
                  <c:v>GUANAJUATO (9)</c:v>
                </c:pt>
                <c:pt idx="26">
                  <c:v>HIDALGO (2)</c:v>
                </c:pt>
                <c:pt idx="27">
                  <c:v>EDO. MÉX. OTE. (1)</c:v>
                </c:pt>
                <c:pt idx="28">
                  <c:v>MORELOS (4)</c:v>
                </c:pt>
                <c:pt idx="29">
                  <c:v>NAYARIT (1)</c:v>
                </c:pt>
                <c:pt idx="30">
                  <c:v>QUERÉTARO (8)</c:v>
                </c:pt>
                <c:pt idx="31">
                  <c:v>QUINTANA ROO (3)</c:v>
                </c:pt>
                <c:pt idx="32">
                  <c:v>SAN LUIS POTOSÍ (4)</c:v>
                </c:pt>
                <c:pt idx="33">
                  <c:v>TLAXCALA (2)</c:v>
                </c:pt>
              </c:strCache>
            </c:strRef>
          </c:cat>
          <c:val>
            <c:numRef>
              <c:f>Hoja1!$B$2:$B$35</c:f>
              <c:numCache>
                <c:formatCode>0%</c:formatCode>
                <c:ptCount val="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0.11764705882352941</c:v>
                </c:pt>
                <c:pt idx="12">
                  <c:v>0.14285714285714285</c:v>
                </c:pt>
                <c:pt idx="13">
                  <c:v>0.5</c:v>
                </c:pt>
                <c:pt idx="14">
                  <c:v>0.5</c:v>
                </c:pt>
                <c:pt idx="15">
                  <c:v>0.6428571428571429</c:v>
                </c:pt>
                <c:pt idx="16">
                  <c:v>0.7</c:v>
                </c:pt>
                <c:pt idx="17">
                  <c:v>0.8</c:v>
                </c:pt>
                <c:pt idx="18">
                  <c:v>0.8</c:v>
                </c:pt>
                <c:pt idx="19">
                  <c:v>0.8571428571428571</c:v>
                </c:pt>
                <c:pt idx="20">
                  <c:v>0.8571428571428571</c:v>
                </c:pt>
                <c:pt idx="21">
                  <c:v>0.875</c:v>
                </c:pt>
                <c:pt idx="22">
                  <c:v>0.92307692307692313</c:v>
                </c:pt>
                <c:pt idx="23">
                  <c:v>0.9375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91385984"/>
        <c:axId val="191387520"/>
      </c:barChart>
      <c:catAx>
        <c:axId val="191385984"/>
        <c:scaling>
          <c:orientation val="minMax"/>
        </c:scaling>
        <c:delete val="0"/>
        <c:axPos val="l"/>
        <c:majorTickMark val="none"/>
        <c:minorTickMark val="none"/>
        <c:tickLblPos val="nextTo"/>
        <c:crossAx val="191387520"/>
        <c:crosses val="autoZero"/>
        <c:auto val="1"/>
        <c:lblAlgn val="ctr"/>
        <c:lblOffset val="100"/>
        <c:noMultiLvlLbl val="0"/>
      </c:catAx>
      <c:valAx>
        <c:axId val="191387520"/>
        <c:scaling>
          <c:orientation val="minMax"/>
          <c:max val="1"/>
        </c:scaling>
        <c:delete val="0"/>
        <c:axPos val="b"/>
        <c:numFmt formatCode="0%" sourceLinked="1"/>
        <c:majorTickMark val="none"/>
        <c:minorTickMark val="none"/>
        <c:tickLblPos val="nextTo"/>
        <c:crossAx val="191385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800"/>
      </a:pPr>
      <a:endParaRPr lang="es-MX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Contratos</c:v>
                </c:pt>
              </c:strCache>
            </c:strRef>
          </c:tx>
          <c:spPr>
            <a:solidFill>
              <a:srgbClr val="38781A"/>
            </a:solidFill>
          </c:spPr>
          <c:dPt>
            <c:idx val="0"/>
            <c:bubble3D val="0"/>
            <c:spPr>
              <a:solidFill>
                <a:srgbClr val="FF0000"/>
              </a:solidFill>
            </c:spPr>
          </c:dPt>
          <c:cat>
            <c:strRef>
              <c:f>Hoja1!$A$2:$A$3</c:f>
              <c:strCache>
                <c:ptCount val="2"/>
                <c:pt idx="0">
                  <c:v>Vigentes</c:v>
                </c:pt>
                <c:pt idx="1">
                  <c:v>Vencidos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56</c:v>
                </c:pt>
                <c:pt idx="1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0.77944</cdr:x>
      <cdr:y>0.10518</cdr:y>
    </cdr:from>
    <cdr:to>
      <cdr:x>0.89367</cdr:x>
      <cdr:y>0.30437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702953" y="569034"/>
          <a:ext cx="982361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0.77944</cdr:x>
      <cdr:y>0.10518</cdr:y>
    </cdr:from>
    <cdr:to>
      <cdr:x>0.89367</cdr:x>
      <cdr:y>0.30437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702953" y="569034"/>
          <a:ext cx="982361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0.77944</cdr:x>
      <cdr:y>0.10518</cdr:y>
    </cdr:from>
    <cdr:to>
      <cdr:x>0.89367</cdr:x>
      <cdr:y>0.30437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702953" y="569034"/>
          <a:ext cx="982361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0.77944</cdr:x>
      <cdr:y>0.10518</cdr:y>
    </cdr:from>
    <cdr:to>
      <cdr:x>0.89367</cdr:x>
      <cdr:y>0.30437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702953" y="569034"/>
          <a:ext cx="982361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0.77944</cdr:x>
      <cdr:y>0.10518</cdr:y>
    </cdr:from>
    <cdr:to>
      <cdr:x>0.89367</cdr:x>
      <cdr:y>0.30437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6702953" y="569034"/>
          <a:ext cx="982361" cy="1077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MX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15E62A7-4A5B-45DA-8227-43863B1CB880}" type="datetimeFigureOut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5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F300CF-41EB-4F61-A3F1-2E2DB0C7E9FC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0814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7" name="object 6"/>
          <p:cNvSpPr/>
          <p:nvPr userDrawn="1"/>
        </p:nvSpPr>
        <p:spPr>
          <a:xfrm>
            <a:off x="-1450" y="3093657"/>
            <a:ext cx="4573450" cy="3764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3"/>
          <p:cNvSpPr/>
          <p:nvPr userDrawn="1"/>
        </p:nvSpPr>
        <p:spPr>
          <a:xfrm>
            <a:off x="-2817" y="178"/>
            <a:ext cx="4666257" cy="1484661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3"/>
          <p:cNvSpPr/>
          <p:nvPr userDrawn="1"/>
        </p:nvSpPr>
        <p:spPr>
          <a:xfrm>
            <a:off x="1" y="178"/>
            <a:ext cx="4371746" cy="1180229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5"/>
          <p:cNvSpPr/>
          <p:nvPr userDrawn="1"/>
        </p:nvSpPr>
        <p:spPr>
          <a:xfrm>
            <a:off x="316527" y="88360"/>
            <a:ext cx="524438" cy="52921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6"/>
          <p:cNvSpPr/>
          <p:nvPr userDrawn="1"/>
        </p:nvSpPr>
        <p:spPr>
          <a:xfrm>
            <a:off x="1062619" y="180508"/>
            <a:ext cx="1205013" cy="368842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7"/>
          <p:cNvSpPr/>
          <p:nvPr userDrawn="1"/>
        </p:nvSpPr>
        <p:spPr>
          <a:xfrm>
            <a:off x="2749450" y="170982"/>
            <a:ext cx="313568" cy="392713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2504495" y="180509"/>
            <a:ext cx="3810" cy="36884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163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6933" y="6356351"/>
            <a:ext cx="2057400" cy="365125"/>
          </a:xfrm>
        </p:spPr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58557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6868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28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6181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76139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775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634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0765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4562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61647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23.03.2021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7776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0F3F2-87AD-4776-80C3-845D50E98732}" type="datetime1">
              <a:rPr lang="es-MX" smtClean="0"/>
              <a:pPr/>
              <a:t>23/03/2021</a:t>
            </a:fld>
            <a:endParaRPr lang="es-MX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0E9AB-ED58-4E3F-82E5-5EBC84041820}" type="slidenum">
              <a:rPr lang="es-MX" smtClean="0"/>
              <a:pPr/>
              <a:t>‹Nº›</a:t>
            </a:fld>
            <a:endParaRPr lang="es-MX" dirty="0"/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8668202" y="6418263"/>
            <a:ext cx="278027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8668202" y="6668294"/>
            <a:ext cx="278027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8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402716" y="67647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3929410" y="71155"/>
            <a:ext cx="4835780" cy="605324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Cumplimiento de Envío</a:t>
            </a:r>
          </a:p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Obligaciones Normativas</a:t>
            </a:r>
            <a:endParaRPr lang="es-MX" b="1" dirty="0">
              <a:solidFill>
                <a:srgbClr val="246D5C"/>
              </a:solidFill>
              <a:latin typeface="Montserrat" pitchFamily="2" charset="77"/>
            </a:endParaRPr>
          </a:p>
        </p:txBody>
      </p:sp>
      <p:graphicFrame>
        <p:nvGraphicFramePr>
          <p:cNvPr id="17" name="16 Gráfico"/>
          <p:cNvGraphicFramePr/>
          <p:nvPr>
            <p:extLst>
              <p:ext uri="{D42A27DB-BD31-4B8C-83A1-F6EECF244321}">
                <p14:modId xmlns:p14="http://schemas.microsoft.com/office/powerpoint/2010/main" val="3020342863"/>
              </p:ext>
            </p:extLst>
          </p:nvPr>
        </p:nvGraphicFramePr>
        <p:xfrm>
          <a:off x="987953" y="109948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1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13788"/>
              </p:ext>
            </p:extLst>
          </p:nvPr>
        </p:nvGraphicFramePr>
        <p:xfrm>
          <a:off x="6212083" y="1270107"/>
          <a:ext cx="2258106" cy="3216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792"/>
                <a:gridCol w="1970314"/>
              </a:tblGrid>
              <a:tr h="119068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 smtClean="0">
                          <a:effectLst/>
                        </a:rPr>
                        <a:t>AGUASCALIENTES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153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BAJA CALIFORNIA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COAHUILA</a:t>
                      </a: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COLIMA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ESTADO DE </a:t>
                      </a:r>
                      <a:r>
                        <a:rPr lang="es-MX" sz="900" u="none" strike="noStrike" dirty="0" smtClean="0">
                          <a:effectLst/>
                        </a:rPr>
                        <a:t>MÉXICO ORIENTE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781A"/>
                    </a:solidFill>
                  </a:tcPr>
                </a:tc>
              </a:tr>
              <a:tr h="394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ESTADO DE </a:t>
                      </a:r>
                      <a:r>
                        <a:rPr lang="es-MX" sz="900" u="none" strike="noStrike" dirty="0" smtClean="0">
                          <a:effectLst/>
                        </a:rPr>
                        <a:t>MÉXICO PONIENTE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78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GUANAJUATO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GUERRERO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HIDALGO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MORELOS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020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NUEVO LEÓN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OAXACA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QUERÉTARO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QUINTANA ROO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SAN LUIS POTOSÍ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SINALOA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TLAXCALA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82436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VERACRUZ SUR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ZACATECAS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38781A"/>
                    </a:solidFill>
                  </a:tcPr>
                </a:tc>
              </a:tr>
            </a:tbl>
          </a:graphicData>
        </a:graphic>
      </p:graphicFrame>
      <p:sp>
        <p:nvSpPr>
          <p:cNvPr id="22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4390862" y="3339299"/>
            <a:ext cx="1480457" cy="72843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Entregados</a:t>
            </a: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20</a:t>
            </a:r>
          </a:p>
          <a:p>
            <a:pPr algn="ctr"/>
            <a:endParaRPr lang="es-MX" sz="1100" b="1" dirty="0" smtClean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57.2%</a:t>
            </a:r>
            <a:endParaRPr lang="es-MX" sz="11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23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696810"/>
              </p:ext>
            </p:extLst>
          </p:nvPr>
        </p:nvGraphicFramePr>
        <p:xfrm>
          <a:off x="602719" y="1270107"/>
          <a:ext cx="2258106" cy="2657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792"/>
                <a:gridCol w="1970314"/>
              </a:tblGrid>
              <a:tr h="119068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BAJA CALIFORNIA SUR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CHIAPAS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CHIHUAHUA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40814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D.F. NORTE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94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D.F. SUR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DURANGO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JALISCO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MICHOACÁN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NAYARIT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02032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PUEBLA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SONORA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TABASCO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TAMAULIPAS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VERACRUZ NORTE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  <a:tr h="1704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756" marR="7756" marT="7756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YUCATAN </a:t>
                      </a: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24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3062803" y="3059720"/>
            <a:ext cx="1480457" cy="559158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Pendientes</a:t>
            </a: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15</a:t>
            </a: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42.8%</a:t>
            </a:r>
            <a:endParaRPr lang="es-MX" sz="11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25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2855970" y="1270107"/>
            <a:ext cx="3404834" cy="789990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200" b="1" dirty="0">
                <a:solidFill>
                  <a:srgbClr val="246D5C"/>
                </a:solidFill>
                <a:latin typeface="Montserrat" pitchFamily="2" charset="77"/>
              </a:rPr>
              <a:t>CÉDULA ANEXO 3</a:t>
            </a:r>
          </a:p>
          <a:p>
            <a:pPr algn="ctr"/>
            <a:r>
              <a:rPr lang="es-MX" sz="1200" b="1" dirty="0" smtClean="0">
                <a:solidFill>
                  <a:srgbClr val="246D5C"/>
                </a:solidFill>
                <a:latin typeface="Montserrat" pitchFamily="2" charset="77"/>
              </a:rPr>
              <a:t>*</a:t>
            </a:r>
            <a:r>
              <a:rPr lang="es-MX" sz="1200" b="1" dirty="0">
                <a:solidFill>
                  <a:srgbClr val="246D5C"/>
                </a:solidFill>
                <a:latin typeface="Montserrat" pitchFamily="2" charset="77"/>
              </a:rPr>
              <a:t>Período de recepción </a:t>
            </a:r>
            <a:endParaRPr lang="es-MX" sz="1200" b="1" dirty="0" smtClean="0">
              <a:solidFill>
                <a:srgbClr val="246D5C"/>
              </a:solidFill>
              <a:latin typeface="Montserrat" pitchFamily="2" charset="77"/>
            </a:endParaRPr>
          </a:p>
          <a:p>
            <a:pPr algn="ctr"/>
            <a:r>
              <a:rPr lang="es-MX" sz="1200" b="1" dirty="0" smtClean="0">
                <a:solidFill>
                  <a:srgbClr val="246D5C"/>
                </a:solidFill>
                <a:latin typeface="Montserrat" pitchFamily="2" charset="77"/>
              </a:rPr>
              <a:t>de </a:t>
            </a:r>
            <a:r>
              <a:rPr lang="es-MX" sz="1200" b="1" dirty="0">
                <a:solidFill>
                  <a:srgbClr val="246D5C"/>
                </a:solidFill>
                <a:latin typeface="Montserrat" pitchFamily="2" charset="77"/>
              </a:rPr>
              <a:t>documentos: </a:t>
            </a:r>
          </a:p>
          <a:p>
            <a:pPr algn="ctr"/>
            <a:r>
              <a:rPr lang="es-MX" sz="1200" b="1" dirty="0" smtClean="0">
                <a:solidFill>
                  <a:srgbClr val="246D5C"/>
                </a:solidFill>
                <a:latin typeface="Montserrat" pitchFamily="2" charset="77"/>
              </a:rPr>
              <a:t>mes </a:t>
            </a:r>
            <a:r>
              <a:rPr lang="es-MX" sz="1200" b="1" dirty="0">
                <a:solidFill>
                  <a:srgbClr val="246D5C"/>
                </a:solidFill>
                <a:latin typeface="Montserrat" pitchFamily="2" charset="77"/>
              </a:rPr>
              <a:t>de </a:t>
            </a:r>
            <a:r>
              <a:rPr lang="es-MX" sz="1200" b="1" dirty="0" smtClean="0">
                <a:solidFill>
                  <a:srgbClr val="246D5C"/>
                </a:solidFill>
                <a:latin typeface="Montserrat" pitchFamily="2" charset="77"/>
              </a:rPr>
              <a:t>ENERO</a:t>
            </a:r>
            <a:endParaRPr lang="es-MX" sz="1200" b="1" dirty="0">
              <a:solidFill>
                <a:srgbClr val="246D5C"/>
              </a:solidFill>
              <a:latin typeface="Montserrat" pitchFamily="2" charset="77"/>
            </a:endParaRPr>
          </a:p>
        </p:txBody>
      </p:sp>
      <p:sp>
        <p:nvSpPr>
          <p:cNvPr id="26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925286" y="5512014"/>
            <a:ext cx="7315199" cy="974656"/>
          </a:xfrm>
          <a:prstGeom prst="rect">
            <a:avLst/>
          </a:prstGeom>
          <a:ln>
            <a:solidFill>
              <a:srgbClr val="BD1D43"/>
            </a:solidFill>
          </a:ln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200" b="1" dirty="0">
                <a:solidFill>
                  <a:srgbClr val="246D5C"/>
                </a:solidFill>
                <a:latin typeface="Montserrat" pitchFamily="2" charset="77"/>
              </a:rPr>
              <a:t>ENLACE </a:t>
            </a:r>
            <a:r>
              <a:rPr lang="es-MX" sz="1200" b="1" dirty="0" smtClean="0">
                <a:solidFill>
                  <a:srgbClr val="246D5C"/>
                </a:solidFill>
                <a:latin typeface="Montserrat" pitchFamily="2" charset="77"/>
              </a:rPr>
              <a:t>INMOBILIARIO (Período </a:t>
            </a:r>
            <a:r>
              <a:rPr lang="es-MX" sz="1200" b="1" dirty="0">
                <a:solidFill>
                  <a:srgbClr val="246D5C"/>
                </a:solidFill>
                <a:latin typeface="Montserrat" pitchFamily="2" charset="77"/>
              </a:rPr>
              <a:t>de </a:t>
            </a:r>
            <a:r>
              <a:rPr lang="es-MX" sz="1200" b="1" dirty="0" smtClean="0">
                <a:solidFill>
                  <a:srgbClr val="246D5C"/>
                </a:solidFill>
                <a:latin typeface="Montserrat" pitchFamily="2" charset="77"/>
              </a:rPr>
              <a:t>recepción </a:t>
            </a:r>
            <a:r>
              <a:rPr lang="es-MX" sz="1200" b="1" dirty="0">
                <a:solidFill>
                  <a:srgbClr val="246D5C"/>
                </a:solidFill>
                <a:latin typeface="Montserrat" pitchFamily="2" charset="77"/>
              </a:rPr>
              <a:t>de documentos:  </a:t>
            </a:r>
            <a:r>
              <a:rPr lang="es-MX" sz="1200" b="1" dirty="0" smtClean="0">
                <a:solidFill>
                  <a:srgbClr val="246D5C"/>
                </a:solidFill>
                <a:latin typeface="Montserrat" pitchFamily="2" charset="77"/>
              </a:rPr>
              <a:t>1er trimestre)</a:t>
            </a:r>
          </a:p>
          <a:p>
            <a:pPr algn="ctr"/>
            <a:endParaRPr lang="es-MX" sz="1200" b="1" dirty="0">
              <a:solidFill>
                <a:srgbClr val="246D5C"/>
              </a:solidFill>
              <a:latin typeface="Montserrat" pitchFamily="2" charset="77"/>
            </a:endParaRPr>
          </a:p>
          <a:p>
            <a:pPr algn="just"/>
            <a:r>
              <a:rPr lang="es-MX" sz="1200" dirty="0" smtClean="0">
                <a:solidFill>
                  <a:srgbClr val="246D5C"/>
                </a:solidFill>
                <a:latin typeface="Montserrat" pitchFamily="2" charset="77"/>
              </a:rPr>
              <a:t>Los 35 Órganos de Operación Administrativa Desconcentrada Regionales y Estatales han cumplido informando el nombre del servidor público que atenderá todo los relacionado con temas inmobiliarios</a:t>
            </a:r>
            <a:endParaRPr lang="es-MX" sz="1200" dirty="0">
              <a:solidFill>
                <a:srgbClr val="246D5C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2487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402716" y="67647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921857301"/>
              </p:ext>
            </p:extLst>
          </p:nvPr>
        </p:nvGraphicFramePr>
        <p:xfrm>
          <a:off x="381000" y="998506"/>
          <a:ext cx="8599715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3929410" y="6533767"/>
            <a:ext cx="18250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latin typeface="+mj-lt"/>
              </a:rPr>
              <a:t>Con pagos realizados</a:t>
            </a:r>
            <a:endParaRPr lang="es-MX" sz="800" dirty="0">
              <a:latin typeface="+mj-lt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673586" y="6556711"/>
            <a:ext cx="228600" cy="1384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16" name="15 CuadroTexto"/>
          <p:cNvSpPr txBox="1"/>
          <p:nvPr/>
        </p:nvSpPr>
        <p:spPr>
          <a:xfrm>
            <a:off x="1889126" y="6487460"/>
            <a:ext cx="14260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latin typeface="+mj-lt"/>
              </a:rPr>
              <a:t>Con recurso comprometido</a:t>
            </a:r>
            <a:endParaRPr lang="es-MX" sz="800" dirty="0">
              <a:latin typeface="+mj-lt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1660527" y="6556711"/>
            <a:ext cx="228600" cy="1384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sp>
        <p:nvSpPr>
          <p:cNvPr id="28" name="27 CuadroTexto"/>
          <p:cNvSpPr txBox="1"/>
          <p:nvPr/>
        </p:nvSpPr>
        <p:spPr>
          <a:xfrm>
            <a:off x="6412141" y="6472212"/>
            <a:ext cx="1426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00" dirty="0" smtClean="0">
                <a:latin typeface="+mj-lt"/>
              </a:rPr>
              <a:t>Sin acciones de pago (disponible)</a:t>
            </a:r>
            <a:endParaRPr lang="es-MX" sz="800" dirty="0">
              <a:latin typeface="+mj-lt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6183541" y="6541463"/>
            <a:ext cx="228600" cy="138499"/>
          </a:xfrm>
          <a:prstGeom prst="rect">
            <a:avLst/>
          </a:prstGeom>
          <a:solidFill>
            <a:srgbClr val="EF65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80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831930"/>
              </p:ext>
            </p:extLst>
          </p:nvPr>
        </p:nvGraphicFramePr>
        <p:xfrm>
          <a:off x="251305" y="761200"/>
          <a:ext cx="15348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7443"/>
                <a:gridCol w="767443"/>
              </a:tblGrid>
              <a:tr h="246818">
                <a:tc>
                  <a:txBody>
                    <a:bodyPr/>
                    <a:lstStyle/>
                    <a:p>
                      <a:pPr algn="ctr"/>
                      <a:endParaRPr lang="es-MX" sz="800" b="1" dirty="0" smtClean="0"/>
                    </a:p>
                    <a:p>
                      <a:pPr algn="r"/>
                      <a:r>
                        <a:rPr lang="es-MX" sz="800" b="1" dirty="0" smtClean="0"/>
                        <a:t>OOAD</a:t>
                      </a:r>
                      <a:endParaRPr lang="es-MX" sz="800" b="1" dirty="0"/>
                    </a:p>
                  </a:txBody>
                  <a:tcPr>
                    <a:lnB w="12700" cap="flat" cmpd="sng" algn="ctr">
                      <a:solidFill>
                        <a:srgbClr val="B394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dirty="0" smtClean="0"/>
                        <a:t>No.</a:t>
                      </a:r>
                      <a:r>
                        <a:rPr lang="es-MX" sz="800" b="1" baseline="0" dirty="0" smtClean="0"/>
                        <a:t> </a:t>
                      </a:r>
                    </a:p>
                    <a:p>
                      <a:pPr algn="ctr"/>
                      <a:r>
                        <a:rPr lang="es-MX" sz="800" b="1" baseline="0" dirty="0" err="1" smtClean="0"/>
                        <a:t>Arrend</a:t>
                      </a:r>
                      <a:r>
                        <a:rPr lang="es-MX" sz="800" b="1" baseline="0" dirty="0" smtClean="0"/>
                        <a:t>.</a:t>
                      </a:r>
                      <a:endParaRPr lang="es-MX" sz="800" b="1" dirty="0"/>
                    </a:p>
                  </a:txBody>
                  <a:tcPr>
                    <a:lnB w="12700" cap="flat" cmpd="sng" algn="ctr">
                      <a:solidFill>
                        <a:srgbClr val="B394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929410" y="304057"/>
            <a:ext cx="4835780" cy="46682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Situación Presupuestal</a:t>
            </a:r>
          </a:p>
          <a:p>
            <a:pPr algn="r"/>
            <a:endParaRPr lang="es-MX" sz="900" b="1" dirty="0" smtClean="0">
              <a:solidFill>
                <a:srgbClr val="246D5C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5965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402716" y="67647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693883666"/>
              </p:ext>
            </p:extLst>
          </p:nvPr>
        </p:nvGraphicFramePr>
        <p:xfrm>
          <a:off x="381000" y="998506"/>
          <a:ext cx="8599715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929410" y="304057"/>
            <a:ext cx="4835780" cy="46682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Situación Presupuestal</a:t>
            </a:r>
          </a:p>
          <a:p>
            <a:pPr algn="r"/>
            <a:endParaRPr lang="es-MX" sz="900" b="1" dirty="0" smtClean="0">
              <a:solidFill>
                <a:srgbClr val="246D5C"/>
              </a:solidFill>
              <a:latin typeface="Montserrat" pitchFamily="2" charset="77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5351231" y="1964567"/>
            <a:ext cx="3413959" cy="1080202"/>
            <a:chOff x="5351231" y="1964567"/>
            <a:chExt cx="3413959" cy="1080202"/>
          </a:xfrm>
        </p:grpSpPr>
        <p:sp>
          <p:nvSpPr>
            <p:cNvPr id="3" name="2 CuadroTexto"/>
            <p:cNvSpPr txBox="1"/>
            <p:nvPr/>
          </p:nvSpPr>
          <p:spPr>
            <a:xfrm>
              <a:off x="5725806" y="2250068"/>
              <a:ext cx="29511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Programado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4" name="3 Rectángulo"/>
            <p:cNvSpPr/>
            <p:nvPr/>
          </p:nvSpPr>
          <p:spPr>
            <a:xfrm>
              <a:off x="5351231" y="2308637"/>
              <a:ext cx="369643" cy="13849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5769831" y="1964567"/>
              <a:ext cx="23058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Presupuesto Anual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5351231" y="2033818"/>
              <a:ext cx="369643" cy="13849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28" name="27 CuadroTexto"/>
            <p:cNvSpPr txBox="1"/>
            <p:nvPr/>
          </p:nvSpPr>
          <p:spPr>
            <a:xfrm>
              <a:off x="5738374" y="2482761"/>
              <a:ext cx="3026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Ejercido Real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29" name="28 Rectángulo"/>
            <p:cNvSpPr/>
            <p:nvPr/>
          </p:nvSpPr>
          <p:spPr>
            <a:xfrm>
              <a:off x="5355398" y="2552012"/>
              <a:ext cx="369643" cy="138499"/>
            </a:xfrm>
            <a:prstGeom prst="rect">
              <a:avLst/>
            </a:prstGeom>
            <a:solidFill>
              <a:srgbClr val="EF65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5738374" y="2767770"/>
              <a:ext cx="3026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Por Ejercer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13" name="12 Rectángulo"/>
            <p:cNvSpPr/>
            <p:nvPr/>
          </p:nvSpPr>
          <p:spPr>
            <a:xfrm>
              <a:off x="5355398" y="2813271"/>
              <a:ext cx="369643" cy="13849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</p:grpSp>
    </p:spTree>
    <p:extLst>
      <p:ext uri="{BB962C8B-B14F-4D97-AF65-F5344CB8AC3E}">
        <p14:creationId xmlns:p14="http://schemas.microsoft.com/office/powerpoint/2010/main" val="172893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402716" y="67647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696193255"/>
              </p:ext>
            </p:extLst>
          </p:nvPr>
        </p:nvGraphicFramePr>
        <p:xfrm>
          <a:off x="213756" y="998506"/>
          <a:ext cx="8766959" cy="5651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929410" y="304057"/>
            <a:ext cx="4835780" cy="46682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Situación Presupuestal</a:t>
            </a:r>
          </a:p>
          <a:p>
            <a:pPr algn="r"/>
            <a:endParaRPr lang="es-MX" sz="900" b="1" dirty="0" smtClean="0">
              <a:solidFill>
                <a:srgbClr val="246D5C"/>
              </a:solidFill>
              <a:latin typeface="Montserrat" pitchFamily="2" charset="77"/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5402716" y="1632216"/>
            <a:ext cx="3413959" cy="1080202"/>
            <a:chOff x="5351231" y="1964567"/>
            <a:chExt cx="3413959" cy="1080202"/>
          </a:xfrm>
        </p:grpSpPr>
        <p:sp>
          <p:nvSpPr>
            <p:cNvPr id="13" name="12 CuadroTexto"/>
            <p:cNvSpPr txBox="1"/>
            <p:nvPr/>
          </p:nvSpPr>
          <p:spPr>
            <a:xfrm>
              <a:off x="5725806" y="2250068"/>
              <a:ext cx="29511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Programado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5351231" y="2308637"/>
              <a:ext cx="369643" cy="13849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5769831" y="1964567"/>
              <a:ext cx="23058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Presupuesto Anual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5351231" y="2033818"/>
              <a:ext cx="369643" cy="13849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5738374" y="2482761"/>
              <a:ext cx="3026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Ejercido Real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5355398" y="2552012"/>
              <a:ext cx="369643" cy="138499"/>
            </a:xfrm>
            <a:prstGeom prst="rect">
              <a:avLst/>
            </a:prstGeom>
            <a:solidFill>
              <a:srgbClr val="EF65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5738374" y="2767770"/>
              <a:ext cx="3026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Por Ejercer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5355398" y="2813271"/>
              <a:ext cx="369643" cy="13849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</p:grpSp>
    </p:spTree>
    <p:extLst>
      <p:ext uri="{BB962C8B-B14F-4D97-AF65-F5344CB8AC3E}">
        <p14:creationId xmlns:p14="http://schemas.microsoft.com/office/powerpoint/2010/main" val="14450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402716" y="67647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3824654443"/>
              </p:ext>
            </p:extLst>
          </p:nvPr>
        </p:nvGraphicFramePr>
        <p:xfrm>
          <a:off x="130630" y="998506"/>
          <a:ext cx="8850086" cy="5758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929410" y="304057"/>
            <a:ext cx="4835780" cy="46682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Situación Presupuestal</a:t>
            </a:r>
          </a:p>
          <a:p>
            <a:pPr algn="r"/>
            <a:endParaRPr lang="es-MX" sz="900" b="1" dirty="0" smtClean="0">
              <a:solidFill>
                <a:srgbClr val="246D5C"/>
              </a:solidFill>
              <a:latin typeface="Montserrat" pitchFamily="2" charset="77"/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5402716" y="1632216"/>
            <a:ext cx="3413959" cy="1080202"/>
            <a:chOff x="5351231" y="1964567"/>
            <a:chExt cx="3413959" cy="1080202"/>
          </a:xfrm>
        </p:grpSpPr>
        <p:sp>
          <p:nvSpPr>
            <p:cNvPr id="13" name="12 CuadroTexto"/>
            <p:cNvSpPr txBox="1"/>
            <p:nvPr/>
          </p:nvSpPr>
          <p:spPr>
            <a:xfrm>
              <a:off x="5725806" y="2250068"/>
              <a:ext cx="29511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Programado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14" name="13 Rectángulo"/>
            <p:cNvSpPr/>
            <p:nvPr/>
          </p:nvSpPr>
          <p:spPr>
            <a:xfrm>
              <a:off x="5351231" y="2308637"/>
              <a:ext cx="369643" cy="13849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5769831" y="1964567"/>
              <a:ext cx="23058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Presupuesto Anual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5351231" y="2033818"/>
              <a:ext cx="369643" cy="13849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18" name="17 CuadroTexto"/>
            <p:cNvSpPr txBox="1"/>
            <p:nvPr/>
          </p:nvSpPr>
          <p:spPr>
            <a:xfrm>
              <a:off x="5738374" y="2482761"/>
              <a:ext cx="3026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Ejercido Real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5355398" y="2552012"/>
              <a:ext cx="369643" cy="138499"/>
            </a:xfrm>
            <a:prstGeom prst="rect">
              <a:avLst/>
            </a:prstGeom>
            <a:solidFill>
              <a:srgbClr val="EF65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5738374" y="2767770"/>
              <a:ext cx="30268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200" dirty="0" smtClean="0">
                  <a:latin typeface="+mj-lt"/>
                </a:rPr>
                <a:t>Por Ejercer Primer Trimestre</a:t>
              </a:r>
              <a:endParaRPr lang="es-MX" sz="1200" dirty="0">
                <a:latin typeface="+mj-lt"/>
              </a:endParaRPr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5355398" y="2813271"/>
              <a:ext cx="369643" cy="13849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1200"/>
            </a:p>
          </p:txBody>
        </p:sp>
      </p:grpSp>
    </p:spTree>
    <p:extLst>
      <p:ext uri="{BB962C8B-B14F-4D97-AF65-F5344CB8AC3E}">
        <p14:creationId xmlns:p14="http://schemas.microsoft.com/office/powerpoint/2010/main" val="371134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="" xmlns:a16="http://schemas.microsoft.com/office/drawing/2014/main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402716" y="67647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3929410" y="304057"/>
            <a:ext cx="4835780" cy="46682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Situación Presupuestal</a:t>
            </a:r>
          </a:p>
          <a:p>
            <a:pPr algn="r"/>
            <a:endParaRPr lang="es-MX" sz="900" b="1" dirty="0" smtClean="0">
              <a:solidFill>
                <a:srgbClr val="246D5C"/>
              </a:solidFill>
              <a:latin typeface="Montserrat" pitchFamily="2" charset="77"/>
            </a:endParaRPr>
          </a:p>
        </p:txBody>
      </p:sp>
      <p:graphicFrame>
        <p:nvGraphicFramePr>
          <p:cNvPr id="7" name="6 Objet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051995"/>
              </p:ext>
            </p:extLst>
          </p:nvPr>
        </p:nvGraphicFramePr>
        <p:xfrm>
          <a:off x="1294410" y="1040042"/>
          <a:ext cx="6947065" cy="5596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Hoja de cálculo" r:id="rId3" imgW="7848630" imgH="7762965" progId="Excel.Sheet.12">
                  <p:embed/>
                </p:oleObj>
              </mc:Choice>
              <mc:Fallback>
                <p:oleObj name="Hoja de cálculo" r:id="rId3" imgW="7848630" imgH="776296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4410" y="1040042"/>
                        <a:ext cx="6947065" cy="55967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83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:a16="http://schemas.microsoft.com/office/drawing/2014/main" xmlns="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533876" y="46315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4109883" y="110226"/>
            <a:ext cx="4835780" cy="32832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Arrendamiento Inmobiliario</a:t>
            </a:r>
            <a:endParaRPr lang="es-MX" b="1" dirty="0">
              <a:solidFill>
                <a:srgbClr val="246D5C"/>
              </a:solidFill>
              <a:latin typeface="Montserrat" pitchFamily="2" charset="77"/>
            </a:endParaRPr>
          </a:p>
        </p:txBody>
      </p:sp>
      <p:graphicFrame>
        <p:nvGraphicFramePr>
          <p:cNvPr id="17" name="16 Gráfico"/>
          <p:cNvGraphicFramePr/>
          <p:nvPr>
            <p:extLst>
              <p:ext uri="{D42A27DB-BD31-4B8C-83A1-F6EECF244321}">
                <p14:modId xmlns:p14="http://schemas.microsoft.com/office/powerpoint/2010/main" val="347816451"/>
              </p:ext>
            </p:extLst>
          </p:nvPr>
        </p:nvGraphicFramePr>
        <p:xfrm>
          <a:off x="381000" y="998506"/>
          <a:ext cx="8599715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uadroTexto 6">
            <a:extLst>
              <a:ext uri="{FF2B5EF4-FFF2-40B4-BE49-F238E27FC236}">
                <a16:creationId xmlns:a16="http://schemas.microsoft.com/office/drawing/2014/main" xmlns="" id="{F6A1C611-C588-6648-82F4-0E3A387D430D}"/>
              </a:ext>
            </a:extLst>
          </p:cNvPr>
          <p:cNvSpPr txBox="1">
            <a:spLocks/>
          </p:cNvSpPr>
          <p:nvPr/>
        </p:nvSpPr>
        <p:spPr>
          <a:xfrm>
            <a:off x="4221015" y="4482124"/>
            <a:ext cx="43719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000" dirty="0"/>
              <a:t>Mediante oficio circular número 0952841200/282 del 8 de febrero de </a:t>
            </a:r>
            <a:r>
              <a:rPr lang="es-MX" sz="1000" dirty="0" smtClean="0"/>
              <a:t>2021, suscrito por el Titular de la Coordinación de Conservación y Servicios Generales, les </a:t>
            </a:r>
            <a:r>
              <a:rPr lang="es-MX" sz="1000" dirty="0"/>
              <a:t>fue requerido a los OOAD llevarán a cabo el registro de sus contratos ante el INDAABIN.</a:t>
            </a:r>
          </a:p>
          <a:p>
            <a:pPr algn="just"/>
            <a:endParaRPr lang="es-MX" sz="1000" dirty="0"/>
          </a:p>
          <a:p>
            <a:pPr algn="just"/>
            <a:r>
              <a:rPr lang="es-MX" sz="1000" dirty="0" smtClean="0"/>
              <a:t>Número de Contratos Registrados en el INDAABIN </a:t>
            </a:r>
            <a:r>
              <a:rPr lang="es-MX" sz="1000" b="1" dirty="0" smtClean="0"/>
              <a:t>120</a:t>
            </a:r>
            <a:r>
              <a:rPr lang="es-MX" sz="1000" dirty="0" smtClean="0"/>
              <a:t> lo que representa un cumplimiento del </a:t>
            </a:r>
            <a:r>
              <a:rPr lang="es-MX" sz="1000" b="1" dirty="0" smtClean="0"/>
              <a:t>43.3%</a:t>
            </a:r>
            <a:r>
              <a:rPr lang="es-MX" sz="1000" dirty="0" smtClean="0"/>
              <a:t> del total de arrendamientos inmobiliarios en  los OOAD de un total de  </a:t>
            </a:r>
            <a:r>
              <a:rPr lang="es-MX" sz="1000" b="1" dirty="0" smtClean="0"/>
              <a:t>277.</a:t>
            </a:r>
          </a:p>
        </p:txBody>
      </p:sp>
      <p:sp>
        <p:nvSpPr>
          <p:cNvPr id="19" name="CuadroTexto 6">
            <a:extLst>
              <a:ext uri="{FF2B5EF4-FFF2-40B4-BE49-F238E27FC236}">
                <a16:creationId xmlns:a16="http://schemas.microsoft.com/office/drawing/2014/main" xmlns="" id="{F6A1C611-C588-6648-82F4-0E3A387D430D}"/>
              </a:ext>
            </a:extLst>
          </p:cNvPr>
          <p:cNvSpPr txBox="1">
            <a:spLocks/>
          </p:cNvSpPr>
          <p:nvPr/>
        </p:nvSpPr>
        <p:spPr>
          <a:xfrm>
            <a:off x="5743576" y="632590"/>
            <a:ext cx="3152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 b="1" dirty="0" smtClean="0">
                <a:solidFill>
                  <a:srgbClr val="38781A"/>
                </a:solidFill>
              </a:rPr>
              <a:t>Registro en el INDAABIN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844836"/>
              </p:ext>
            </p:extLst>
          </p:nvPr>
        </p:nvGraphicFramePr>
        <p:xfrm>
          <a:off x="403705" y="665950"/>
          <a:ext cx="1534886" cy="33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7443"/>
                <a:gridCol w="767443"/>
              </a:tblGrid>
              <a:tr h="246818">
                <a:tc>
                  <a:txBody>
                    <a:bodyPr/>
                    <a:lstStyle/>
                    <a:p>
                      <a:pPr algn="ctr"/>
                      <a:endParaRPr lang="es-MX" sz="800" b="1" dirty="0" smtClean="0">
                        <a:solidFill>
                          <a:srgbClr val="BD1D43"/>
                        </a:solidFill>
                      </a:endParaRPr>
                    </a:p>
                    <a:p>
                      <a:pPr algn="r"/>
                      <a:r>
                        <a:rPr lang="es-MX" sz="800" b="1" dirty="0" smtClean="0">
                          <a:solidFill>
                            <a:srgbClr val="BD1D43"/>
                          </a:solidFill>
                        </a:rPr>
                        <a:t>OOAD</a:t>
                      </a:r>
                      <a:endParaRPr lang="es-MX" sz="800" b="1" dirty="0">
                        <a:solidFill>
                          <a:srgbClr val="BD1D43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B394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1" dirty="0" smtClean="0">
                          <a:solidFill>
                            <a:srgbClr val="BD1D43"/>
                          </a:solidFill>
                        </a:rPr>
                        <a:t>No.</a:t>
                      </a:r>
                      <a:r>
                        <a:rPr lang="es-MX" sz="800" b="1" baseline="0" dirty="0" smtClean="0">
                          <a:solidFill>
                            <a:srgbClr val="BD1D43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s-MX" sz="800" b="1" baseline="0" dirty="0" err="1" smtClean="0">
                          <a:solidFill>
                            <a:srgbClr val="BD1D43"/>
                          </a:solidFill>
                        </a:rPr>
                        <a:t>Arrend</a:t>
                      </a:r>
                      <a:r>
                        <a:rPr lang="es-MX" sz="800" b="1" baseline="0" dirty="0" smtClean="0">
                          <a:solidFill>
                            <a:srgbClr val="BD1D43"/>
                          </a:solidFill>
                        </a:rPr>
                        <a:t>.</a:t>
                      </a:r>
                      <a:endParaRPr lang="es-MX" sz="800" b="1" dirty="0">
                        <a:solidFill>
                          <a:srgbClr val="BD1D43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B394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9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ector recto 2">
            <a:extLst>
              <a:ext uri="{FF2B5EF4-FFF2-40B4-BE49-F238E27FC236}">
                <a16:creationId xmlns:a16="http://schemas.microsoft.com/office/drawing/2014/main" xmlns="" id="{B141210E-4D7D-5B43-8503-5ADB575468DF}"/>
              </a:ext>
            </a:extLst>
          </p:cNvPr>
          <p:cNvCxnSpPr>
            <a:cxnSpLocks/>
          </p:cNvCxnSpPr>
          <p:nvPr/>
        </p:nvCxnSpPr>
        <p:spPr>
          <a:xfrm>
            <a:off x="5533876" y="463159"/>
            <a:ext cx="3362474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1">
            <a:extLst>
              <a:ext uri="{FF2B5EF4-FFF2-40B4-BE49-F238E27FC236}">
                <a16:creationId xmlns:a16="http://schemas.microsoft.com/office/drawing/2014/main" xmlns="" id="{95B6B8B6-BC72-4745-A5C2-D8012BCE336A}"/>
              </a:ext>
            </a:extLst>
          </p:cNvPr>
          <p:cNvSpPr/>
          <p:nvPr/>
        </p:nvSpPr>
        <p:spPr>
          <a:xfrm>
            <a:off x="4109883" y="110226"/>
            <a:ext cx="4835780" cy="328325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r"/>
            <a:r>
              <a:rPr lang="es-MX" b="1" dirty="0" smtClean="0">
                <a:solidFill>
                  <a:srgbClr val="246D5C"/>
                </a:solidFill>
                <a:latin typeface="Montserrat" pitchFamily="2" charset="77"/>
              </a:rPr>
              <a:t>Contratos de Comodato</a:t>
            </a:r>
            <a:endParaRPr lang="es-MX" b="1" dirty="0">
              <a:solidFill>
                <a:srgbClr val="246D5C"/>
              </a:solidFill>
              <a:latin typeface="Montserrat" pitchFamily="2" charset="77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5E95DCE8-8A7B-1B44-8A04-3ACED080E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392870"/>
              </p:ext>
            </p:extLst>
          </p:nvPr>
        </p:nvGraphicFramePr>
        <p:xfrm>
          <a:off x="4882551" y="997506"/>
          <a:ext cx="3950898" cy="4989207"/>
        </p:xfrm>
        <a:graphic>
          <a:graphicData uri="http://schemas.openxmlformats.org/drawingml/2006/table">
            <a:tbl>
              <a:tblPr/>
              <a:tblGrid>
                <a:gridCol w="342565">
                  <a:extLst>
                    <a:ext uri="{9D8B030D-6E8A-4147-A177-3AD203B41FA5}">
                      <a16:colId xmlns:a16="http://schemas.microsoft.com/office/drawing/2014/main" xmlns="" val="2748725976"/>
                    </a:ext>
                  </a:extLst>
                </a:gridCol>
                <a:gridCol w="1637362">
                  <a:extLst>
                    <a:ext uri="{9D8B030D-6E8A-4147-A177-3AD203B41FA5}">
                      <a16:colId xmlns:a16="http://schemas.microsoft.com/office/drawing/2014/main" xmlns="" val="1595923308"/>
                    </a:ext>
                  </a:extLst>
                </a:gridCol>
                <a:gridCol w="1032312">
                  <a:extLst>
                    <a:ext uri="{9D8B030D-6E8A-4147-A177-3AD203B41FA5}">
                      <a16:colId xmlns:a16="http://schemas.microsoft.com/office/drawing/2014/main" xmlns="" val="3978559963"/>
                    </a:ext>
                  </a:extLst>
                </a:gridCol>
                <a:gridCol w="938659">
                  <a:extLst>
                    <a:ext uri="{9D8B030D-6E8A-4147-A177-3AD203B41FA5}">
                      <a16:colId xmlns:a16="http://schemas.microsoft.com/office/drawing/2014/main" xmlns="" val="3969255226"/>
                    </a:ext>
                  </a:extLst>
                </a:gridCol>
              </a:tblGrid>
              <a:tr h="35735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Nº</a:t>
                      </a:r>
                    </a:p>
                  </a:txBody>
                  <a:tcPr marL="5944" marR="5944" marT="59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OOAD</a:t>
                      </a:r>
                    </a:p>
                  </a:txBody>
                  <a:tcPr marL="5944" marR="5944" marT="59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Número</a:t>
                      </a:r>
                      <a:r>
                        <a:rPr lang="es-MX" sz="8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 de </a:t>
                      </a:r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Contratos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5944" marR="5944" marT="59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5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Contratos vencidos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5944" marR="5944" marT="59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45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51691782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Sonora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964169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Baja California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61756400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Baja California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75547071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4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Veracruz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39477455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5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Guanajuato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81176815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6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Edo. de México Pte.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76377455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7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Jalisco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72107901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8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Chiapas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43760732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9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Zacatecas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156338346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10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66094740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11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85776963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12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Veracruz Norte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73171174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13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Quintana Roo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898984777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14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Sinaloa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53481443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15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DF Norte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50011708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16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Colima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39561079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17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Morelos 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39066957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18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Guerrero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440494728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19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Edo. de México </a:t>
                      </a:r>
                      <a:r>
                        <a:rPr lang="es-MX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Ote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59327107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20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Campeche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80189438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21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Chihuahua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19641095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22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Tabasco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41871129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23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Hidalgo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40263819"/>
                  </a:ext>
                </a:extLst>
              </a:tr>
              <a:tr h="1414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24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Coahuila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66319661"/>
                  </a:ext>
                </a:extLst>
              </a:tr>
              <a:tr h="1414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25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Veracruz Sur-Oaxaca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14507667"/>
                  </a:ext>
                </a:extLst>
              </a:tr>
              <a:tr h="1414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26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UAME </a:t>
                      </a: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del CMN </a:t>
                      </a:r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Yucatán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52613768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27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Tamaulipas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23282775"/>
                  </a:ext>
                </a:extLst>
              </a:tr>
              <a:tr h="156423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28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28680034"/>
                  </a:ext>
                </a:extLst>
              </a:tr>
              <a:tr h="14465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29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Centro Vacacional Oaxtepec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8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93308446"/>
                  </a:ext>
                </a:extLst>
              </a:tr>
              <a:tr h="1521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5944" marR="5944" marT="594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SUMA</a:t>
                      </a:r>
                    </a:p>
                  </a:txBody>
                  <a:tcPr marL="5944" marR="5944" marT="594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108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5944" marR="5944" marT="594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52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5944" marR="5944" marT="5944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9513698"/>
                  </a:ext>
                </a:extLst>
              </a:tr>
            </a:tbl>
          </a:graphicData>
        </a:graphic>
      </p:graphicFrame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1179577866"/>
              </p:ext>
            </p:extLst>
          </p:nvPr>
        </p:nvGraphicFramePr>
        <p:xfrm>
          <a:off x="661373" y="1173192"/>
          <a:ext cx="3838755" cy="4002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578394" y="2571132"/>
            <a:ext cx="1480457" cy="1066989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Vigentes</a:t>
            </a: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56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51.8%</a:t>
            </a:r>
          </a:p>
          <a:p>
            <a:pPr algn="ctr"/>
            <a:endParaRPr lang="es-MX" sz="1100" b="1" dirty="0" smtClean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endParaRPr lang="es-MX" sz="11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9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3149068" y="2735035"/>
            <a:ext cx="1480457" cy="1066989"/>
          </a:xfrm>
          <a:prstGeom prst="rect">
            <a:avLst/>
          </a:prstGeom>
        </p:spPr>
        <p:txBody>
          <a:bodyPr wrap="square" lIns="50831" tIns="25415" rIns="50831" bIns="25415">
            <a:spAutoFit/>
          </a:bodyPr>
          <a:lstStyle/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Vencidos</a:t>
            </a: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52</a:t>
            </a:r>
          </a:p>
          <a:p>
            <a:pPr algn="ctr"/>
            <a:endParaRPr lang="es-MX" sz="11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100" b="1" dirty="0" smtClean="0">
                <a:solidFill>
                  <a:schemeClr val="bg1"/>
                </a:solidFill>
                <a:latin typeface="Montserrat" pitchFamily="2" charset="77"/>
              </a:rPr>
              <a:t>48.2%</a:t>
            </a:r>
          </a:p>
          <a:p>
            <a:pPr algn="ctr"/>
            <a:endParaRPr lang="es-MX" sz="1100" b="1" dirty="0" smtClean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endParaRPr lang="es-MX" sz="11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0" name="CuadroTexto 6">
            <a:extLst>
              <a:ext uri="{FF2B5EF4-FFF2-40B4-BE49-F238E27FC236}">
                <a16:creationId xmlns:a16="http://schemas.microsoft.com/office/drawing/2014/main" xmlns="" id="{F6A1C611-C588-6648-82F4-0E3A387D430D}"/>
              </a:ext>
            </a:extLst>
          </p:cNvPr>
          <p:cNvSpPr txBox="1">
            <a:spLocks/>
          </p:cNvSpPr>
          <p:nvPr/>
        </p:nvSpPr>
        <p:spPr>
          <a:xfrm>
            <a:off x="1275491" y="5724589"/>
            <a:ext cx="3076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000" dirty="0" smtClean="0"/>
              <a:t>De los Contratos de Comodato vencidos (52) ninguno de los OOAD informó o mandó documentación comprobatoria sobre la renovación de los respectivos Contratos.</a:t>
            </a:r>
            <a:endParaRPr lang="es-MX" sz="1000" b="1" dirty="0" smtClean="0"/>
          </a:p>
        </p:txBody>
      </p:sp>
      <p:cxnSp>
        <p:nvCxnSpPr>
          <p:cNvPr id="5" name="4 Conector angular"/>
          <p:cNvCxnSpPr/>
          <p:nvPr/>
        </p:nvCxnSpPr>
        <p:spPr>
          <a:xfrm rot="5400000">
            <a:off x="3036497" y="4580627"/>
            <a:ext cx="1224954" cy="793632"/>
          </a:xfrm>
          <a:prstGeom prst="bentConnector3">
            <a:avLst/>
          </a:prstGeom>
          <a:ln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23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190318 CIPP IMSS MOD V4.0</Template>
  <TotalTime>20907</TotalTime>
  <Words>515</Words>
  <Application>Microsoft Office PowerPoint</Application>
  <PresentationFormat>Presentación en pantalla (4:3)</PresentationFormat>
  <Paragraphs>265</Paragraphs>
  <Slides>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Tema de Office</vt:lpstr>
      <vt:lpstr>Hoja de cálculo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ELIECER MORENO</dc:creator>
  <cp:lastModifiedBy>Guillermo Enrique Gómez Parra</cp:lastModifiedBy>
  <cp:revision>951</cp:revision>
  <cp:lastPrinted>2021-03-23T19:19:22Z</cp:lastPrinted>
  <dcterms:created xsi:type="dcterms:W3CDTF">2019-03-18T23:29:55Z</dcterms:created>
  <dcterms:modified xsi:type="dcterms:W3CDTF">2021-03-24T00:23:30Z</dcterms:modified>
</cp:coreProperties>
</file>