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9" r:id="rId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70">
          <p15:clr>
            <a:srgbClr val="A4A3A4"/>
          </p15:clr>
        </p15:guide>
        <p15:guide id="2" pos="2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1919"/>
    <a:srgbClr val="0E2520"/>
    <a:srgbClr val="868688"/>
    <a:srgbClr val="8C1033"/>
    <a:srgbClr val="E8D188"/>
    <a:srgbClr val="235C4F"/>
    <a:srgbClr val="691C32"/>
    <a:srgbClr val="A780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81"/>
    <p:restoredTop sz="94474"/>
  </p:normalViewPr>
  <p:slideViewPr>
    <p:cSldViewPr snapToGrid="0" snapToObjects="1">
      <p:cViewPr varScale="1">
        <p:scale>
          <a:sx n="102" d="100"/>
          <a:sy n="102" d="100"/>
        </p:scale>
        <p:origin x="1398" y="102"/>
      </p:cViewPr>
      <p:guideLst>
        <p:guide orient="horz" pos="1270"/>
        <p:guide pos="2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271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9C5F424-BB1A-2542-B932-763C63131DF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2" name="Imagen 1">
            <a:extLst>
              <a:ext uri="{FF2B5EF4-FFF2-40B4-BE49-F238E27FC236}">
                <a16:creationId xmlns:a16="http://schemas.microsoft.com/office/drawing/2014/main" id="{FAD3D2B0-0934-D42D-CA95-C5F90C612974}"/>
              </a:ext>
            </a:extLst>
          </p:cNvPr>
          <p:cNvPicPr>
            <a:picLocks noChangeAspect="1"/>
          </p:cNvPicPr>
          <p:nvPr userDrawn="1"/>
        </p:nvPicPr>
        <p:blipFill>
          <a:blip r:embed="rId3"/>
          <a:stretch>
            <a:fillRect/>
          </a:stretch>
        </p:blipFill>
        <p:spPr>
          <a:xfrm>
            <a:off x="8685496" y="460711"/>
            <a:ext cx="3229165" cy="512717"/>
          </a:xfrm>
          <a:prstGeom prst="rect">
            <a:avLst/>
          </a:prstGeom>
        </p:spPr>
      </p:pic>
    </p:spTree>
    <p:extLst>
      <p:ext uri="{BB962C8B-B14F-4D97-AF65-F5344CB8AC3E}">
        <p14:creationId xmlns:p14="http://schemas.microsoft.com/office/powerpoint/2010/main" val="20333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objetos">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C7B917C-F68F-8847-B887-8A34DB36DCE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CC9C7D99-B99C-FE71-0DF1-559A628B4D6F}"/>
              </a:ext>
            </a:extLst>
          </p:cNvPr>
          <p:cNvPicPr>
            <a:picLocks noChangeAspect="1"/>
          </p:cNvPicPr>
          <p:nvPr userDrawn="1"/>
        </p:nvPicPr>
        <p:blipFill>
          <a:blip r:embed="rId3"/>
          <a:stretch>
            <a:fillRect/>
          </a:stretch>
        </p:blipFill>
        <p:spPr>
          <a:xfrm>
            <a:off x="8685496" y="460711"/>
            <a:ext cx="3229165" cy="512717"/>
          </a:xfrm>
          <a:prstGeom prst="rect">
            <a:avLst/>
          </a:prstGeom>
        </p:spPr>
      </p:pic>
    </p:spTree>
    <p:extLst>
      <p:ext uri="{BB962C8B-B14F-4D97-AF65-F5344CB8AC3E}">
        <p14:creationId xmlns:p14="http://schemas.microsoft.com/office/powerpoint/2010/main" val="2056611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EBE90CF-7C0C-8538-D748-CEA027B1046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49385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s objeto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99888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DF8F6A9-85ED-A1C6-14C3-209F60AC3BC0}"/>
              </a:ext>
            </a:extLst>
          </p:cNvPr>
          <p:cNvPicPr>
            <a:picLocks noChangeAspect="1"/>
          </p:cNvPicPr>
          <p:nvPr userDrawn="1"/>
        </p:nvPicPr>
        <p:blipFill>
          <a:blip r:embed="rId7"/>
          <a:stretch>
            <a:fillRect/>
          </a:stretch>
        </p:blipFill>
        <p:spPr>
          <a:xfrm>
            <a:off x="0" y="0"/>
            <a:ext cx="12192000" cy="6858000"/>
          </a:xfrm>
          <a:prstGeom prst="rect">
            <a:avLst/>
          </a:prstGeom>
        </p:spPr>
      </p:pic>
    </p:spTree>
    <p:extLst>
      <p:ext uri="{BB962C8B-B14F-4D97-AF65-F5344CB8AC3E}">
        <p14:creationId xmlns:p14="http://schemas.microsoft.com/office/powerpoint/2010/main" val="2799365892"/>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51" r:id="rId4"/>
    <p:sldLayoutId id="214748365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453BE75-BCB7-3043-A087-BE7EF5FA7AB5}"/>
              </a:ext>
            </a:extLst>
          </p:cNvPr>
          <p:cNvSpPr txBox="1"/>
          <p:nvPr/>
        </p:nvSpPr>
        <p:spPr>
          <a:xfrm>
            <a:off x="277970" y="1679613"/>
            <a:ext cx="6490475" cy="3905941"/>
          </a:xfrm>
          <a:prstGeom prst="rect">
            <a:avLst/>
          </a:prstGeom>
          <a:noFill/>
        </p:spPr>
        <p:txBody>
          <a:bodyPr wrap="square">
            <a:spAutoFit/>
          </a:bodyPr>
          <a:lstStyle/>
          <a:p>
            <a:pPr lvl="0" algn="just">
              <a:lnSpc>
                <a:spcPts val="2300"/>
              </a:lnSpc>
            </a:pPr>
            <a:r>
              <a:rPr lang="es-MX" sz="1600" dirty="0">
                <a:latin typeface="Noto Sans Regular" panose="020B0502040504020204" pitchFamily="34" charset="0"/>
                <a:ea typeface="Noto Sans Regular" panose="020B0502040504020204" pitchFamily="34" charset="0"/>
                <a:cs typeface="Noto Sans Regular" panose="020B0502040504020204" pitchFamily="34" charset="0"/>
              </a:rPr>
              <a:t>Derivado de la solicitud realizada por la Coordinación Técnica de Protección Civil a través del oficio 09 52 84 14F0/12727 del 10 de septiembre de 2024, para la instalación de un pararrayos en el inmueble arrendado de Hamburgo 64, mediante escrito del 30 de octubre de 2024, la arrendadora, Inmobiliaria Mi </a:t>
            </a:r>
            <a:r>
              <a:rPr lang="es-MX" sz="1600" dirty="0" err="1">
                <a:latin typeface="Noto Sans Regular" panose="020B0502040504020204" pitchFamily="34" charset="0"/>
                <a:ea typeface="Noto Sans Regular" panose="020B0502040504020204" pitchFamily="34" charset="0"/>
                <a:cs typeface="Noto Sans Regular" panose="020B0502040504020204" pitchFamily="34" charset="0"/>
              </a:rPr>
              <a:t>Calli</a:t>
            </a:r>
            <a:r>
              <a:rPr lang="es-MX" sz="1600" dirty="0">
                <a:latin typeface="Noto Sans Regular" panose="020B0502040504020204" pitchFamily="34" charset="0"/>
                <a:ea typeface="Noto Sans Regular" panose="020B0502040504020204" pitchFamily="34" charset="0"/>
                <a:cs typeface="Noto Sans Regular" panose="020B0502040504020204" pitchFamily="34" charset="0"/>
              </a:rPr>
              <a:t>, S. A. de C.V. accedió a realizar su instalación, sin costo para el Instituto, presentando su plan de </a:t>
            </a:r>
            <a:r>
              <a:rPr lang="es-MX" sz="1600">
                <a:latin typeface="Noto Sans Regular" panose="020B0502040504020204" pitchFamily="34" charset="0"/>
                <a:ea typeface="Noto Sans Regular" panose="020B0502040504020204" pitchFamily="34" charset="0"/>
                <a:cs typeface="Noto Sans Regular" panose="020B0502040504020204" pitchFamily="34" charset="0"/>
              </a:rPr>
              <a:t>trabajo para </a:t>
            </a:r>
            <a:r>
              <a:rPr lang="es-MX" sz="1600" dirty="0">
                <a:latin typeface="Noto Sans Regular" panose="020B0502040504020204" pitchFamily="34" charset="0"/>
                <a:ea typeface="Noto Sans Regular" panose="020B0502040504020204" pitchFamily="34" charset="0"/>
                <a:cs typeface="Noto Sans Regular" panose="020B0502040504020204" pitchFamily="34" charset="0"/>
              </a:rPr>
              <a:t>ello.</a:t>
            </a:r>
          </a:p>
          <a:p>
            <a:pPr lvl="0" algn="just">
              <a:lnSpc>
                <a:spcPts val="2300"/>
              </a:lnSpc>
            </a:pPr>
            <a:endParaRPr lang="es-MX" sz="1600" dirty="0">
              <a:latin typeface="Noto Sans Regular" panose="020B0502040504020204" pitchFamily="34" charset="0"/>
              <a:ea typeface="Noto Sans Regular" panose="020B0502040504020204" pitchFamily="34" charset="0"/>
              <a:cs typeface="Noto Sans Regular" panose="020B0502040504020204" pitchFamily="34" charset="0"/>
            </a:endParaRPr>
          </a:p>
          <a:p>
            <a:pPr lvl="0" algn="just">
              <a:lnSpc>
                <a:spcPts val="2300"/>
              </a:lnSpc>
            </a:pPr>
            <a:r>
              <a:rPr lang="es-MX" sz="1600" dirty="0">
                <a:latin typeface="Noto Sans Regular" panose="020B0502040504020204" pitchFamily="34" charset="0"/>
                <a:ea typeface="Noto Sans Regular" panose="020B0502040504020204" pitchFamily="34" charset="0"/>
                <a:cs typeface="Noto Sans Regular" panose="020B0502040504020204" pitchFamily="34" charset="0"/>
              </a:rPr>
              <a:t>De esta manera en el pasado mes de diciembre del 2024, quedó debidamente instalado dicho dispositivo de seguridad con lo que se atiende el requerimiento del área normativa de Protección Civil.</a:t>
            </a:r>
          </a:p>
          <a:p>
            <a:pPr lvl="0" algn="just">
              <a:lnSpc>
                <a:spcPts val="2300"/>
              </a:lnSpc>
            </a:pPr>
            <a:endParaRPr lang="es-MX" sz="1600" dirty="0">
              <a:latin typeface="Noto Sans Regular" panose="020B0502040504020204" pitchFamily="34" charset="0"/>
              <a:ea typeface="Noto Sans Regular" panose="020B0502040504020204" pitchFamily="34" charset="0"/>
              <a:cs typeface="Noto Sans Regular" panose="020B0502040504020204" pitchFamily="34" charset="0"/>
            </a:endParaRPr>
          </a:p>
        </p:txBody>
      </p:sp>
      <p:pic>
        <p:nvPicPr>
          <p:cNvPr id="5" name="Imagen 4" descr="Imagen digital de una ciudad&#10;&#10;Descripción generada automáticamente con confianza media">
            <a:extLst>
              <a:ext uri="{FF2B5EF4-FFF2-40B4-BE49-F238E27FC236}">
                <a16:creationId xmlns:a16="http://schemas.microsoft.com/office/drawing/2014/main" id="{0B9FA442-39E7-0009-5B9E-307A007BF5E3}"/>
              </a:ext>
            </a:extLst>
          </p:cNvPr>
          <p:cNvPicPr>
            <a:picLocks noChangeAspect="1"/>
          </p:cNvPicPr>
          <p:nvPr/>
        </p:nvPicPr>
        <p:blipFill>
          <a:blip r:embed="rId2"/>
          <a:stretch>
            <a:fillRect/>
          </a:stretch>
        </p:blipFill>
        <p:spPr>
          <a:xfrm>
            <a:off x="9593543" y="2297746"/>
            <a:ext cx="2265737" cy="4027977"/>
          </a:xfrm>
          <a:prstGeom prst="rect">
            <a:avLst/>
          </a:prstGeom>
          <a:ln>
            <a:noFill/>
          </a:ln>
          <a:effectLst>
            <a:outerShdw blurRad="190500" algn="tl" rotWithShape="0">
              <a:srgbClr val="000000">
                <a:alpha val="70000"/>
              </a:srgbClr>
            </a:outerShdw>
          </a:effectLst>
        </p:spPr>
      </p:pic>
      <p:sp>
        <p:nvSpPr>
          <p:cNvPr id="6" name="CuadroTexto 5">
            <a:extLst>
              <a:ext uri="{FF2B5EF4-FFF2-40B4-BE49-F238E27FC236}">
                <a16:creationId xmlns:a16="http://schemas.microsoft.com/office/drawing/2014/main" id="{6EAFBB3E-C060-554F-76B2-002AF2644568}"/>
              </a:ext>
            </a:extLst>
          </p:cNvPr>
          <p:cNvSpPr txBox="1"/>
          <p:nvPr/>
        </p:nvSpPr>
        <p:spPr>
          <a:xfrm>
            <a:off x="195259" y="102450"/>
            <a:ext cx="4132521" cy="892552"/>
          </a:xfrm>
          <a:prstGeom prst="rect">
            <a:avLst/>
          </a:prstGeom>
          <a:noFill/>
        </p:spPr>
        <p:txBody>
          <a:bodyPr wrap="square" rtlCol="0">
            <a:spAutoFit/>
          </a:bodyPr>
          <a:lstStyle/>
          <a:p>
            <a:r>
              <a:rPr lang="es-MX" sz="2600" b="1" dirty="0">
                <a:solidFill>
                  <a:srgbClr val="691C32"/>
                </a:solidFill>
                <a:latin typeface="Patria" pitchFamily="2" charset="0"/>
              </a:rPr>
              <a:t>Instalación de Pararrayos</a:t>
            </a:r>
          </a:p>
          <a:p>
            <a:r>
              <a:rPr lang="es-MX" sz="2600" b="1" dirty="0">
                <a:solidFill>
                  <a:srgbClr val="691C32"/>
                </a:solidFill>
                <a:latin typeface="Patria" pitchFamily="2" charset="0"/>
              </a:rPr>
              <a:t>Inmueble de Hamburgo 64</a:t>
            </a:r>
          </a:p>
        </p:txBody>
      </p:sp>
      <p:pic>
        <p:nvPicPr>
          <p:cNvPr id="10" name="Imagen 9" descr="Una persona con una tabla de skateboard&#10;&#10;Descripción generada automáticamente">
            <a:extLst>
              <a:ext uri="{FF2B5EF4-FFF2-40B4-BE49-F238E27FC236}">
                <a16:creationId xmlns:a16="http://schemas.microsoft.com/office/drawing/2014/main" id="{1BE1458C-0A6A-B322-E077-C6F410C46CE9}"/>
              </a:ext>
            </a:extLst>
          </p:cNvPr>
          <p:cNvPicPr>
            <a:picLocks noChangeAspect="1"/>
          </p:cNvPicPr>
          <p:nvPr/>
        </p:nvPicPr>
        <p:blipFill>
          <a:blip r:embed="rId3"/>
          <a:stretch>
            <a:fillRect/>
          </a:stretch>
        </p:blipFill>
        <p:spPr>
          <a:xfrm>
            <a:off x="7064694" y="5282970"/>
            <a:ext cx="2378849" cy="1338103"/>
          </a:xfrm>
          <a:prstGeom prst="rect">
            <a:avLst/>
          </a:prstGeom>
          <a:ln>
            <a:noFill/>
          </a:ln>
          <a:effectLst>
            <a:outerShdw blurRad="190500" algn="tl" rotWithShape="0">
              <a:srgbClr val="000000">
                <a:alpha val="70000"/>
              </a:srgbClr>
            </a:outerShdw>
          </a:effectLst>
        </p:spPr>
      </p:pic>
      <p:pic>
        <p:nvPicPr>
          <p:cNvPr id="14" name="Imagen 13" descr="Una torre de un edificio&#10;&#10;Descripción generada automáticamente">
            <a:extLst>
              <a:ext uri="{FF2B5EF4-FFF2-40B4-BE49-F238E27FC236}">
                <a16:creationId xmlns:a16="http://schemas.microsoft.com/office/drawing/2014/main" id="{D8C8152B-4B1A-22C1-3B2C-DC69E570256E}"/>
              </a:ext>
            </a:extLst>
          </p:cNvPr>
          <p:cNvPicPr>
            <a:picLocks noChangeAspect="1"/>
          </p:cNvPicPr>
          <p:nvPr/>
        </p:nvPicPr>
        <p:blipFill>
          <a:blip r:embed="rId4"/>
          <a:stretch>
            <a:fillRect/>
          </a:stretch>
        </p:blipFill>
        <p:spPr>
          <a:xfrm>
            <a:off x="7064694" y="1679613"/>
            <a:ext cx="2378849" cy="343601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7025172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02A21AE-CF2C-4317-9E15-32962D06BB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D989B9-BA6B-4102-B112-3DADBA7DE35A}">
  <ds:schemaRefs>
    <ds:schemaRef ds:uri="http://schemas.microsoft.com/sharepoint/v3/contenttype/forms"/>
  </ds:schemaRefs>
</ds:datastoreItem>
</file>

<file path=customXml/itemProps3.xml><?xml version="1.0" encoding="utf-8"?>
<ds:datastoreItem xmlns:ds="http://schemas.openxmlformats.org/officeDocument/2006/customXml" ds:itemID="{D8917599-FE37-4AF0-9889-286FFEB7736D}">
  <ds:schemaRefs>
    <ds:schemaRef ds:uri="http://purl.org/dc/dcmitype/"/>
    <ds:schemaRef ds:uri="http://purl.org/dc/elements/1.1/"/>
    <ds:schemaRef ds:uri="http://purl.org/dc/terms/"/>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467</TotalTime>
  <Words>126</Words>
  <Application>Microsoft Office PowerPoint</Application>
  <PresentationFormat>Panorámica</PresentationFormat>
  <Paragraphs>5</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Arial</vt:lpstr>
      <vt:lpstr>MadrePatria</vt:lpstr>
      <vt:lpstr>Noto Sans Regular</vt:lpstr>
      <vt:lpstr>Patria</vt:lpstr>
      <vt:lpstr>Tema de Office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Pablo Andrés Silva Páez</dc:creator>
  <cp:lastModifiedBy>Guillermo Enrique Gomez Parra</cp:lastModifiedBy>
  <cp:revision>56</cp:revision>
  <dcterms:created xsi:type="dcterms:W3CDTF">2024-10-01T20:00:48Z</dcterms:created>
  <dcterms:modified xsi:type="dcterms:W3CDTF">2025-01-09T15:27:54Z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