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74" r:id="rId4"/>
    <p:sldMasterId id="2147483686" r:id="rId5"/>
  </p:sldMasterIdLst>
  <p:notesMasterIdLst>
    <p:notesMasterId r:id="rId19"/>
  </p:notesMasterIdLst>
  <p:handoutMasterIdLst>
    <p:handoutMasterId r:id="rId20"/>
  </p:handoutMasterIdLst>
  <p:sldIdLst>
    <p:sldId id="270" r:id="rId6"/>
    <p:sldId id="279" r:id="rId7"/>
    <p:sldId id="280" r:id="rId8"/>
    <p:sldId id="302" r:id="rId9"/>
    <p:sldId id="311" r:id="rId10"/>
    <p:sldId id="312" r:id="rId11"/>
    <p:sldId id="304" r:id="rId12"/>
    <p:sldId id="313" r:id="rId13"/>
    <p:sldId id="281" r:id="rId14"/>
    <p:sldId id="308" r:id="rId15"/>
    <p:sldId id="309" r:id="rId16"/>
    <p:sldId id="286" r:id="rId17"/>
    <p:sldId id="307" r:id="rId18"/>
  </p:sldIdLst>
  <p:sldSz cx="15546388" cy="10059988"/>
  <p:notesSz cx="7010400" cy="9236075"/>
  <p:embeddedFontLst>
    <p:embeddedFont>
      <p:font typeface="Montserrat" panose="00000500000000000000" pitchFamily="2" charset="0"/>
      <p:regular r:id="rId21"/>
      <p:bold r:id="rId22"/>
      <p:italic r:id="rId23"/>
      <p:boldItalic r:id="rId24"/>
    </p:embeddedFont>
    <p:embeddedFont>
      <p:font typeface="Montserrat SemiBold" panose="00000700000000000000" pitchFamily="2" charset="0"/>
      <p:regular r:id="rId25"/>
      <p:bold r:id="rId26"/>
      <p:italic r:id="rId27"/>
      <p:boldItalic r:id="rId28"/>
    </p:embeddedFont>
  </p:embeddedFontLst>
  <p:defaultTextStyle>
    <a:defPPr>
      <a:defRPr lang="es-MX"/>
    </a:defPPr>
    <a:lvl1pPr algn="l" defTabSz="1228725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614363" indent="-157163" algn="l" defTabSz="1228725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1228725" indent="-314325" algn="l" defTabSz="1228725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843088" indent="-471488" algn="l" defTabSz="1228725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2457450" indent="-628650" algn="l" defTabSz="1228725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48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CEAD"/>
    <a:srgbClr val="F3ECE0"/>
    <a:srgbClr val="5B0F00"/>
    <a:srgbClr val="911034"/>
    <a:srgbClr val="245C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54" autoAdjust="0"/>
    <p:restoredTop sz="95878" autoAdjust="0"/>
  </p:normalViewPr>
  <p:slideViewPr>
    <p:cSldViewPr snapToGrid="0" snapToObjects="1">
      <p:cViewPr varScale="1">
        <p:scale>
          <a:sx n="76" d="100"/>
          <a:sy n="76" d="100"/>
        </p:scale>
        <p:origin x="1602" y="96"/>
      </p:cViewPr>
      <p:guideLst>
        <p:guide orient="horz" pos="3168"/>
        <p:guide pos="48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3" d="100"/>
          <a:sy n="93" d="100"/>
        </p:scale>
        <p:origin x="25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D7D0B22-41DD-F6E6-DA96-9FDFB3CB3E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3697"/>
          </a:xfrm>
          <a:prstGeom prst="rect">
            <a:avLst/>
          </a:prstGeom>
        </p:spPr>
        <p:txBody>
          <a:bodyPr vert="horz" lIns="92822" tIns="46412" rIns="92822" bIns="46412" rtlCol="0"/>
          <a:lstStyle>
            <a:lvl1pPr algn="l" defTabSz="122433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6858024-DD51-8F6F-0B29-54C2D7689E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3697"/>
          </a:xfrm>
          <a:prstGeom prst="rect">
            <a:avLst/>
          </a:prstGeom>
        </p:spPr>
        <p:txBody>
          <a:bodyPr vert="horz" lIns="92822" tIns="46412" rIns="92822" bIns="46412" rtlCol="0"/>
          <a:lstStyle>
            <a:lvl1pPr algn="r" defTabSz="122433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35035AC-567F-3243-81CE-52CBDB9F1366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4CD8067-1F05-4ECF-DDDB-586CF9FE42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772380"/>
            <a:ext cx="3038475" cy="463697"/>
          </a:xfrm>
          <a:prstGeom prst="rect">
            <a:avLst/>
          </a:prstGeom>
        </p:spPr>
        <p:txBody>
          <a:bodyPr vert="horz" lIns="92822" tIns="46412" rIns="92822" bIns="46412" rtlCol="0" anchor="b"/>
          <a:lstStyle>
            <a:lvl1pPr algn="l" defTabSz="122433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C50F442-0261-D80B-2570-E159DFBA7A4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9" y="8772380"/>
            <a:ext cx="3038475" cy="463697"/>
          </a:xfrm>
          <a:prstGeom prst="rect">
            <a:avLst/>
          </a:prstGeom>
        </p:spPr>
        <p:txBody>
          <a:bodyPr vert="horz" wrap="square" lIns="92822" tIns="46412" rIns="92822" bIns="464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709D8A8-1BB2-214F-8C14-251C8D5CDC39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503CB70-4262-D0B8-BC4B-9D4A65B29B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3697"/>
          </a:xfrm>
          <a:prstGeom prst="rect">
            <a:avLst/>
          </a:prstGeom>
        </p:spPr>
        <p:txBody>
          <a:bodyPr vert="horz" lIns="92822" tIns="46412" rIns="92822" bIns="46412" rtlCol="0"/>
          <a:lstStyle>
            <a:lvl1pPr algn="l" defTabSz="122433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721E07C-3BE9-67DE-858C-A61A706C029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0339" y="0"/>
            <a:ext cx="3038475" cy="463697"/>
          </a:xfrm>
          <a:prstGeom prst="rect">
            <a:avLst/>
          </a:prstGeom>
        </p:spPr>
        <p:txBody>
          <a:bodyPr vert="horz" lIns="92822" tIns="46412" rIns="92822" bIns="46412" rtlCol="0"/>
          <a:lstStyle>
            <a:lvl1pPr algn="r" defTabSz="122433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8459CAA-15CE-7A4D-9288-F92FF4706B78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EA4DC4D9-1554-3456-0A13-804443B90F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095375" y="1154113"/>
            <a:ext cx="48196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22" tIns="46412" rIns="92822" bIns="46412" rtlCol="0" anchor="ctr"/>
          <a:lstStyle/>
          <a:p>
            <a:pPr lvl="0"/>
            <a:endParaRPr lang="es-MX" noProof="0"/>
          </a:p>
        </p:txBody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28968ABF-43AF-51B8-1A36-A1B5C06A7E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675" y="4444546"/>
            <a:ext cx="5607050" cy="3637020"/>
          </a:xfrm>
          <a:prstGeom prst="rect">
            <a:avLst/>
          </a:prstGeom>
        </p:spPr>
        <p:txBody>
          <a:bodyPr vert="horz" lIns="92822" tIns="46412" rIns="92822" bIns="46412" rtlCol="0"/>
          <a:lstStyle/>
          <a:p>
            <a:pPr lvl="0"/>
            <a:r>
              <a:rPr lang="es-MX" noProof="0"/>
              <a:t>Haga clic para modificar los estilos de texto del patrón</a:t>
            </a:r>
          </a:p>
          <a:p>
            <a:pPr lvl="1"/>
            <a:r>
              <a:rPr lang="es-MX" noProof="0"/>
              <a:t>Segundo nivel</a:t>
            </a:r>
          </a:p>
          <a:p>
            <a:pPr lvl="2"/>
            <a:r>
              <a:rPr lang="es-MX" noProof="0"/>
              <a:t>Tercer nivel</a:t>
            </a:r>
          </a:p>
          <a:p>
            <a:pPr lvl="3"/>
            <a:r>
              <a:rPr lang="es-MX" noProof="0"/>
              <a:t>Cuarto nivel</a:t>
            </a:r>
          </a:p>
          <a:p>
            <a:pPr lvl="4"/>
            <a:r>
              <a:rPr lang="es-MX" noProof="0"/>
              <a:t>Quinto nivel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8183FB7-6FAC-7E65-D089-84586C049AB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8772380"/>
            <a:ext cx="3038475" cy="463697"/>
          </a:xfrm>
          <a:prstGeom prst="rect">
            <a:avLst/>
          </a:prstGeom>
        </p:spPr>
        <p:txBody>
          <a:bodyPr vert="horz" lIns="92822" tIns="46412" rIns="92822" bIns="46412" rtlCol="0" anchor="b"/>
          <a:lstStyle>
            <a:lvl1pPr algn="l" defTabSz="1224334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1D520B-EEC9-8EE8-67F3-7C479821D8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0339" y="8772380"/>
            <a:ext cx="3038475" cy="463697"/>
          </a:xfrm>
          <a:prstGeom prst="rect">
            <a:avLst/>
          </a:prstGeom>
        </p:spPr>
        <p:txBody>
          <a:bodyPr vert="horz" wrap="square" lIns="92822" tIns="46412" rIns="92822" bIns="464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A9CE8D3-9644-A34D-BC9E-12C0F3CBCB10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228725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14363" algn="l" defTabSz="1228725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28725" algn="l" defTabSz="1228725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43088" algn="l" defTabSz="1228725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57450" algn="l" defTabSz="1228725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72536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6pPr>
    <a:lvl7pPr marL="3687042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7pPr>
    <a:lvl8pPr marL="4301550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8pPr>
    <a:lvl9pPr marL="4916058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Marcador de imagen de diapositiva 1">
            <a:extLst>
              <a:ext uri="{FF2B5EF4-FFF2-40B4-BE49-F238E27FC236}">
                <a16:creationId xmlns:a16="http://schemas.microsoft.com/office/drawing/2014/main" id="{F2FB84F7-7942-EBDF-7AB8-D218BB16D5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4DA2A55-7D7F-2E80-B7F7-2C4BDF852B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2243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13316" name="Marcador de número de diapositiva 3">
            <a:extLst>
              <a:ext uri="{FF2B5EF4-FFF2-40B4-BE49-F238E27FC236}">
                <a16:creationId xmlns:a16="http://schemas.microsoft.com/office/drawing/2014/main" id="{B68DF846-BF26-36BF-177D-04AB00A757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0120" indent="-284662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648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4106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9565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5025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0484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15943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1401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DD283C4-8D8E-1F45-847B-386C4F7EFAAF}" type="slidenum">
              <a:rPr lang="es-MX" altLang="es-MX" sz="1200"/>
              <a:pPr/>
              <a:t>2</a:t>
            </a:fld>
            <a:endParaRPr lang="es-MX" altLang="es-MX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Marcador de imagen de diapositiva 1">
            <a:extLst>
              <a:ext uri="{FF2B5EF4-FFF2-40B4-BE49-F238E27FC236}">
                <a16:creationId xmlns:a16="http://schemas.microsoft.com/office/drawing/2014/main" id="{1E3C5FE6-0492-0988-FF0C-9D16E8A8E5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D452B94-11BD-87E0-FF46-D4D58FC8C0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2243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15364" name="Marcador de número de diapositiva 3">
            <a:extLst>
              <a:ext uri="{FF2B5EF4-FFF2-40B4-BE49-F238E27FC236}">
                <a16:creationId xmlns:a16="http://schemas.microsoft.com/office/drawing/2014/main" id="{C0B0FC4D-721D-183E-1720-4184793F6C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0120" indent="-284662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648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4106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9565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5025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0484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15943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1401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B68BB83-7E1E-3543-92CC-F67207D0C0E9}" type="slidenum">
              <a:rPr lang="es-MX" altLang="es-MX" sz="1200"/>
              <a:pPr/>
              <a:t>3</a:t>
            </a:fld>
            <a:endParaRPr lang="es-MX" altLang="es-MX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Marcador de imagen de diapositiva 1">
            <a:extLst>
              <a:ext uri="{FF2B5EF4-FFF2-40B4-BE49-F238E27FC236}">
                <a16:creationId xmlns:a16="http://schemas.microsoft.com/office/drawing/2014/main" id="{2C7EE904-B918-6CC0-B566-6862E4AAD0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8CAE230-FB48-9CA4-C950-DE4D8B5DE4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2243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17412" name="Marcador de número de diapositiva 3">
            <a:extLst>
              <a:ext uri="{FF2B5EF4-FFF2-40B4-BE49-F238E27FC236}">
                <a16:creationId xmlns:a16="http://schemas.microsoft.com/office/drawing/2014/main" id="{7AFF4792-6E8A-13E9-156F-614D632D6B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0120" indent="-284662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648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4106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9565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5025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0484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15943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1401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0332955-0961-1640-A4A9-B979FFDF82E6}" type="slidenum">
              <a:rPr lang="es-MX" altLang="es-MX" sz="1200"/>
              <a:pPr/>
              <a:t>4</a:t>
            </a:fld>
            <a:endParaRPr lang="es-MX" altLang="es-MX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Marcador de imagen de diapositiva 1">
            <a:extLst>
              <a:ext uri="{FF2B5EF4-FFF2-40B4-BE49-F238E27FC236}">
                <a16:creationId xmlns:a16="http://schemas.microsoft.com/office/drawing/2014/main" id="{256C6122-97D1-34F7-374E-9479930333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D90DFCD-5123-6D5A-CD3B-ACA5945204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2243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19460" name="Marcador de número de diapositiva 3">
            <a:extLst>
              <a:ext uri="{FF2B5EF4-FFF2-40B4-BE49-F238E27FC236}">
                <a16:creationId xmlns:a16="http://schemas.microsoft.com/office/drawing/2014/main" id="{9D48D4D1-578C-BDB5-8851-54EB5F2319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0120" indent="-284662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648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4106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9565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5025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0484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15943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1401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996AB93-BD9B-9946-BBC6-C071B7D4DBAE}" type="slidenum">
              <a:rPr lang="es-MX" altLang="es-MX" sz="1200"/>
              <a:pPr/>
              <a:t>5</a:t>
            </a:fld>
            <a:endParaRPr lang="es-MX" altLang="es-MX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Marcador de imagen de diapositiva 1">
            <a:extLst>
              <a:ext uri="{FF2B5EF4-FFF2-40B4-BE49-F238E27FC236}">
                <a16:creationId xmlns:a16="http://schemas.microsoft.com/office/drawing/2014/main" id="{256C6122-97D1-34F7-374E-9479930333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D90DFCD-5123-6D5A-CD3B-ACA5945204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2243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19460" name="Marcador de número de diapositiva 3">
            <a:extLst>
              <a:ext uri="{FF2B5EF4-FFF2-40B4-BE49-F238E27FC236}">
                <a16:creationId xmlns:a16="http://schemas.microsoft.com/office/drawing/2014/main" id="{9D48D4D1-578C-BDB5-8851-54EB5F2319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0120" indent="-284662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648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4106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9565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5025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0484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15943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1401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996AB93-BD9B-9946-BBC6-C071B7D4DBAE}" type="slidenum">
              <a:rPr lang="es-MX" altLang="es-MX" sz="1200"/>
              <a:pPr/>
              <a:t>6</a:t>
            </a:fld>
            <a:endParaRPr lang="es-MX" altLang="es-MX" sz="1200"/>
          </a:p>
        </p:txBody>
      </p:sp>
    </p:spTree>
    <p:extLst>
      <p:ext uri="{BB962C8B-B14F-4D97-AF65-F5344CB8AC3E}">
        <p14:creationId xmlns:p14="http://schemas.microsoft.com/office/powerpoint/2010/main" val="2540676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Marcador de imagen de diapositiva 1">
            <a:extLst>
              <a:ext uri="{FF2B5EF4-FFF2-40B4-BE49-F238E27FC236}">
                <a16:creationId xmlns:a16="http://schemas.microsoft.com/office/drawing/2014/main" id="{B6D8CF41-24CA-18EC-ABF0-AFA3FB75F8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AA2D94B-798C-09BF-588A-19BA9F155A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2243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27652" name="Marcador de número de diapositiva 3">
            <a:extLst>
              <a:ext uri="{FF2B5EF4-FFF2-40B4-BE49-F238E27FC236}">
                <a16:creationId xmlns:a16="http://schemas.microsoft.com/office/drawing/2014/main" id="{83D50887-C617-DC3A-7D84-E88747E5E8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0120" indent="-284662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648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4106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9565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5025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0484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15943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1401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8F1C25D-289A-944A-8E12-646E81BCAC30}" type="slidenum">
              <a:rPr lang="es-MX" altLang="es-MX" sz="1200"/>
              <a:pPr/>
              <a:t>7</a:t>
            </a:fld>
            <a:endParaRPr lang="es-MX" altLang="es-MX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Marcador de imagen de diapositiva 1">
            <a:extLst>
              <a:ext uri="{FF2B5EF4-FFF2-40B4-BE49-F238E27FC236}">
                <a16:creationId xmlns:a16="http://schemas.microsoft.com/office/drawing/2014/main" id="{B6D8CF41-24CA-18EC-ABF0-AFA3FB75F8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AA2D94B-798C-09BF-588A-19BA9F155A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2243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27652" name="Marcador de número de diapositiva 3">
            <a:extLst>
              <a:ext uri="{FF2B5EF4-FFF2-40B4-BE49-F238E27FC236}">
                <a16:creationId xmlns:a16="http://schemas.microsoft.com/office/drawing/2014/main" id="{83D50887-C617-DC3A-7D84-E88747E5E8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0120" indent="-284662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648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4106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9565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5025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0484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15943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1401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8F1C25D-289A-944A-8E12-646E81BCAC30}" type="slidenum">
              <a:rPr lang="es-MX" altLang="es-MX" sz="1200"/>
              <a:pPr/>
              <a:t>8</a:t>
            </a:fld>
            <a:endParaRPr lang="es-MX" altLang="es-MX" sz="1200"/>
          </a:p>
        </p:txBody>
      </p:sp>
    </p:spTree>
    <p:extLst>
      <p:ext uri="{BB962C8B-B14F-4D97-AF65-F5344CB8AC3E}">
        <p14:creationId xmlns:p14="http://schemas.microsoft.com/office/powerpoint/2010/main" val="10766323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Marcador de imagen de diapositiva 1">
            <a:extLst>
              <a:ext uri="{FF2B5EF4-FFF2-40B4-BE49-F238E27FC236}">
                <a16:creationId xmlns:a16="http://schemas.microsoft.com/office/drawing/2014/main" id="{B08ECD63-7FF2-70A8-0EDF-697079846B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6204FDF-399A-D72A-78D0-0656915B48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2243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21508" name="Marcador de número de diapositiva 3">
            <a:extLst>
              <a:ext uri="{FF2B5EF4-FFF2-40B4-BE49-F238E27FC236}">
                <a16:creationId xmlns:a16="http://schemas.microsoft.com/office/drawing/2014/main" id="{22232960-181F-181F-7299-0C1F095897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0120" indent="-284662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648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4106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9565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5025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0484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15943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1401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B2FA666-8BE0-7343-9BC9-DBA698F1B518}" type="slidenum">
              <a:rPr lang="es-MX" altLang="es-MX" sz="1200"/>
              <a:pPr/>
              <a:t>9</a:t>
            </a:fld>
            <a:endParaRPr lang="es-MX" altLang="es-MX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Marcador de imagen de diapositiva 1">
            <a:extLst>
              <a:ext uri="{FF2B5EF4-FFF2-40B4-BE49-F238E27FC236}">
                <a16:creationId xmlns:a16="http://schemas.microsoft.com/office/drawing/2014/main" id="{E5AAED03-44BB-D387-565E-027F61A0BF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001E2D1-8C37-2079-BF34-8BC34E31B2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2243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23556" name="Marcador de número de diapositiva 3">
            <a:extLst>
              <a:ext uri="{FF2B5EF4-FFF2-40B4-BE49-F238E27FC236}">
                <a16:creationId xmlns:a16="http://schemas.microsoft.com/office/drawing/2014/main" id="{5EF0A807-507A-1EFB-4794-1BF2243FFB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0120" indent="-284662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648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4106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9565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5025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0484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15943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1401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42A55C0-BD5A-F148-9E31-FE3524E91E7A}" type="slidenum">
              <a:rPr lang="es-MX" altLang="es-MX" sz="1200"/>
              <a:pPr/>
              <a:t>10</a:t>
            </a:fld>
            <a:endParaRPr lang="es-MX" altLang="es-MX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Marcador de imagen de diapositiva 1">
            <a:extLst>
              <a:ext uri="{FF2B5EF4-FFF2-40B4-BE49-F238E27FC236}">
                <a16:creationId xmlns:a16="http://schemas.microsoft.com/office/drawing/2014/main" id="{B101DF9B-82F5-1A8B-94C1-4BAAC9383B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D1D8831-BF2D-BCB0-C381-1A1078B6F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2243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25604" name="Marcador de número de diapositiva 3">
            <a:extLst>
              <a:ext uri="{FF2B5EF4-FFF2-40B4-BE49-F238E27FC236}">
                <a16:creationId xmlns:a16="http://schemas.microsoft.com/office/drawing/2014/main" id="{14F53059-DB7F-66F7-6E23-BE837F57CC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0120" indent="-284662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648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4106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9565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5025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0484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15943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1401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462E362-73BD-D241-9FB0-0EB3A87FDD2F}" type="slidenum">
              <a:rPr lang="es-MX" altLang="es-MX" sz="1200"/>
              <a:pPr/>
              <a:t>11</a:t>
            </a:fld>
            <a:endParaRPr lang="es-MX" altLang="es-MX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Marcador de imagen de diapositiva 1">
            <a:extLst>
              <a:ext uri="{FF2B5EF4-FFF2-40B4-BE49-F238E27FC236}">
                <a16:creationId xmlns:a16="http://schemas.microsoft.com/office/drawing/2014/main" id="{E36E66E5-7CBB-A453-B8C9-83CF8FBD2E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F6C124E-052A-F986-0866-FDB1FEB0C2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2243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29700" name="Marcador de número de diapositiva 3">
            <a:extLst>
              <a:ext uri="{FF2B5EF4-FFF2-40B4-BE49-F238E27FC236}">
                <a16:creationId xmlns:a16="http://schemas.microsoft.com/office/drawing/2014/main" id="{30142950-5F8A-00EA-6A21-DE04CA51B6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0120" indent="-284662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648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4106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9565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5025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0484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15943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1401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D00C345-EC57-A546-987E-BB91A4EF42D2}" type="slidenum">
              <a:rPr lang="es-MX" altLang="es-MX" sz="1200"/>
              <a:pPr/>
              <a:t>12</a:t>
            </a:fld>
            <a:endParaRPr lang="es-MX" altLang="es-MX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imagen de diapositiva 1">
            <a:extLst>
              <a:ext uri="{FF2B5EF4-FFF2-40B4-BE49-F238E27FC236}">
                <a16:creationId xmlns:a16="http://schemas.microsoft.com/office/drawing/2014/main" id="{A31AA4E4-5C55-9AAB-49F3-02339D7EB5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47E8F25-6E15-27DD-1EC6-6E8F8C12E7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2243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MX" dirty="0"/>
          </a:p>
        </p:txBody>
      </p:sp>
      <p:sp>
        <p:nvSpPr>
          <p:cNvPr id="31748" name="Marcador de número de diapositiva 3">
            <a:extLst>
              <a:ext uri="{FF2B5EF4-FFF2-40B4-BE49-F238E27FC236}">
                <a16:creationId xmlns:a16="http://schemas.microsoft.com/office/drawing/2014/main" id="{F9F648E1-DECD-AC5F-FC8A-8361FB2C84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0120" indent="-284662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38648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4106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49565" indent="-2277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05025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60484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15943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71401" indent="-227730" defTabSz="122404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0EB48D4-FD16-C84B-A51C-7089BEA4407E}" type="slidenum">
              <a:rPr lang="es-MX" altLang="es-MX" sz="1200"/>
              <a:pPr/>
              <a:t>13</a:t>
            </a:fld>
            <a:endParaRPr lang="es-MX" altLang="es-MX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43299" y="1646392"/>
            <a:ext cx="11659791" cy="350236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43299" y="5283823"/>
            <a:ext cx="11659791" cy="242883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4CDDDD-F3F4-F967-05E1-55B210625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0110C-890B-B54A-BC32-FFCC21040B7A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AD10D1-C9B5-A509-6B2A-0EC59C3BB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D364AB-4351-FEBC-A0BA-9D9585FF6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33578-6D08-1C4D-926D-AFEEE40554F8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987317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0737E5-A44B-CBC4-3ED8-25A165D1C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704AB-1295-284B-B4C5-7CE284970557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5739AF-E96B-BDE3-5A21-7EB101060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0F995D-B5C7-1972-07CD-2645F51D7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0D116-022E-B44B-A5AA-864E42C0514D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763593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0717" y="2508012"/>
            <a:ext cx="13408760" cy="41846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60717" y="6732276"/>
            <a:ext cx="13408760" cy="220062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176088-8D99-9AE2-8998-0022F5D8F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145A1-2BCA-CA40-81BD-E0010699AE69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B315D9-C0B5-5BE8-F833-86C1A5177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AB014D-8694-0241-2F6F-55F03EEBC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F21F6-1B2B-B248-9F73-E965156BBE5F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981172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068814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7870359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AD56031C-EBFB-8627-413C-BF6629E06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36CE9-4EA6-A643-85B6-C58D7435EAA5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DAFE1B3E-D0CB-0E74-F493-C174276B9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B281BB8C-C3B7-5D65-90DE-0264EE26C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4211D-B8C7-2C40-9F15-E61DD9ADF2D4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710049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0839" y="535602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70840" y="2466095"/>
            <a:ext cx="6576850" cy="12085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070840" y="367469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7870359" y="2466095"/>
            <a:ext cx="6609240" cy="12085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7870359" y="3674690"/>
            <a:ext cx="660924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52720597-3B62-3864-C769-0FC9C29FF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FAE18-DC2C-9446-AA77-744C9FB13460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3A1CA4E6-5842-D942-444A-F340ACD63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B8C20A22-F3A4-C7D3-03BC-04B18A259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DBE7D-7731-3848-B9F1-51A0D0FF2AB0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960080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3">
            <a:extLst>
              <a:ext uri="{FF2B5EF4-FFF2-40B4-BE49-F238E27FC236}">
                <a16:creationId xmlns:a16="http://schemas.microsoft.com/office/drawing/2014/main" id="{6F4F2112-07AA-8876-79DD-ADB411623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7A3A0-E2EE-2240-ACCD-F5DD455C1C58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C4EC40F5-8201-218C-5D9E-E94C3FF27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78A2DB2E-5916-9B75-D7CF-DF035C9BF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67766-6DCD-9A43-B637-6A01F23B8EED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290050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>
            <a:extLst>
              <a:ext uri="{FF2B5EF4-FFF2-40B4-BE49-F238E27FC236}">
                <a16:creationId xmlns:a16="http://schemas.microsoft.com/office/drawing/2014/main" id="{7845B567-7C2B-CF27-9C0E-09100763A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31ED3-DB86-EC4E-9B21-235530E96B94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79014722-9DA8-04BF-1907-7C60B7F8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C384FB90-EA62-B092-61CF-95995A53A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2104C-6055-4A44-8EF1-A8FCCCD6E815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043720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0840" y="670666"/>
            <a:ext cx="5014114" cy="234733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609240" y="1448453"/>
            <a:ext cx="7870359" cy="7149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070840" y="3017996"/>
            <a:ext cx="5014114" cy="55912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BE3C9142-C494-0900-EEC9-A2D4CF779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82084-5AD0-124A-9127-FA31C177AFCA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2B0DFBFD-3C10-4683-3CC9-87DDBE581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0A861D44-F557-CA18-E227-A476F30C7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06E13-E4B6-A546-9F3F-40F75A01CE72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081363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0840" y="670666"/>
            <a:ext cx="5014114" cy="234733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6609240" y="1448453"/>
            <a:ext cx="7870359" cy="714911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070840" y="3017996"/>
            <a:ext cx="5014114" cy="55912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87A952D2-1555-0C93-9641-0AB4E365F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67550-868E-F146-9345-195E87A7097B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68C702AA-D322-03B0-4732-4254CCD34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95D28327-47B5-B103-A956-6C79CFB9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E17AB-1C18-6546-AC5F-0A38935CB747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79558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D7AD2B-2C5F-0BA7-A80A-02A0283FF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5D3A1-9EC4-754E-BCAD-8535ECB93DBF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9D3856-B41A-F80E-6F04-06B11162E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2CAB9C6-C07C-B8A3-24FA-A87435953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2E44F-4238-044D-BC89-1DC1131B1D64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824608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1125384" y="535601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1068814" y="535601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73B3AC-66E1-B916-B08C-40D4CC748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73F83-4495-D347-860D-98916EE886B9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A9EE49-3C20-D85B-58B7-231E59025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465785-50CA-5FAF-C099-4725A0054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54EB3-0735-8C4E-86C3-EEEF1916CFB9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889239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979" y="1646392"/>
            <a:ext cx="13214430" cy="3502366"/>
          </a:xfrm>
        </p:spPr>
        <p:txBody>
          <a:bodyPr anchor="b"/>
          <a:lstStyle>
            <a:lvl1pPr algn="ctr">
              <a:defRPr sz="88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299" y="5283823"/>
            <a:ext cx="11659791" cy="2428834"/>
          </a:xfrm>
        </p:spPr>
        <p:txBody>
          <a:bodyPr/>
          <a:lstStyle>
            <a:lvl1pPr marL="0" indent="0" algn="ctr">
              <a:buNone/>
              <a:defRPr sz="3521"/>
            </a:lvl1pPr>
            <a:lvl2pPr marL="670667" indent="0" algn="ctr">
              <a:buNone/>
              <a:defRPr sz="2934"/>
            </a:lvl2pPr>
            <a:lvl3pPr marL="1341333" indent="0" algn="ctr">
              <a:buNone/>
              <a:defRPr sz="2640"/>
            </a:lvl3pPr>
            <a:lvl4pPr marL="2012000" indent="0" algn="ctr">
              <a:buNone/>
              <a:defRPr sz="2347"/>
            </a:lvl4pPr>
            <a:lvl5pPr marL="2682667" indent="0" algn="ctr">
              <a:buNone/>
              <a:defRPr sz="2347"/>
            </a:lvl5pPr>
            <a:lvl6pPr marL="3353333" indent="0" algn="ctr">
              <a:buNone/>
              <a:defRPr sz="2347"/>
            </a:lvl6pPr>
            <a:lvl7pPr marL="4024000" indent="0" algn="ctr">
              <a:buNone/>
              <a:defRPr sz="2347"/>
            </a:lvl7pPr>
            <a:lvl8pPr marL="4694667" indent="0" algn="ctr">
              <a:buNone/>
              <a:defRPr sz="2347"/>
            </a:lvl8pPr>
            <a:lvl9pPr marL="5365333" indent="0" algn="ctr">
              <a:buNone/>
              <a:defRPr sz="2347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979EB-25DE-774F-640C-9693B5A8A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11C52-EA1C-1C4A-BD23-514189E0770C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1718D-9C0D-6EDE-9E11-DC4B32EB3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109D4-2C53-7E65-84CF-85469639D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30A6D-3222-DD4D-8C3D-7A47F85C724F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237586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754DDC-2005-0CA1-B778-09EBBD730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3B2F3-F58D-8747-9D95-745F3D00D982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F1D012-F45D-608F-10D7-5F7AE7882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539C9-2184-D5DA-4D5F-DCF4907B0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CB6F2-4F1D-C241-8B3A-C85D05C16D73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4527516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718" y="2508014"/>
            <a:ext cx="13408760" cy="4184675"/>
          </a:xfrm>
        </p:spPr>
        <p:txBody>
          <a:bodyPr anchor="b"/>
          <a:lstStyle>
            <a:lvl1pPr>
              <a:defRPr sz="88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718" y="6732277"/>
            <a:ext cx="13408760" cy="2200622"/>
          </a:xfrm>
        </p:spPr>
        <p:txBody>
          <a:bodyPr/>
          <a:lstStyle>
            <a:lvl1pPr marL="0" indent="0">
              <a:buNone/>
              <a:defRPr sz="3521">
                <a:solidFill>
                  <a:schemeClr val="tx1"/>
                </a:solidFill>
              </a:defRPr>
            </a:lvl1pPr>
            <a:lvl2pPr marL="670667" indent="0">
              <a:buNone/>
              <a:defRPr sz="2934">
                <a:solidFill>
                  <a:schemeClr val="tx1">
                    <a:tint val="75000"/>
                  </a:schemeClr>
                </a:solidFill>
              </a:defRPr>
            </a:lvl2pPr>
            <a:lvl3pPr marL="1341333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3pPr>
            <a:lvl4pPr marL="201200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4pPr>
            <a:lvl5pPr marL="268266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5pPr>
            <a:lvl6pPr marL="3353333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6pPr>
            <a:lvl7pPr marL="402400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7pPr>
            <a:lvl8pPr marL="469466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8pPr>
            <a:lvl9pPr marL="5365333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7882C2-AD89-E994-8B27-4FA1CD9E4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F83D1-BDEC-0E42-9074-60FBE0DC7356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F19D5-9A35-41E6-DE05-DB05EF08D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E5AB5A-3545-0E1C-8B5A-02F53AAF6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15E1A-00D4-9946-8958-0B5BAE9EAA3C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517547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814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0359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9B72971-695D-9A28-210A-DCCE33995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CF2B0-9074-EB4D-AAA1-794C5A419830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A7056DC-C870-64DD-A38A-D9A932B6B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8D8D27F-FFA5-107B-4D43-68085C20E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E6849-B002-6349-AC63-44C1E3E41C40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324424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39" y="535603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841" y="2466095"/>
            <a:ext cx="6576850" cy="1208595"/>
          </a:xfrm>
        </p:spPr>
        <p:txBody>
          <a:bodyPr anchor="b"/>
          <a:lstStyle>
            <a:lvl1pPr marL="0" indent="0">
              <a:buNone/>
              <a:defRPr sz="3521" b="1"/>
            </a:lvl1pPr>
            <a:lvl2pPr marL="670667" indent="0">
              <a:buNone/>
              <a:defRPr sz="2934" b="1"/>
            </a:lvl2pPr>
            <a:lvl3pPr marL="1341333" indent="0">
              <a:buNone/>
              <a:defRPr sz="2640" b="1"/>
            </a:lvl3pPr>
            <a:lvl4pPr marL="2012000" indent="0">
              <a:buNone/>
              <a:defRPr sz="2347" b="1"/>
            </a:lvl4pPr>
            <a:lvl5pPr marL="2682667" indent="0">
              <a:buNone/>
              <a:defRPr sz="2347" b="1"/>
            </a:lvl5pPr>
            <a:lvl6pPr marL="3353333" indent="0">
              <a:buNone/>
              <a:defRPr sz="2347" b="1"/>
            </a:lvl6pPr>
            <a:lvl7pPr marL="4024000" indent="0">
              <a:buNone/>
              <a:defRPr sz="2347" b="1"/>
            </a:lvl7pPr>
            <a:lvl8pPr marL="4694667" indent="0">
              <a:buNone/>
              <a:defRPr sz="2347" b="1"/>
            </a:lvl8pPr>
            <a:lvl9pPr marL="5365333" indent="0">
              <a:buNone/>
              <a:defRPr sz="234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841" y="367469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70360" y="2466095"/>
            <a:ext cx="6609240" cy="1208595"/>
          </a:xfrm>
        </p:spPr>
        <p:txBody>
          <a:bodyPr anchor="b"/>
          <a:lstStyle>
            <a:lvl1pPr marL="0" indent="0">
              <a:buNone/>
              <a:defRPr sz="3521" b="1"/>
            </a:lvl1pPr>
            <a:lvl2pPr marL="670667" indent="0">
              <a:buNone/>
              <a:defRPr sz="2934" b="1"/>
            </a:lvl2pPr>
            <a:lvl3pPr marL="1341333" indent="0">
              <a:buNone/>
              <a:defRPr sz="2640" b="1"/>
            </a:lvl3pPr>
            <a:lvl4pPr marL="2012000" indent="0">
              <a:buNone/>
              <a:defRPr sz="2347" b="1"/>
            </a:lvl4pPr>
            <a:lvl5pPr marL="2682667" indent="0">
              <a:buNone/>
              <a:defRPr sz="2347" b="1"/>
            </a:lvl5pPr>
            <a:lvl6pPr marL="3353333" indent="0">
              <a:buNone/>
              <a:defRPr sz="2347" b="1"/>
            </a:lvl6pPr>
            <a:lvl7pPr marL="4024000" indent="0">
              <a:buNone/>
              <a:defRPr sz="2347" b="1"/>
            </a:lvl7pPr>
            <a:lvl8pPr marL="4694667" indent="0">
              <a:buNone/>
              <a:defRPr sz="2347" b="1"/>
            </a:lvl8pPr>
            <a:lvl9pPr marL="5365333" indent="0">
              <a:buNone/>
              <a:defRPr sz="234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70360" y="3674690"/>
            <a:ext cx="660924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051D284-C57F-4C28-BE52-CF976804A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D8E49-0EE1-C24A-993E-5AF18711A66A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F11B68-429D-1A7A-3B09-A9D4881D7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253F753-07CE-B90A-1A54-28DD34EB2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17160-CAB2-2F49-93F5-1E16E3CE1424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0081562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7F17AD9-6B2D-C52E-999D-CF2EB5524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B9B36-877B-334E-B616-167F2C119AEC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B028ED-BE8F-72A0-84C6-9927AB2C1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512F8D2-FF62-2EAB-77BF-12C1C8B1B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255BE-4851-2E4C-8F89-16A86E7E8131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201917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1D685F6-C89C-629D-4004-42CBB62CE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9FF817-348A-F84E-AA76-4CA7D4D2058C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44911D3-94CF-FD07-4EF5-3A381260E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0BD186F-009C-12C7-CE81-5F68743FE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EDB7D-79AB-0840-A64E-9804B5CBB937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4938120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39" y="670666"/>
            <a:ext cx="5014115" cy="2347331"/>
          </a:xfrm>
        </p:spPr>
        <p:txBody>
          <a:bodyPr anchor="b"/>
          <a:lstStyle>
            <a:lvl1pPr>
              <a:defRPr sz="469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9240" y="1448454"/>
            <a:ext cx="7870359" cy="7149112"/>
          </a:xfrm>
        </p:spPr>
        <p:txBody>
          <a:bodyPr/>
          <a:lstStyle>
            <a:lvl1pPr>
              <a:defRPr sz="4694"/>
            </a:lvl1pPr>
            <a:lvl2pPr>
              <a:defRPr sz="4107"/>
            </a:lvl2pPr>
            <a:lvl3pPr>
              <a:defRPr sz="3521"/>
            </a:lvl3pPr>
            <a:lvl4pPr>
              <a:defRPr sz="2934"/>
            </a:lvl4pPr>
            <a:lvl5pPr>
              <a:defRPr sz="2934"/>
            </a:lvl5pPr>
            <a:lvl6pPr>
              <a:defRPr sz="2934"/>
            </a:lvl6pPr>
            <a:lvl7pPr>
              <a:defRPr sz="2934"/>
            </a:lvl7pPr>
            <a:lvl8pPr>
              <a:defRPr sz="2934"/>
            </a:lvl8pPr>
            <a:lvl9pPr>
              <a:defRPr sz="293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39" y="3017996"/>
            <a:ext cx="5014115" cy="5591212"/>
          </a:xfrm>
        </p:spPr>
        <p:txBody>
          <a:bodyPr/>
          <a:lstStyle>
            <a:lvl1pPr marL="0" indent="0">
              <a:buNone/>
              <a:defRPr sz="2347"/>
            </a:lvl1pPr>
            <a:lvl2pPr marL="670667" indent="0">
              <a:buNone/>
              <a:defRPr sz="2054"/>
            </a:lvl2pPr>
            <a:lvl3pPr marL="1341333" indent="0">
              <a:buNone/>
              <a:defRPr sz="1760"/>
            </a:lvl3pPr>
            <a:lvl4pPr marL="2012000" indent="0">
              <a:buNone/>
              <a:defRPr sz="1467"/>
            </a:lvl4pPr>
            <a:lvl5pPr marL="2682667" indent="0">
              <a:buNone/>
              <a:defRPr sz="1467"/>
            </a:lvl5pPr>
            <a:lvl6pPr marL="3353333" indent="0">
              <a:buNone/>
              <a:defRPr sz="1467"/>
            </a:lvl6pPr>
            <a:lvl7pPr marL="4024000" indent="0">
              <a:buNone/>
              <a:defRPr sz="1467"/>
            </a:lvl7pPr>
            <a:lvl8pPr marL="4694667" indent="0">
              <a:buNone/>
              <a:defRPr sz="1467"/>
            </a:lvl8pPr>
            <a:lvl9pPr marL="5365333" indent="0">
              <a:buNone/>
              <a:defRPr sz="14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278C0CD-9FE3-B807-3A56-56050E822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A6674B-27D9-7748-84D2-2FF552A0C671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2C5281A-E750-F018-BC12-58ACE28D5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99EF93B-DA72-F203-A3B7-8E7446E44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EC032-ECDE-BD43-B775-1336C5D0B744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3526164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39" y="670666"/>
            <a:ext cx="5014115" cy="2347331"/>
          </a:xfrm>
        </p:spPr>
        <p:txBody>
          <a:bodyPr anchor="b"/>
          <a:lstStyle>
            <a:lvl1pPr>
              <a:defRPr sz="469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9240" y="1448454"/>
            <a:ext cx="7870359" cy="7149112"/>
          </a:xfrm>
        </p:spPr>
        <p:txBody>
          <a:bodyPr rtlCol="0">
            <a:normAutofit/>
          </a:bodyPr>
          <a:lstStyle>
            <a:lvl1pPr marL="0" indent="0">
              <a:buNone/>
              <a:defRPr sz="4694"/>
            </a:lvl1pPr>
            <a:lvl2pPr marL="670667" indent="0">
              <a:buNone/>
              <a:defRPr sz="4107"/>
            </a:lvl2pPr>
            <a:lvl3pPr marL="1341333" indent="0">
              <a:buNone/>
              <a:defRPr sz="3521"/>
            </a:lvl3pPr>
            <a:lvl4pPr marL="2012000" indent="0">
              <a:buNone/>
              <a:defRPr sz="2934"/>
            </a:lvl4pPr>
            <a:lvl5pPr marL="2682667" indent="0">
              <a:buNone/>
              <a:defRPr sz="2934"/>
            </a:lvl5pPr>
            <a:lvl6pPr marL="3353333" indent="0">
              <a:buNone/>
              <a:defRPr sz="2934"/>
            </a:lvl6pPr>
            <a:lvl7pPr marL="4024000" indent="0">
              <a:buNone/>
              <a:defRPr sz="2934"/>
            </a:lvl7pPr>
            <a:lvl8pPr marL="4694667" indent="0">
              <a:buNone/>
              <a:defRPr sz="2934"/>
            </a:lvl8pPr>
            <a:lvl9pPr marL="5365333" indent="0">
              <a:buNone/>
              <a:defRPr sz="2934"/>
            </a:lvl9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39" y="3017996"/>
            <a:ext cx="5014115" cy="5591212"/>
          </a:xfrm>
        </p:spPr>
        <p:txBody>
          <a:bodyPr/>
          <a:lstStyle>
            <a:lvl1pPr marL="0" indent="0">
              <a:buNone/>
              <a:defRPr sz="2347"/>
            </a:lvl1pPr>
            <a:lvl2pPr marL="670667" indent="0">
              <a:buNone/>
              <a:defRPr sz="2054"/>
            </a:lvl2pPr>
            <a:lvl3pPr marL="1341333" indent="0">
              <a:buNone/>
              <a:defRPr sz="1760"/>
            </a:lvl3pPr>
            <a:lvl4pPr marL="2012000" indent="0">
              <a:buNone/>
              <a:defRPr sz="1467"/>
            </a:lvl4pPr>
            <a:lvl5pPr marL="2682667" indent="0">
              <a:buNone/>
              <a:defRPr sz="1467"/>
            </a:lvl5pPr>
            <a:lvl6pPr marL="3353333" indent="0">
              <a:buNone/>
              <a:defRPr sz="1467"/>
            </a:lvl6pPr>
            <a:lvl7pPr marL="4024000" indent="0">
              <a:buNone/>
              <a:defRPr sz="1467"/>
            </a:lvl7pPr>
            <a:lvl8pPr marL="4694667" indent="0">
              <a:buNone/>
              <a:defRPr sz="1467"/>
            </a:lvl8pPr>
            <a:lvl9pPr marL="5365333" indent="0">
              <a:buNone/>
              <a:defRPr sz="14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D17FA4C-6CD9-534F-5444-F6D0605E3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1310E-1144-3B47-B134-65F0E08AD2EC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EE6DC0F-EE80-81A1-A42F-3EFDA7DA2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847A33C-306F-B1B3-6403-D83B7282B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19CA4-3EC1-D340-8094-2B767F5F230F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13451629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66816-13E7-CC72-7D24-C9C56FF36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6DF72-5625-D24A-B1D4-EFDD17B532BF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D00A5-1644-74B9-8F1F-51FAE0E38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A49A2-8EA9-5B85-5ECB-B2D126250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463F5-B702-7646-A6A6-FC6112AD70DD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40838074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5385" y="535601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815" y="535601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C0A6A4-7A2D-D1E8-E4AF-79EA9846F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336AB-1B8C-9848-BB1F-93E29DD0429C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C5DCB-6C17-BC37-2C63-D614E6F2A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93E15-1040-45F9-DBE0-79D77A927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AAB44-4682-874B-8710-5331FF3AE23F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6370694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cabezado de secció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6" descr="Imagen que contiene Texto&#10;&#10;Descripción generada automáticamente">
            <a:extLst>
              <a:ext uri="{FF2B5EF4-FFF2-40B4-BE49-F238E27FC236}">
                <a16:creationId xmlns:a16="http://schemas.microsoft.com/office/drawing/2014/main" id="{EEB5CCA5-EBB3-E064-1EAB-A515022AEA2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3138" y="196850"/>
            <a:ext cx="27019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3114" y="812983"/>
            <a:ext cx="13408760" cy="870584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>
                <a:latin typeface="Montserrat SemiBold" panose="00000700000000000000" pitchFamily="2" charset="0"/>
              </a:defRPr>
            </a:lvl1pPr>
          </a:lstStyle>
          <a:p>
            <a:r>
              <a:rPr lang="es-MX" dirty="0">
                <a:sym typeface="Montserrat"/>
              </a:rPr>
              <a:t>Cabeza</a:t>
            </a:r>
            <a:endParaRPr lang="es-MX" dirty="0"/>
          </a:p>
        </p:txBody>
      </p:sp>
      <p:sp>
        <p:nvSpPr>
          <p:cNvPr id="3" name="Marcador de texto 3"/>
          <p:cNvSpPr>
            <a:spLocks noGrp="1"/>
          </p:cNvSpPr>
          <p:nvPr>
            <p:ph type="body" idx="4294967295"/>
          </p:nvPr>
        </p:nvSpPr>
        <p:spPr>
          <a:xfrm>
            <a:off x="303114" y="1766370"/>
            <a:ext cx="13406735" cy="661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s-MX" dirty="0"/>
              <a:t>Subtitulo usar Tipografía Montserrat Semibold 24 puntos.</a:t>
            </a:r>
          </a:p>
        </p:txBody>
      </p:sp>
    </p:spTree>
    <p:extLst>
      <p:ext uri="{BB962C8B-B14F-4D97-AF65-F5344CB8AC3E}">
        <p14:creationId xmlns:p14="http://schemas.microsoft.com/office/powerpoint/2010/main" val="22934408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63153" y="2869063"/>
            <a:ext cx="14620082" cy="1944466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MX" dirty="0"/>
          </a:p>
        </p:txBody>
      </p:sp>
      <p:sp>
        <p:nvSpPr>
          <p:cNvPr id="8" name="Marcador de contenido 2"/>
          <p:cNvSpPr>
            <a:spLocks noGrp="1"/>
          </p:cNvSpPr>
          <p:nvPr>
            <p:ph idx="1"/>
          </p:nvPr>
        </p:nvSpPr>
        <p:spPr>
          <a:xfrm>
            <a:off x="463153" y="5076669"/>
            <a:ext cx="14620082" cy="166921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" name="Marcador de fecha 3">
            <a:extLst>
              <a:ext uri="{FF2B5EF4-FFF2-40B4-BE49-F238E27FC236}">
                <a16:creationId xmlns:a16="http://schemas.microsoft.com/office/drawing/2014/main" id="{E8FD5E7D-D567-E5B5-6C33-C17371232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483DF-8F09-C644-A864-53F9995929E0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5A9567B2-4BEC-DF9E-0853-D2019DCDC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6FC066DC-8109-79A8-5FD0-F10FB73C6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D5086-6386-6047-85DF-C4001A143D44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28053785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cabezado de secció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7008830" y="1461884"/>
            <a:ext cx="7293847" cy="418467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 b="1" i="0">
                <a:solidFill>
                  <a:srgbClr val="6E152E"/>
                </a:solidFill>
                <a:latin typeface="Montserrat SemiBold" pitchFamily="2" charset="77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MX" dirty="0"/>
          </a:p>
        </p:txBody>
      </p:sp>
      <p:sp>
        <p:nvSpPr>
          <p:cNvPr id="2" name="Marcador de fecha 3">
            <a:extLst>
              <a:ext uri="{FF2B5EF4-FFF2-40B4-BE49-F238E27FC236}">
                <a16:creationId xmlns:a16="http://schemas.microsoft.com/office/drawing/2014/main" id="{B60B6E71-3581-9D75-CBFB-403747723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F96D2-C114-C44D-95CC-A6D54DB040DA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379D6DE3-5EC3-451D-5FF6-5C49A9EFE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030D5ABD-DF19-06FE-EA95-611E04154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11D46-96DF-4346-8374-BD8D5712D7FE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7720221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5B818D-A14B-2F23-5286-70EA14F7A481}"/>
              </a:ext>
            </a:extLst>
          </p:cNvPr>
          <p:cNvSpPr txBox="1">
            <a:spLocks/>
          </p:cNvSpPr>
          <p:nvPr userDrawn="1"/>
        </p:nvSpPr>
        <p:spPr>
          <a:xfrm>
            <a:off x="303213" y="2798763"/>
            <a:ext cx="12123737" cy="5834062"/>
          </a:xfrm>
          <a:prstGeom prst="rect">
            <a:avLst/>
          </a:prstGeom>
        </p:spPr>
        <p:txBody>
          <a:bodyPr/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tint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s-MX" sz="21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</a:t>
            </a:r>
            <a:r>
              <a:rPr lang="es-MX" sz="2100" dirty="0" err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Semibold</a:t>
            </a:r>
            <a:r>
              <a:rPr lang="es-MX" sz="21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21 puntos. </a:t>
            </a:r>
          </a:p>
          <a:p>
            <a:pPr fontAlgn="auto">
              <a:spcAft>
                <a:spcPts val="0"/>
              </a:spcAft>
              <a:defRPr/>
            </a:pPr>
            <a:endParaRPr lang="es-MX" dirty="0"/>
          </a:p>
        </p:txBody>
      </p:sp>
      <p:pic>
        <p:nvPicPr>
          <p:cNvPr id="4" name="Imagen 7" descr="Imagen que contiene Texto&#10;&#10;Descripción generada automáticamente">
            <a:extLst>
              <a:ext uri="{FF2B5EF4-FFF2-40B4-BE49-F238E27FC236}">
                <a16:creationId xmlns:a16="http://schemas.microsoft.com/office/drawing/2014/main" id="{533DF25E-E402-96E8-54E7-EF73E59765B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3138" y="196850"/>
            <a:ext cx="27019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3114" y="812983"/>
            <a:ext cx="13408760" cy="870584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>
                <a:latin typeface="Montserrat SemiBold" panose="00000700000000000000" pitchFamily="2" charset="0"/>
              </a:defRPr>
            </a:lvl1pPr>
          </a:lstStyle>
          <a:p>
            <a:r>
              <a:rPr lang="es-MX" dirty="0">
                <a:sym typeface="Montserrat"/>
              </a:rPr>
              <a:t>Cabeza</a:t>
            </a:r>
            <a:endParaRPr lang="es-MX" dirty="0"/>
          </a:p>
        </p:txBody>
      </p:sp>
      <p:sp>
        <p:nvSpPr>
          <p:cNvPr id="9" name="Marcador de texto 3"/>
          <p:cNvSpPr>
            <a:spLocks noGrp="1"/>
          </p:cNvSpPr>
          <p:nvPr>
            <p:ph type="body" idx="4294967295"/>
          </p:nvPr>
        </p:nvSpPr>
        <p:spPr>
          <a:xfrm>
            <a:off x="303114" y="1766370"/>
            <a:ext cx="13406735" cy="661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s-MX" dirty="0"/>
              <a:t>Subtitulo usar Tipografía Montserrat Semibold 24 puntos.</a:t>
            </a:r>
          </a:p>
        </p:txBody>
      </p:sp>
    </p:spTree>
    <p:extLst>
      <p:ext uri="{BB962C8B-B14F-4D97-AF65-F5344CB8AC3E}">
        <p14:creationId xmlns:p14="http://schemas.microsoft.com/office/powerpoint/2010/main" val="21335833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87849" y="4617846"/>
            <a:ext cx="12912888" cy="82429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" name="Marcador de fecha 4">
            <a:extLst>
              <a:ext uri="{FF2B5EF4-FFF2-40B4-BE49-F238E27FC236}">
                <a16:creationId xmlns:a16="http://schemas.microsoft.com/office/drawing/2014/main" id="{70AEE191-E132-F287-496F-F612C88DE9C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66F32-BF8D-9144-802A-D1E40EDBACB4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3" name="Marcador de pie de página 5">
            <a:extLst>
              <a:ext uri="{FF2B5EF4-FFF2-40B4-BE49-F238E27FC236}">
                <a16:creationId xmlns:a16="http://schemas.microsoft.com/office/drawing/2014/main" id="{0CDF123D-CD9E-F173-F977-A8D40E3208B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Marcador de número de diapositiva 6">
            <a:extLst>
              <a:ext uri="{FF2B5EF4-FFF2-40B4-BE49-F238E27FC236}">
                <a16:creationId xmlns:a16="http://schemas.microsoft.com/office/drawing/2014/main" id="{8F5D2FA2-BEF7-A1D1-BA1B-92E36095FB9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BC4E2-7191-474E-855B-9915C9B7EBE9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32754680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/>
          <p:cNvSpPr>
            <a:spLocks noGrp="1"/>
          </p:cNvSpPr>
          <p:nvPr>
            <p:ph type="title"/>
          </p:nvPr>
        </p:nvSpPr>
        <p:spPr>
          <a:xfrm>
            <a:off x="463153" y="2881768"/>
            <a:ext cx="14620082" cy="1944466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6E152E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MX" dirty="0"/>
          </a:p>
        </p:txBody>
      </p:sp>
      <p:sp>
        <p:nvSpPr>
          <p:cNvPr id="13" name="Marcador de contenido 2"/>
          <p:cNvSpPr>
            <a:spLocks noGrp="1"/>
          </p:cNvSpPr>
          <p:nvPr>
            <p:ph idx="1"/>
          </p:nvPr>
        </p:nvSpPr>
        <p:spPr>
          <a:xfrm>
            <a:off x="463153" y="5029996"/>
            <a:ext cx="14620082" cy="166921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solidFill>
                  <a:srgbClr val="BC945A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" name="Marcador de fecha 3">
            <a:extLst>
              <a:ext uri="{FF2B5EF4-FFF2-40B4-BE49-F238E27FC236}">
                <a16:creationId xmlns:a16="http://schemas.microsoft.com/office/drawing/2014/main" id="{DD1B9ED8-FE55-11FB-BAB6-2658D7557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E4D00-7192-6141-9E5F-7985FDA2FE17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79DB099F-3B51-C99A-9D7A-FC9F5B1D0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A1483A43-76E1-CB7D-77D2-CA73CD4BB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551193-8C5A-F349-9FAE-8AC24410BB43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  <p:extLst>
      <p:ext uri="{BB962C8B-B14F-4D97-AF65-F5344CB8AC3E}">
        <p14:creationId xmlns:p14="http://schemas.microsoft.com/office/powerpoint/2010/main" val="519337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>
            <a:extLst>
              <a:ext uri="{FF2B5EF4-FFF2-40B4-BE49-F238E27FC236}">
                <a16:creationId xmlns:a16="http://schemas.microsoft.com/office/drawing/2014/main" id="{E1475E03-0454-0C18-16C6-527E6992A3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8388" y="534988"/>
            <a:ext cx="13409612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  <a:endParaRPr lang="es-MX" altLang="es-MX"/>
          </a:p>
        </p:txBody>
      </p:sp>
      <p:sp>
        <p:nvSpPr>
          <p:cNvPr id="1027" name="Marcador de texto 2">
            <a:extLst>
              <a:ext uri="{FF2B5EF4-FFF2-40B4-BE49-F238E27FC236}">
                <a16:creationId xmlns:a16="http://schemas.microsoft.com/office/drawing/2014/main" id="{EBACCE21-526D-D1AC-A738-D7D03FD783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68388" y="2678113"/>
            <a:ext cx="13409612" cy="638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los estilos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  <a:endParaRPr lang="es-MX" alt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248F86-AACE-5D37-2BD0-C0C14F5D52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88" y="9323388"/>
            <a:ext cx="3498850" cy="5365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229014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B9E5B55-FBF6-C744-B732-CE3EF86A5D4E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6A1F0A-8B6A-78C7-1730-23688A81DC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9850" y="9323388"/>
            <a:ext cx="5246688" cy="5365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229014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98DFEF-40F2-AA20-84FD-5CE479DF7D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9150" y="9323388"/>
            <a:ext cx="3498850" cy="5365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21B189D-EC61-8B40-ACBD-73E88BFF0155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5CAC932E-FF1F-8E37-515A-307571CDD9D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068388" y="534988"/>
            <a:ext cx="13409612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el estilo de título del patrón</a:t>
            </a:r>
            <a:endParaRPr lang="en-US" altLang="es-MX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87F06982-FCF0-7715-1489-EB8D27ACFE0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068388" y="2678113"/>
            <a:ext cx="13409612" cy="638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MX"/>
              <a:t>Haga clic para modificar los estilos de texto del patrón</a:t>
            </a:r>
          </a:p>
          <a:p>
            <a:pPr lvl="1"/>
            <a:r>
              <a:rPr lang="es-ES" altLang="es-MX"/>
              <a:t>Segundo nivel</a:t>
            </a:r>
          </a:p>
          <a:p>
            <a:pPr lvl="2"/>
            <a:r>
              <a:rPr lang="es-ES" altLang="es-MX"/>
              <a:t>Tercer nivel</a:t>
            </a:r>
          </a:p>
          <a:p>
            <a:pPr lvl="3"/>
            <a:r>
              <a:rPr lang="es-ES" altLang="es-MX"/>
              <a:t>Cuarto nivel</a:t>
            </a:r>
          </a:p>
          <a:p>
            <a:pPr lvl="4"/>
            <a:r>
              <a:rPr lang="es-ES" altLang="es-MX"/>
              <a:t>Quinto nivel</a:t>
            </a:r>
            <a:endParaRPr lang="en-US" alt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4EB30-2DA8-7603-F6FE-EBC107CFED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88" y="9323388"/>
            <a:ext cx="3498850" cy="5365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229014" eaLnBrk="1" fontAlgn="auto" hangingPunct="1">
              <a:spcBef>
                <a:spcPts val="0"/>
              </a:spcBef>
              <a:spcAft>
                <a:spcPts val="0"/>
              </a:spcAft>
              <a:defRPr sz="176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2A43F4F-249C-B649-BB6F-AEEC62618EF9}" type="datetimeFigureOut">
              <a:rPr lang="es-MX"/>
              <a:pPr>
                <a:defRPr/>
              </a:pPr>
              <a:t>28/05/2024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FBC82-852C-E282-003D-EC1528681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9850" y="9323388"/>
            <a:ext cx="5246688" cy="5365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229014" eaLnBrk="1" fontAlgn="auto" hangingPunct="1">
              <a:spcBef>
                <a:spcPts val="0"/>
              </a:spcBef>
              <a:spcAft>
                <a:spcPts val="0"/>
              </a:spcAft>
              <a:defRPr sz="176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132EC3-E6C6-4F36-279A-05E2615AC7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9150" y="9323388"/>
            <a:ext cx="3498850" cy="5365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7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A94B7CE-094B-814E-8330-DB05482E7EF1}" type="slidenum">
              <a:rPr lang="es-MX" altLang="es-MX"/>
              <a:pPr>
                <a:defRPr/>
              </a:pPr>
              <a:t>‹Nº›</a:t>
            </a:fld>
            <a:endParaRPr lang="es-MX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2" r:id="rId1"/>
    <p:sldLayoutId id="2147484093" r:id="rId2"/>
    <p:sldLayoutId id="2147484094" r:id="rId3"/>
    <p:sldLayoutId id="2147484095" r:id="rId4"/>
    <p:sldLayoutId id="2147484096" r:id="rId5"/>
    <p:sldLayoutId id="2147484097" r:id="rId6"/>
    <p:sldLayoutId id="2147484098" r:id="rId7"/>
    <p:sldLayoutId id="2147484099" r:id="rId8"/>
    <p:sldLayoutId id="2147484100" r:id="rId9"/>
    <p:sldLayoutId id="2147484101" r:id="rId10"/>
    <p:sldLayoutId id="2147484102" r:id="rId11"/>
    <p:sldLayoutId id="2147484103" r:id="rId12"/>
    <p:sldLayoutId id="2147484104" r:id="rId13"/>
    <p:sldLayoutId id="2147484105" r:id="rId14"/>
    <p:sldLayoutId id="2147484106" r:id="rId15"/>
    <p:sldLayoutId id="2147484107" r:id="rId16"/>
    <p:sldLayoutId id="2147484108" r:id="rId17"/>
  </p:sldLayoutIdLst>
  <p:txStyles>
    <p:titleStyle>
      <a:lvl1pPr algn="l" defTabSz="13398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3398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Calibri Light" pitchFamily="34" charset="0"/>
        </a:defRPr>
      </a:lvl2pPr>
      <a:lvl3pPr algn="l" defTabSz="13398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Calibri Light" pitchFamily="34" charset="0"/>
        </a:defRPr>
      </a:lvl3pPr>
      <a:lvl4pPr algn="l" defTabSz="13398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Calibri Light" pitchFamily="34" charset="0"/>
        </a:defRPr>
      </a:lvl4pPr>
      <a:lvl5pPr algn="l" defTabSz="13398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Calibri Light" pitchFamily="34" charset="0"/>
        </a:defRPr>
      </a:lvl5pPr>
      <a:lvl6pPr marL="457200" algn="l" defTabSz="1339850" rtl="0" fontAlgn="base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Calibri Light" pitchFamily="34" charset="0"/>
        </a:defRPr>
      </a:lvl6pPr>
      <a:lvl7pPr marL="914400" algn="l" defTabSz="1339850" rtl="0" fontAlgn="base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Calibri Light" pitchFamily="34" charset="0"/>
        </a:defRPr>
      </a:lvl7pPr>
      <a:lvl8pPr marL="1371600" algn="l" defTabSz="1339850" rtl="0" fontAlgn="base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Calibri Light" pitchFamily="34" charset="0"/>
        </a:defRPr>
      </a:lvl8pPr>
      <a:lvl9pPr marL="1828800" algn="l" defTabSz="1339850" rtl="0" fontAlgn="base">
        <a:lnSpc>
          <a:spcPct val="90000"/>
        </a:lnSpc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Calibri Light" pitchFamily="34" charset="0"/>
        </a:defRPr>
      </a:lvl9pPr>
    </p:titleStyle>
    <p:bodyStyle>
      <a:lvl1pPr marL="334963" indent="-334963" algn="l" defTabSz="1339850" rtl="0" eaLnBrk="0" fontAlgn="base" hangingPunct="0">
        <a:lnSpc>
          <a:spcPct val="90000"/>
        </a:lnSpc>
        <a:spcBef>
          <a:spcPts val="1463"/>
        </a:spcBef>
        <a:spcAft>
          <a:spcPct val="0"/>
        </a:spcAft>
        <a:buFont typeface="Arial" panose="020B0604020202020204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1004888" indent="-334963" algn="l" defTabSz="1339850" rtl="0" eaLnBrk="0" fontAlgn="base" hangingPunct="0">
        <a:lnSpc>
          <a:spcPct val="90000"/>
        </a:lnSpc>
        <a:spcBef>
          <a:spcPts val="738"/>
        </a:spcBef>
        <a:spcAft>
          <a:spcPct val="0"/>
        </a:spcAft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676400" indent="-334963" algn="l" defTabSz="1339850" rtl="0" eaLnBrk="0" fontAlgn="base" hangingPunct="0">
        <a:lnSpc>
          <a:spcPct val="90000"/>
        </a:lnSpc>
        <a:spcBef>
          <a:spcPts val="738"/>
        </a:spcBef>
        <a:spcAft>
          <a:spcPct val="0"/>
        </a:spcAft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346325" indent="-334963" algn="l" defTabSz="1339850" rtl="0" eaLnBrk="0" fontAlgn="base" hangingPunct="0">
        <a:lnSpc>
          <a:spcPct val="90000"/>
        </a:lnSpc>
        <a:spcBef>
          <a:spcPts val="738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3017838" indent="-334963" algn="l" defTabSz="1339850" rtl="0" eaLnBrk="0" fontAlgn="base" hangingPunct="0">
        <a:lnSpc>
          <a:spcPct val="90000"/>
        </a:lnSpc>
        <a:spcBef>
          <a:spcPts val="738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88667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9333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30000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700667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667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333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2000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667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3333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4000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667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5333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ítulo 1">
            <a:extLst>
              <a:ext uri="{FF2B5EF4-FFF2-40B4-BE49-F238E27FC236}">
                <a16:creationId xmlns:a16="http://schemas.microsoft.com/office/drawing/2014/main" id="{71A94F68-8AA6-D0D6-8E19-B952E090E8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288" y="3128963"/>
            <a:ext cx="14422437" cy="162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1339850">
              <a:lnSpc>
                <a:spcPct val="90000"/>
              </a:lnSpc>
              <a:spcBef>
                <a:spcPts val="1463"/>
              </a:spcBef>
              <a:buFont typeface="Arial" panose="020B0604020202020204" pitchFamily="34" charset="0"/>
              <a:buChar char="•"/>
              <a:defRPr sz="4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339850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3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339850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339850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339850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339850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339850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339850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339850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br>
              <a:rPr lang="es-MX" altLang="es-MX" sz="4400" b="1" dirty="0">
                <a:solidFill>
                  <a:srgbClr val="285C4D"/>
                </a:solidFill>
                <a:latin typeface="Montserrat SemiBold" pitchFamily="2" charset="77"/>
                <a:cs typeface="Calibri" panose="020F0502020204030204" pitchFamily="34" charset="0"/>
              </a:rPr>
            </a:br>
            <a:r>
              <a:rPr lang="es-MX" altLang="es-MX" sz="4400" b="1" dirty="0">
                <a:solidFill>
                  <a:srgbClr val="285C4D"/>
                </a:solidFill>
                <a:latin typeface="Montserrat SemiBold" pitchFamily="2" charset="77"/>
                <a:cs typeface="Calibri" panose="020F0502020204030204" pitchFamily="34" charset="0"/>
              </a:rPr>
              <a:t>Comité de Administración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MX" altLang="es-MX" sz="4400" b="1" dirty="0">
                <a:solidFill>
                  <a:srgbClr val="285C4D"/>
                </a:solidFill>
                <a:latin typeface="Montserrat SemiBold" pitchFamily="2" charset="77"/>
                <a:cs typeface="Calibri" panose="020F0502020204030204" pitchFamily="34" charset="0"/>
              </a:rPr>
              <a:t>del Honorable Consejo Técnico</a:t>
            </a:r>
            <a:br>
              <a:rPr lang="es-MX" altLang="es-MX" sz="4400" b="1" dirty="0">
                <a:solidFill>
                  <a:srgbClr val="285C4D"/>
                </a:solidFill>
                <a:latin typeface="Montserrat SemiBold" pitchFamily="2" charset="77"/>
              </a:rPr>
            </a:br>
            <a:endParaRPr lang="es-MX" altLang="es-MX" sz="4400" b="1" dirty="0">
              <a:solidFill>
                <a:srgbClr val="285C4D"/>
              </a:solidFill>
              <a:latin typeface="Montserrat SemiBold" pitchFamily="2" charset="77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42C105B-C22F-A8E6-740F-E89BD920545D}"/>
              </a:ext>
            </a:extLst>
          </p:cNvPr>
          <p:cNvSpPr/>
          <p:nvPr/>
        </p:nvSpPr>
        <p:spPr>
          <a:xfrm>
            <a:off x="7529513" y="838200"/>
            <a:ext cx="7693025" cy="877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1229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550" b="1" dirty="0">
                <a:solidFill>
                  <a:srgbClr val="BC945A"/>
                </a:solidFill>
                <a:latin typeface="Montserrat SemiBold" panose="00000700000000000000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INSTITUTO MEXICANO DEL SEGURO SOCIAL</a:t>
            </a:r>
            <a:endParaRPr lang="es-MX" sz="4590" b="1" dirty="0">
              <a:solidFill>
                <a:srgbClr val="BC945A"/>
              </a:solidFill>
              <a:latin typeface="Montserrat SemiBold" panose="00000700000000000000" pitchFamily="2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r" defTabSz="122901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550" b="1" dirty="0">
                <a:solidFill>
                  <a:srgbClr val="BC945A"/>
                </a:solidFill>
                <a:latin typeface="Montserrat SemiBold" panose="00000700000000000000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DIRECCIÓN DE ADMINISTRACIÓN</a:t>
            </a:r>
          </a:p>
        </p:txBody>
      </p:sp>
      <p:sp>
        <p:nvSpPr>
          <p:cNvPr id="11269" name="Marcador de contenido 2">
            <a:extLst>
              <a:ext uri="{FF2B5EF4-FFF2-40B4-BE49-F238E27FC236}">
                <a16:creationId xmlns:a16="http://schemas.microsoft.com/office/drawing/2014/main" id="{87DB8364-4B22-76C7-DE52-60CA0CE9D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308" y="5029994"/>
            <a:ext cx="14422437" cy="781384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s-MX" altLang="es-MX" sz="2100" b="1" dirty="0">
                <a:latin typeface="Montserrat SemiBold" pitchFamily="2" charset="77"/>
              </a:rPr>
              <a:t>Informe de resultados del otorgamiento de espacios físicos institucionales aprobados para la instalación de sucursales Bancarias del Banco del Bienestar, correspondiente al ejercicio 2023.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7004183-82CC-DAA9-4A19-223D478A3E81}"/>
              </a:ext>
            </a:extLst>
          </p:cNvPr>
          <p:cNvSpPr txBox="1"/>
          <p:nvPr/>
        </p:nvSpPr>
        <p:spPr>
          <a:xfrm>
            <a:off x="7528894" y="8414815"/>
            <a:ext cx="560171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1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Ciudad de México, mayo de 2024.</a:t>
            </a:r>
          </a:p>
        </p:txBody>
      </p:sp>
      <p:pic>
        <p:nvPicPr>
          <p:cNvPr id="4" name="Imagen 3" descr="Imagen que contiene Texto&#10;&#10;Descripción generada automáticamente">
            <a:extLst>
              <a:ext uri="{FF2B5EF4-FFF2-40B4-BE49-F238E27FC236}">
                <a16:creationId xmlns:a16="http://schemas.microsoft.com/office/drawing/2014/main" id="{FEAD988B-B94B-A73A-AFDA-20A81A5A1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3999" y="8105469"/>
            <a:ext cx="3667648" cy="10341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Marcador de número de diapositiva 3">
            <a:extLst>
              <a:ext uri="{FF2B5EF4-FFF2-40B4-BE49-F238E27FC236}">
                <a16:creationId xmlns:a16="http://schemas.microsoft.com/office/drawing/2014/main" id="{C86A1768-00BC-A0A9-8A07-B48EDB756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1788" y="9493250"/>
            <a:ext cx="788987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5844" tIns="72897" rIns="145844" bIns="72897" anchor="ctr"/>
          <a:lstStyle>
            <a:lvl1pPr defTabSz="728663">
              <a:lnSpc>
                <a:spcPct val="90000"/>
              </a:lnSpc>
              <a:spcBef>
                <a:spcPts val="1463"/>
              </a:spcBef>
              <a:buFont typeface="Arial" panose="020B0604020202020204" pitchFamily="34" charset="0"/>
              <a:buChar char="•"/>
              <a:defRPr sz="4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28663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3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457325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185988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914650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3718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8290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2862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7434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28A0080D-5494-8547-91B2-B1613DED13E1}" type="slidenum">
              <a:rPr lang="es-MX" altLang="es-MX" sz="1600" b="1">
                <a:solidFill>
                  <a:srgbClr val="7F7F7F"/>
                </a:solidFill>
                <a:latin typeface="Montserrat" pitchFamily="2" charset="77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es-MX" altLang="es-MX" sz="1600" b="1">
              <a:solidFill>
                <a:srgbClr val="7F7F7F"/>
              </a:solidFill>
              <a:latin typeface="Montserrat" pitchFamily="2" charset="77"/>
            </a:endParaRPr>
          </a:p>
        </p:txBody>
      </p:sp>
      <p:sp>
        <p:nvSpPr>
          <p:cNvPr id="10243" name="Google Shape;151;p11">
            <a:extLst>
              <a:ext uri="{FF2B5EF4-FFF2-40B4-BE49-F238E27FC236}">
                <a16:creationId xmlns:a16="http://schemas.microsoft.com/office/drawing/2014/main" id="{F9D2614C-CEF7-1BE5-E7A3-1D1A48AA7B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58850" y="944563"/>
            <a:ext cx="2973388" cy="485775"/>
          </a:xfrm>
        </p:spPr>
        <p:txBody>
          <a:bodyPr lIns="111575" tIns="55772" rIns="111575" bIns="55772" anchor="b"/>
          <a:lstStyle/>
          <a:p>
            <a:pPr eaLnBrk="1" hangingPunct="1">
              <a:defRPr/>
            </a:pPr>
            <a:r>
              <a:rPr lang="es-MX" altLang="es-MX" sz="4000" dirty="0">
                <a:solidFill>
                  <a:srgbClr val="245C4F"/>
                </a:solidFill>
                <a:ea typeface="Montserrat" pitchFamily="2" charset="0"/>
                <a:cs typeface="Montserrat" pitchFamily="2" charset="0"/>
              </a:rPr>
              <a:t>Contenido</a:t>
            </a:r>
          </a:p>
        </p:txBody>
      </p:sp>
      <p:sp>
        <p:nvSpPr>
          <p:cNvPr id="2" name="Google Shape;184;p11">
            <a:extLst>
              <a:ext uri="{FF2B5EF4-FFF2-40B4-BE49-F238E27FC236}">
                <a16:creationId xmlns:a16="http://schemas.microsoft.com/office/drawing/2014/main" id="{8ACEBFAC-A4A8-0822-0DEF-B0BE36285B94}"/>
              </a:ext>
            </a:extLst>
          </p:cNvPr>
          <p:cNvSpPr txBox="1"/>
          <p:nvPr/>
        </p:nvSpPr>
        <p:spPr>
          <a:xfrm>
            <a:off x="2800729" y="2585455"/>
            <a:ext cx="5747165" cy="6968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1575" tIns="55772" rIns="111575" bIns="55772" anchor="t" anchorCtr="0">
            <a:spAutoFit/>
          </a:bodyPr>
          <a:lstStyle/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r>
              <a:rPr lang="es-MX" sz="2800" b="1" kern="0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Bold"/>
                <a:cs typeface="Montserrat SemiBold"/>
                <a:sym typeface="Montserrat SemiBold"/>
              </a:rPr>
              <a:t>Antecedentes</a:t>
            </a: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kern="0" dirty="0">
              <a:solidFill>
                <a:srgbClr val="000000"/>
              </a:solidFill>
              <a:latin typeface="Montserrat SemiBold" panose="00000700000000000000" pitchFamily="2" charset="0"/>
              <a:cs typeface="Arial"/>
              <a:sym typeface="Arial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sz="2800" kern="0" dirty="0">
              <a:solidFill>
                <a:srgbClr val="000000"/>
              </a:solidFill>
              <a:latin typeface="Montserrat SemiBold" panose="00000700000000000000" pitchFamily="2" charset="0"/>
              <a:cs typeface="Arial"/>
              <a:sym typeface="Arial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r>
              <a:rPr lang="es-MX" sz="2800" b="1" kern="0" dirty="0">
                <a:solidFill>
                  <a:srgbClr val="000000"/>
                </a:solidFill>
                <a:latin typeface="Montserrat SemiBold" panose="00000700000000000000" pitchFamily="2" charset="0"/>
                <a:sym typeface="Montserrat SemiBold"/>
              </a:rPr>
              <a:t>Desarrollo</a:t>
            </a: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b="1" kern="0" dirty="0">
              <a:solidFill>
                <a:srgbClr val="000000"/>
              </a:solidFill>
              <a:latin typeface="Montserrat SemiBold" panose="00000700000000000000" pitchFamily="2" charset="0"/>
              <a:sym typeface="Montserrat SemiBold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b="1" kern="0" dirty="0">
              <a:solidFill>
                <a:srgbClr val="000000"/>
              </a:solidFill>
              <a:latin typeface="Montserrat SemiBold" panose="00000700000000000000" pitchFamily="2" charset="0"/>
              <a:sym typeface="Montserrat SemiBold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r>
              <a:rPr lang="es-MX" sz="2800" b="1" kern="0" dirty="0">
                <a:solidFill>
                  <a:srgbClr val="000000"/>
                </a:solidFill>
                <a:latin typeface="Montserrat SemiBold" panose="00000700000000000000" pitchFamily="2" charset="0"/>
                <a:sym typeface="Montserrat SemiBold"/>
              </a:rPr>
              <a:t>Proyecto de Acuerdo</a:t>
            </a: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b="1" kern="0" dirty="0">
              <a:solidFill>
                <a:srgbClr val="000000"/>
              </a:solidFill>
              <a:latin typeface="Montserrat SemiBold" panose="00000700000000000000" pitchFamily="2" charset="0"/>
              <a:sym typeface="Montserrat SemiBold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b="1" kern="0" dirty="0">
              <a:solidFill>
                <a:srgbClr val="000000"/>
              </a:solidFill>
              <a:latin typeface="Montserrat SemiBold" panose="00000700000000000000" pitchFamily="2" charset="0"/>
              <a:sym typeface="Montserrat SemiBold"/>
            </a:endParaRPr>
          </a:p>
          <a:p>
            <a:pPr algn="just" defTabSz="1115948">
              <a:spcBef>
                <a:spcPts val="1498"/>
              </a:spcBef>
              <a:buClr>
                <a:srgbClr val="000000"/>
              </a:buClr>
              <a:buSzPts val="2000"/>
            </a:pPr>
            <a:endParaRPr lang="es-MX" sz="2000" dirty="0"/>
          </a:p>
          <a:p>
            <a:pPr algn="just" defTabSz="1115948">
              <a:spcBef>
                <a:spcPts val="1498"/>
              </a:spcBef>
              <a:buClr>
                <a:srgbClr val="000000"/>
              </a:buClr>
              <a:buSzPts val="2000"/>
            </a:pPr>
            <a:endParaRPr lang="es-MX" sz="2800" b="1" kern="0" dirty="0">
              <a:solidFill>
                <a:srgbClr val="000000"/>
              </a:solidFill>
              <a:latin typeface="Montserrat SemiBold" panose="00000700000000000000" pitchFamily="2" charset="0"/>
              <a:sym typeface="Montserrat SemiBold"/>
            </a:endParaRPr>
          </a:p>
        </p:txBody>
      </p:sp>
      <p:pic>
        <p:nvPicPr>
          <p:cNvPr id="6" name="8 Imagen">
            <a:extLst>
              <a:ext uri="{FF2B5EF4-FFF2-40B4-BE49-F238E27FC236}">
                <a16:creationId xmlns:a16="http://schemas.microsoft.com/office/drawing/2014/main" id="{3B9EAD64-7EB0-0FD3-35C1-CC54E7342F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350" y="2721216"/>
            <a:ext cx="814684" cy="723573"/>
          </a:xfrm>
          <a:prstGeom prst="rect">
            <a:avLst/>
          </a:prstGeom>
        </p:spPr>
      </p:pic>
      <p:pic>
        <p:nvPicPr>
          <p:cNvPr id="8" name="10 Imagen">
            <a:extLst>
              <a:ext uri="{FF2B5EF4-FFF2-40B4-BE49-F238E27FC236}">
                <a16:creationId xmlns:a16="http://schemas.microsoft.com/office/drawing/2014/main" id="{4AF3AC5C-0AC3-D5F2-C318-E560F6F7EDE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9883"/>
          <a:stretch/>
        </p:blipFill>
        <p:spPr>
          <a:xfrm>
            <a:off x="9218606" y="4456268"/>
            <a:ext cx="708447" cy="853106"/>
          </a:xfrm>
          <a:prstGeom prst="rect">
            <a:avLst/>
          </a:prstGeom>
        </p:spPr>
      </p:pic>
      <p:grpSp>
        <p:nvGrpSpPr>
          <p:cNvPr id="9" name="Google Shape;154;p11">
            <a:extLst>
              <a:ext uri="{FF2B5EF4-FFF2-40B4-BE49-F238E27FC236}">
                <a16:creationId xmlns:a16="http://schemas.microsoft.com/office/drawing/2014/main" id="{BC89D911-D438-125F-DEF8-99571B5DAF49}"/>
              </a:ext>
            </a:extLst>
          </p:cNvPr>
          <p:cNvGrpSpPr/>
          <p:nvPr/>
        </p:nvGrpSpPr>
        <p:grpSpPr>
          <a:xfrm>
            <a:off x="9202150" y="6370984"/>
            <a:ext cx="802903" cy="802869"/>
            <a:chOff x="5519738" y="4248151"/>
            <a:chExt cx="1058863" cy="642937"/>
          </a:xfrm>
        </p:grpSpPr>
        <p:sp>
          <p:nvSpPr>
            <p:cNvPr id="10" name="Google Shape;155;p11">
              <a:extLst>
                <a:ext uri="{FF2B5EF4-FFF2-40B4-BE49-F238E27FC236}">
                  <a16:creationId xmlns:a16="http://schemas.microsoft.com/office/drawing/2014/main" id="{ED7738EA-D5E5-BB76-D3E8-E0D1466E6DFA}"/>
                </a:ext>
              </a:extLst>
            </p:cNvPr>
            <p:cNvSpPr/>
            <p:nvPr/>
          </p:nvSpPr>
          <p:spPr>
            <a:xfrm>
              <a:off x="5756276" y="4627563"/>
              <a:ext cx="107950" cy="112713"/>
            </a:xfrm>
            <a:custGeom>
              <a:avLst/>
              <a:gdLst/>
              <a:ahLst/>
              <a:cxnLst/>
              <a:rect l="l" t="t" r="r" b="b"/>
              <a:pathLst>
                <a:path w="29" h="30" extrusionOk="0">
                  <a:moveTo>
                    <a:pt x="10" y="30"/>
                  </a:moveTo>
                  <a:cubicBezTo>
                    <a:pt x="8" y="30"/>
                    <a:pt x="5" y="29"/>
                    <a:pt x="3" y="27"/>
                  </a:cubicBezTo>
                  <a:cubicBezTo>
                    <a:pt x="2" y="26"/>
                    <a:pt x="1" y="24"/>
                    <a:pt x="1" y="22"/>
                  </a:cubicBezTo>
                  <a:cubicBezTo>
                    <a:pt x="0" y="19"/>
                    <a:pt x="1" y="17"/>
                    <a:pt x="3" y="16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2"/>
                    <a:pt x="17" y="1"/>
                    <a:pt x="19" y="1"/>
                  </a:cubicBezTo>
                  <a:cubicBezTo>
                    <a:pt x="21" y="0"/>
                    <a:pt x="24" y="1"/>
                    <a:pt x="26" y="3"/>
                  </a:cubicBezTo>
                  <a:cubicBezTo>
                    <a:pt x="27" y="4"/>
                    <a:pt x="28" y="6"/>
                    <a:pt x="28" y="9"/>
                  </a:cubicBezTo>
                  <a:cubicBezTo>
                    <a:pt x="29" y="11"/>
                    <a:pt x="28" y="13"/>
                    <a:pt x="26" y="15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8"/>
                    <a:pt x="12" y="29"/>
                    <a:pt x="10" y="30"/>
                  </a:cubicBezTo>
                  <a:close/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56;p11">
              <a:extLst>
                <a:ext uri="{FF2B5EF4-FFF2-40B4-BE49-F238E27FC236}">
                  <a16:creationId xmlns:a16="http://schemas.microsoft.com/office/drawing/2014/main" id="{5E720281-F85F-9D2F-E652-167A3007F546}"/>
                </a:ext>
              </a:extLst>
            </p:cNvPr>
            <p:cNvSpPr/>
            <p:nvPr/>
          </p:nvSpPr>
          <p:spPr>
            <a:xfrm>
              <a:off x="6161088" y="4676776"/>
              <a:ext cx="142875" cy="66675"/>
            </a:xfrm>
            <a:custGeom>
              <a:avLst/>
              <a:gdLst/>
              <a:ahLst/>
              <a:cxnLst/>
              <a:rect l="l" t="t" r="r" b="b"/>
              <a:pathLst>
                <a:path w="38" h="18" extrusionOk="0">
                  <a:moveTo>
                    <a:pt x="36" y="0"/>
                  </a:moveTo>
                  <a:cubicBezTo>
                    <a:pt x="37" y="2"/>
                    <a:pt x="38" y="4"/>
                    <a:pt x="38" y="6"/>
                  </a:cubicBezTo>
                  <a:cubicBezTo>
                    <a:pt x="38" y="9"/>
                    <a:pt x="37" y="13"/>
                    <a:pt x="34" y="15"/>
                  </a:cubicBezTo>
                  <a:cubicBezTo>
                    <a:pt x="32" y="17"/>
                    <a:pt x="31" y="18"/>
                    <a:pt x="26" y="18"/>
                  </a:cubicBezTo>
                  <a:cubicBezTo>
                    <a:pt x="21" y="17"/>
                    <a:pt x="0" y="0"/>
                    <a:pt x="0" y="0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57;p11">
              <a:extLst>
                <a:ext uri="{FF2B5EF4-FFF2-40B4-BE49-F238E27FC236}">
                  <a16:creationId xmlns:a16="http://schemas.microsoft.com/office/drawing/2014/main" id="{DBB1CABA-E48B-391B-3A8C-46151C49CA2D}"/>
                </a:ext>
              </a:extLst>
            </p:cNvPr>
            <p:cNvSpPr/>
            <p:nvPr/>
          </p:nvSpPr>
          <p:spPr>
            <a:xfrm>
              <a:off x="6102351" y="4718051"/>
              <a:ext cx="138113" cy="71438"/>
            </a:xfrm>
            <a:custGeom>
              <a:avLst/>
              <a:gdLst/>
              <a:ahLst/>
              <a:cxnLst/>
              <a:rect l="l" t="t" r="r" b="b"/>
              <a:pathLst>
                <a:path w="37" h="19" extrusionOk="0">
                  <a:moveTo>
                    <a:pt x="36" y="4"/>
                  </a:moveTo>
                  <a:cubicBezTo>
                    <a:pt x="36" y="5"/>
                    <a:pt x="37" y="6"/>
                    <a:pt x="37" y="7"/>
                  </a:cubicBezTo>
                  <a:cubicBezTo>
                    <a:pt x="37" y="11"/>
                    <a:pt x="35" y="14"/>
                    <a:pt x="33" y="16"/>
                  </a:cubicBezTo>
                  <a:cubicBezTo>
                    <a:pt x="31" y="18"/>
                    <a:pt x="28" y="19"/>
                    <a:pt x="25" y="19"/>
                  </a:cubicBezTo>
                  <a:cubicBezTo>
                    <a:pt x="22" y="19"/>
                    <a:pt x="19" y="17"/>
                    <a:pt x="17" y="1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58;p11">
              <a:extLst>
                <a:ext uri="{FF2B5EF4-FFF2-40B4-BE49-F238E27FC236}">
                  <a16:creationId xmlns:a16="http://schemas.microsoft.com/office/drawing/2014/main" id="{5E84CE14-F6A6-421F-98AE-BFAAAC61618A}"/>
                </a:ext>
              </a:extLst>
            </p:cNvPr>
            <p:cNvSpPr/>
            <p:nvPr/>
          </p:nvSpPr>
          <p:spPr>
            <a:xfrm>
              <a:off x="6064251" y="4773613"/>
              <a:ext cx="104775" cy="57150"/>
            </a:xfrm>
            <a:custGeom>
              <a:avLst/>
              <a:gdLst/>
              <a:ahLst/>
              <a:cxnLst/>
              <a:rect l="l" t="t" r="r" b="b"/>
              <a:pathLst>
                <a:path w="28" h="15" extrusionOk="0">
                  <a:moveTo>
                    <a:pt x="27" y="0"/>
                  </a:moveTo>
                  <a:cubicBezTo>
                    <a:pt x="28" y="1"/>
                    <a:pt x="28" y="2"/>
                    <a:pt x="28" y="3"/>
                  </a:cubicBezTo>
                  <a:cubicBezTo>
                    <a:pt x="28" y="7"/>
                    <a:pt x="27" y="10"/>
                    <a:pt x="24" y="12"/>
                  </a:cubicBezTo>
                  <a:cubicBezTo>
                    <a:pt x="22" y="14"/>
                    <a:pt x="19" y="15"/>
                    <a:pt x="16" y="15"/>
                  </a:cubicBezTo>
                  <a:cubicBezTo>
                    <a:pt x="13" y="15"/>
                    <a:pt x="10" y="13"/>
                    <a:pt x="8" y="11"/>
                  </a:cubicBezTo>
                  <a:cubicBezTo>
                    <a:pt x="0" y="3"/>
                    <a:pt x="0" y="3"/>
                    <a:pt x="0" y="3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59;p11">
              <a:extLst>
                <a:ext uri="{FF2B5EF4-FFF2-40B4-BE49-F238E27FC236}">
                  <a16:creationId xmlns:a16="http://schemas.microsoft.com/office/drawing/2014/main" id="{A4E021D6-D059-5F2D-2DDA-03FA03DF6AF5}"/>
                </a:ext>
              </a:extLst>
            </p:cNvPr>
            <p:cNvSpPr/>
            <p:nvPr/>
          </p:nvSpPr>
          <p:spPr>
            <a:xfrm>
              <a:off x="5992813" y="4811713"/>
              <a:ext cx="96838" cy="22225"/>
            </a:xfrm>
            <a:custGeom>
              <a:avLst/>
              <a:gdLst/>
              <a:ahLst/>
              <a:cxnLst/>
              <a:rect l="l" t="t" r="r" b="b"/>
              <a:pathLst>
                <a:path w="26" h="6" extrusionOk="0">
                  <a:moveTo>
                    <a:pt x="26" y="0"/>
                  </a:moveTo>
                  <a:cubicBezTo>
                    <a:pt x="26" y="1"/>
                    <a:pt x="25" y="2"/>
                    <a:pt x="24" y="3"/>
                  </a:cubicBezTo>
                  <a:cubicBezTo>
                    <a:pt x="22" y="5"/>
                    <a:pt x="19" y="5"/>
                    <a:pt x="16" y="5"/>
                  </a:cubicBezTo>
                  <a:cubicBezTo>
                    <a:pt x="11" y="6"/>
                    <a:pt x="7" y="5"/>
                    <a:pt x="6" y="4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60;p11">
              <a:extLst>
                <a:ext uri="{FF2B5EF4-FFF2-40B4-BE49-F238E27FC236}">
                  <a16:creationId xmlns:a16="http://schemas.microsoft.com/office/drawing/2014/main" id="{A7AD1C8A-FD46-9438-62F2-9677DE8EE13A}"/>
                </a:ext>
              </a:extLst>
            </p:cNvPr>
            <p:cNvSpPr/>
            <p:nvPr/>
          </p:nvSpPr>
          <p:spPr>
            <a:xfrm>
              <a:off x="5981701" y="4875213"/>
              <a:ext cx="120650" cy="15875"/>
            </a:xfrm>
            <a:custGeom>
              <a:avLst/>
              <a:gdLst/>
              <a:ahLst/>
              <a:cxnLst/>
              <a:rect l="l" t="t" r="r" b="b"/>
              <a:pathLst>
                <a:path w="32" h="4" extrusionOk="0">
                  <a:moveTo>
                    <a:pt x="32" y="1"/>
                  </a:moveTo>
                  <a:cubicBezTo>
                    <a:pt x="29" y="2"/>
                    <a:pt x="25" y="2"/>
                    <a:pt x="22" y="3"/>
                  </a:cubicBezTo>
                  <a:cubicBezTo>
                    <a:pt x="12" y="4"/>
                    <a:pt x="3" y="2"/>
                    <a:pt x="0" y="0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1;p11">
              <a:extLst>
                <a:ext uri="{FF2B5EF4-FFF2-40B4-BE49-F238E27FC236}">
                  <a16:creationId xmlns:a16="http://schemas.microsoft.com/office/drawing/2014/main" id="{DC9982BA-8714-D2B4-E408-25A033349672}"/>
                </a:ext>
              </a:extLst>
            </p:cNvPr>
            <p:cNvSpPr/>
            <p:nvPr/>
          </p:nvSpPr>
          <p:spPr>
            <a:xfrm>
              <a:off x="5797551" y="4641851"/>
              <a:ext cx="142875" cy="147638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16" y="35"/>
                  </a:moveTo>
                  <a:cubicBezTo>
                    <a:pt x="35" y="14"/>
                    <a:pt x="35" y="14"/>
                    <a:pt x="35" y="14"/>
                  </a:cubicBezTo>
                  <a:cubicBezTo>
                    <a:pt x="38" y="11"/>
                    <a:pt x="38" y="5"/>
                    <a:pt x="34" y="2"/>
                  </a:cubicBezTo>
                  <a:cubicBezTo>
                    <a:pt x="32" y="0"/>
                    <a:pt x="30" y="0"/>
                    <a:pt x="27" y="0"/>
                  </a:cubicBezTo>
                  <a:cubicBezTo>
                    <a:pt x="25" y="0"/>
                    <a:pt x="24" y="1"/>
                    <a:pt x="22" y="3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0" y="28"/>
                    <a:pt x="0" y="33"/>
                    <a:pt x="4" y="36"/>
                  </a:cubicBezTo>
                  <a:cubicBezTo>
                    <a:pt x="6" y="38"/>
                    <a:pt x="8" y="39"/>
                    <a:pt x="11" y="38"/>
                  </a:cubicBezTo>
                  <a:cubicBezTo>
                    <a:pt x="12" y="38"/>
                    <a:pt x="14" y="37"/>
                    <a:pt x="16" y="35"/>
                  </a:cubicBezTo>
                  <a:close/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62;p11">
              <a:extLst>
                <a:ext uri="{FF2B5EF4-FFF2-40B4-BE49-F238E27FC236}">
                  <a16:creationId xmlns:a16="http://schemas.microsoft.com/office/drawing/2014/main" id="{7232412D-8758-0049-9BAC-D9CD0FB12CD8}"/>
                </a:ext>
              </a:extLst>
            </p:cNvPr>
            <p:cNvSpPr/>
            <p:nvPr/>
          </p:nvSpPr>
          <p:spPr>
            <a:xfrm>
              <a:off x="5857876" y="4676776"/>
              <a:ext cx="134938" cy="138113"/>
            </a:xfrm>
            <a:custGeom>
              <a:avLst/>
              <a:gdLst/>
              <a:ahLst/>
              <a:cxnLst/>
              <a:rect l="l" t="t" r="r" b="b"/>
              <a:pathLst>
                <a:path w="36" h="37" extrusionOk="0">
                  <a:moveTo>
                    <a:pt x="16" y="3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6" y="11"/>
                    <a:pt x="36" y="6"/>
                    <a:pt x="33" y="2"/>
                  </a:cubicBezTo>
                  <a:cubicBezTo>
                    <a:pt x="31" y="1"/>
                    <a:pt x="28" y="0"/>
                    <a:pt x="26" y="0"/>
                  </a:cubicBezTo>
                  <a:cubicBezTo>
                    <a:pt x="24" y="1"/>
                    <a:pt x="22" y="2"/>
                    <a:pt x="21" y="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6"/>
                    <a:pt x="0" y="31"/>
                    <a:pt x="4" y="35"/>
                  </a:cubicBezTo>
                  <a:cubicBezTo>
                    <a:pt x="5" y="36"/>
                    <a:pt x="8" y="37"/>
                    <a:pt x="10" y="37"/>
                  </a:cubicBezTo>
                  <a:cubicBezTo>
                    <a:pt x="12" y="36"/>
                    <a:pt x="14" y="35"/>
                    <a:pt x="16" y="34"/>
                  </a:cubicBezTo>
                  <a:close/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63;p11">
              <a:extLst>
                <a:ext uri="{FF2B5EF4-FFF2-40B4-BE49-F238E27FC236}">
                  <a16:creationId xmlns:a16="http://schemas.microsoft.com/office/drawing/2014/main" id="{AA365086-BA7E-FA81-836D-6C8A4117634E}"/>
                </a:ext>
              </a:extLst>
            </p:cNvPr>
            <p:cNvSpPr/>
            <p:nvPr/>
          </p:nvSpPr>
          <p:spPr>
            <a:xfrm>
              <a:off x="5921376" y="4732338"/>
              <a:ext cx="109538" cy="109538"/>
            </a:xfrm>
            <a:custGeom>
              <a:avLst/>
              <a:gdLst/>
              <a:ahLst/>
              <a:cxnLst/>
              <a:rect l="l" t="t" r="r" b="b"/>
              <a:pathLst>
                <a:path w="29" h="29" extrusionOk="0">
                  <a:moveTo>
                    <a:pt x="23" y="17"/>
                  </a:moveTo>
                  <a:cubicBezTo>
                    <a:pt x="25" y="14"/>
                    <a:pt x="25" y="14"/>
                    <a:pt x="25" y="14"/>
                  </a:cubicBezTo>
                  <a:cubicBezTo>
                    <a:pt x="29" y="11"/>
                    <a:pt x="28" y="5"/>
                    <a:pt x="25" y="2"/>
                  </a:cubicBezTo>
                  <a:cubicBezTo>
                    <a:pt x="23" y="1"/>
                    <a:pt x="20" y="0"/>
                    <a:pt x="18" y="0"/>
                  </a:cubicBezTo>
                  <a:cubicBezTo>
                    <a:pt x="16" y="1"/>
                    <a:pt x="14" y="2"/>
                    <a:pt x="13" y="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18"/>
                    <a:pt x="0" y="23"/>
                    <a:pt x="3" y="26"/>
                  </a:cubicBezTo>
                  <a:cubicBezTo>
                    <a:pt x="5" y="28"/>
                    <a:pt x="8" y="29"/>
                    <a:pt x="10" y="28"/>
                  </a:cubicBezTo>
                  <a:cubicBezTo>
                    <a:pt x="12" y="28"/>
                    <a:pt x="14" y="27"/>
                    <a:pt x="15" y="26"/>
                  </a:cubicBezTo>
                  <a:lnTo>
                    <a:pt x="23" y="17"/>
                  </a:lnTo>
                  <a:close/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64;p11">
              <a:extLst>
                <a:ext uri="{FF2B5EF4-FFF2-40B4-BE49-F238E27FC236}">
                  <a16:creationId xmlns:a16="http://schemas.microsoft.com/office/drawing/2014/main" id="{A01682E8-595D-43FA-EE99-560C6DD7C661}"/>
                </a:ext>
              </a:extLst>
            </p:cNvPr>
            <p:cNvSpPr/>
            <p:nvPr/>
          </p:nvSpPr>
          <p:spPr>
            <a:xfrm>
              <a:off x="6248401" y="4248151"/>
              <a:ext cx="330200" cy="368300"/>
            </a:xfrm>
            <a:custGeom>
              <a:avLst/>
              <a:gdLst/>
              <a:ahLst/>
              <a:cxnLst/>
              <a:rect l="l" t="t" r="r" b="b"/>
              <a:pathLst>
                <a:path w="88" h="98" extrusionOk="0">
                  <a:moveTo>
                    <a:pt x="48" y="0"/>
                  </a:moveTo>
                  <a:cubicBezTo>
                    <a:pt x="30" y="10"/>
                    <a:pt x="4" y="23"/>
                    <a:pt x="0" y="26"/>
                  </a:cubicBezTo>
                  <a:cubicBezTo>
                    <a:pt x="3" y="32"/>
                    <a:pt x="20" y="59"/>
                    <a:pt x="40" y="94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88" y="75"/>
                    <a:pt x="88" y="75"/>
                    <a:pt x="88" y="75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65;p11">
              <a:extLst>
                <a:ext uri="{FF2B5EF4-FFF2-40B4-BE49-F238E27FC236}">
                  <a16:creationId xmlns:a16="http://schemas.microsoft.com/office/drawing/2014/main" id="{CE565CD0-32A2-F871-1235-3859AF676956}"/>
                </a:ext>
              </a:extLst>
            </p:cNvPr>
            <p:cNvSpPr/>
            <p:nvPr/>
          </p:nvSpPr>
          <p:spPr>
            <a:xfrm>
              <a:off x="5816601" y="4349751"/>
              <a:ext cx="481013" cy="327025"/>
            </a:xfrm>
            <a:custGeom>
              <a:avLst/>
              <a:gdLst/>
              <a:ahLst/>
              <a:cxnLst/>
              <a:rect l="l" t="t" r="r" b="b"/>
              <a:pathLst>
                <a:path w="128" h="87" extrusionOk="0">
                  <a:moveTo>
                    <a:pt x="121" y="9"/>
                  </a:moveTo>
                  <a:cubicBezTo>
                    <a:pt x="98" y="0"/>
                    <a:pt x="87" y="13"/>
                    <a:pt x="73" y="13"/>
                  </a:cubicBezTo>
                  <a:cubicBezTo>
                    <a:pt x="67" y="13"/>
                    <a:pt x="63" y="14"/>
                    <a:pt x="60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58" y="14"/>
                    <a:pt x="57" y="14"/>
                    <a:pt x="56" y="15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0" y="43"/>
                    <a:pt x="18" y="56"/>
                    <a:pt x="24" y="55"/>
                  </a:cubicBezTo>
                  <a:cubicBezTo>
                    <a:pt x="30" y="54"/>
                    <a:pt x="45" y="48"/>
                    <a:pt x="55" y="43"/>
                  </a:cubicBezTo>
                  <a:cubicBezTo>
                    <a:pt x="61" y="41"/>
                    <a:pt x="68" y="42"/>
                    <a:pt x="73" y="46"/>
                  </a:cubicBezTo>
                  <a:cubicBezTo>
                    <a:pt x="90" y="58"/>
                    <a:pt x="125" y="84"/>
                    <a:pt x="128" y="87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66;p11">
              <a:extLst>
                <a:ext uri="{FF2B5EF4-FFF2-40B4-BE49-F238E27FC236}">
                  <a16:creationId xmlns:a16="http://schemas.microsoft.com/office/drawing/2014/main" id="{1ECADB5C-85B8-2C03-96DE-F603B59A0655}"/>
                </a:ext>
              </a:extLst>
            </p:cNvPr>
            <p:cNvSpPr/>
            <p:nvPr/>
          </p:nvSpPr>
          <p:spPr>
            <a:xfrm>
              <a:off x="6297613" y="4586288"/>
              <a:ext cx="93663" cy="90488"/>
            </a:xfrm>
            <a:custGeom>
              <a:avLst/>
              <a:gdLst/>
              <a:ahLst/>
              <a:cxnLst/>
              <a:rect l="l" t="t" r="r" b="b"/>
              <a:pathLst>
                <a:path w="25" h="24" extrusionOk="0">
                  <a:moveTo>
                    <a:pt x="0" y="24"/>
                  </a:moveTo>
                  <a:cubicBezTo>
                    <a:pt x="3" y="23"/>
                    <a:pt x="6" y="18"/>
                    <a:pt x="8" y="14"/>
                  </a:cubicBezTo>
                  <a:cubicBezTo>
                    <a:pt x="10" y="11"/>
                    <a:pt x="11" y="9"/>
                    <a:pt x="12" y="9"/>
                  </a:cubicBezTo>
                  <a:cubicBezTo>
                    <a:pt x="14" y="7"/>
                    <a:pt x="22" y="2"/>
                    <a:pt x="25" y="0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2" name="Google Shape;167;p11">
              <a:extLst>
                <a:ext uri="{FF2B5EF4-FFF2-40B4-BE49-F238E27FC236}">
                  <a16:creationId xmlns:a16="http://schemas.microsoft.com/office/drawing/2014/main" id="{A0B82143-AD39-E653-5DFB-CA6EFAD156A0}"/>
                </a:ext>
              </a:extLst>
            </p:cNvPr>
            <p:cNvCxnSpPr/>
            <p:nvPr/>
          </p:nvCxnSpPr>
          <p:spPr>
            <a:xfrm>
              <a:off x="5786438" y="4668838"/>
              <a:ext cx="0" cy="0"/>
            </a:xfrm>
            <a:prstGeom prst="straightConnector1">
              <a:avLst/>
            </a:pr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3" name="Google Shape;168;p11">
              <a:extLst>
                <a:ext uri="{FF2B5EF4-FFF2-40B4-BE49-F238E27FC236}">
                  <a16:creationId xmlns:a16="http://schemas.microsoft.com/office/drawing/2014/main" id="{8EFA2DDC-7E7B-4244-4ADC-F4D0D4D7D394}"/>
                </a:ext>
              </a:extLst>
            </p:cNvPr>
            <p:cNvSpPr/>
            <p:nvPr/>
          </p:nvSpPr>
          <p:spPr>
            <a:xfrm>
              <a:off x="5519738" y="4248151"/>
              <a:ext cx="368300" cy="390525"/>
            </a:xfrm>
            <a:custGeom>
              <a:avLst/>
              <a:gdLst/>
              <a:ahLst/>
              <a:cxnLst/>
              <a:rect l="l" t="t" r="r" b="b"/>
              <a:pathLst>
                <a:path w="232" h="246" extrusionOk="0">
                  <a:moveTo>
                    <a:pt x="0" y="168"/>
                  </a:moveTo>
                  <a:lnTo>
                    <a:pt x="97" y="246"/>
                  </a:lnTo>
                  <a:lnTo>
                    <a:pt x="232" y="76"/>
                  </a:lnTo>
                  <a:lnTo>
                    <a:pt x="137" y="0"/>
                  </a:ln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69;p11">
              <a:extLst>
                <a:ext uri="{FF2B5EF4-FFF2-40B4-BE49-F238E27FC236}">
                  <a16:creationId xmlns:a16="http://schemas.microsoft.com/office/drawing/2014/main" id="{A2210427-0348-B19E-CED5-428074327211}"/>
                </a:ext>
              </a:extLst>
            </p:cNvPr>
            <p:cNvSpPr/>
            <p:nvPr/>
          </p:nvSpPr>
          <p:spPr>
            <a:xfrm>
              <a:off x="5688013" y="4619626"/>
              <a:ext cx="87313" cy="57150"/>
            </a:xfrm>
            <a:custGeom>
              <a:avLst/>
              <a:gdLst/>
              <a:ahLst/>
              <a:cxnLst/>
              <a:rect l="l" t="t" r="r" b="b"/>
              <a:pathLst>
                <a:path w="23" h="15" extrusionOk="0">
                  <a:moveTo>
                    <a:pt x="23" y="15"/>
                  </a:moveTo>
                  <a:cubicBezTo>
                    <a:pt x="23" y="15"/>
                    <a:pt x="11" y="9"/>
                    <a:pt x="0" y="0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70;p11">
              <a:extLst>
                <a:ext uri="{FF2B5EF4-FFF2-40B4-BE49-F238E27FC236}">
                  <a16:creationId xmlns:a16="http://schemas.microsoft.com/office/drawing/2014/main" id="{CFBF02F7-19F9-ED46-BCA5-79C349A5A045}"/>
                </a:ext>
              </a:extLst>
            </p:cNvPr>
            <p:cNvSpPr/>
            <p:nvPr/>
          </p:nvSpPr>
          <p:spPr>
            <a:xfrm>
              <a:off x="5868988" y="4391026"/>
              <a:ext cx="104775" cy="41275"/>
            </a:xfrm>
            <a:custGeom>
              <a:avLst/>
              <a:gdLst/>
              <a:ahLst/>
              <a:cxnLst/>
              <a:rect l="l" t="t" r="r" b="b"/>
              <a:pathLst>
                <a:path w="28" h="11" extrusionOk="0">
                  <a:moveTo>
                    <a:pt x="28" y="11"/>
                  </a:moveTo>
                  <a:cubicBezTo>
                    <a:pt x="23" y="8"/>
                    <a:pt x="11" y="3"/>
                    <a:pt x="0" y="0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71;p11">
              <a:extLst>
                <a:ext uri="{FF2B5EF4-FFF2-40B4-BE49-F238E27FC236}">
                  <a16:creationId xmlns:a16="http://schemas.microsoft.com/office/drawing/2014/main" id="{39126A15-8359-E7AE-E246-6B03B3EEA2ED}"/>
                </a:ext>
              </a:extLst>
            </p:cNvPr>
            <p:cNvSpPr/>
            <p:nvPr/>
          </p:nvSpPr>
          <p:spPr>
            <a:xfrm>
              <a:off x="5632450" y="4495801"/>
              <a:ext cx="55500" cy="57300"/>
            </a:xfrm>
            <a:prstGeom prst="ellipse">
              <a:avLst/>
            </a:pr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  <a:buSzPts val="1800"/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72;p11">
              <a:extLst>
                <a:ext uri="{FF2B5EF4-FFF2-40B4-BE49-F238E27FC236}">
                  <a16:creationId xmlns:a16="http://schemas.microsoft.com/office/drawing/2014/main" id="{22DE9FF5-E885-5C1D-058B-6F6F47B1902E}"/>
                </a:ext>
              </a:extLst>
            </p:cNvPr>
            <p:cNvSpPr/>
            <p:nvPr/>
          </p:nvSpPr>
          <p:spPr>
            <a:xfrm>
              <a:off x="6416675" y="4495801"/>
              <a:ext cx="57300" cy="57300"/>
            </a:xfrm>
            <a:prstGeom prst="ellipse">
              <a:avLst/>
            </a:pr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  <a:buSzPts val="1800"/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8" name="Google Shape;173;p11">
              <a:extLst>
                <a:ext uri="{FF2B5EF4-FFF2-40B4-BE49-F238E27FC236}">
                  <a16:creationId xmlns:a16="http://schemas.microsoft.com/office/drawing/2014/main" id="{A6C9ED60-346C-77B0-5B2E-0B1DC732D92A}"/>
                </a:ext>
              </a:extLst>
            </p:cNvPr>
            <p:cNvCxnSpPr/>
            <p:nvPr/>
          </p:nvCxnSpPr>
          <p:spPr>
            <a:xfrm rot="10800000" flipH="1">
              <a:off x="6303963" y="4322888"/>
              <a:ext cx="63600" cy="34800"/>
            </a:xfrm>
            <a:prstGeom prst="straightConnector1">
              <a:avLst/>
            </a:pr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174;p11">
              <a:extLst>
                <a:ext uri="{FF2B5EF4-FFF2-40B4-BE49-F238E27FC236}">
                  <a16:creationId xmlns:a16="http://schemas.microsoft.com/office/drawing/2014/main" id="{E4891816-3990-B488-7977-0AC89F0F3D89}"/>
                </a:ext>
              </a:extLst>
            </p:cNvPr>
            <p:cNvCxnSpPr/>
            <p:nvPr/>
          </p:nvCxnSpPr>
          <p:spPr>
            <a:xfrm rot="10800000" flipH="1">
              <a:off x="6394450" y="4300676"/>
              <a:ext cx="15900" cy="7800"/>
            </a:xfrm>
            <a:prstGeom prst="straightConnector1">
              <a:avLst/>
            </a:pr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Google Shape;175;p11">
              <a:extLst>
                <a:ext uri="{FF2B5EF4-FFF2-40B4-BE49-F238E27FC236}">
                  <a16:creationId xmlns:a16="http://schemas.microsoft.com/office/drawing/2014/main" id="{51890FE2-7734-DEE5-67F5-F6B6412270AF}"/>
                </a:ext>
              </a:extLst>
            </p:cNvPr>
            <p:cNvCxnSpPr/>
            <p:nvPr/>
          </p:nvCxnSpPr>
          <p:spPr>
            <a:xfrm flipH="1">
              <a:off x="5745213" y="4383088"/>
              <a:ext cx="82500" cy="101700"/>
            </a:xfrm>
            <a:prstGeom prst="straightConnector1">
              <a:avLst/>
            </a:pr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Marcador de número de diapositiva 3">
            <a:extLst>
              <a:ext uri="{FF2B5EF4-FFF2-40B4-BE49-F238E27FC236}">
                <a16:creationId xmlns:a16="http://schemas.microsoft.com/office/drawing/2014/main" id="{86C7D0EF-8904-4A83-2F03-A1B0D2F5A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1788" y="9493250"/>
            <a:ext cx="788987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5844" tIns="72897" rIns="145844" bIns="72897" anchor="ctr"/>
          <a:lstStyle>
            <a:lvl1pPr defTabSz="728663">
              <a:lnSpc>
                <a:spcPct val="90000"/>
              </a:lnSpc>
              <a:spcBef>
                <a:spcPts val="1463"/>
              </a:spcBef>
              <a:buFont typeface="Arial" panose="020B0604020202020204" pitchFamily="34" charset="0"/>
              <a:buChar char="•"/>
              <a:defRPr sz="4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28663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3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457325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185988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914650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3718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8290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2862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7434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4F4357E3-923D-2C4D-81BC-65DFEC0DA84A}" type="slidenum">
              <a:rPr lang="es-MX" altLang="es-MX" sz="1600" b="1">
                <a:solidFill>
                  <a:srgbClr val="7F7F7F"/>
                </a:solidFill>
                <a:latin typeface="Montserrat" pitchFamily="2" charset="77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es-MX" altLang="es-MX" sz="1600" b="1">
              <a:solidFill>
                <a:srgbClr val="7F7F7F"/>
              </a:solidFill>
              <a:latin typeface="Montserrat" pitchFamily="2" charset="77"/>
            </a:endParaRP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7A1ABDE1-0850-FA54-AC30-5F7D45782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350248" y="4051921"/>
            <a:ext cx="2003577" cy="14899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4342" name="CuadroTexto 14">
            <a:extLst>
              <a:ext uri="{FF2B5EF4-FFF2-40B4-BE49-F238E27FC236}">
                <a16:creationId xmlns:a16="http://schemas.microsoft.com/office/drawing/2014/main" id="{89A1A23A-9BC0-457F-AA5D-32F432F3B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99900" y="1809389"/>
            <a:ext cx="31908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s-MX" altLang="es-MX" b="1" dirty="0">
                <a:solidFill>
                  <a:srgbClr val="B38E5D"/>
                </a:solidFill>
                <a:latin typeface="Montserrat SemiBold" pitchFamily="2" charset="77"/>
              </a:rPr>
              <a:t>Autorización suscripción Contrato </a:t>
            </a:r>
            <a:endParaRPr lang="es-MX" altLang="es-MX" dirty="0">
              <a:solidFill>
                <a:srgbClr val="B38E5D"/>
              </a:solidFill>
              <a:latin typeface="Montserrat SemiBold" pitchFamily="2" charset="77"/>
            </a:endParaRPr>
          </a:p>
        </p:txBody>
      </p:sp>
      <p:sp>
        <p:nvSpPr>
          <p:cNvPr id="14343" name="Rectangle 2">
            <a:extLst>
              <a:ext uri="{FF2B5EF4-FFF2-40B4-BE49-F238E27FC236}">
                <a16:creationId xmlns:a16="http://schemas.microsoft.com/office/drawing/2014/main" id="{FFEC461B-487C-0B0E-31E4-A5B11C370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406" y="1809389"/>
            <a:ext cx="11837194" cy="3703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14650" indent="-62865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71850" indent="-62865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829050" indent="-62865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86250" indent="-62865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buClr>
                <a:srgbClr val="A42145"/>
              </a:buClr>
              <a:buSzPct val="176000"/>
              <a:buFont typeface="Calibri Light" panose="020F0302020204030204" pitchFamily="34" charset="0"/>
              <a:buAutoNum type="arabicPeriod"/>
            </a:pPr>
            <a:r>
              <a:rPr lang="es-MX" altLang="es-MX" sz="2100" dirty="0">
                <a:latin typeface="Montserrat SemiBold" pitchFamily="2" charset="77"/>
              </a:rPr>
              <a:t>El 3 de febrero de 2020, mediante oficio número Presidencia-004-02/03/20, el Presidente Constitucional de los Estados Unidos Mexicanos, instruyó a los servidores públicos de la Administración Pública Federal, seleccionen terrenos federales que puedan ser utilizados para la construcción de 2,700 sucursales del Banco del Bienestar (BANBIEN).</a:t>
            </a:r>
          </a:p>
          <a:p>
            <a:pPr algn="just">
              <a:buFont typeface="Calibri Light" panose="020F0302020204030204" pitchFamily="34" charset="0"/>
              <a:buAutoNum type="arabicPeriod"/>
            </a:pPr>
            <a:endParaRPr lang="es-MX" altLang="es-MX" sz="2000" dirty="0">
              <a:latin typeface="Montserrat" pitchFamily="2" charset="77"/>
            </a:endParaRPr>
          </a:p>
          <a:p>
            <a:pPr algn="just">
              <a:buFont typeface="Calibri Light" panose="020F0302020204030204" pitchFamily="34" charset="0"/>
              <a:buAutoNum type="arabicPeriod"/>
            </a:pPr>
            <a:endParaRPr lang="es-MX" altLang="es-MX" sz="2000" dirty="0">
              <a:latin typeface="Montserrat" pitchFamily="2" charset="77"/>
            </a:endParaRPr>
          </a:p>
          <a:p>
            <a:pPr algn="just">
              <a:buClr>
                <a:srgbClr val="862145"/>
              </a:buClr>
              <a:buSzPct val="176000"/>
              <a:buFont typeface="Calibri Light" panose="020F0302020204030204" pitchFamily="34" charset="0"/>
              <a:buAutoNum type="arabicPeriod"/>
            </a:pPr>
            <a:r>
              <a:rPr lang="es-MX" altLang="es-MX" sz="2100" dirty="0">
                <a:latin typeface="Montserrat SemiBold" pitchFamily="2" charset="77"/>
              </a:rPr>
              <a:t>El 11 de febrero de 2020, se publicó en el Diario Oficial de la Federación (DOF) el ACUERDO por el que se instruye a las dependencias y entidades de la Administración Pública Federal a coordinarse para seleccionar los bienes inmuebles de la Federación y ponerlos a disposición del BANBIEN para la instalación de sucursales de dicho Banco.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6B4DEA0-E8FB-0A54-73F7-381BC5F9A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406" y="6367130"/>
            <a:ext cx="11837194" cy="150333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14650" indent="-62865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71850" indent="-62865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829050" indent="-62865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86250" indent="-62865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41325" indent="-441325" algn="just">
              <a:buClr>
                <a:srgbClr val="A42145"/>
              </a:buClr>
              <a:buSzPct val="176000"/>
              <a:buFont typeface="Calibri Light" panose="020F0302020204030204" pitchFamily="34" charset="0"/>
              <a:buAutoNum type="arabicPeriod" startAt="3"/>
              <a:defRPr/>
            </a:pPr>
            <a:r>
              <a:rPr lang="es-MX" altLang="es-MX" sz="2100" dirty="0">
                <a:latin typeface="Montserrat SemiBold" panose="00000700000000000000" pitchFamily="2" charset="0"/>
              </a:rPr>
              <a:t> Mediante Acuerdo ACDO.AS2.HCT.050220/56.P.DA,</a:t>
            </a:r>
            <a:r>
              <a:rPr lang="es-MX" altLang="es-MX" sz="2100" b="1" dirty="0">
                <a:latin typeface="Montserrat SemiBold" panose="00000700000000000000" pitchFamily="2" charset="0"/>
              </a:rPr>
              <a:t> </a:t>
            </a:r>
            <a:r>
              <a:rPr lang="es-MX" altLang="es-MX" sz="2100" dirty="0">
                <a:latin typeface="Montserrat SemiBold" panose="00000700000000000000" pitchFamily="2" charset="0"/>
              </a:rPr>
              <a:t>dictado en sesión extraordinaria del 5 de febrero de 2020, el H. Consejo Técnico (HCT) autorizó formalizar, un contrato de cesión de uso de espacios a título gratuito con una vigencia a partir de la fecha de su firma (30 de junio de 2020) y hasta el 31 de diciembre de 2035.</a:t>
            </a:r>
          </a:p>
        </p:txBody>
      </p:sp>
      <p:sp>
        <p:nvSpPr>
          <p:cNvPr id="3" name="Rectángulo 12">
            <a:extLst>
              <a:ext uri="{FF2B5EF4-FFF2-40B4-BE49-F238E27FC236}">
                <a16:creationId xmlns:a16="http://schemas.microsoft.com/office/drawing/2014/main" id="{451FE57A-7A57-B0D0-CE14-86E9DD104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295" y="473075"/>
            <a:ext cx="51292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altLang="es-MX" sz="4000" b="1" dirty="0">
                <a:solidFill>
                  <a:srgbClr val="245C4F"/>
                </a:solidFill>
                <a:latin typeface="Montserrat SemiBold" pitchFamily="2" charset="77"/>
              </a:rPr>
              <a:t>I. Antecedentes</a:t>
            </a:r>
          </a:p>
        </p:txBody>
      </p:sp>
      <p:pic>
        <p:nvPicPr>
          <p:cNvPr id="4" name="Google Shape;153;p11">
            <a:extLst>
              <a:ext uri="{FF2B5EF4-FFF2-40B4-BE49-F238E27FC236}">
                <a16:creationId xmlns:a16="http://schemas.microsoft.com/office/drawing/2014/main" id="{256C642D-EBAC-CA6A-3F60-44E46511618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675" y="473075"/>
            <a:ext cx="680249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Marcador de número de diapositiva 3">
            <a:extLst>
              <a:ext uri="{FF2B5EF4-FFF2-40B4-BE49-F238E27FC236}">
                <a16:creationId xmlns:a16="http://schemas.microsoft.com/office/drawing/2014/main" id="{29489CED-ED72-27B6-5360-A76D6A793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1788" y="9493250"/>
            <a:ext cx="788987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5844" tIns="72897" rIns="145844" bIns="72897" anchor="ctr"/>
          <a:lstStyle>
            <a:lvl1pPr defTabSz="728663">
              <a:lnSpc>
                <a:spcPct val="90000"/>
              </a:lnSpc>
              <a:spcBef>
                <a:spcPts val="1463"/>
              </a:spcBef>
              <a:buFont typeface="Arial" panose="020B0604020202020204" pitchFamily="34" charset="0"/>
              <a:buChar char="•"/>
              <a:defRPr sz="4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28663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3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457325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185988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914650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3718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8290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2862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7434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91229E71-7D88-5647-8476-9807E50B68A9}" type="slidenum">
              <a:rPr lang="es-MX" altLang="es-MX" sz="1600" b="1">
                <a:solidFill>
                  <a:srgbClr val="7F7F7F"/>
                </a:solidFill>
                <a:latin typeface="Montserrat" pitchFamily="2" charset="77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es-MX" altLang="es-MX" sz="1600" b="1">
              <a:solidFill>
                <a:srgbClr val="7F7F7F"/>
              </a:solidFill>
              <a:latin typeface="Montserrat" pitchFamily="2" charset="77"/>
            </a:endParaRPr>
          </a:p>
        </p:txBody>
      </p:sp>
      <p:sp>
        <p:nvSpPr>
          <p:cNvPr id="16387" name="Rectángulo 12">
            <a:extLst>
              <a:ext uri="{FF2B5EF4-FFF2-40B4-BE49-F238E27FC236}">
                <a16:creationId xmlns:a16="http://schemas.microsoft.com/office/drawing/2014/main" id="{21F7B883-4811-5657-7CD4-E0C54CE0C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295" y="473075"/>
            <a:ext cx="51292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altLang="es-MX" sz="4000" b="1" dirty="0">
                <a:solidFill>
                  <a:srgbClr val="245C4F"/>
                </a:solidFill>
                <a:latin typeface="Montserrat SemiBold" pitchFamily="2" charset="77"/>
              </a:rPr>
              <a:t>I. Antecedentes</a:t>
            </a:r>
          </a:p>
        </p:txBody>
      </p:sp>
      <p:pic>
        <p:nvPicPr>
          <p:cNvPr id="16388" name="Google Shape;153;p11">
            <a:extLst>
              <a:ext uri="{FF2B5EF4-FFF2-40B4-BE49-F238E27FC236}">
                <a16:creationId xmlns:a16="http://schemas.microsoft.com/office/drawing/2014/main" id="{A6552BAE-0F15-1AB5-7CC4-3DDB835C901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675" y="473075"/>
            <a:ext cx="680249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Rectangle 2">
            <a:extLst>
              <a:ext uri="{FF2B5EF4-FFF2-40B4-BE49-F238E27FC236}">
                <a16:creationId xmlns:a16="http://schemas.microsoft.com/office/drawing/2014/main" id="{8A3BAF9E-9F7A-18EB-CA65-42A30A9B70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019" y="5138270"/>
            <a:ext cx="14276350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809625" indent="-8096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14650" indent="-62865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71850" indent="-62865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829050" indent="-62865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86250" indent="-62865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536575" indent="-536575" algn="just">
              <a:buClr>
                <a:srgbClr val="A42145"/>
              </a:buClr>
              <a:buSzPct val="176000"/>
              <a:buFont typeface="Calibri Light" panose="020F0302020204030204" pitchFamily="34" charset="0"/>
              <a:buAutoNum type="arabicPeriod" startAt="5"/>
            </a:pPr>
            <a:r>
              <a:rPr lang="es-MX" altLang="es-MX" sz="2100" dirty="0">
                <a:latin typeface="Montserrat SemiBold" pitchFamily="2" charset="77"/>
              </a:rPr>
              <a:t>Con Acuerdo</a:t>
            </a:r>
            <a:r>
              <a:rPr lang="es-MX" altLang="es-MX" sz="2100" dirty="0">
                <a:solidFill>
                  <a:srgbClr val="00B050"/>
                </a:solidFill>
                <a:latin typeface="Montserrat SemiBold" pitchFamily="2" charset="77"/>
              </a:rPr>
              <a:t> </a:t>
            </a:r>
            <a:r>
              <a:rPr lang="es-MX" altLang="es-MX" sz="2100" dirty="0">
                <a:latin typeface="Montserrat SemiBold" pitchFamily="2" charset="77"/>
              </a:rPr>
              <a:t>ACDO.AS2.HCT.280323/72.P.DA dictado el 28 de marzo de 2023, el HCT </a:t>
            </a:r>
            <a:r>
              <a:rPr lang="es-MX" altLang="es-MX" sz="2100" dirty="0">
                <a:solidFill>
                  <a:srgbClr val="BC945A"/>
                </a:solidFill>
                <a:latin typeface="Montserrat SemiBold" pitchFamily="2" charset="77"/>
              </a:rPr>
              <a:t>autorizó la modificación </a:t>
            </a:r>
            <a:r>
              <a:rPr lang="es-MX" altLang="es-MX" sz="2100" dirty="0">
                <a:latin typeface="Montserrat SemiBold" pitchFamily="2" charset="77"/>
              </a:rPr>
              <a:t>de los similares ACDO.AS2.HCT.050220/56.P.DA, ACDO.AS2.HCT.210420/127.P.DA, ACDO.SA2.HCT.270520/153.P.DA, ACDO.SA2.HCT.220720/195.P.DA y ACDO.AS2.HCT.080223/27.P.DA</a:t>
            </a:r>
            <a:r>
              <a:rPr lang="es-MX" altLang="es-MX" sz="2100" dirty="0">
                <a:solidFill>
                  <a:srgbClr val="00B050"/>
                </a:solidFill>
                <a:latin typeface="Montserrat SemiBold" pitchFamily="2" charset="77"/>
              </a:rPr>
              <a:t>.</a:t>
            </a:r>
            <a:r>
              <a:rPr lang="es-MX" altLang="es-MX" sz="2100" dirty="0">
                <a:latin typeface="Montserrat SemiBold" pitchFamily="2" charset="77"/>
              </a:rPr>
              <a:t>, por medio de los cuales se autorizó la cesión de uso de espacios a título gratuito a favor del BANBIEN, S.N.C, I.B.D, en inmuebles institucionales con la finalidad de instalar e iniciar el funcionamiento de sucursales bancarias. 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B7D4E1E1-0822-B626-478B-526DCD21D4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019" y="2201639"/>
            <a:ext cx="10580457" cy="178631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457200" indent="-45720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14650" indent="-62865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71850" indent="-62865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829050" indent="-62865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86250" indent="-62865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41325" indent="-441325" algn="just">
              <a:buClr>
                <a:srgbClr val="A42145"/>
              </a:buClr>
              <a:buSzPct val="176000"/>
              <a:buFont typeface="+mj-lt"/>
              <a:buAutoNum type="arabicPeriod" startAt="4"/>
              <a:defRPr/>
            </a:pPr>
            <a:r>
              <a:rPr lang="es-MX" altLang="es-MX" sz="2100" dirty="0">
                <a:latin typeface="Montserrat SemiBold" panose="00000700000000000000" pitchFamily="2" charset="0"/>
              </a:rPr>
              <a:t> El 30 de junio de 2020, se suscribió el Contrato de Cesión de espacios a título gratuito, entre el Instituto Mexicano del Seguro Social (IMSS) y el </a:t>
            </a:r>
            <a:r>
              <a:rPr lang="es-MX" altLang="es-MX" sz="2100" dirty="0">
                <a:latin typeface="Montserrat SemiBold" pitchFamily="2" charset="77"/>
              </a:rPr>
              <a:t>BANBIEN</a:t>
            </a:r>
            <a:r>
              <a:rPr lang="es-MX" altLang="es-MX" sz="2100" dirty="0">
                <a:latin typeface="Montserrat SemiBold" panose="00000700000000000000" pitchFamily="2" charset="0"/>
              </a:rPr>
              <a:t>, para la instalación de sucursales bancarias en unidades del IMSS, con una vigencia a partir de la fecha de su firma (30 de junio de 2020) y hasta el 31 de diciembre de 2035.</a:t>
            </a:r>
          </a:p>
        </p:txBody>
      </p:sp>
      <p:grpSp>
        <p:nvGrpSpPr>
          <p:cNvPr id="4" name="Grupo 1">
            <a:extLst>
              <a:ext uri="{FF2B5EF4-FFF2-40B4-BE49-F238E27FC236}">
                <a16:creationId xmlns:a16="http://schemas.microsoft.com/office/drawing/2014/main" id="{3D5C4CA5-FD3D-27FA-394B-A9FF564FD5B3}"/>
              </a:ext>
            </a:extLst>
          </p:cNvPr>
          <p:cNvGrpSpPr>
            <a:grpSpLocks/>
          </p:cNvGrpSpPr>
          <p:nvPr/>
        </p:nvGrpSpPr>
        <p:grpSpPr bwMode="auto">
          <a:xfrm>
            <a:off x="11679234" y="2536754"/>
            <a:ext cx="3068411" cy="2415496"/>
            <a:chOff x="11700273" y="3706858"/>
            <a:chExt cx="2743200" cy="2135192"/>
          </a:xfrm>
        </p:grpSpPr>
        <p:sp>
          <p:nvSpPr>
            <p:cNvPr id="5" name="8 Forma">
              <a:extLst>
                <a:ext uri="{FF2B5EF4-FFF2-40B4-BE49-F238E27FC236}">
                  <a16:creationId xmlns:a16="http://schemas.microsoft.com/office/drawing/2014/main" id="{9A89B6AE-3CB4-2967-F82A-24E626DECFBA}"/>
                </a:ext>
              </a:extLst>
            </p:cNvPr>
            <p:cNvSpPr/>
            <p:nvPr/>
          </p:nvSpPr>
          <p:spPr>
            <a:xfrm>
              <a:off x="11700273" y="3937046"/>
              <a:ext cx="2743200" cy="1714504"/>
            </a:xfrm>
            <a:prstGeom prst="swooshArrow">
              <a:avLst>
                <a:gd name="adj1" fmla="val 25000"/>
                <a:gd name="adj2" fmla="val 25000"/>
              </a:avLst>
            </a:prstGeom>
            <a:solidFill>
              <a:srgbClr val="BC945A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>
                <a:defRPr/>
              </a:pPr>
              <a:endParaRPr lang="es-MX"/>
            </a:p>
          </p:txBody>
        </p:sp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7EE4D014-2142-1931-2DCE-701912089C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219011" y="3706858"/>
              <a:ext cx="830831" cy="100886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B4F3606D-F998-5F92-096D-5F223A22F9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2904700" y="4846479"/>
              <a:ext cx="1007353" cy="99557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Marcador de número de diapositiva 3">
            <a:extLst>
              <a:ext uri="{FF2B5EF4-FFF2-40B4-BE49-F238E27FC236}">
                <a16:creationId xmlns:a16="http://schemas.microsoft.com/office/drawing/2014/main" id="{E61E6196-2051-BD7B-A72D-5F9D93A50A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1788" y="9493250"/>
            <a:ext cx="788987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5844" tIns="72897" rIns="145844" bIns="72897" anchor="ctr"/>
          <a:lstStyle>
            <a:lvl1pPr defTabSz="728663">
              <a:lnSpc>
                <a:spcPct val="90000"/>
              </a:lnSpc>
              <a:spcBef>
                <a:spcPts val="1463"/>
              </a:spcBef>
              <a:buFont typeface="Arial" panose="020B0604020202020204" pitchFamily="34" charset="0"/>
              <a:buChar char="•"/>
              <a:defRPr sz="4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28663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3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457325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185988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914650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3718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8290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2862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7434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04470A4A-EB6F-E64D-95FC-EF06B837EBCD}" type="slidenum">
              <a:rPr lang="es-MX" altLang="es-MX" sz="1600" b="1">
                <a:solidFill>
                  <a:srgbClr val="7F7F7F"/>
                </a:solidFill>
                <a:latin typeface="Montserrat" pitchFamily="2" charset="77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es-MX" altLang="es-MX" sz="1600" b="1">
              <a:solidFill>
                <a:srgbClr val="7F7F7F"/>
              </a:solidFill>
              <a:latin typeface="Montserrat" pitchFamily="2" charset="77"/>
            </a:endParaRPr>
          </a:p>
        </p:txBody>
      </p:sp>
      <p:pic>
        <p:nvPicPr>
          <p:cNvPr id="18435" name="Google Shape;144;p20">
            <a:extLst>
              <a:ext uri="{FF2B5EF4-FFF2-40B4-BE49-F238E27FC236}">
                <a16:creationId xmlns:a16="http://schemas.microsoft.com/office/drawing/2014/main" id="{BA4EE73C-AA2F-3496-04FD-6B245EC990E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84"/>
          <a:stretch>
            <a:fillRect/>
          </a:stretch>
        </p:blipFill>
        <p:spPr bwMode="auto">
          <a:xfrm>
            <a:off x="4227513" y="368525"/>
            <a:ext cx="55245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Rectangle 2">
            <a:extLst>
              <a:ext uri="{FF2B5EF4-FFF2-40B4-BE49-F238E27FC236}">
                <a16:creationId xmlns:a16="http://schemas.microsoft.com/office/drawing/2014/main" id="{87DD688F-846B-742E-4E97-F17495A073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441" y="1261874"/>
            <a:ext cx="75111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SzPts val="2200"/>
            </a:pPr>
            <a:r>
              <a:rPr lang="es-MX" altLang="es-MX" b="1" dirty="0">
                <a:solidFill>
                  <a:srgbClr val="B38E5D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  <a:sym typeface="Montserrat SemiBold" pitchFamily="2" charset="77"/>
              </a:rPr>
              <a:t>Autorizaciones del HCT</a:t>
            </a:r>
          </a:p>
        </p:txBody>
      </p:sp>
      <p:graphicFrame>
        <p:nvGraphicFramePr>
          <p:cNvPr id="2" name="1 Tabla">
            <a:extLst>
              <a:ext uri="{FF2B5EF4-FFF2-40B4-BE49-F238E27FC236}">
                <a16:creationId xmlns:a16="http://schemas.microsoft.com/office/drawing/2014/main" id="{EA46288D-AF46-AC41-A588-64EBC94B42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131497"/>
              </p:ext>
            </p:extLst>
          </p:nvPr>
        </p:nvGraphicFramePr>
        <p:xfrm>
          <a:off x="2353707" y="2723830"/>
          <a:ext cx="12225893" cy="6454722"/>
        </p:xfrm>
        <a:graphic>
          <a:graphicData uri="http://schemas.openxmlformats.org/drawingml/2006/table">
            <a:tbl>
              <a:tblPr/>
              <a:tblGrid>
                <a:gridCol w="9580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2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849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97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994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1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731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itchFamily="2" charset="77"/>
                        </a:rPr>
                        <a:t>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0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itchFamily="2" charset="77"/>
                        </a:rPr>
                        <a:t>Fecha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0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itchFamily="2" charset="77"/>
                        </a:rPr>
                        <a:t>Acuerdo HCT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0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itchFamily="2" charset="77"/>
                        </a:rPr>
                        <a:t>Espacios Autorizados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0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itchFamily="2" charset="77"/>
                        </a:rPr>
                        <a:t>OOAD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0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itchFamily="2" charset="77"/>
                        </a:rPr>
                        <a:t>Espacios Autorizados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0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926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5 de febrero de 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ACDO.AS2.HCT.050220/56.P.DA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Chihuahua (Valle de Ignacio)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92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Hidalgo (Metepec, </a:t>
                      </a:r>
                      <a:r>
                        <a:rPr lang="es-MX" sz="13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Tepeapulco</a:t>
                      </a:r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92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Michoacán (</a:t>
                      </a:r>
                      <a:r>
                        <a:rPr lang="es-MX" sz="13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Villamar</a:t>
                      </a:r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131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Tamaulipas (Villa Hidalgo, San Carlos)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92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Tlaxcala (La Trinidad Santa Cruz)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492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21 de abril de 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ACDO.AS2.HCT.210420/127.P.DA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Baja California (Ensenada)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5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92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Chiapas (</a:t>
                      </a:r>
                      <a:r>
                        <a:rPr lang="es-MX" sz="13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Mazatán</a:t>
                      </a:r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19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Michoacán </a:t>
                      </a:r>
                      <a:b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</a:br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(Ixtlán de los Hervores,  Ario de Rosales)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492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Yucatán (Izamal, San Juan Oxkutzcab)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4926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27 de mayo de 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ACDO.S</a:t>
                      </a:r>
                      <a:r>
                        <a:rPr lang="es-MX" sz="1350" b="1" i="0" u="none" strike="noStrike" dirty="0">
                          <a:solidFill>
                            <a:schemeClr val="tx1"/>
                          </a:solidFill>
                          <a:effectLst/>
                          <a:latin typeface="Montserrat SemiBold" pitchFamily="2" charset="77"/>
                        </a:rPr>
                        <a:t>A</a:t>
                      </a:r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2.HCT.270520/153.P.DA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5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Aguascalientes (Calvillo)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5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492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Baja California (</a:t>
                      </a:r>
                      <a:r>
                        <a:rPr lang="es-MX" sz="13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Camalú</a:t>
                      </a:r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, El Sauzal)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5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492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Chihuahua (</a:t>
                      </a:r>
                      <a:r>
                        <a:rPr lang="es-MX" sz="13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Bocoyna</a:t>
                      </a:r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5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0959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Guanajuato</a:t>
                      </a:r>
                      <a:b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</a:br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(San Felipe, San Diego de la Unión, Comonfort, Santa Cruz de Juventino Rosas)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492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5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Michoacán (Jiquilpan)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5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492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Nuevo León (Dr. Arroyo)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5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4131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5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Puebla (Tepanco de López, Xicotepec)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609599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Veracruz Sur </a:t>
                      </a:r>
                      <a:b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</a:br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(</a:t>
                      </a:r>
                      <a:r>
                        <a:rPr lang="es-MX" sz="13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Tlacojalpan</a:t>
                      </a:r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, Cosamaloapan, </a:t>
                      </a:r>
                      <a:r>
                        <a:rPr lang="es-MX" sz="135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Cacaltianguis</a:t>
                      </a:r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, Acatlán de Pérez Figueroa)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492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Zacatecas (Fresnillo)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5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492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22 de julio de 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ACDO.S</a:t>
                      </a:r>
                      <a:r>
                        <a:rPr lang="es-MX" sz="1350" b="1" i="0" u="none" strike="noStrike" dirty="0">
                          <a:solidFill>
                            <a:schemeClr val="tx1"/>
                          </a:solidFill>
                          <a:effectLst/>
                          <a:latin typeface="Montserrat SemiBold" pitchFamily="2" charset="77"/>
                        </a:rPr>
                        <a:t>A</a:t>
                      </a:r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2.HCT.220720/195.P.DA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Tamaulipas (Xicoténcatl)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492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Zacatecas (Pánuco)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4926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D.F. Norte (Tlatelolco)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5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531324-6C21-3DF7-E521-C7C5F18C62EE}"/>
              </a:ext>
            </a:extLst>
          </p:cNvPr>
          <p:cNvSpPr txBox="1">
            <a:spLocks/>
          </p:cNvSpPr>
          <p:nvPr/>
        </p:nvSpPr>
        <p:spPr bwMode="auto">
          <a:xfrm>
            <a:off x="705006" y="1815377"/>
            <a:ext cx="14293694" cy="723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defTabSz="912813">
              <a:lnSpc>
                <a:spcPct val="90000"/>
              </a:lnSpc>
              <a:spcBef>
                <a:spcPts val="1463"/>
              </a:spcBef>
              <a:buFont typeface="Arial" panose="020B0604020202020204" pitchFamily="34" charset="0"/>
              <a:buChar char="•"/>
              <a:defRPr sz="4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613" indent="-334963" defTabSz="91281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3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2813" indent="-334963" defTabSz="91281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013" indent="-334963" defTabSz="91281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213" indent="-334963" defTabSz="91281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413" indent="-334963" defTabSz="91281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613" indent="-334963" defTabSz="91281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8813" indent="-334963" defTabSz="91281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013" indent="-334963" defTabSz="91281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MX" altLang="es-MX" sz="2100" b="1" dirty="0">
                <a:latin typeface="Montserrat SemiBold" pitchFamily="2" charset="77"/>
                <a:cs typeface="Arial" panose="020B0604020202020204" pitchFamily="34" charset="0"/>
              </a:rPr>
              <a:t>Al 31 de diciembre de 2023, el HCT ha autorizado la cesión de 51 espacios a título gratuito al </a:t>
            </a:r>
            <a:r>
              <a:rPr lang="es-MX" altLang="es-MX" sz="2100" dirty="0">
                <a:latin typeface="Montserrat SemiBold" pitchFamily="2" charset="77"/>
              </a:rPr>
              <a:t>BANBIEN</a:t>
            </a:r>
            <a:r>
              <a:rPr lang="es-MX" altLang="es-MX" sz="2100" b="1" dirty="0">
                <a:latin typeface="Montserrat SemiBold" pitchFamily="2" charset="77"/>
                <a:cs typeface="Arial" panose="020B0604020202020204" pitchFamily="34" charset="0"/>
              </a:rPr>
              <a:t> para la instalación de sucursales bancarias.</a:t>
            </a:r>
            <a:endParaRPr lang="es-MX" altLang="es-MX" sz="2100" b="1" dirty="0">
              <a:latin typeface="Montserrat SemiBold" pitchFamily="2" charset="77"/>
            </a:endParaRPr>
          </a:p>
        </p:txBody>
      </p:sp>
      <p:sp>
        <p:nvSpPr>
          <p:cNvPr id="6" name="39 Rectángulo">
            <a:extLst>
              <a:ext uri="{FF2B5EF4-FFF2-40B4-BE49-F238E27FC236}">
                <a16:creationId xmlns:a16="http://schemas.microsoft.com/office/drawing/2014/main" id="{714411C6-26B5-3106-6729-09FE46AC1BC9}"/>
              </a:ext>
            </a:extLst>
          </p:cNvPr>
          <p:cNvSpPr/>
          <p:nvPr/>
        </p:nvSpPr>
        <p:spPr>
          <a:xfrm>
            <a:off x="-160124" y="4244857"/>
            <a:ext cx="25138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5B0F00"/>
                </a:solidFill>
                <a:effectLst/>
                <a:uLnTx/>
                <a:uFillTx/>
                <a:latin typeface="Montserrat" panose="00000500000000000000" pitchFamily="50" charset="0"/>
                <a:ea typeface="+mn-ea"/>
                <a:cs typeface="+mn-cs"/>
              </a:rPr>
              <a:t>51</a:t>
            </a:r>
            <a:br>
              <a:rPr kumimoji="0" lang="es-MX" b="1" i="0" u="none" strike="noStrike" kern="1200" cap="none" spc="0" normalizeH="0" baseline="0" noProof="0" dirty="0">
                <a:ln>
                  <a:noFill/>
                </a:ln>
                <a:solidFill>
                  <a:srgbClr val="5B0F00"/>
                </a:solidFill>
                <a:effectLst/>
                <a:uLnTx/>
                <a:uFillTx/>
                <a:latin typeface="Montserrat" panose="00000500000000000000" pitchFamily="50" charset="0"/>
                <a:ea typeface="+mn-ea"/>
                <a:cs typeface="+mn-cs"/>
              </a:rPr>
            </a:br>
            <a:r>
              <a:rPr kumimoji="0" lang="es-MX" b="1" i="0" u="none" strike="noStrike" kern="1200" cap="none" spc="0" normalizeH="0" baseline="0" noProof="0" dirty="0">
                <a:ln>
                  <a:noFill/>
                </a:ln>
                <a:solidFill>
                  <a:srgbClr val="5B0F00"/>
                </a:solidFill>
                <a:effectLst/>
                <a:uLnTx/>
                <a:uFillTx/>
                <a:latin typeface="Montserrat" panose="00000500000000000000" pitchFamily="50" charset="0"/>
                <a:ea typeface="+mn-ea"/>
                <a:cs typeface="+mn-cs"/>
              </a:rPr>
              <a:t>Espacios autorizados</a:t>
            </a:r>
          </a:p>
        </p:txBody>
      </p:sp>
      <p:sp>
        <p:nvSpPr>
          <p:cNvPr id="4" name="Rectángulo 12">
            <a:extLst>
              <a:ext uri="{FF2B5EF4-FFF2-40B4-BE49-F238E27FC236}">
                <a16:creationId xmlns:a16="http://schemas.microsoft.com/office/drawing/2014/main" id="{D236C1D5-1E4C-C30E-69CE-46F3219713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295" y="473075"/>
            <a:ext cx="51292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altLang="es-MX" sz="4000" b="1" dirty="0">
                <a:solidFill>
                  <a:srgbClr val="245C4F"/>
                </a:solidFill>
                <a:latin typeface="Montserrat SemiBold" pitchFamily="2" charset="77"/>
              </a:rPr>
              <a:t>II. Desarrollo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Marcador de número de diapositiva 3">
            <a:extLst>
              <a:ext uri="{FF2B5EF4-FFF2-40B4-BE49-F238E27FC236}">
                <a16:creationId xmlns:a16="http://schemas.microsoft.com/office/drawing/2014/main" id="{E61E6196-2051-BD7B-A72D-5F9D93A50A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1788" y="9493250"/>
            <a:ext cx="788987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5844" tIns="72897" rIns="145844" bIns="72897" anchor="ctr"/>
          <a:lstStyle>
            <a:lvl1pPr defTabSz="728663">
              <a:lnSpc>
                <a:spcPct val="90000"/>
              </a:lnSpc>
              <a:spcBef>
                <a:spcPts val="1463"/>
              </a:spcBef>
              <a:buFont typeface="Arial" panose="020B0604020202020204" pitchFamily="34" charset="0"/>
              <a:buChar char="•"/>
              <a:defRPr sz="4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28663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3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457325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185988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914650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3718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8290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2862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7434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04470A4A-EB6F-E64D-95FC-EF06B837EBCD}" type="slidenum">
              <a:rPr lang="es-MX" altLang="es-MX" sz="1600" b="1">
                <a:solidFill>
                  <a:srgbClr val="7F7F7F"/>
                </a:solidFill>
                <a:latin typeface="Montserrat" pitchFamily="2" charset="77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es-MX" altLang="es-MX" sz="1600" b="1">
              <a:solidFill>
                <a:srgbClr val="7F7F7F"/>
              </a:solidFill>
              <a:latin typeface="Montserrat" pitchFamily="2" charset="77"/>
            </a:endParaRPr>
          </a:p>
        </p:txBody>
      </p:sp>
      <p:graphicFrame>
        <p:nvGraphicFramePr>
          <p:cNvPr id="2" name="1 Tabla">
            <a:extLst>
              <a:ext uri="{FF2B5EF4-FFF2-40B4-BE49-F238E27FC236}">
                <a16:creationId xmlns:a16="http://schemas.microsoft.com/office/drawing/2014/main" id="{EA46288D-AF46-AC41-A588-64EBC94B42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608277"/>
              </p:ext>
            </p:extLst>
          </p:nvPr>
        </p:nvGraphicFramePr>
        <p:xfrm>
          <a:off x="705006" y="1477620"/>
          <a:ext cx="14037690" cy="6761342"/>
        </p:xfrm>
        <a:graphic>
          <a:graphicData uri="http://schemas.openxmlformats.org/drawingml/2006/table">
            <a:tbl>
              <a:tblPr/>
              <a:tblGrid>
                <a:gridCol w="1124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7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19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44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333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88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596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itchFamily="2" charset="77"/>
                        </a:rPr>
                        <a:t>No.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0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itchFamily="2" charset="77"/>
                        </a:rPr>
                        <a:t>Fecha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0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itchFamily="2" charset="77"/>
                        </a:rPr>
                        <a:t>Acuerdo HCT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0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itchFamily="2" charset="77"/>
                        </a:rPr>
                        <a:t>Espacios Autorizados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0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itchFamily="2" charset="77"/>
                        </a:rPr>
                        <a:t>OOAD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0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itchFamily="2" charset="77"/>
                        </a:rPr>
                        <a:t>Espacios Autorizados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0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70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27 de octubre de 2021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ACDO.SA2.HCT.271021/284.P.DA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Nivel Central (Vallejo)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8298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25 de mayo de 2022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ACDO.SA2.HCT.250522/148.P.DA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Nuevo León (La China)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82984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8 de febrero de 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ACDO.A</a:t>
                      </a:r>
                      <a:r>
                        <a:rPr lang="es-MX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Montserrat SemiBold" pitchFamily="2" charset="77"/>
                        </a:rPr>
                        <a:t>S</a:t>
                      </a:r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2.HCT.080223/27.P.DA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Guanajuato (Salamanca)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565967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Estado de México </a:t>
                      </a:r>
                      <a:r>
                        <a:rPr lang="es-MX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Montserrat SemiBold" pitchFamily="2" charset="77"/>
                        </a:rPr>
                        <a:t>Poniente </a:t>
                      </a:r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(Huixquilucan)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565967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Nuevo León (Monterrey, Guardería)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565967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San Luis Potosí (</a:t>
                      </a:r>
                      <a:r>
                        <a:rPr lang="es-MX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Axtla</a:t>
                      </a:r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 de Terrazas)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282984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Tamaulipas (Nuevo Laredo)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565967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Veracruz Norte (Platón Sánchez, Úrsulo Galván)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28298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28 de febrero de 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ACDO.A</a:t>
                      </a:r>
                      <a:r>
                        <a:rPr lang="es-MX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Montserrat SemiBold" pitchFamily="2" charset="77"/>
                        </a:rPr>
                        <a:t>S</a:t>
                      </a:r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2.HCT.280223/30.P.DA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San Luis Potosí (Guadalcázar)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282984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Guanajuato (Pueblo Nuevo)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34870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28 de marzo de 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ACDO.AS2.HCT.280323/71.P.DA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Nuevo León (Agualeguas)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28298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29 de agosto de 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ACDO.AS2.HCT.290823/213.P.DA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Chiapas (Venustiano Carranza)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131933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Puebla </a:t>
                      </a:r>
                      <a:b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</a:br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(</a:t>
                      </a:r>
                      <a:r>
                        <a:rPr lang="es-MX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Chiconcuautla</a:t>
                      </a:r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, Vicente Guerrero, </a:t>
                      </a:r>
                      <a:r>
                        <a:rPr lang="es-MX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Olintla</a:t>
                      </a:r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, </a:t>
                      </a:r>
                      <a:r>
                        <a:rPr lang="es-MX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Quecholac</a:t>
                      </a:r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, </a:t>
                      </a:r>
                      <a:r>
                        <a:rPr lang="es-MX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Tochtepec</a:t>
                      </a:r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)</a:t>
                      </a:r>
                    </a:p>
                  </a:txBody>
                  <a:tcPr marL="106461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404262"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0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0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0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itchFamily="2" charset="77"/>
                        </a:rPr>
                        <a:t>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0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itchFamily="2" charset="77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0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itchFamily="2" charset="77"/>
                        </a:rPr>
                        <a:t>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0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</a:tbl>
          </a:graphicData>
        </a:graphic>
      </p:graphicFrame>
      <p:pic>
        <p:nvPicPr>
          <p:cNvPr id="3" name="Google Shape;144;p20">
            <a:extLst>
              <a:ext uri="{FF2B5EF4-FFF2-40B4-BE49-F238E27FC236}">
                <a16:creationId xmlns:a16="http://schemas.microsoft.com/office/drawing/2014/main" id="{671316B0-6342-497E-0342-8BBFD46153C4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84"/>
          <a:stretch>
            <a:fillRect/>
          </a:stretch>
        </p:blipFill>
        <p:spPr bwMode="auto">
          <a:xfrm>
            <a:off x="4227513" y="368525"/>
            <a:ext cx="55245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ángulo 12">
            <a:extLst>
              <a:ext uri="{FF2B5EF4-FFF2-40B4-BE49-F238E27FC236}">
                <a16:creationId xmlns:a16="http://schemas.microsoft.com/office/drawing/2014/main" id="{51BA990C-40F9-14A3-1DA3-DF332CBAC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295" y="473075"/>
            <a:ext cx="51292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altLang="es-MX" sz="4000" b="1" dirty="0">
                <a:solidFill>
                  <a:srgbClr val="245C4F"/>
                </a:solidFill>
                <a:latin typeface="Montserrat SemiBold" pitchFamily="2" charset="77"/>
              </a:rPr>
              <a:t>II. Desarrollo</a:t>
            </a:r>
          </a:p>
        </p:txBody>
      </p:sp>
    </p:spTree>
    <p:extLst>
      <p:ext uri="{BB962C8B-B14F-4D97-AF65-F5344CB8AC3E}">
        <p14:creationId xmlns:p14="http://schemas.microsoft.com/office/powerpoint/2010/main" val="4163369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Marcador de número de diapositiva 3">
            <a:extLst>
              <a:ext uri="{FF2B5EF4-FFF2-40B4-BE49-F238E27FC236}">
                <a16:creationId xmlns:a16="http://schemas.microsoft.com/office/drawing/2014/main" id="{109DEAB2-C742-DB5C-31F0-E01B36602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1788" y="9493250"/>
            <a:ext cx="788987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5844" tIns="72897" rIns="145844" bIns="72897" anchor="ctr"/>
          <a:lstStyle>
            <a:lvl1pPr defTabSz="728663">
              <a:lnSpc>
                <a:spcPct val="90000"/>
              </a:lnSpc>
              <a:spcBef>
                <a:spcPts val="1463"/>
              </a:spcBef>
              <a:buFont typeface="Arial" panose="020B0604020202020204" pitchFamily="34" charset="0"/>
              <a:buChar char="•"/>
              <a:defRPr sz="4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28663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3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457325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185988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914650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3718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8290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2862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7434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7F00D358-2DF1-CF47-A8BA-D5C8841C8238}" type="slidenum">
              <a:rPr lang="es-MX" altLang="es-MX" sz="1600" b="1">
                <a:solidFill>
                  <a:srgbClr val="7F7F7F"/>
                </a:solidFill>
                <a:latin typeface="Montserrat" pitchFamily="2" charset="77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es-MX" altLang="es-MX" sz="1600" b="1">
              <a:solidFill>
                <a:srgbClr val="7F7F7F"/>
              </a:solidFill>
              <a:latin typeface="Montserrat" pitchFamily="2" charset="77"/>
            </a:endParaRPr>
          </a:p>
        </p:txBody>
      </p:sp>
      <p:graphicFrame>
        <p:nvGraphicFramePr>
          <p:cNvPr id="2" name="1 Tabla">
            <a:extLst>
              <a:ext uri="{FF2B5EF4-FFF2-40B4-BE49-F238E27FC236}">
                <a16:creationId xmlns:a16="http://schemas.microsoft.com/office/drawing/2014/main" id="{88A265E5-0D8C-F83B-7615-484376ED55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97991"/>
              </p:ext>
            </p:extLst>
          </p:nvPr>
        </p:nvGraphicFramePr>
        <p:xfrm>
          <a:off x="705005" y="3621317"/>
          <a:ext cx="14385769" cy="4757736"/>
        </p:xfrm>
        <a:graphic>
          <a:graphicData uri="http://schemas.openxmlformats.org/drawingml/2006/table">
            <a:tbl>
              <a:tblPr/>
              <a:tblGrid>
                <a:gridCol w="1107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48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6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70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847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847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8624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Cons</a:t>
                      </a:r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0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OOAD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0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Régimen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0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Uso del </a:t>
                      </a:r>
                    </a:p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inmueble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0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Domicilio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0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Acuerdo de </a:t>
                      </a:r>
                    </a:p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/>
                        </a:rPr>
                        <a:t>Autorización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0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287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ESTADO DE MÉXICO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0"/>
                        </a:rPr>
                        <a:t>UNIDAD MÉDICA FAMILIAR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0"/>
                        </a:rPr>
                        <a:t>CARRETERA FEDERAL NAUCALPAN - HUIXQUILUCAN NO. KM. 14.5, PUEBLO EJIDO SAN CRISTÓBAL PARAJE EL TREJO C.P. 52760, MUNICIPIO DE HUIXQUILUCAN, ESTADO DE MÉXICO.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ACDO.AS2.HCT.080223/27.P.DA</a:t>
                      </a:r>
                    </a:p>
                    <a:p>
                      <a:pPr algn="ctr" fontAlgn="ctr"/>
                      <a:endParaRPr lang="es-MX" sz="1300" b="0" i="0" u="none" strike="noStrike" dirty="0">
                        <a:solidFill>
                          <a:schemeClr val="tx1"/>
                        </a:solidFill>
                        <a:effectLst/>
                        <a:latin typeface="Montserrat SemiBold" panose="000007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287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NUEVO LEÓN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0"/>
                        </a:rPr>
                        <a:t>GUARDERIA INFANTIL NÚMERO 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0"/>
                        </a:rPr>
                        <a:t>AVENIDA RUIZ CORTÍNEZ, CEREZO, CERRADAS DE CEREZO Y DE LA ROSA SIN NÚMERO, COLONIA MODERNA C.P. 64530, MUNICIPIO MONTERREY, NUEVO LEÓN.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ACDO.AS2.HCT.080223/27.P.DA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287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SAN LUIS POTOSÍ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0"/>
                        </a:rPr>
                        <a:t>HOSPITAL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0"/>
                        </a:rPr>
                        <a:t>LIBRAMIENTO COBACH NO. 136, COLONIA SANTA MARÍA DOS, C.P. 79930, MUNICIPIO AXTLA DE TERRAZAS, SAN LUIS POTOSÍ.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ontserrat SemiBold" panose="00000700000000000000" pitchFamily="2" charset="0"/>
                          <a:ea typeface="+mn-ea"/>
                          <a:cs typeface="+mn-cs"/>
                        </a:rPr>
                        <a:t>ACDO.AS2.HCT.280223/27.P.DA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287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GUANAJUATO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0"/>
                        </a:rPr>
                        <a:t>UNIDAD MÉDICA FAMILIAR NÚMERO 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s-MX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0"/>
                        </a:rPr>
                        <a:t>CALLE IGNACIO ALLENDE SIN NÚMERO, COLONIA CENTRO, C.P. 36890, LOCALIDAD DE PUEBLO NUEVO, MUNICIPIO PUEBLO NUEVO, GUANAJUATO.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 SemiBold" panose="00000700000000000000" pitchFamily="2" charset="0"/>
                        </a:rPr>
                        <a:t>ACDO.AS2.HCT.280223/30.P.DA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9593222"/>
                  </a:ext>
                </a:extLst>
              </a:tr>
            </a:tbl>
          </a:graphicData>
        </a:graphic>
      </p:graphicFrame>
      <p:sp>
        <p:nvSpPr>
          <p:cNvPr id="26676" name="Rectangle 2">
            <a:extLst>
              <a:ext uri="{FF2B5EF4-FFF2-40B4-BE49-F238E27FC236}">
                <a16:creationId xmlns:a16="http://schemas.microsoft.com/office/drawing/2014/main" id="{032B0EF3-1435-D397-F515-0985C46D2F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006" y="1216175"/>
            <a:ext cx="4181475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altLang="es-MX" dirty="0">
                <a:solidFill>
                  <a:srgbClr val="BC945A"/>
                </a:solidFill>
                <a:latin typeface="Montserrat SemiBold" pitchFamily="2" charset="77"/>
              </a:rPr>
              <a:t>Sucursales Desistidas</a:t>
            </a:r>
          </a:p>
        </p:txBody>
      </p:sp>
      <p:sp>
        <p:nvSpPr>
          <p:cNvPr id="26677" name="Rectangle 2">
            <a:extLst>
              <a:ext uri="{FF2B5EF4-FFF2-40B4-BE49-F238E27FC236}">
                <a16:creationId xmlns:a16="http://schemas.microsoft.com/office/drawing/2014/main" id="{30A4D9ED-974E-B3D8-76F4-F0D20D1C29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005" y="1929922"/>
            <a:ext cx="14385769" cy="139140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just">
              <a:buClr>
                <a:srgbClr val="C00000"/>
              </a:buClr>
              <a:buSzPct val="176000"/>
            </a:pPr>
            <a:r>
              <a:rPr lang="es-MX" altLang="es-MX" sz="2100" dirty="0">
                <a:latin typeface="Montserrat SemiBold" pitchFamily="2" charset="77"/>
              </a:rPr>
              <a:t>Mediante los oficios DGAA/DRM/11-07/16/2023 y DGAA/DRM/05-12/06/2023 del 11 de julio y 5 de diciembre de 2023 respectivamente, el BANBIEN manifestó que los espacios descritos a continuación </a:t>
            </a:r>
            <a:r>
              <a:rPr lang="es-MX" altLang="es-MX" sz="2100" dirty="0">
                <a:solidFill>
                  <a:srgbClr val="911034"/>
                </a:solidFill>
                <a:latin typeface="Montserrat SemiBold" pitchFamily="2" charset="77"/>
              </a:rPr>
              <a:t>NO serían utilizados </a:t>
            </a:r>
            <a:r>
              <a:rPr lang="es-MX" altLang="es-MX" sz="2100" dirty="0">
                <a:latin typeface="Montserrat SemiBold" pitchFamily="2" charset="77"/>
              </a:rPr>
              <a:t>para los fines autorizados previamente por el HCT, por lo que se informa a ese Órgano Superior de Gobierno tal</a:t>
            </a:r>
            <a:r>
              <a:rPr lang="es-MX" altLang="es-MX" sz="2100" dirty="0">
                <a:solidFill>
                  <a:srgbClr val="00B050"/>
                </a:solidFill>
                <a:latin typeface="Montserrat SemiBold" pitchFamily="2" charset="77"/>
              </a:rPr>
              <a:t> </a:t>
            </a:r>
            <a:r>
              <a:rPr lang="es-MX" altLang="es-MX" sz="2100" dirty="0">
                <a:latin typeface="Montserrat SemiBold" pitchFamily="2" charset="77"/>
              </a:rPr>
              <a:t>determinación.</a:t>
            </a:r>
          </a:p>
        </p:txBody>
      </p:sp>
      <p:pic>
        <p:nvPicPr>
          <p:cNvPr id="5" name="Google Shape;144;p20">
            <a:extLst>
              <a:ext uri="{FF2B5EF4-FFF2-40B4-BE49-F238E27FC236}">
                <a16:creationId xmlns:a16="http://schemas.microsoft.com/office/drawing/2014/main" id="{E0C809C8-471A-9C9B-54A7-CEC94101757C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84"/>
          <a:stretch>
            <a:fillRect/>
          </a:stretch>
        </p:blipFill>
        <p:spPr bwMode="auto">
          <a:xfrm>
            <a:off x="4227513" y="368525"/>
            <a:ext cx="55245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ángulo 12">
            <a:extLst>
              <a:ext uri="{FF2B5EF4-FFF2-40B4-BE49-F238E27FC236}">
                <a16:creationId xmlns:a16="http://schemas.microsoft.com/office/drawing/2014/main" id="{B8FBBB5B-A9F5-54C8-93A5-3C9BEE9C9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295" y="473075"/>
            <a:ext cx="51292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altLang="es-MX" sz="4000" b="1" dirty="0">
                <a:solidFill>
                  <a:srgbClr val="245C4F"/>
                </a:solidFill>
                <a:latin typeface="Montserrat SemiBold" pitchFamily="2" charset="77"/>
              </a:rPr>
              <a:t>II. Desarrollo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6222E3E-B711-40B3-0C07-9A4E6F14FE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006" y="1216814"/>
            <a:ext cx="6882441" cy="492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altLang="es-MX" dirty="0">
                <a:solidFill>
                  <a:srgbClr val="BC945A"/>
                </a:solidFill>
                <a:latin typeface="Montserrat SemiBold" pitchFamily="2" charset="77"/>
              </a:rPr>
              <a:t>Acciones de Supervisión</a:t>
            </a:r>
          </a:p>
          <a:p>
            <a:endParaRPr lang="es-MX" altLang="es-MX" dirty="0">
              <a:solidFill>
                <a:srgbClr val="BC945A"/>
              </a:solidFill>
              <a:latin typeface="Montserrat SemiBold" pitchFamily="2" charset="77"/>
            </a:endParaRPr>
          </a:p>
        </p:txBody>
      </p:sp>
      <p:sp>
        <p:nvSpPr>
          <p:cNvPr id="4" name="CuadroTexto 10">
            <a:extLst>
              <a:ext uri="{FF2B5EF4-FFF2-40B4-BE49-F238E27FC236}">
                <a16:creationId xmlns:a16="http://schemas.microsoft.com/office/drawing/2014/main" id="{96223858-C5DF-4844-E09B-B3F71A5DB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007" y="1827307"/>
            <a:ext cx="14085814" cy="64633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es-MX"/>
            </a:defPPr>
            <a:lvl1pPr algn="just">
              <a:buClr>
                <a:srgbClr val="C00000"/>
              </a:buClr>
              <a:buSzPct val="176000"/>
              <a:defRPr sz="2100">
                <a:latin typeface="Montserrat SemiBold" pitchFamily="2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MX" altLang="es-MX" dirty="0"/>
              <a:t>En el seguimiento realizado a las autorizaciones efectuadas a </a:t>
            </a:r>
            <a:r>
              <a:rPr lang="es-MX" altLang="es-MX" sz="2100" dirty="0">
                <a:latin typeface="Montserrat SemiBold" pitchFamily="2" charset="77"/>
              </a:rPr>
              <a:t>BANBIEN</a:t>
            </a:r>
            <a:r>
              <a:rPr lang="es-MX" altLang="es-MX" dirty="0"/>
              <a:t>, durante el ejercicio 2023</a:t>
            </a:r>
            <a:r>
              <a:rPr lang="es-MX" altLang="es-MX" strike="sngStrike" dirty="0">
                <a:solidFill>
                  <a:srgbClr val="FF0000"/>
                </a:solidFill>
              </a:rPr>
              <a:t>,</a:t>
            </a:r>
            <a:r>
              <a:rPr lang="es-MX" altLang="es-MX" dirty="0"/>
              <a:t> se obtuvieron los siguientes hallazgos: </a:t>
            </a:r>
          </a:p>
        </p:txBody>
      </p:sp>
      <p:graphicFrame>
        <p:nvGraphicFramePr>
          <p:cNvPr id="6" name="16 Tabla">
            <a:extLst>
              <a:ext uri="{FF2B5EF4-FFF2-40B4-BE49-F238E27FC236}">
                <a16:creationId xmlns:a16="http://schemas.microsoft.com/office/drawing/2014/main" id="{BAA6BC96-E23D-2693-502A-06FD00F13F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29572"/>
              </p:ext>
            </p:extLst>
          </p:nvPr>
        </p:nvGraphicFramePr>
        <p:xfrm>
          <a:off x="6849979" y="3263111"/>
          <a:ext cx="7251032" cy="4489867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5289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1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33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"/>
                        </a:defRPr>
                      </a:lvl9pPr>
                    </a:lstStyle>
                    <a:p>
                      <a:pPr algn="ctr"/>
                      <a:r>
                        <a:rPr lang="es-MX" sz="16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ESTATUS</a:t>
                      </a:r>
                    </a:p>
                  </a:txBody>
                  <a:tcPr marL="91444" marR="91444" marT="45722" marB="45722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0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ontserrat"/>
                        </a:defRPr>
                      </a:lvl9pPr>
                    </a:lstStyle>
                    <a:p>
                      <a:pPr algn="ctr"/>
                      <a:r>
                        <a:rPr lang="es-MX" sz="1600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CANTIDAD</a:t>
                      </a:r>
                    </a:p>
                  </a:txBody>
                  <a:tcPr marL="91444" marR="91444" marT="45722" marB="45722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0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4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9pPr>
                    </a:lstStyle>
                    <a:p>
                      <a:pPr marL="0" lvl="0" indent="-274637" algn="l"/>
                      <a:r>
                        <a:rPr lang="es-MX" sz="1800" b="1" baseline="0" dirty="0">
                          <a:solidFill>
                            <a:srgbClr val="BC945A"/>
                          </a:solidFill>
                          <a:latin typeface="Montserrat" panose="00000500000000000000" pitchFamily="2" charset="0"/>
                        </a:rPr>
                        <a:t>1. Sucursales Instaladas</a:t>
                      </a:r>
                    </a:p>
                  </a:txBody>
                  <a:tcPr marL="91444" marR="91444" marT="45722" marB="45722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9pPr>
                    </a:lstStyle>
                    <a:p>
                      <a:pPr algn="ctr"/>
                      <a:r>
                        <a:rPr lang="es-MX" sz="1800" b="1" dirty="0">
                          <a:latin typeface="Montserrat" panose="00000500000000000000" pitchFamily="2" charset="0"/>
                        </a:rPr>
                        <a:t>47</a:t>
                      </a:r>
                    </a:p>
                  </a:txBody>
                  <a:tcPr marL="91444" marR="91444" marT="45722" marB="45722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2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9pPr>
                    </a:lstStyle>
                    <a:p>
                      <a:pPr marL="182563" lvl="1" indent="0" algn="l"/>
                      <a:r>
                        <a:rPr lang="es-MX" sz="1800" baseline="0" dirty="0">
                          <a:latin typeface="Montserrat" panose="00000500000000000000" pitchFamily="2" charset="0"/>
                        </a:rPr>
                        <a:t>a) Terrenos en Inmuebles en Propiedad del IMSS</a:t>
                      </a:r>
                    </a:p>
                  </a:txBody>
                  <a:tcPr marL="91444" marR="91444" marT="45722" marB="45722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9pPr>
                    </a:lstStyle>
                    <a:p>
                      <a:pPr algn="ctr"/>
                      <a:r>
                        <a:rPr lang="es-MX" sz="1800" dirty="0">
                          <a:latin typeface="Montserrat" panose="00000500000000000000" pitchFamily="2" charset="0"/>
                        </a:rPr>
                        <a:t>41</a:t>
                      </a:r>
                    </a:p>
                  </a:txBody>
                  <a:tcPr marL="91444" marR="91444" marT="45722" marB="45722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203">
                <a:tc>
                  <a:txBody>
                    <a:bodyPr/>
                    <a:lstStyle/>
                    <a:p>
                      <a:pPr marL="187325" marR="0" lvl="0" indent="0" algn="l" defTabSz="13411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baseline="0" dirty="0">
                          <a:latin typeface="Montserrat" panose="00000500000000000000" pitchFamily="2" charset="0"/>
                        </a:rPr>
                        <a:t>b) Terrenos en </a:t>
                      </a:r>
                      <a:r>
                        <a:rPr lang="es-MX" sz="1800" baseline="0">
                          <a:latin typeface="Montserrat" panose="00000500000000000000" pitchFamily="2" charset="0"/>
                        </a:rPr>
                        <a:t>Inmuebles en </a:t>
                      </a:r>
                      <a:r>
                        <a:rPr lang="es-MX" sz="1800" baseline="0" dirty="0">
                          <a:latin typeface="Montserrat" panose="00000500000000000000" pitchFamily="2" charset="0"/>
                        </a:rPr>
                        <a:t>Posesión del IMSS</a:t>
                      </a:r>
                    </a:p>
                  </a:txBody>
                  <a:tcPr marL="91444" marR="91444" marT="45722" marB="45722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>
                          <a:latin typeface="Montserrat" panose="00000500000000000000" pitchFamily="2" charset="0"/>
                        </a:rPr>
                        <a:t>6</a:t>
                      </a:r>
                    </a:p>
                  </a:txBody>
                  <a:tcPr marL="91444" marR="91444" marT="45722" marB="45722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1046485"/>
                  </a:ext>
                </a:extLst>
              </a:tr>
              <a:tr h="8643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9pPr>
                    </a:lstStyle>
                    <a:p>
                      <a:pPr marL="182563" lvl="0" indent="-182563" algn="l"/>
                      <a:r>
                        <a:rPr lang="es-MX" sz="1800" b="1" baseline="0" dirty="0">
                          <a:solidFill>
                            <a:srgbClr val="BC945A"/>
                          </a:solidFill>
                          <a:latin typeface="Montserrat" panose="00000500000000000000" pitchFamily="2" charset="0"/>
                        </a:rPr>
                        <a:t>2. Espacios no utilizados autorizados, con desestimiento de BANBIEN.</a:t>
                      </a:r>
                    </a:p>
                  </a:txBody>
                  <a:tcPr marL="91444" marR="91444" marT="45722" marB="45722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9pPr>
                    </a:lstStyle>
                    <a:p>
                      <a:pPr algn="ctr"/>
                      <a:r>
                        <a:rPr lang="es-MX" sz="1800" b="1" dirty="0">
                          <a:latin typeface="Montserrat" panose="00000500000000000000" pitchFamily="2" charset="0"/>
                        </a:rPr>
                        <a:t>4</a:t>
                      </a:r>
                    </a:p>
                  </a:txBody>
                  <a:tcPr marL="91444" marR="91444" marT="45722" marB="45722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643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9pPr>
                    </a:lstStyle>
                    <a:p>
                      <a:pPr algn="l"/>
                      <a:r>
                        <a:rPr lang="es-MX" sz="2000" b="1" dirty="0">
                          <a:latin typeface="Montserrat" panose="00000500000000000000" pitchFamily="2" charset="0"/>
                        </a:rPr>
                        <a:t>Sucursales</a:t>
                      </a:r>
                      <a:r>
                        <a:rPr lang="es-MX" sz="2000" b="1" baseline="0" dirty="0">
                          <a:latin typeface="Montserrat" panose="00000500000000000000" pitchFamily="2" charset="0"/>
                        </a:rPr>
                        <a:t> Autorizadas </a:t>
                      </a:r>
                      <a:r>
                        <a:rPr lang="es-MX" sz="2000" b="1" baseline="0" dirty="0">
                          <a:solidFill>
                            <a:srgbClr val="BC945A"/>
                          </a:solidFill>
                          <a:latin typeface="Montserrat" panose="00000500000000000000" pitchFamily="2" charset="0"/>
                        </a:rPr>
                        <a:t>(1+2)</a:t>
                      </a:r>
                      <a:endParaRPr lang="es-MX" sz="2000" b="1" dirty="0">
                        <a:solidFill>
                          <a:srgbClr val="BC945A"/>
                        </a:solidFill>
                        <a:latin typeface="Montserrat" panose="00000500000000000000" pitchFamily="2" charset="0"/>
                      </a:endParaRPr>
                    </a:p>
                  </a:txBody>
                  <a:tcPr marL="91444" marR="91444" marT="45722" marB="45722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ontserrat"/>
                        </a:defRPr>
                      </a:lvl9pPr>
                    </a:lstStyle>
                    <a:p>
                      <a:pPr algn="ctr"/>
                      <a:r>
                        <a:rPr lang="es-MX" sz="2000" b="1" dirty="0">
                          <a:solidFill>
                            <a:srgbClr val="BC945A"/>
                          </a:solidFill>
                          <a:latin typeface="Montserrat" panose="00000500000000000000" pitchFamily="2" charset="0"/>
                        </a:rPr>
                        <a:t>51</a:t>
                      </a:r>
                    </a:p>
                  </a:txBody>
                  <a:tcPr marL="91444" marR="91444" marT="45722" marB="45722" anchor="ctr">
                    <a:lnL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E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2230684"/>
                  </a:ext>
                </a:extLst>
              </a:tr>
            </a:tbl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555B8FB7-296F-F944-C37D-1581E9DD8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06" y="3263111"/>
            <a:ext cx="6144973" cy="448986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Marcador de número de diapositiva 3">
            <a:extLst>
              <a:ext uri="{FF2B5EF4-FFF2-40B4-BE49-F238E27FC236}">
                <a16:creationId xmlns:a16="http://schemas.microsoft.com/office/drawing/2014/main" id="{E91392EB-AB00-6234-792B-73CC5F610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1788" y="9493250"/>
            <a:ext cx="788987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5844" tIns="72897" rIns="145844" bIns="72897" anchor="ctr"/>
          <a:lstStyle>
            <a:lvl1pPr defTabSz="728663">
              <a:lnSpc>
                <a:spcPct val="90000"/>
              </a:lnSpc>
              <a:spcBef>
                <a:spcPts val="1463"/>
              </a:spcBef>
              <a:buFont typeface="Arial" panose="020B0604020202020204" pitchFamily="34" charset="0"/>
              <a:buChar char="•"/>
              <a:defRPr sz="4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28663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3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457325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185988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914650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3718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8290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2862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7434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04470A4A-EB6F-E64D-95FC-EF06B837EBCD}" type="slidenum">
              <a:rPr lang="es-MX" altLang="es-MX" sz="1600" b="1">
                <a:solidFill>
                  <a:srgbClr val="7F7F7F"/>
                </a:solidFill>
                <a:latin typeface="Montserrat" pitchFamily="2" charset="77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es-MX" altLang="es-MX" sz="1600" b="1">
              <a:solidFill>
                <a:srgbClr val="7F7F7F"/>
              </a:solidFill>
              <a:latin typeface="Montserrat" pitchFamily="2" charset="77"/>
            </a:endParaRPr>
          </a:p>
        </p:txBody>
      </p:sp>
      <p:pic>
        <p:nvPicPr>
          <p:cNvPr id="9" name="Google Shape;144;p20">
            <a:extLst>
              <a:ext uri="{FF2B5EF4-FFF2-40B4-BE49-F238E27FC236}">
                <a16:creationId xmlns:a16="http://schemas.microsoft.com/office/drawing/2014/main" id="{F57412F6-F9F5-A3E1-3305-C2950BAE690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84"/>
          <a:stretch>
            <a:fillRect/>
          </a:stretch>
        </p:blipFill>
        <p:spPr bwMode="auto">
          <a:xfrm>
            <a:off x="4227513" y="368525"/>
            <a:ext cx="55245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ángulo 12">
            <a:extLst>
              <a:ext uri="{FF2B5EF4-FFF2-40B4-BE49-F238E27FC236}">
                <a16:creationId xmlns:a16="http://schemas.microsoft.com/office/drawing/2014/main" id="{9E9A46C9-A976-351D-8CF4-DE128E51F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295" y="473075"/>
            <a:ext cx="51292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altLang="es-MX" sz="4000" b="1" dirty="0">
                <a:solidFill>
                  <a:srgbClr val="245C4F"/>
                </a:solidFill>
                <a:latin typeface="Montserrat SemiBold" pitchFamily="2" charset="77"/>
              </a:rPr>
              <a:t>II. Desarrollo</a:t>
            </a:r>
          </a:p>
        </p:txBody>
      </p:sp>
    </p:spTree>
    <p:extLst>
      <p:ext uri="{BB962C8B-B14F-4D97-AF65-F5344CB8AC3E}">
        <p14:creationId xmlns:p14="http://schemas.microsoft.com/office/powerpoint/2010/main" val="34137184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Marcador de número de diapositiva 3">
            <a:extLst>
              <a:ext uri="{FF2B5EF4-FFF2-40B4-BE49-F238E27FC236}">
                <a16:creationId xmlns:a16="http://schemas.microsoft.com/office/drawing/2014/main" id="{1745E518-0F2A-4FC0-283D-FF44F14F2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1788" y="9493250"/>
            <a:ext cx="788987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5844" tIns="72897" rIns="145844" bIns="72897" anchor="ctr"/>
          <a:lstStyle>
            <a:lvl1pPr defTabSz="728663">
              <a:lnSpc>
                <a:spcPct val="90000"/>
              </a:lnSpc>
              <a:spcBef>
                <a:spcPts val="1463"/>
              </a:spcBef>
              <a:buFont typeface="Arial" panose="020B0604020202020204" pitchFamily="34" charset="0"/>
              <a:buChar char="•"/>
              <a:defRPr sz="4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28663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3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457325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185988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914650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3718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8290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2862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7434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DF58FD18-9C82-4D4A-892B-FE00EF6507FF}" type="slidenum">
              <a:rPr lang="es-MX" altLang="es-MX" sz="1600" b="1">
                <a:solidFill>
                  <a:srgbClr val="7F7F7F"/>
                </a:solidFill>
                <a:latin typeface="Montserrat" pitchFamily="2" charset="77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es-MX" altLang="es-MX" sz="1600" b="1">
              <a:solidFill>
                <a:srgbClr val="7F7F7F"/>
              </a:solidFill>
              <a:latin typeface="Montserrat" pitchFamily="2" charset="77"/>
            </a:endParaRPr>
          </a:p>
        </p:txBody>
      </p:sp>
      <p:sp>
        <p:nvSpPr>
          <p:cNvPr id="20485" name="Rectangle 2">
            <a:extLst>
              <a:ext uri="{FF2B5EF4-FFF2-40B4-BE49-F238E27FC236}">
                <a16:creationId xmlns:a16="http://schemas.microsoft.com/office/drawing/2014/main" id="{3CB9DBC1-7C8E-4307-BD5D-1987D689EA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006" y="1033873"/>
            <a:ext cx="6292694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altLang="es-MX" dirty="0">
                <a:solidFill>
                  <a:srgbClr val="BC945A"/>
                </a:solidFill>
                <a:latin typeface="Montserrat SemiBold" pitchFamily="2" charset="77"/>
              </a:rPr>
              <a:t>Sucursales Autorizadas 2020-2023 (1/3)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025D47D-1594-AE90-812D-01E563A4FF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79720"/>
              </p:ext>
            </p:extLst>
          </p:nvPr>
        </p:nvGraphicFramePr>
        <p:xfrm>
          <a:off x="312738" y="1479080"/>
          <a:ext cx="14809788" cy="7312024"/>
        </p:xfrm>
        <a:graphic>
          <a:graphicData uri="http://schemas.openxmlformats.org/drawingml/2006/table">
            <a:tbl>
              <a:tblPr/>
              <a:tblGrid>
                <a:gridCol w="695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8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9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5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83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483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1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724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8799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Cons</a:t>
                      </a: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No. Acuerdo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OOAD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R.F.I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Régimen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Nombre del inmueble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No.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Domicilio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99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ACDO.SA2.HCT.270520/153.P.DA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Aguascalientes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1-1596-6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DE MEDICINA FAMILIAR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BOULEVARD RODOLFO LANDEROS No. Ext. 320, COLONIA BUGAMBILIAS C.P.20800, CALVILLO, AGUASCALIENTES.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99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ACDO.SA2.HCT.270520/153.P.DA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Baja California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2-2496-0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MÉDICA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S/N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 CALAFIA No. Ext.102, PUEBLO CAMALU (CAPRICORNIO) C.P.22910, ENSENADA, BAJA CALIFORNIA.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99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ACDO.SA2.HCT.270520/153.P.DA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Baja California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2-22-4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DE MEDICINA FAMILIAR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CARRETERA TIJUANA-ENSENADA No. Ext. 8520, COLONIA EL SAUZAL C.P.22760, ENSENADA, BAJA CALIFORNIA.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99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ACDO.AS2.HCT.210420/127.P.DA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Baja California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2-2494-1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MÉDICA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S/N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AVENIDA JOS</a:t>
                      </a:r>
                      <a:r>
                        <a:rPr lang="es-MX" sz="900" b="0" i="0" u="none" strike="noStrike" dirty="0">
                          <a:solidFill>
                            <a:srgbClr val="00B050"/>
                          </a:solidFill>
                          <a:effectLst/>
                          <a:latin typeface="Montserrat"/>
                        </a:rPr>
                        <a:t>É</a:t>
                      </a:r>
                      <a:r>
                        <a:rPr lang="es-MX" sz="900" b="0" i="0" u="none" strike="sngStrike" dirty="0">
                          <a:solidFill>
                            <a:srgbClr val="FF0000"/>
                          </a:solidFill>
                          <a:effectLst/>
                          <a:latin typeface="Montserrat"/>
                        </a:rPr>
                        <a:t>E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 LEDEZMA JAIME No. Ext. 200, COLONIA PUNTA COLONET C.P.22909, ENSENADA, BAJA CALIFORNIA.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99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ACDO.AS2.HCT.290823/213.P.DA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Chiapas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7-9001-9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MÉDICA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S/N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CALLE CONOCIDO No. Ext. S/N, EJIDO CONOCIDO C.P.30171, LA INDEPENDENCIA, VENUSTIANO CARRANZA, CHIAPAS.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09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ACDO.AS2.HCT.210420/127.P.DA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Chiapas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7-9051-0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MÉDICA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S/N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CALLE CONOCIDO LOTE 14, MANZANA 54, ZONA 1, DEL POBLADO BUENOS AIRES No. Ext. S/N, EJIDO CONOCIDO C.P.30695, MAZATÁN, CHIAPAS.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99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ACDO.SA2.HCT.270520/153.P.DA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Chihuahua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8-6137-0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HOSPITAL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VICENTE GRO. Y TEPORACA,  SAN JUANITO, BOCOYNA, CHIH. No. Ext. S/N, EJIDO BARRIO DEL SEGURO C.P.33211, BOCOYNA, CHIHUAHUA.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199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ACDO.SA2.HCT.270520/153.P.DA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Chihuahua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8-5622-7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HOSPITAL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 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CALLE INDEPENDENICA, LOTE 1 DE LA MANZANA 11, </a:t>
                      </a:r>
                      <a:b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</a:b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VALLE DE IGNACIO, CHIHUAHUA.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99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ACDO.SA2.HCT.270520/153.P.DA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Guanajuato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11-6686-0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DE MEDICINA FAMILIAR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CARRETERA CELAYA A SAN MIGUEL ALLENDE No. Ext. Km. 10, COLONIA SORIA C.P.38210, COMONFORT, GUANAJUATO.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ACDO.SA2.HCT.270520/153.P.DA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Guanajuato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11-25-0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SIN USO (PROYECTO DE REAPERTURA DE UNIDAD MÉDICA)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  INDEPENDENCIA ESQ. REFORMA No. Ext. S/N, CIUDAD CENTRO C.P.37850, SN DIEGO DE LA UNION, GUANAJUATO.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199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ACDO.SA2.HCT.270520/153.P.DA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Guanajuato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11-40-1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DE MEDICINA FAMILIAR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PROLONGACIÓN MORELOS CARR. J. ROSAS - CELAYA, GUERRERO.INDEPENDENCIA  No. Ext. S/N, CIUDAD CENTRO C.P.38240, STA. CRUZ DE JUVENTINO ROSAS, GUANAJUATO.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 AS2.HCT.080223/27.P.DA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Guanajuato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11-20-5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HOSPITAL GENERAL DE ZONA CON MEDICNA FAMILIAR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PROLONGACIÓN MORELOS ESQ. RAMÓN LÓPEZ VELARDE No. Ext. S/N, COLONIA SAN PEDRO C.P.36760, SALAMANCA, GUANAJUATO.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199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ACDO.SA2.HCT.270520/153.P.DA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Guanajuato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11-28-8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DE MEDICINA FAMILIAR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  ALLENDE No. Ext. S/N, CIUDAD CENTRO C.P.37600, SAN FELIPE, GUANAJUATO.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199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ACDO.AS2.HCT.280223/30.P.DA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Guanajuato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11-11-6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MÉDICA FAMILIAR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CALLE IGNACIO ALLENDE SIN NÚMERO, COLONIA CENTRO, C.P. 36890, LOCALIDAD DE PUEBLO NUEVO, MUNICIPIO PUEBLO NUEVO, GUANAJUATO.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199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ACDO.AS2.HCT.050220/56.P.DA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Hidalgo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13-16-0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HOSPITAL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EJIDO METEPEC No. 9100</a:t>
                      </a:r>
                      <a:r>
                        <a:rPr lang="es-MX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METEPEC, HIDALGO.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4199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ACDO.AS2.HCT.050220/56.P.DA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Hidalgo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13-9819-3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CENTRO SEGURIDAD SOCIAL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JAGUEY PRIETO, TEPEAPULCO.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4199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ACDO.AS2.HCT.080223/27.P.DA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Estado de México Oriente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15-8928-2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MÉDICA FAMILIAR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CARRETERA FEDERAL NAUCALPAN - HUIXQUILUCAN NO. KM. 14.5, PUEBLO EJIDO SAN CRISTÓBAL PARAJE EL TREJO C.P. 52760, MUNICIPIO DE HUIXQUILUCAN, ESTADO DE MÉXICO.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4199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ACDO.AS2.HCT.270520/153.P.DA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Michoacán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16-2006-9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DE MEDICINA FAMILIAR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 18 DE MARZO ORIENTE No. Ext.92, COLONIA CENTRO C.P.59510, JIQUILPAN, MICHOACÁN.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4199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ACDO.AS2.HCT.050220/56.P.DA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Michoacán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16-11171-7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HOSPITAL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S/N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FRACCIÓN DEL PREDIO NO. OFICIAL 333, CARRETERA FEDERAL SAHUAYA-ZAMORA, EMILIANO ZAPATA,</a:t>
                      </a:r>
                      <a:r>
                        <a:rPr lang="es-MX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 </a:t>
                      </a: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VILLAMAR, MICHOACÁN.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4199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ACDO.AS2.HCT.210420/127.P.DA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Michoacán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16-6779-0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MÉDICA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S/N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 PREDIO URBANO UBICADO EN LA DE PINO SUÁREZ, ESQ. CON  RUBIO No. Ext. S/N, C.P.59280, IXTLÁN DE LOS HERVORES, MICHOACÁN.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pic>
        <p:nvPicPr>
          <p:cNvPr id="6" name="Google Shape;144;p20">
            <a:extLst>
              <a:ext uri="{FF2B5EF4-FFF2-40B4-BE49-F238E27FC236}">
                <a16:creationId xmlns:a16="http://schemas.microsoft.com/office/drawing/2014/main" id="{FB637637-F76D-4A72-D738-8F1A8958167F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84"/>
          <a:stretch>
            <a:fillRect/>
          </a:stretch>
        </p:blipFill>
        <p:spPr bwMode="auto">
          <a:xfrm>
            <a:off x="4227513" y="368525"/>
            <a:ext cx="55245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12">
            <a:extLst>
              <a:ext uri="{FF2B5EF4-FFF2-40B4-BE49-F238E27FC236}">
                <a16:creationId xmlns:a16="http://schemas.microsoft.com/office/drawing/2014/main" id="{352E82DA-211B-EEB0-0F46-4FFA42D68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295" y="473075"/>
            <a:ext cx="51292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altLang="es-MX" sz="4000" b="1" dirty="0">
                <a:solidFill>
                  <a:srgbClr val="245C4F"/>
                </a:solidFill>
                <a:latin typeface="Montserrat SemiBold" pitchFamily="2" charset="77"/>
              </a:rPr>
              <a:t>II. Desarrollo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Marcador de número de diapositiva 3">
            <a:extLst>
              <a:ext uri="{FF2B5EF4-FFF2-40B4-BE49-F238E27FC236}">
                <a16:creationId xmlns:a16="http://schemas.microsoft.com/office/drawing/2014/main" id="{82496E10-2205-5A0E-BE9B-670FB38A9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1788" y="9493250"/>
            <a:ext cx="788987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5844" tIns="72897" rIns="145844" bIns="72897" anchor="ctr"/>
          <a:lstStyle>
            <a:lvl1pPr defTabSz="728663">
              <a:lnSpc>
                <a:spcPct val="90000"/>
              </a:lnSpc>
              <a:spcBef>
                <a:spcPts val="1463"/>
              </a:spcBef>
              <a:buFont typeface="Arial" panose="020B0604020202020204" pitchFamily="34" charset="0"/>
              <a:buChar char="•"/>
              <a:defRPr sz="4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28663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3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457325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185988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914650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3718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8290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2862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7434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0FA97024-629D-1140-885E-6B1ABCEB03CC}" type="slidenum">
              <a:rPr lang="es-MX" altLang="es-MX" sz="1600" b="1">
                <a:solidFill>
                  <a:srgbClr val="7F7F7F"/>
                </a:solidFill>
                <a:latin typeface="Montserrat" pitchFamily="2" charset="77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es-MX" altLang="es-MX" sz="1600" b="1">
              <a:solidFill>
                <a:srgbClr val="7F7F7F"/>
              </a:solidFill>
              <a:latin typeface="Montserrat" pitchFamily="2" charset="77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09D22A18-5AE3-7FCB-CD8C-640A2B7A5E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475067"/>
              </p:ext>
            </p:extLst>
          </p:nvPr>
        </p:nvGraphicFramePr>
        <p:xfrm>
          <a:off x="312738" y="1430340"/>
          <a:ext cx="14809788" cy="7199308"/>
        </p:xfrm>
        <a:graphic>
          <a:graphicData uri="http://schemas.openxmlformats.org/drawingml/2006/table">
            <a:tbl>
              <a:tblPr/>
              <a:tblGrid>
                <a:gridCol w="695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8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9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5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83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483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1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7247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8848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Cons</a:t>
                      </a: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No. Acuerdo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OOAD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R.F.I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Régimen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Nombre del inmueble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No.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Domicilio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0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ACDO.AS2.HCT.210420/127.P.DA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Michoacán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16-7112-0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HOSPITAL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BOULEVARD LÁZARO CARDENAS Y LUIS PADILLA No. Ext. S/N, COLONIA ARIO DE ROSALES C.P.61830, ARIO, MICHOACÁN.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0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ACDO.SA2.HCT.270520/153.P.DA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Nuevo León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19-1299-1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DE MEDICINA FAMILIAR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CARRETERA A LINANES, ARISTA Y GENERAL MART</a:t>
                      </a:r>
                      <a:r>
                        <a:rPr lang="es-MX" sz="900" b="0" i="0" u="none" strike="sng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</a:t>
                      </a:r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ÍNEZ S/N, COL. DR. ARROYO, C.P. 67900, DR. ARROYO, NUEVO LEÓN.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0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ACDO.SA2.HCT.250522/148.P.DA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Nuevo León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19-49-0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MÉDICA FAMILIAR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51 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CALLE ZARAGOZA S/N EN LA COLONIA PÉNJAMO DE LA LOCALIDAD DEL MISMO NOMBRE DEL MUNICIPIO CHINA, ESTADO DE NUEVO LEÓN.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0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ACDO.AS2.HCT.280323/71.P.DA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Nuevo León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19-51-5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MÉDICA FAMILIAR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CARRETERA NOGALAR Y JARD</a:t>
                      </a:r>
                      <a:r>
                        <a:rPr lang="es-MX" sz="900" b="0" i="0" u="none" strike="sng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</a:t>
                      </a:r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ÍN No. Km. 1, COLONIA JARD</a:t>
                      </a:r>
                      <a:r>
                        <a:rPr lang="es-MX" sz="900" b="0" i="0" u="none" strike="sng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</a:t>
                      </a:r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ÍN C.P. 65800, MUNICIPIO AGUALEGUAS, NUEVO LEÓN.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0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ACDO.AS2.HCT.080223/27.P.DA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Nuevo León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19-26-6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GUARDERIA INFANTIL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AVENIDA RUÍZ CORTÍNEZ, CEREZO, CERRADA CEREZO Y DE LA ROSA SIN NÚMERO, COLONIA MODERNA C.P. 64530, MUNICIPIO MONTERREY, NUEVO LEÓN.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0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ACDO.SA2.HCT.270520/153.P.DA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Puebla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21-14430-7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MÉDICA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S/N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 5 DE MAYO No. Ext. S/N, PUEBLO SAN BARTOLO TEONTEPEC C.P.75809, TEPANCO DE LÓPEZ, PUEBLA.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0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ACDO.SA2.HCT.270520/153.P.DA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Puebla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21-14196-9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HOSPITAL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S/N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 CARRETERA  MÉXICO-TUXPAN  No. Ext. KM 144, PUEBLO SAN MARCOS, VILLA ÁVILA CAMACHO, C.P.72300, XICOTEPEC, PUEBLA.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0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ACDO.AS2.HCT.290823/213.P.DA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Puebla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21-14213-3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MÉDICA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S/N</a:t>
                      </a:r>
                      <a:endParaRPr kumimoji="0" lang="es-MX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Montserra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 CARRETERA AZUMBILLA No. Ext. S/N, PUEBLO SANTA MARÍA DEL MONTE C.P.75900, VICENTE GUERRERO, PUEBLA.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20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ACDO.AS2.HCT.290823/213.P.DA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Puebla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21-14296-6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MÉDICA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S/N</a:t>
                      </a:r>
                      <a:endParaRPr kumimoji="0" lang="es-MX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Montserra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 VENUSTIANO CARRANZA No. Ext. S/N, PUEBLO OLINTLA C.P.73400, OLINTLA, PUEBLA.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20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ACDO.AS2.HCT.290823/213.P.DA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Puebla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21-14336-4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MÉDICA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S/N</a:t>
                      </a:r>
                      <a:endParaRPr kumimoji="0" lang="es-MX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Montserra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 BENITO JUÁREZ No. Ext. S/N, PUEBLO CHICONCUAUTLA C.P.73320, CHICONCUAUTLA, PUEBLA.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20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ACDO.AS2.HCT.290823/213.P.DA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Puebla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21-14415-6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MÉDICA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S/N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AVENIDA JUÁREZ No. Ext. S/N, PUEBLO QUECHOLAC C.P.75460, QUECHOLAC, PUEBLA.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20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ACDO.AS2.HCT.290823/213.P.DA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Puebla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21-14443-2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MÉDICA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S/N</a:t>
                      </a:r>
                      <a:endParaRPr kumimoji="0" lang="es-MX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Montserra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AVENIDA JUÁREZ No. Ext. S/N, PUEBLO TOCHTEPEC C.P.75610, TOCHTEPEC, PUEBLA.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20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ACDO.SA2.HCT.280223/30.P.DA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San Luis Potosí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24-6480-9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MÉDICA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S/N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CAMINO CONOCIDO No. S/N, RANCHERÍA EL HUIZACHE, C.P. 78880, MUNICIPIO GUADALCÁZAR, SAN LUIS POTOSÍ.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20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ACDO.AS2.HCT.080223/27.P.DA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San Luis Potosí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En trámite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HOSPITAL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LIBRAMIENTO COBACH NO. 136, COLONIA SANTA MARÍA DOS, C.P. 79930, MUNICIPIO AXTLA DE TERRAZAS, SAN LUIS POTOSÍ.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420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ACDO.AS2.HCT.050220/56.P.DA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Tamaulipas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28-9918-8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HOSPITAL RURAL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CALLE MINA NO. 601 NORTE, ENTRE CALLES GUADALUPE VICTORIA Y CARRANZA,  VILLA HIDALGO, TAMAULIPAS.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420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ACDO.AS2.HCT.050220/56.P.DA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Tamaulipas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28-5681-4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HOSPITAL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 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LOTE 1 DE LA MANZANA 2, ZONA 2 DEL PROBLADO DE SAN CARLOS, MUNICIPIO DE SAN CARLOS, TAMAULIPAS.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420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ACDO.SA2.HCT.220720/195.P.DA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Tamaulipas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28-1201-4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MÉDICA FAMILIAR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CALLE JUÁREZ Y ESCOBEDO, XICOTÉNCATL, TAMAULIPAS, C.P., 89755.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420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ACDO.AS2.HCT.080223/27.P.DA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Tamaulipas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28-10012-6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UMF/UMAA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AVENIDA LAURO DEL VILLAR Y PROLONGACIÓN EVA SAMANO No. 2531, COLONIA LA FE C.P. 88187, MUNICIPIO NUEVO LAREDO, TAMAULIPAS.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3420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ACDO.AS2.HCT.050220/56.P.DA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Tlaxcala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 29-2229-4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CENTRO VACACIONAL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 S/N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LA TRINIDAD SANTA CRUZ, TLAXCALA.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342023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ACDO.AS2.HCT.080223/27.P.DA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Veracruz Norte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30-16-4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MÉDICA FAMILIAR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CALLE JOSÉ MARÍA MORELOS ESQUINA MIGUEL AUZA No. 40, COLONIA EL LLANO C.P. 92160, MUNICIPIO PLATÓN SÁNCHEZ, VERACRUZ.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2" name="Rectangle 2">
            <a:extLst>
              <a:ext uri="{FF2B5EF4-FFF2-40B4-BE49-F238E27FC236}">
                <a16:creationId xmlns:a16="http://schemas.microsoft.com/office/drawing/2014/main" id="{F71CAABE-A286-B70F-7034-F8701FEF2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006" y="984445"/>
            <a:ext cx="6457794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altLang="es-MX" dirty="0">
                <a:solidFill>
                  <a:srgbClr val="BC945A"/>
                </a:solidFill>
                <a:latin typeface="Montserrat SemiBold" pitchFamily="2" charset="77"/>
              </a:rPr>
              <a:t>Sucursales Autorizadas 2020-2023 (2/3)</a:t>
            </a:r>
          </a:p>
        </p:txBody>
      </p:sp>
      <p:pic>
        <p:nvPicPr>
          <p:cNvPr id="7" name="Google Shape;144;p20">
            <a:extLst>
              <a:ext uri="{FF2B5EF4-FFF2-40B4-BE49-F238E27FC236}">
                <a16:creationId xmlns:a16="http://schemas.microsoft.com/office/drawing/2014/main" id="{76F9978D-B1DE-B81A-B0C5-76C8EF07E3B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84"/>
          <a:stretch>
            <a:fillRect/>
          </a:stretch>
        </p:blipFill>
        <p:spPr bwMode="auto">
          <a:xfrm>
            <a:off x="4227513" y="368525"/>
            <a:ext cx="55245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ángulo 12">
            <a:extLst>
              <a:ext uri="{FF2B5EF4-FFF2-40B4-BE49-F238E27FC236}">
                <a16:creationId xmlns:a16="http://schemas.microsoft.com/office/drawing/2014/main" id="{7EA2D0B8-2AC0-BEB8-85D9-688B884817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295" y="473075"/>
            <a:ext cx="51292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altLang="es-MX" sz="4000" b="1" dirty="0">
                <a:solidFill>
                  <a:srgbClr val="245C4F"/>
                </a:solidFill>
                <a:latin typeface="Montserrat SemiBold" pitchFamily="2" charset="77"/>
              </a:rPr>
              <a:t>II. Desarrollo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Marcador de número de diapositiva 3">
            <a:extLst>
              <a:ext uri="{FF2B5EF4-FFF2-40B4-BE49-F238E27FC236}">
                <a16:creationId xmlns:a16="http://schemas.microsoft.com/office/drawing/2014/main" id="{8B3BECF9-FFCE-048E-023D-723774EE3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1788" y="9493250"/>
            <a:ext cx="788987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5844" tIns="72897" rIns="145844" bIns="72897" anchor="ctr"/>
          <a:lstStyle>
            <a:lvl1pPr defTabSz="728663">
              <a:lnSpc>
                <a:spcPct val="90000"/>
              </a:lnSpc>
              <a:spcBef>
                <a:spcPts val="1463"/>
              </a:spcBef>
              <a:buFont typeface="Arial" panose="020B0604020202020204" pitchFamily="34" charset="0"/>
              <a:buChar char="•"/>
              <a:defRPr sz="4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28663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3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457325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185988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914650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3718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8290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2862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7434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D0869585-0918-FE40-B1A9-FD0BF8C4C78E}" type="slidenum">
              <a:rPr lang="es-MX" altLang="es-MX" sz="1600" b="1">
                <a:solidFill>
                  <a:srgbClr val="7F7F7F"/>
                </a:solidFill>
                <a:latin typeface="Montserrat" pitchFamily="2" charset="77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lang="es-MX" altLang="es-MX" sz="1600" b="1">
              <a:solidFill>
                <a:srgbClr val="7F7F7F"/>
              </a:solidFill>
              <a:latin typeface="Montserrat" pitchFamily="2" charset="77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155CC24-DFF8-9B6A-E08B-05649FC48F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506507"/>
              </p:ext>
            </p:extLst>
          </p:nvPr>
        </p:nvGraphicFramePr>
        <p:xfrm>
          <a:off x="705006" y="1655490"/>
          <a:ext cx="14417520" cy="5537202"/>
        </p:xfrm>
        <a:graphic>
          <a:graphicData uri="http://schemas.openxmlformats.org/drawingml/2006/table">
            <a:tbl>
              <a:tblPr/>
              <a:tblGrid>
                <a:gridCol w="677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2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18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7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20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020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96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248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887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Cons</a:t>
                      </a:r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No. Acuerdo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OOAD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R.F.I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Régimen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Nombre del inmueble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No.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" panose="00000500000000000000" pitchFamily="2" charset="0"/>
                        </a:rPr>
                        <a:t>Domicilio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15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3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ACDO.AS2.HCT.080223/27.P.DA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Veracruz Norte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30-9258-7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MÉDICA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CALLE LIBERTAD ENTRE CALLES 5 DE FEBRERO Y MANUEL PLATAS No. S/N, COLONIA ÚRSULO GALVÁN C.P. 91667, MUNICIPIO URSULO GALVÁN, VERACRUZ.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22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ACDO.SA2.HCT.270520/153.P.DA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Veracruz Sur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20-1380-1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DE MEDICINA FAMILIAR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ESQ. FCO. JAVIER MINA Y COLON ( FRANCISCO JAVIER MINA) NO. 117, CIUDAD CENTRO, C.P. 91420, ACATLÁN DE PÉREZ FIGUEROA, VERACRUZ.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52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ACDO.SA2.HCT.270520/153.P.DA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Veracruz Sur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30-43-1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DE MEDICINA FAMILIAR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AVENIDA MORELOS, ALLENDE Y MARIANO ESCOBEDO No. Ext.2, CIUDAD CENTRO C.P.95560, CHACALTIANGIS, VERACRUZ.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42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ACDO.SA2.HCT.270520/153.P.DA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Veracruz Sur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30-81-6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DE MEDICINA FAMILIAR CON HOSPITALIZACION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AVENIDA INDEPENDENCIA, ESQ. FRANCISCO I. MADERO No. Ext.420, CIUDAD CENTRO C.P.95440, VILLA ACULA, COSAMALOAPAN DE CARPIO, VERACRUZ.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227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ACDO.SA2.HCT.270520/153.P.DA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Veracruz Sur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30-85-2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DE MEDICINA FAMILIAR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 BLVD. 5 DE MAYO, ESQ. FRANCISCO VILLA No. Ext.11, CIUDAD CENTRO C.P.95520, TLACOJALPAN, VERACRUZ.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04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ACDO.AS2.HCT.210420/127.P.DA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Yucatán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31-2414-2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CENTRO DE BIENESTAR SOCIAL " OXKUTZCAB "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S/N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CALLE 36 -A No. Ext.104, COLONIA OXKUTZCAB, YUCATÁN C.P.97880, OXKUTZCAB, YUCATÁN.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004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ACDO.AS2.HCT.210420/127.P.DA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Yucatán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31-543-2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  <a:b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</a:br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HOSPITAL RURAL</a:t>
                      </a:r>
                      <a:br>
                        <a:rPr lang="pt-BR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</a:br>
                      <a:r>
                        <a:rPr lang="pt-BR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UMF</a:t>
                      </a:r>
                      <a:br>
                        <a:rPr lang="pt-BR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</a:br>
                      <a:r>
                        <a:rPr lang="pt-BR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MÓDULO URBANO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CALLE 24 No. Ext.313, COLONIA IZAMAL C.P.97540, IZAMAL, YUCATÁN.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004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ACDO.SA2.HCT.270520/153.P.DA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Zacatecas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32-5726-4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CENTRO DE ATENCIÓN RURAL PARA LA ADOLESCENCIA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S/N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AVENIDA DEL ESTUDIANTE No. Ext. S/N, RANCHERÍA SAN JOSÉ DE LOURDES C.P.99189, FRESNILLO, ZACATECAS.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004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ACDO.SA2.HCT.220720/195.P.DA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Zacatecas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32-5832-3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IMSS-BIENESTAR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UNIDAD MEDICA RURAL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4133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Montserrat"/>
                          <a:ea typeface="+mn-ea"/>
                          <a:cs typeface="+mn-cs"/>
                        </a:rPr>
                        <a:t>S/N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 C. MORELOS S/N COL. CENTRO, RANCHERÍA CENTRO C.P.98548, PÁNUCO, ZACATECAS.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004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ACDO.SA2.HCT.220720/195.P.DA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D.F. Norte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9-1134-6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HOSPITAL GENERAL DE ZONA 27 (PENDIENTE DE APLICACIÓN)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AVENIDA EJE LÁZARO CÁRDENAS ENTRE MANUEL GONZÁLEZ Y RICARDO FLORES MAGÓN No. Ext.445, COLONIA UNIDAD NONOALCO TLATELOLCO C.P.06900, CUAUHTÉMOC, CIUDAD DE MÉXICO.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40046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/>
                        </a:rPr>
                        <a:t>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ACDO.SA2.HCT.271021/284.P.DA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D.F. Norte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 9-3000-0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ORDINARIO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 ALMACÉN GENERAL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"/>
                        </a:rPr>
                        <a:t>CALZADA VALLEJO Y AVENIDA DEL IMSS, COLONIA MAGDALENA DE LAS SALINAS, ALCALDÍA, DEMARCACIÓN TERRITORIAL GUSTAVO A. MADERO, C.P. 07760, CIUDAD DE MÉXICO.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" name="Rectangle 2">
            <a:extLst>
              <a:ext uri="{FF2B5EF4-FFF2-40B4-BE49-F238E27FC236}">
                <a16:creationId xmlns:a16="http://schemas.microsoft.com/office/drawing/2014/main" id="{261C1BD3-28B7-8F91-8BAB-E9915DE36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006" y="1058587"/>
            <a:ext cx="7257894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altLang="es-MX" dirty="0">
                <a:solidFill>
                  <a:srgbClr val="BC945A"/>
                </a:solidFill>
                <a:latin typeface="Montserrat SemiBold" pitchFamily="2" charset="77"/>
              </a:rPr>
              <a:t>Sucursales Autorizadas 2020-2023 (3/3)</a:t>
            </a:r>
          </a:p>
        </p:txBody>
      </p:sp>
      <p:pic>
        <p:nvPicPr>
          <p:cNvPr id="6" name="Google Shape;144;p20">
            <a:extLst>
              <a:ext uri="{FF2B5EF4-FFF2-40B4-BE49-F238E27FC236}">
                <a16:creationId xmlns:a16="http://schemas.microsoft.com/office/drawing/2014/main" id="{684EBA1B-7F2E-4ECA-4D66-4EE774CE6F2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84"/>
          <a:stretch>
            <a:fillRect/>
          </a:stretch>
        </p:blipFill>
        <p:spPr bwMode="auto">
          <a:xfrm>
            <a:off x="4227513" y="368525"/>
            <a:ext cx="55245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12">
            <a:extLst>
              <a:ext uri="{FF2B5EF4-FFF2-40B4-BE49-F238E27FC236}">
                <a16:creationId xmlns:a16="http://schemas.microsoft.com/office/drawing/2014/main" id="{9EB26DF6-A49D-4637-82C2-3BED1467D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295" y="473075"/>
            <a:ext cx="51292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165225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1652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altLang="es-MX" sz="4000" b="1" dirty="0">
                <a:solidFill>
                  <a:srgbClr val="245C4F"/>
                </a:solidFill>
                <a:latin typeface="Montserrat SemiBold" pitchFamily="2" charset="77"/>
              </a:rPr>
              <a:t>II. Desarrollo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Marcador de número de diapositiva 3">
            <a:extLst>
              <a:ext uri="{FF2B5EF4-FFF2-40B4-BE49-F238E27FC236}">
                <a16:creationId xmlns:a16="http://schemas.microsoft.com/office/drawing/2014/main" id="{A214E944-9378-91B2-2A95-720F6E3A8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1788" y="9493250"/>
            <a:ext cx="788987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5844" tIns="72897" rIns="145844" bIns="72897" anchor="ctr"/>
          <a:lstStyle>
            <a:lvl1pPr defTabSz="728663">
              <a:lnSpc>
                <a:spcPct val="90000"/>
              </a:lnSpc>
              <a:spcBef>
                <a:spcPts val="1463"/>
              </a:spcBef>
              <a:buFont typeface="Arial" panose="020B0604020202020204" pitchFamily="34" charset="0"/>
              <a:buChar char="•"/>
              <a:defRPr sz="4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28663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3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457325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185988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914650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3718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8290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2862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7434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FBB54136-9C85-9040-8F92-48CF70CB0906}" type="slidenum">
              <a:rPr lang="es-MX" altLang="es-MX" sz="1600" b="1">
                <a:solidFill>
                  <a:srgbClr val="7F7F7F"/>
                </a:solidFill>
                <a:latin typeface="Montserrat" pitchFamily="2" charset="77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12</a:t>
            </a:fld>
            <a:endParaRPr lang="es-MX" altLang="es-MX" sz="1600" b="1">
              <a:solidFill>
                <a:srgbClr val="7F7F7F"/>
              </a:solidFill>
              <a:latin typeface="Montserrat" pitchFamily="2" charset="77"/>
            </a:endParaRPr>
          </a:p>
        </p:txBody>
      </p:sp>
      <p:sp>
        <p:nvSpPr>
          <p:cNvPr id="28675" name="Google Shape;482;p25">
            <a:extLst>
              <a:ext uri="{FF2B5EF4-FFF2-40B4-BE49-F238E27FC236}">
                <a16:creationId xmlns:a16="http://schemas.microsoft.com/office/drawing/2014/main" id="{1BC76BCC-7EC7-8C08-5FD9-F4127D772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450850" y="382588"/>
            <a:ext cx="6753225" cy="674687"/>
          </a:xfrm>
        </p:spPr>
        <p:txBody>
          <a:bodyPr lIns="111575" tIns="55772" rIns="111575" bIns="55772" anchor="b">
            <a:normAutofit/>
          </a:bodyPr>
          <a:lstStyle/>
          <a:p>
            <a:pPr eaLnBrk="1" hangingPunct="1">
              <a:defRPr/>
            </a:pPr>
            <a:r>
              <a:rPr lang="es-MX" altLang="es-MX" sz="4000">
                <a:solidFill>
                  <a:srgbClr val="245C4F"/>
                </a:solidFill>
              </a:rPr>
              <a:t>III. Proyecto de Acuerdo</a:t>
            </a:r>
          </a:p>
        </p:txBody>
      </p:sp>
      <p:sp>
        <p:nvSpPr>
          <p:cNvPr id="28677" name="1 CuadroTexto">
            <a:extLst>
              <a:ext uri="{FF2B5EF4-FFF2-40B4-BE49-F238E27FC236}">
                <a16:creationId xmlns:a16="http://schemas.microsoft.com/office/drawing/2014/main" id="{D9EECBAD-5951-C990-383E-D37C0B845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50" y="1339060"/>
            <a:ext cx="14516434" cy="364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es-ES" altLang="es-MX" sz="2100" dirty="0">
                <a:latin typeface="Montserrat SemiBold" panose="00000700000000000000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“Este Consejo Técnico, con fundamento en los artículos 1, 4 párrafo cuarto, 90, 123, apartado A, fracción XXIX, de la Constitución Política de los Estados Unidos Mexicanos; 251, fracciones IV y XXXVII; 263 y 264, fracción  XVII, de la Ley del Seguro Social; 1, 3, fracción I, y 45 de la Ley Orgánica de la Administración Pública Federal; 1, 2, 5, 11, 12, 57 y 58 de la Ley Federal de las Entidades Paraestatales; numeral 73, apartado de Organismos Descentralizados No Sectorizados de la Relación de Entidades Paraestatales de la Administración Pública Federal; 1, 5</a:t>
            </a:r>
            <a:r>
              <a:rPr lang="es-ES" altLang="es-MX" sz="2100" strike="sngStrike" dirty="0">
                <a:latin typeface="Montserrat SemiBold" panose="00000700000000000000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</a:t>
            </a:r>
            <a:r>
              <a:rPr lang="es-ES" altLang="es-MX" sz="2100" dirty="0">
                <a:latin typeface="Montserrat SemiBold" panose="00000700000000000000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y 116 de la Ley General de Bienes Nacionales; 5 y 57 de la Ley Federal de las Entidades Paraestatales; y 31, fracciones XVI y XX, del Reglamento Interior del Instituto Mexicano del Seguro Social; de conformidad con el planteamiento presentado por el Director General, a través de la persona Titular de la Dirección de Administración, en términos del oficio número ______ del ___ de _____de 2024, así como del dictamen del Comité de Administración del propio Órgano de Gobierno, emitido en reunión ordinaria virtual realizada el 23 del mismo mes y año, </a:t>
            </a:r>
            <a:r>
              <a:rPr lang="es-ES" altLang="es-MX" sz="2100" b="1" dirty="0">
                <a:latin typeface="Montserrat SemiBold" panose="00000700000000000000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Acuerda:</a:t>
            </a:r>
          </a:p>
        </p:txBody>
      </p:sp>
      <p:sp>
        <p:nvSpPr>
          <p:cNvPr id="28678" name="Rectángulo 1">
            <a:extLst>
              <a:ext uri="{FF2B5EF4-FFF2-40B4-BE49-F238E27FC236}">
                <a16:creationId xmlns:a16="http://schemas.microsoft.com/office/drawing/2014/main" id="{64894639-7236-CC89-E7C2-455060B19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5401348"/>
            <a:ext cx="14516434" cy="3000821"/>
          </a:xfrm>
          <a:prstGeom prst="rect">
            <a:avLst/>
          </a:prstGeom>
          <a:solidFill>
            <a:srgbClr val="DECEAD">
              <a:alpha val="60000"/>
            </a:srgbClr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287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es-MX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Primero. </a:t>
            </a:r>
            <a:r>
              <a:rPr lang="es-MX" altLang="es-MX" sz="2100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Tomar conocimiento del informe del avance del otorgamiento de espacios físicos institucionales aprobados, para la instalación de Sucursales Bancarias del Banco del Bienestar de conformidad con los Acuerdos ACDO.AS2.HCT.050220/56.P.DA, ACDO.AS2.HCT.210420/127.P.DA, ACDO.S</a:t>
            </a:r>
            <a:r>
              <a:rPr lang="es-MX" altLang="es-MX" sz="2100" dirty="0">
                <a:latin typeface="Montserrat SemiBold" pitchFamily="2" charset="77"/>
                <a:ea typeface="Arial Unicode MS" panose="020B0604020202020204" pitchFamily="34" charset="-128"/>
              </a:rPr>
              <a:t>A</a:t>
            </a:r>
            <a:r>
              <a:rPr lang="es-MX" altLang="es-MX" sz="2100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2.HCT.270520/153.P.DA, ACDO.SA2.HCT.220720/195.P.DA, ACDO.SA2.HCT.271021/284.P.DA,  ACDO.SA2.HCT.250522/148.P.DA, ACDO.AS2.HCT.080223/27.P.DA, ACDO.AS2.HCT.280223/30.P.DA, ACDO.AS2.HCT.280323/71.P.DA, ACDO.AS2.HCT.280323/72.P.DA, y ACDO.AS2.HCT.290823/213.P.DA, dictados</a:t>
            </a:r>
            <a:r>
              <a:rPr lang="es-MX" altLang="es-MX" sz="2100" strike="sngStrike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s-MX" altLang="es-MX" sz="2100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en sesiones celebradas los días 5 de febrero, 21 de abril, 27 de mayo y 22 de julio de 2020;  27 de octubre de 2021, 25 de mayo de 2022, 8 y 28 de febrero, 28 de marzo y 29 de agosto de 2023, respectivamente.</a:t>
            </a:r>
          </a:p>
        </p:txBody>
      </p:sp>
      <p:grpSp>
        <p:nvGrpSpPr>
          <p:cNvPr id="25" name="Google Shape;154;p11">
            <a:extLst>
              <a:ext uri="{FF2B5EF4-FFF2-40B4-BE49-F238E27FC236}">
                <a16:creationId xmlns:a16="http://schemas.microsoft.com/office/drawing/2014/main" id="{5029B1AA-B8DB-33F5-86AF-F0916490C8E1}"/>
              </a:ext>
            </a:extLst>
          </p:cNvPr>
          <p:cNvGrpSpPr/>
          <p:nvPr/>
        </p:nvGrpSpPr>
        <p:grpSpPr>
          <a:xfrm>
            <a:off x="7163493" y="338557"/>
            <a:ext cx="802903" cy="802869"/>
            <a:chOff x="5519738" y="4248151"/>
            <a:chExt cx="1058863" cy="642937"/>
          </a:xfrm>
        </p:grpSpPr>
        <p:sp>
          <p:nvSpPr>
            <p:cNvPr id="26" name="Google Shape;155;p11">
              <a:extLst>
                <a:ext uri="{FF2B5EF4-FFF2-40B4-BE49-F238E27FC236}">
                  <a16:creationId xmlns:a16="http://schemas.microsoft.com/office/drawing/2014/main" id="{BA5B48E6-33FC-FA6E-75E9-F9194933C736}"/>
                </a:ext>
              </a:extLst>
            </p:cNvPr>
            <p:cNvSpPr/>
            <p:nvPr/>
          </p:nvSpPr>
          <p:spPr>
            <a:xfrm>
              <a:off x="5756276" y="4627563"/>
              <a:ext cx="107950" cy="112713"/>
            </a:xfrm>
            <a:custGeom>
              <a:avLst/>
              <a:gdLst/>
              <a:ahLst/>
              <a:cxnLst/>
              <a:rect l="l" t="t" r="r" b="b"/>
              <a:pathLst>
                <a:path w="29" h="30" extrusionOk="0">
                  <a:moveTo>
                    <a:pt x="10" y="30"/>
                  </a:moveTo>
                  <a:cubicBezTo>
                    <a:pt x="8" y="30"/>
                    <a:pt x="5" y="29"/>
                    <a:pt x="3" y="27"/>
                  </a:cubicBezTo>
                  <a:cubicBezTo>
                    <a:pt x="2" y="26"/>
                    <a:pt x="1" y="24"/>
                    <a:pt x="1" y="22"/>
                  </a:cubicBezTo>
                  <a:cubicBezTo>
                    <a:pt x="0" y="19"/>
                    <a:pt x="1" y="17"/>
                    <a:pt x="3" y="16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2"/>
                    <a:pt x="17" y="1"/>
                    <a:pt x="19" y="1"/>
                  </a:cubicBezTo>
                  <a:cubicBezTo>
                    <a:pt x="21" y="0"/>
                    <a:pt x="24" y="1"/>
                    <a:pt x="26" y="3"/>
                  </a:cubicBezTo>
                  <a:cubicBezTo>
                    <a:pt x="27" y="4"/>
                    <a:pt x="28" y="6"/>
                    <a:pt x="28" y="9"/>
                  </a:cubicBezTo>
                  <a:cubicBezTo>
                    <a:pt x="29" y="11"/>
                    <a:pt x="28" y="13"/>
                    <a:pt x="26" y="15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8"/>
                    <a:pt x="12" y="29"/>
                    <a:pt x="10" y="30"/>
                  </a:cubicBezTo>
                  <a:close/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56;p11">
              <a:extLst>
                <a:ext uri="{FF2B5EF4-FFF2-40B4-BE49-F238E27FC236}">
                  <a16:creationId xmlns:a16="http://schemas.microsoft.com/office/drawing/2014/main" id="{271FE9A2-E0D7-7D8B-7065-F8F2330E7928}"/>
                </a:ext>
              </a:extLst>
            </p:cNvPr>
            <p:cNvSpPr/>
            <p:nvPr/>
          </p:nvSpPr>
          <p:spPr>
            <a:xfrm>
              <a:off x="6161088" y="4676776"/>
              <a:ext cx="142875" cy="66675"/>
            </a:xfrm>
            <a:custGeom>
              <a:avLst/>
              <a:gdLst/>
              <a:ahLst/>
              <a:cxnLst/>
              <a:rect l="l" t="t" r="r" b="b"/>
              <a:pathLst>
                <a:path w="38" h="18" extrusionOk="0">
                  <a:moveTo>
                    <a:pt x="36" y="0"/>
                  </a:moveTo>
                  <a:cubicBezTo>
                    <a:pt x="37" y="2"/>
                    <a:pt x="38" y="4"/>
                    <a:pt x="38" y="6"/>
                  </a:cubicBezTo>
                  <a:cubicBezTo>
                    <a:pt x="38" y="9"/>
                    <a:pt x="37" y="13"/>
                    <a:pt x="34" y="15"/>
                  </a:cubicBezTo>
                  <a:cubicBezTo>
                    <a:pt x="32" y="17"/>
                    <a:pt x="31" y="18"/>
                    <a:pt x="26" y="18"/>
                  </a:cubicBezTo>
                  <a:cubicBezTo>
                    <a:pt x="21" y="17"/>
                    <a:pt x="0" y="0"/>
                    <a:pt x="0" y="0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57;p11">
              <a:extLst>
                <a:ext uri="{FF2B5EF4-FFF2-40B4-BE49-F238E27FC236}">
                  <a16:creationId xmlns:a16="http://schemas.microsoft.com/office/drawing/2014/main" id="{EB7AA97F-EB81-3BC5-2FDA-ADE41263D482}"/>
                </a:ext>
              </a:extLst>
            </p:cNvPr>
            <p:cNvSpPr/>
            <p:nvPr/>
          </p:nvSpPr>
          <p:spPr>
            <a:xfrm>
              <a:off x="6102351" y="4718051"/>
              <a:ext cx="138113" cy="71438"/>
            </a:xfrm>
            <a:custGeom>
              <a:avLst/>
              <a:gdLst/>
              <a:ahLst/>
              <a:cxnLst/>
              <a:rect l="l" t="t" r="r" b="b"/>
              <a:pathLst>
                <a:path w="37" h="19" extrusionOk="0">
                  <a:moveTo>
                    <a:pt x="36" y="4"/>
                  </a:moveTo>
                  <a:cubicBezTo>
                    <a:pt x="36" y="5"/>
                    <a:pt x="37" y="6"/>
                    <a:pt x="37" y="7"/>
                  </a:cubicBezTo>
                  <a:cubicBezTo>
                    <a:pt x="37" y="11"/>
                    <a:pt x="35" y="14"/>
                    <a:pt x="33" y="16"/>
                  </a:cubicBezTo>
                  <a:cubicBezTo>
                    <a:pt x="31" y="18"/>
                    <a:pt x="28" y="19"/>
                    <a:pt x="25" y="19"/>
                  </a:cubicBezTo>
                  <a:cubicBezTo>
                    <a:pt x="22" y="19"/>
                    <a:pt x="19" y="17"/>
                    <a:pt x="17" y="1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58;p11">
              <a:extLst>
                <a:ext uri="{FF2B5EF4-FFF2-40B4-BE49-F238E27FC236}">
                  <a16:creationId xmlns:a16="http://schemas.microsoft.com/office/drawing/2014/main" id="{3CA7FBAB-FA5B-6D1C-81ED-C2CD4CA09DDA}"/>
                </a:ext>
              </a:extLst>
            </p:cNvPr>
            <p:cNvSpPr/>
            <p:nvPr/>
          </p:nvSpPr>
          <p:spPr>
            <a:xfrm>
              <a:off x="6064251" y="4773613"/>
              <a:ext cx="104775" cy="57150"/>
            </a:xfrm>
            <a:custGeom>
              <a:avLst/>
              <a:gdLst/>
              <a:ahLst/>
              <a:cxnLst/>
              <a:rect l="l" t="t" r="r" b="b"/>
              <a:pathLst>
                <a:path w="28" h="15" extrusionOk="0">
                  <a:moveTo>
                    <a:pt x="27" y="0"/>
                  </a:moveTo>
                  <a:cubicBezTo>
                    <a:pt x="28" y="1"/>
                    <a:pt x="28" y="2"/>
                    <a:pt x="28" y="3"/>
                  </a:cubicBezTo>
                  <a:cubicBezTo>
                    <a:pt x="28" y="7"/>
                    <a:pt x="27" y="10"/>
                    <a:pt x="24" y="12"/>
                  </a:cubicBezTo>
                  <a:cubicBezTo>
                    <a:pt x="22" y="14"/>
                    <a:pt x="19" y="15"/>
                    <a:pt x="16" y="15"/>
                  </a:cubicBezTo>
                  <a:cubicBezTo>
                    <a:pt x="13" y="15"/>
                    <a:pt x="10" y="13"/>
                    <a:pt x="8" y="11"/>
                  </a:cubicBezTo>
                  <a:cubicBezTo>
                    <a:pt x="0" y="3"/>
                    <a:pt x="0" y="3"/>
                    <a:pt x="0" y="3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59;p11">
              <a:extLst>
                <a:ext uri="{FF2B5EF4-FFF2-40B4-BE49-F238E27FC236}">
                  <a16:creationId xmlns:a16="http://schemas.microsoft.com/office/drawing/2014/main" id="{284720F3-6371-86DC-B2FE-CA12EE4BE760}"/>
                </a:ext>
              </a:extLst>
            </p:cNvPr>
            <p:cNvSpPr/>
            <p:nvPr/>
          </p:nvSpPr>
          <p:spPr>
            <a:xfrm>
              <a:off x="5992813" y="4811713"/>
              <a:ext cx="96838" cy="22225"/>
            </a:xfrm>
            <a:custGeom>
              <a:avLst/>
              <a:gdLst/>
              <a:ahLst/>
              <a:cxnLst/>
              <a:rect l="l" t="t" r="r" b="b"/>
              <a:pathLst>
                <a:path w="26" h="6" extrusionOk="0">
                  <a:moveTo>
                    <a:pt x="26" y="0"/>
                  </a:moveTo>
                  <a:cubicBezTo>
                    <a:pt x="26" y="1"/>
                    <a:pt x="25" y="2"/>
                    <a:pt x="24" y="3"/>
                  </a:cubicBezTo>
                  <a:cubicBezTo>
                    <a:pt x="22" y="5"/>
                    <a:pt x="19" y="5"/>
                    <a:pt x="16" y="5"/>
                  </a:cubicBezTo>
                  <a:cubicBezTo>
                    <a:pt x="11" y="6"/>
                    <a:pt x="7" y="5"/>
                    <a:pt x="6" y="4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60;p11">
              <a:extLst>
                <a:ext uri="{FF2B5EF4-FFF2-40B4-BE49-F238E27FC236}">
                  <a16:creationId xmlns:a16="http://schemas.microsoft.com/office/drawing/2014/main" id="{FEAA159F-54F8-4E8A-251B-BF8E129CA8AB}"/>
                </a:ext>
              </a:extLst>
            </p:cNvPr>
            <p:cNvSpPr/>
            <p:nvPr/>
          </p:nvSpPr>
          <p:spPr>
            <a:xfrm>
              <a:off x="5981701" y="4875213"/>
              <a:ext cx="120650" cy="15875"/>
            </a:xfrm>
            <a:custGeom>
              <a:avLst/>
              <a:gdLst/>
              <a:ahLst/>
              <a:cxnLst/>
              <a:rect l="l" t="t" r="r" b="b"/>
              <a:pathLst>
                <a:path w="32" h="4" extrusionOk="0">
                  <a:moveTo>
                    <a:pt x="32" y="1"/>
                  </a:moveTo>
                  <a:cubicBezTo>
                    <a:pt x="29" y="2"/>
                    <a:pt x="25" y="2"/>
                    <a:pt x="22" y="3"/>
                  </a:cubicBezTo>
                  <a:cubicBezTo>
                    <a:pt x="12" y="4"/>
                    <a:pt x="3" y="2"/>
                    <a:pt x="0" y="0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61;p11">
              <a:extLst>
                <a:ext uri="{FF2B5EF4-FFF2-40B4-BE49-F238E27FC236}">
                  <a16:creationId xmlns:a16="http://schemas.microsoft.com/office/drawing/2014/main" id="{80B3C4C9-D22B-0193-4CE5-3DAE274340B0}"/>
                </a:ext>
              </a:extLst>
            </p:cNvPr>
            <p:cNvSpPr/>
            <p:nvPr/>
          </p:nvSpPr>
          <p:spPr>
            <a:xfrm>
              <a:off x="5797551" y="4641851"/>
              <a:ext cx="142875" cy="147638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16" y="35"/>
                  </a:moveTo>
                  <a:cubicBezTo>
                    <a:pt x="35" y="14"/>
                    <a:pt x="35" y="14"/>
                    <a:pt x="35" y="14"/>
                  </a:cubicBezTo>
                  <a:cubicBezTo>
                    <a:pt x="38" y="11"/>
                    <a:pt x="38" y="5"/>
                    <a:pt x="34" y="2"/>
                  </a:cubicBezTo>
                  <a:cubicBezTo>
                    <a:pt x="32" y="0"/>
                    <a:pt x="30" y="0"/>
                    <a:pt x="27" y="0"/>
                  </a:cubicBezTo>
                  <a:cubicBezTo>
                    <a:pt x="25" y="0"/>
                    <a:pt x="24" y="1"/>
                    <a:pt x="22" y="3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0" y="28"/>
                    <a:pt x="0" y="33"/>
                    <a:pt x="4" y="36"/>
                  </a:cubicBezTo>
                  <a:cubicBezTo>
                    <a:pt x="6" y="38"/>
                    <a:pt x="8" y="39"/>
                    <a:pt x="11" y="38"/>
                  </a:cubicBezTo>
                  <a:cubicBezTo>
                    <a:pt x="12" y="38"/>
                    <a:pt x="14" y="37"/>
                    <a:pt x="16" y="35"/>
                  </a:cubicBezTo>
                  <a:close/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62;p11">
              <a:extLst>
                <a:ext uri="{FF2B5EF4-FFF2-40B4-BE49-F238E27FC236}">
                  <a16:creationId xmlns:a16="http://schemas.microsoft.com/office/drawing/2014/main" id="{49420B11-F8C9-7953-5C05-01956233AAAF}"/>
                </a:ext>
              </a:extLst>
            </p:cNvPr>
            <p:cNvSpPr/>
            <p:nvPr/>
          </p:nvSpPr>
          <p:spPr>
            <a:xfrm>
              <a:off x="5857876" y="4676776"/>
              <a:ext cx="134938" cy="138113"/>
            </a:xfrm>
            <a:custGeom>
              <a:avLst/>
              <a:gdLst/>
              <a:ahLst/>
              <a:cxnLst/>
              <a:rect l="l" t="t" r="r" b="b"/>
              <a:pathLst>
                <a:path w="36" h="37" extrusionOk="0">
                  <a:moveTo>
                    <a:pt x="16" y="3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6" y="11"/>
                    <a:pt x="36" y="6"/>
                    <a:pt x="33" y="2"/>
                  </a:cubicBezTo>
                  <a:cubicBezTo>
                    <a:pt x="31" y="1"/>
                    <a:pt x="28" y="0"/>
                    <a:pt x="26" y="0"/>
                  </a:cubicBezTo>
                  <a:cubicBezTo>
                    <a:pt x="24" y="1"/>
                    <a:pt x="22" y="2"/>
                    <a:pt x="21" y="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6"/>
                    <a:pt x="0" y="31"/>
                    <a:pt x="4" y="35"/>
                  </a:cubicBezTo>
                  <a:cubicBezTo>
                    <a:pt x="5" y="36"/>
                    <a:pt x="8" y="37"/>
                    <a:pt x="10" y="37"/>
                  </a:cubicBezTo>
                  <a:cubicBezTo>
                    <a:pt x="12" y="36"/>
                    <a:pt x="14" y="35"/>
                    <a:pt x="16" y="34"/>
                  </a:cubicBezTo>
                  <a:close/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63;p11">
              <a:extLst>
                <a:ext uri="{FF2B5EF4-FFF2-40B4-BE49-F238E27FC236}">
                  <a16:creationId xmlns:a16="http://schemas.microsoft.com/office/drawing/2014/main" id="{F5E4D1BB-50B2-F191-C172-3A966A501CDE}"/>
                </a:ext>
              </a:extLst>
            </p:cNvPr>
            <p:cNvSpPr/>
            <p:nvPr/>
          </p:nvSpPr>
          <p:spPr>
            <a:xfrm>
              <a:off x="5921376" y="4732338"/>
              <a:ext cx="109538" cy="109538"/>
            </a:xfrm>
            <a:custGeom>
              <a:avLst/>
              <a:gdLst/>
              <a:ahLst/>
              <a:cxnLst/>
              <a:rect l="l" t="t" r="r" b="b"/>
              <a:pathLst>
                <a:path w="29" h="29" extrusionOk="0">
                  <a:moveTo>
                    <a:pt x="23" y="17"/>
                  </a:moveTo>
                  <a:cubicBezTo>
                    <a:pt x="25" y="14"/>
                    <a:pt x="25" y="14"/>
                    <a:pt x="25" y="14"/>
                  </a:cubicBezTo>
                  <a:cubicBezTo>
                    <a:pt x="29" y="11"/>
                    <a:pt x="28" y="5"/>
                    <a:pt x="25" y="2"/>
                  </a:cubicBezTo>
                  <a:cubicBezTo>
                    <a:pt x="23" y="1"/>
                    <a:pt x="20" y="0"/>
                    <a:pt x="18" y="0"/>
                  </a:cubicBezTo>
                  <a:cubicBezTo>
                    <a:pt x="16" y="1"/>
                    <a:pt x="14" y="2"/>
                    <a:pt x="13" y="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18"/>
                    <a:pt x="0" y="23"/>
                    <a:pt x="3" y="26"/>
                  </a:cubicBezTo>
                  <a:cubicBezTo>
                    <a:pt x="5" y="28"/>
                    <a:pt x="8" y="29"/>
                    <a:pt x="10" y="28"/>
                  </a:cubicBezTo>
                  <a:cubicBezTo>
                    <a:pt x="12" y="28"/>
                    <a:pt x="14" y="27"/>
                    <a:pt x="15" y="26"/>
                  </a:cubicBezTo>
                  <a:lnTo>
                    <a:pt x="23" y="17"/>
                  </a:lnTo>
                  <a:close/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64;p11">
              <a:extLst>
                <a:ext uri="{FF2B5EF4-FFF2-40B4-BE49-F238E27FC236}">
                  <a16:creationId xmlns:a16="http://schemas.microsoft.com/office/drawing/2014/main" id="{F976852D-6DA6-3AFB-A355-4AC9A9700F53}"/>
                </a:ext>
              </a:extLst>
            </p:cNvPr>
            <p:cNvSpPr/>
            <p:nvPr/>
          </p:nvSpPr>
          <p:spPr>
            <a:xfrm>
              <a:off x="6248401" y="4248151"/>
              <a:ext cx="330200" cy="368300"/>
            </a:xfrm>
            <a:custGeom>
              <a:avLst/>
              <a:gdLst/>
              <a:ahLst/>
              <a:cxnLst/>
              <a:rect l="l" t="t" r="r" b="b"/>
              <a:pathLst>
                <a:path w="88" h="98" extrusionOk="0">
                  <a:moveTo>
                    <a:pt x="48" y="0"/>
                  </a:moveTo>
                  <a:cubicBezTo>
                    <a:pt x="30" y="10"/>
                    <a:pt x="4" y="23"/>
                    <a:pt x="0" y="26"/>
                  </a:cubicBezTo>
                  <a:cubicBezTo>
                    <a:pt x="3" y="32"/>
                    <a:pt x="20" y="59"/>
                    <a:pt x="40" y="94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88" y="75"/>
                    <a:pt x="88" y="75"/>
                    <a:pt x="88" y="75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65;p11">
              <a:extLst>
                <a:ext uri="{FF2B5EF4-FFF2-40B4-BE49-F238E27FC236}">
                  <a16:creationId xmlns:a16="http://schemas.microsoft.com/office/drawing/2014/main" id="{5F5B7158-300E-B8BC-9786-CE59FF3D3C75}"/>
                </a:ext>
              </a:extLst>
            </p:cNvPr>
            <p:cNvSpPr/>
            <p:nvPr/>
          </p:nvSpPr>
          <p:spPr>
            <a:xfrm>
              <a:off x="5816601" y="4349751"/>
              <a:ext cx="481013" cy="327025"/>
            </a:xfrm>
            <a:custGeom>
              <a:avLst/>
              <a:gdLst/>
              <a:ahLst/>
              <a:cxnLst/>
              <a:rect l="l" t="t" r="r" b="b"/>
              <a:pathLst>
                <a:path w="128" h="87" extrusionOk="0">
                  <a:moveTo>
                    <a:pt x="121" y="9"/>
                  </a:moveTo>
                  <a:cubicBezTo>
                    <a:pt x="98" y="0"/>
                    <a:pt x="87" y="13"/>
                    <a:pt x="73" y="13"/>
                  </a:cubicBezTo>
                  <a:cubicBezTo>
                    <a:pt x="67" y="13"/>
                    <a:pt x="63" y="14"/>
                    <a:pt x="60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58" y="14"/>
                    <a:pt x="57" y="14"/>
                    <a:pt x="56" y="15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0" y="43"/>
                    <a:pt x="18" y="56"/>
                    <a:pt x="24" y="55"/>
                  </a:cubicBezTo>
                  <a:cubicBezTo>
                    <a:pt x="30" y="54"/>
                    <a:pt x="45" y="48"/>
                    <a:pt x="55" y="43"/>
                  </a:cubicBezTo>
                  <a:cubicBezTo>
                    <a:pt x="61" y="41"/>
                    <a:pt x="68" y="42"/>
                    <a:pt x="73" y="46"/>
                  </a:cubicBezTo>
                  <a:cubicBezTo>
                    <a:pt x="90" y="58"/>
                    <a:pt x="125" y="84"/>
                    <a:pt x="128" y="87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66;p11">
              <a:extLst>
                <a:ext uri="{FF2B5EF4-FFF2-40B4-BE49-F238E27FC236}">
                  <a16:creationId xmlns:a16="http://schemas.microsoft.com/office/drawing/2014/main" id="{BCCED0C5-A3B1-6471-CF21-179A5ADCE9CF}"/>
                </a:ext>
              </a:extLst>
            </p:cNvPr>
            <p:cNvSpPr/>
            <p:nvPr/>
          </p:nvSpPr>
          <p:spPr>
            <a:xfrm>
              <a:off x="6297613" y="4586288"/>
              <a:ext cx="93663" cy="90488"/>
            </a:xfrm>
            <a:custGeom>
              <a:avLst/>
              <a:gdLst/>
              <a:ahLst/>
              <a:cxnLst/>
              <a:rect l="l" t="t" r="r" b="b"/>
              <a:pathLst>
                <a:path w="25" h="24" extrusionOk="0">
                  <a:moveTo>
                    <a:pt x="0" y="24"/>
                  </a:moveTo>
                  <a:cubicBezTo>
                    <a:pt x="3" y="23"/>
                    <a:pt x="6" y="18"/>
                    <a:pt x="8" y="14"/>
                  </a:cubicBezTo>
                  <a:cubicBezTo>
                    <a:pt x="10" y="11"/>
                    <a:pt x="11" y="9"/>
                    <a:pt x="12" y="9"/>
                  </a:cubicBezTo>
                  <a:cubicBezTo>
                    <a:pt x="14" y="7"/>
                    <a:pt x="22" y="2"/>
                    <a:pt x="25" y="0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8" name="Google Shape;167;p11">
              <a:extLst>
                <a:ext uri="{FF2B5EF4-FFF2-40B4-BE49-F238E27FC236}">
                  <a16:creationId xmlns:a16="http://schemas.microsoft.com/office/drawing/2014/main" id="{D46E3595-F966-BD6D-55F8-1621A4EAA07C}"/>
                </a:ext>
              </a:extLst>
            </p:cNvPr>
            <p:cNvCxnSpPr/>
            <p:nvPr/>
          </p:nvCxnSpPr>
          <p:spPr>
            <a:xfrm>
              <a:off x="5786438" y="4668838"/>
              <a:ext cx="0" cy="0"/>
            </a:xfrm>
            <a:prstGeom prst="straightConnector1">
              <a:avLst/>
            </a:pr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9" name="Google Shape;168;p11">
              <a:extLst>
                <a:ext uri="{FF2B5EF4-FFF2-40B4-BE49-F238E27FC236}">
                  <a16:creationId xmlns:a16="http://schemas.microsoft.com/office/drawing/2014/main" id="{B12B7224-B07D-9E82-2F95-C1C20672D4FD}"/>
                </a:ext>
              </a:extLst>
            </p:cNvPr>
            <p:cNvSpPr/>
            <p:nvPr/>
          </p:nvSpPr>
          <p:spPr>
            <a:xfrm>
              <a:off x="5519738" y="4248151"/>
              <a:ext cx="368300" cy="390525"/>
            </a:xfrm>
            <a:custGeom>
              <a:avLst/>
              <a:gdLst/>
              <a:ahLst/>
              <a:cxnLst/>
              <a:rect l="l" t="t" r="r" b="b"/>
              <a:pathLst>
                <a:path w="232" h="246" extrusionOk="0">
                  <a:moveTo>
                    <a:pt x="0" y="168"/>
                  </a:moveTo>
                  <a:lnTo>
                    <a:pt x="97" y="246"/>
                  </a:lnTo>
                  <a:lnTo>
                    <a:pt x="232" y="76"/>
                  </a:lnTo>
                  <a:lnTo>
                    <a:pt x="137" y="0"/>
                  </a:ln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169;p11">
              <a:extLst>
                <a:ext uri="{FF2B5EF4-FFF2-40B4-BE49-F238E27FC236}">
                  <a16:creationId xmlns:a16="http://schemas.microsoft.com/office/drawing/2014/main" id="{2C21E7D0-F136-BAC3-E888-4E1902F5B313}"/>
                </a:ext>
              </a:extLst>
            </p:cNvPr>
            <p:cNvSpPr/>
            <p:nvPr/>
          </p:nvSpPr>
          <p:spPr>
            <a:xfrm>
              <a:off x="5688013" y="4619626"/>
              <a:ext cx="87313" cy="57150"/>
            </a:xfrm>
            <a:custGeom>
              <a:avLst/>
              <a:gdLst/>
              <a:ahLst/>
              <a:cxnLst/>
              <a:rect l="l" t="t" r="r" b="b"/>
              <a:pathLst>
                <a:path w="23" h="15" extrusionOk="0">
                  <a:moveTo>
                    <a:pt x="23" y="15"/>
                  </a:moveTo>
                  <a:cubicBezTo>
                    <a:pt x="23" y="15"/>
                    <a:pt x="11" y="9"/>
                    <a:pt x="0" y="0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70;p11">
              <a:extLst>
                <a:ext uri="{FF2B5EF4-FFF2-40B4-BE49-F238E27FC236}">
                  <a16:creationId xmlns:a16="http://schemas.microsoft.com/office/drawing/2014/main" id="{AE9574F3-142D-C839-2DC9-8D88A04CDC4C}"/>
                </a:ext>
              </a:extLst>
            </p:cNvPr>
            <p:cNvSpPr/>
            <p:nvPr/>
          </p:nvSpPr>
          <p:spPr>
            <a:xfrm>
              <a:off x="5868988" y="4391026"/>
              <a:ext cx="104775" cy="41275"/>
            </a:xfrm>
            <a:custGeom>
              <a:avLst/>
              <a:gdLst/>
              <a:ahLst/>
              <a:cxnLst/>
              <a:rect l="l" t="t" r="r" b="b"/>
              <a:pathLst>
                <a:path w="28" h="11" extrusionOk="0">
                  <a:moveTo>
                    <a:pt x="28" y="11"/>
                  </a:moveTo>
                  <a:cubicBezTo>
                    <a:pt x="23" y="8"/>
                    <a:pt x="11" y="3"/>
                    <a:pt x="0" y="0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171;p11">
              <a:extLst>
                <a:ext uri="{FF2B5EF4-FFF2-40B4-BE49-F238E27FC236}">
                  <a16:creationId xmlns:a16="http://schemas.microsoft.com/office/drawing/2014/main" id="{B5678F76-1337-BC7F-A24E-90C77B66E432}"/>
                </a:ext>
              </a:extLst>
            </p:cNvPr>
            <p:cNvSpPr/>
            <p:nvPr/>
          </p:nvSpPr>
          <p:spPr>
            <a:xfrm>
              <a:off x="5632450" y="4495801"/>
              <a:ext cx="55500" cy="57300"/>
            </a:xfrm>
            <a:prstGeom prst="ellipse">
              <a:avLst/>
            </a:pr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  <a:buSzPts val="1800"/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172;p11">
              <a:extLst>
                <a:ext uri="{FF2B5EF4-FFF2-40B4-BE49-F238E27FC236}">
                  <a16:creationId xmlns:a16="http://schemas.microsoft.com/office/drawing/2014/main" id="{5ED960D6-8903-BA64-F475-807FC0AEEFC1}"/>
                </a:ext>
              </a:extLst>
            </p:cNvPr>
            <p:cNvSpPr/>
            <p:nvPr/>
          </p:nvSpPr>
          <p:spPr>
            <a:xfrm>
              <a:off x="6416675" y="4495801"/>
              <a:ext cx="57300" cy="57300"/>
            </a:xfrm>
            <a:prstGeom prst="ellipse">
              <a:avLst/>
            </a:pr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  <a:buSzPts val="1800"/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4" name="Google Shape;173;p11">
              <a:extLst>
                <a:ext uri="{FF2B5EF4-FFF2-40B4-BE49-F238E27FC236}">
                  <a16:creationId xmlns:a16="http://schemas.microsoft.com/office/drawing/2014/main" id="{ED01FBAA-A7E6-6EC0-0435-8427A892BE50}"/>
                </a:ext>
              </a:extLst>
            </p:cNvPr>
            <p:cNvCxnSpPr/>
            <p:nvPr/>
          </p:nvCxnSpPr>
          <p:spPr>
            <a:xfrm rot="10800000" flipH="1">
              <a:off x="6303963" y="4322888"/>
              <a:ext cx="63600" cy="34800"/>
            </a:xfrm>
            <a:prstGeom prst="straightConnector1">
              <a:avLst/>
            </a:pr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5" name="Google Shape;174;p11">
              <a:extLst>
                <a:ext uri="{FF2B5EF4-FFF2-40B4-BE49-F238E27FC236}">
                  <a16:creationId xmlns:a16="http://schemas.microsoft.com/office/drawing/2014/main" id="{015BFB1B-39EB-2D21-55A1-19882CB480D3}"/>
                </a:ext>
              </a:extLst>
            </p:cNvPr>
            <p:cNvCxnSpPr/>
            <p:nvPr/>
          </p:nvCxnSpPr>
          <p:spPr>
            <a:xfrm rot="10800000" flipH="1">
              <a:off x="6394450" y="4300676"/>
              <a:ext cx="15900" cy="7800"/>
            </a:xfrm>
            <a:prstGeom prst="straightConnector1">
              <a:avLst/>
            </a:pr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6" name="Google Shape;175;p11">
              <a:extLst>
                <a:ext uri="{FF2B5EF4-FFF2-40B4-BE49-F238E27FC236}">
                  <a16:creationId xmlns:a16="http://schemas.microsoft.com/office/drawing/2014/main" id="{577DA513-83E5-A702-B06C-67D51E24BE3C}"/>
                </a:ext>
              </a:extLst>
            </p:cNvPr>
            <p:cNvCxnSpPr/>
            <p:nvPr/>
          </p:nvCxnSpPr>
          <p:spPr>
            <a:xfrm flipH="1">
              <a:off x="5745213" y="4383088"/>
              <a:ext cx="82500" cy="101700"/>
            </a:xfrm>
            <a:prstGeom prst="straightConnector1">
              <a:avLst/>
            </a:pr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Marcador de número de diapositiva 3">
            <a:extLst>
              <a:ext uri="{FF2B5EF4-FFF2-40B4-BE49-F238E27FC236}">
                <a16:creationId xmlns:a16="http://schemas.microsoft.com/office/drawing/2014/main" id="{D188E6CE-48B0-7431-FCF0-D216E09BA0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1788" y="9493250"/>
            <a:ext cx="788987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45844" tIns="72897" rIns="145844" bIns="72897" anchor="ctr"/>
          <a:lstStyle>
            <a:lvl1pPr defTabSz="728663">
              <a:lnSpc>
                <a:spcPct val="90000"/>
              </a:lnSpc>
              <a:spcBef>
                <a:spcPts val="1463"/>
              </a:spcBef>
              <a:buFont typeface="Arial" panose="020B0604020202020204" pitchFamily="34" charset="0"/>
              <a:buChar char="•"/>
              <a:defRPr sz="4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28663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35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457325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9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185988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914650" indent="-334963" defTabSz="728663">
              <a:lnSpc>
                <a:spcPct val="90000"/>
              </a:lnSpc>
              <a:spcBef>
                <a:spcPts val="738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3718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8290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2862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743450" indent="-334963" defTabSz="728663" eaLnBrk="0" fontAlgn="base" hangingPunct="0">
              <a:lnSpc>
                <a:spcPct val="90000"/>
              </a:lnSpc>
              <a:spcBef>
                <a:spcPts val="7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D04DB751-0823-A441-814C-607891EE8FF8}" type="slidenum">
              <a:rPr lang="es-MX" altLang="es-MX" sz="1600" b="1">
                <a:solidFill>
                  <a:srgbClr val="7F7F7F"/>
                </a:solidFill>
                <a:latin typeface="Montserrat" pitchFamily="2" charset="77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es-MX" altLang="es-MX" sz="1600" b="1">
              <a:solidFill>
                <a:srgbClr val="7F7F7F"/>
              </a:solidFill>
              <a:latin typeface="Montserrat" pitchFamily="2" charset="77"/>
            </a:endParaRPr>
          </a:p>
        </p:txBody>
      </p:sp>
      <p:sp>
        <p:nvSpPr>
          <p:cNvPr id="30723" name="Google Shape;482;p25">
            <a:extLst>
              <a:ext uri="{FF2B5EF4-FFF2-40B4-BE49-F238E27FC236}">
                <a16:creationId xmlns:a16="http://schemas.microsoft.com/office/drawing/2014/main" id="{B6429E12-1C05-7129-F26E-A6A016BBE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450850" y="382588"/>
            <a:ext cx="6753225" cy="674687"/>
          </a:xfrm>
        </p:spPr>
        <p:txBody>
          <a:bodyPr lIns="111575" tIns="55772" rIns="111575" bIns="55772" anchor="b">
            <a:normAutofit/>
          </a:bodyPr>
          <a:lstStyle/>
          <a:p>
            <a:pPr eaLnBrk="1" hangingPunct="1">
              <a:defRPr/>
            </a:pPr>
            <a:r>
              <a:rPr lang="es-MX" altLang="es-MX" sz="4000" dirty="0">
                <a:solidFill>
                  <a:srgbClr val="245C4F"/>
                </a:solidFill>
              </a:rPr>
              <a:t>III. Proyecto de Acuerdo</a:t>
            </a:r>
          </a:p>
        </p:txBody>
      </p:sp>
      <p:sp>
        <p:nvSpPr>
          <p:cNvPr id="30725" name="Rectángulo 7">
            <a:extLst>
              <a:ext uri="{FF2B5EF4-FFF2-40B4-BE49-F238E27FC236}">
                <a16:creationId xmlns:a16="http://schemas.microsoft.com/office/drawing/2014/main" id="{2A9B0BE6-9C34-DF9C-582A-67DA95D36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1424107"/>
            <a:ext cx="14639924" cy="3323987"/>
          </a:xfrm>
          <a:prstGeom prst="rect">
            <a:avLst/>
          </a:prstGeom>
          <a:solidFill>
            <a:srgbClr val="DECEAD">
              <a:alpha val="60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 eaLnBrk="1" hangingPunct="1"/>
            <a:r>
              <a:rPr lang="es-MX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Segundo. </a:t>
            </a:r>
            <a:r>
              <a:rPr lang="es-ES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Tomar conocimiento d</a:t>
            </a:r>
            <a:r>
              <a:rPr lang="es-MX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el desistimiento de Banco del Bienestar de ocupar cuatro superficies institucionales autorizadas, respectivamente, por este Consejo Técnico mediante Acuerdos ACDO.AS2.HCT.080223/27.P.DA </a:t>
            </a:r>
            <a:r>
              <a:rPr lang="es-ES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y </a:t>
            </a:r>
            <a:r>
              <a:rPr lang="es-MX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ACDO.AS2.HCT.280223/30.P.DA</a:t>
            </a:r>
            <a:r>
              <a:rPr lang="es-ES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, dictados en sesiones celebradas los días 8 y 28 de febrero de 2023 </a:t>
            </a:r>
            <a:r>
              <a:rPr lang="es-MX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para la instalación de sucursales de esa institución de banca de desarrollo, ubicadas en: 1) Carretera Federal Naucalpan - Huixquilucan No. Km. 14.5, Pueblo Ejido San Cristóbal paraje El Trejo C.P. 52760, municipio de Huixquilucan, Estado de México</a:t>
            </a:r>
            <a:r>
              <a:rPr lang="es-ES_tradnl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; 2) Avenida Ruiz Cortínez, Cerezo, Cerrada Cerezo y de la Rosa </a:t>
            </a:r>
            <a:r>
              <a:rPr lang="es-MX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Sin Número</a:t>
            </a:r>
            <a:r>
              <a:rPr lang="es-ES_tradnl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, Colonia Moderna C.P. 64530, </a:t>
            </a:r>
            <a:r>
              <a:rPr lang="es-MX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m</a:t>
            </a:r>
            <a:r>
              <a:rPr lang="es-ES_tradnl" altLang="es-MX" sz="2100" b="1" dirty="0" err="1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unicipio</a:t>
            </a:r>
            <a:r>
              <a:rPr lang="es-ES_tradnl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 Monterrey, Nuevo León; 3) </a:t>
            </a:r>
            <a:r>
              <a:rPr lang="es-MX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Libramiento </a:t>
            </a:r>
            <a:r>
              <a:rPr lang="es-MX" altLang="es-MX" sz="2100" b="1" dirty="0" err="1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Cobach</a:t>
            </a:r>
            <a:r>
              <a:rPr lang="es-MX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 No. 136, Colonia Santa María Dos, C.P. 79930, municipio </a:t>
            </a:r>
            <a:r>
              <a:rPr lang="es-MX" altLang="es-MX" sz="2100" b="1" dirty="0" err="1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Axtla</a:t>
            </a:r>
            <a:r>
              <a:rPr lang="es-MX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 de Terrazas, San Luis Potosí</a:t>
            </a:r>
            <a:r>
              <a:rPr lang="es-ES_tradnl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 y; 4) </a:t>
            </a:r>
            <a:r>
              <a:rPr lang="es-MX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Calle Ignacio Allende Sin Número, Colonia Centro, C.P. 36890, Localidad de Pueblo Nuevo, municipio Pueblo Nuevo, Guanajuato.</a:t>
            </a:r>
          </a:p>
        </p:txBody>
      </p:sp>
      <p:sp>
        <p:nvSpPr>
          <p:cNvPr id="30726" name="Rectángulo 7">
            <a:extLst>
              <a:ext uri="{FF2B5EF4-FFF2-40B4-BE49-F238E27FC236}">
                <a16:creationId xmlns:a16="http://schemas.microsoft.com/office/drawing/2014/main" id="{1F67A0C3-6981-0D8D-AB3B-3E3FFDD5E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4981456"/>
            <a:ext cx="14639925" cy="3647152"/>
          </a:xfrm>
          <a:prstGeom prst="rect">
            <a:avLst/>
          </a:prstGeom>
          <a:solidFill>
            <a:srgbClr val="DECEAD">
              <a:alpha val="60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 eaLnBrk="1" hangingPunct="1"/>
            <a:r>
              <a:rPr lang="es-MX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Tercero. La Dirección de Administración, a través de la Coordinación de Conservación y Servicios Generales, deberá continuar informando anualmente, en el primer trimestre de cada año los avances y el estatus del otorgamiento de espacios físicos institucionales aprobados, para la instalación de Sucursales Bancarias del Banco del Bienestar de conformidad con los Acuerdos ACDO.AS2.HCT.050220/56.P.DA, ACDO.AS2.HCT.210420/127.P.DA, ACDO.SA2.HCT.270520/153.P.DA, ACDO.SA2.HCT.220720/195.P.DA, ACDO.SA2.HCT.271021/284.P.DA, ACDO.SA2.HCT.250522/148.P.DA, ACDO.AS2.HCT.080223/27.P.DA,</a:t>
            </a:r>
            <a:r>
              <a:rPr lang="es-ES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s-MX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ACDO.AS2.HCT.280223/30.P.DA, </a:t>
            </a:r>
            <a:r>
              <a:rPr lang="es-MX" altLang="es-MX" sz="2100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ACDO.AS2.HCT.280323/71.P.DA, y ACDO.AS2.HCT.290823/213.P.DA </a:t>
            </a:r>
            <a:r>
              <a:rPr lang="es-MX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dictados en sesiones celebradas los días 5 de febrero, 21 de abril, 27 de mayo y 22 de julio de 2020, 27 de octubre de 2021 y 25 de mayo de 2022, </a:t>
            </a:r>
            <a:r>
              <a:rPr lang="es-MX" altLang="es-MX" sz="2100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8 y 28 de febrero, 28 de marzo y 29 de agosto de 2023, </a:t>
            </a:r>
            <a:r>
              <a:rPr lang="es-MX" altLang="es-MX" sz="2100" b="1" dirty="0">
                <a:latin typeface="Montserrat SemiBold" pitchFamily="2" charset="77"/>
                <a:ea typeface="Arial Unicode MS" panose="020B0604020202020204" pitchFamily="34" charset="-128"/>
                <a:cs typeface="Arial Unicode MS" panose="020B0604020202020204" pitchFamily="34" charset="-128"/>
              </a:rPr>
              <a:t>respectivamente y subsiguientes que vayan siendo emitidos con relación a las solicitudes de espacios que requiera Banco del Bienestar.”</a:t>
            </a:r>
          </a:p>
        </p:txBody>
      </p:sp>
      <p:grpSp>
        <p:nvGrpSpPr>
          <p:cNvPr id="2" name="Google Shape;154;p11">
            <a:extLst>
              <a:ext uri="{FF2B5EF4-FFF2-40B4-BE49-F238E27FC236}">
                <a16:creationId xmlns:a16="http://schemas.microsoft.com/office/drawing/2014/main" id="{64BBC9D3-33C2-9483-99D9-458F29F3AB7C}"/>
              </a:ext>
            </a:extLst>
          </p:cNvPr>
          <p:cNvGrpSpPr/>
          <p:nvPr/>
        </p:nvGrpSpPr>
        <p:grpSpPr>
          <a:xfrm>
            <a:off x="7163493" y="338557"/>
            <a:ext cx="802903" cy="802869"/>
            <a:chOff x="5519738" y="4248151"/>
            <a:chExt cx="1058863" cy="642937"/>
          </a:xfrm>
        </p:grpSpPr>
        <p:sp>
          <p:nvSpPr>
            <p:cNvPr id="3" name="Google Shape;155;p11">
              <a:extLst>
                <a:ext uri="{FF2B5EF4-FFF2-40B4-BE49-F238E27FC236}">
                  <a16:creationId xmlns:a16="http://schemas.microsoft.com/office/drawing/2014/main" id="{474EFD5C-4910-CF31-4646-FC7421BE3A45}"/>
                </a:ext>
              </a:extLst>
            </p:cNvPr>
            <p:cNvSpPr/>
            <p:nvPr/>
          </p:nvSpPr>
          <p:spPr>
            <a:xfrm>
              <a:off x="5756276" y="4627563"/>
              <a:ext cx="107950" cy="112713"/>
            </a:xfrm>
            <a:custGeom>
              <a:avLst/>
              <a:gdLst/>
              <a:ahLst/>
              <a:cxnLst/>
              <a:rect l="l" t="t" r="r" b="b"/>
              <a:pathLst>
                <a:path w="29" h="30" extrusionOk="0">
                  <a:moveTo>
                    <a:pt x="10" y="30"/>
                  </a:moveTo>
                  <a:cubicBezTo>
                    <a:pt x="8" y="30"/>
                    <a:pt x="5" y="29"/>
                    <a:pt x="3" y="27"/>
                  </a:cubicBezTo>
                  <a:cubicBezTo>
                    <a:pt x="2" y="26"/>
                    <a:pt x="1" y="24"/>
                    <a:pt x="1" y="22"/>
                  </a:cubicBezTo>
                  <a:cubicBezTo>
                    <a:pt x="0" y="19"/>
                    <a:pt x="1" y="17"/>
                    <a:pt x="3" y="16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5" y="2"/>
                    <a:pt x="17" y="1"/>
                    <a:pt x="19" y="1"/>
                  </a:cubicBezTo>
                  <a:cubicBezTo>
                    <a:pt x="21" y="0"/>
                    <a:pt x="24" y="1"/>
                    <a:pt x="26" y="3"/>
                  </a:cubicBezTo>
                  <a:cubicBezTo>
                    <a:pt x="27" y="4"/>
                    <a:pt x="28" y="6"/>
                    <a:pt x="28" y="9"/>
                  </a:cubicBezTo>
                  <a:cubicBezTo>
                    <a:pt x="29" y="11"/>
                    <a:pt x="28" y="13"/>
                    <a:pt x="26" y="15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8"/>
                    <a:pt x="12" y="29"/>
                    <a:pt x="10" y="30"/>
                  </a:cubicBezTo>
                  <a:close/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Google Shape;156;p11">
              <a:extLst>
                <a:ext uri="{FF2B5EF4-FFF2-40B4-BE49-F238E27FC236}">
                  <a16:creationId xmlns:a16="http://schemas.microsoft.com/office/drawing/2014/main" id="{A1764384-9A86-5616-FB51-900138B6B09F}"/>
                </a:ext>
              </a:extLst>
            </p:cNvPr>
            <p:cNvSpPr/>
            <p:nvPr/>
          </p:nvSpPr>
          <p:spPr>
            <a:xfrm>
              <a:off x="6161088" y="4676776"/>
              <a:ext cx="142875" cy="66675"/>
            </a:xfrm>
            <a:custGeom>
              <a:avLst/>
              <a:gdLst/>
              <a:ahLst/>
              <a:cxnLst/>
              <a:rect l="l" t="t" r="r" b="b"/>
              <a:pathLst>
                <a:path w="38" h="18" extrusionOk="0">
                  <a:moveTo>
                    <a:pt x="36" y="0"/>
                  </a:moveTo>
                  <a:cubicBezTo>
                    <a:pt x="37" y="2"/>
                    <a:pt x="38" y="4"/>
                    <a:pt x="38" y="6"/>
                  </a:cubicBezTo>
                  <a:cubicBezTo>
                    <a:pt x="38" y="9"/>
                    <a:pt x="37" y="13"/>
                    <a:pt x="34" y="15"/>
                  </a:cubicBezTo>
                  <a:cubicBezTo>
                    <a:pt x="32" y="17"/>
                    <a:pt x="31" y="18"/>
                    <a:pt x="26" y="18"/>
                  </a:cubicBezTo>
                  <a:cubicBezTo>
                    <a:pt x="21" y="17"/>
                    <a:pt x="0" y="0"/>
                    <a:pt x="0" y="0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157;p11">
              <a:extLst>
                <a:ext uri="{FF2B5EF4-FFF2-40B4-BE49-F238E27FC236}">
                  <a16:creationId xmlns:a16="http://schemas.microsoft.com/office/drawing/2014/main" id="{3E7CD4F5-EAD0-1165-1C67-3D939FD47735}"/>
                </a:ext>
              </a:extLst>
            </p:cNvPr>
            <p:cNvSpPr/>
            <p:nvPr/>
          </p:nvSpPr>
          <p:spPr>
            <a:xfrm>
              <a:off x="6102351" y="4718051"/>
              <a:ext cx="138113" cy="71438"/>
            </a:xfrm>
            <a:custGeom>
              <a:avLst/>
              <a:gdLst/>
              <a:ahLst/>
              <a:cxnLst/>
              <a:rect l="l" t="t" r="r" b="b"/>
              <a:pathLst>
                <a:path w="37" h="19" extrusionOk="0">
                  <a:moveTo>
                    <a:pt x="36" y="4"/>
                  </a:moveTo>
                  <a:cubicBezTo>
                    <a:pt x="36" y="5"/>
                    <a:pt x="37" y="6"/>
                    <a:pt x="37" y="7"/>
                  </a:cubicBezTo>
                  <a:cubicBezTo>
                    <a:pt x="37" y="11"/>
                    <a:pt x="35" y="14"/>
                    <a:pt x="33" y="16"/>
                  </a:cubicBezTo>
                  <a:cubicBezTo>
                    <a:pt x="31" y="18"/>
                    <a:pt x="28" y="19"/>
                    <a:pt x="25" y="19"/>
                  </a:cubicBezTo>
                  <a:cubicBezTo>
                    <a:pt x="22" y="19"/>
                    <a:pt x="19" y="17"/>
                    <a:pt x="17" y="1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158;p11">
              <a:extLst>
                <a:ext uri="{FF2B5EF4-FFF2-40B4-BE49-F238E27FC236}">
                  <a16:creationId xmlns:a16="http://schemas.microsoft.com/office/drawing/2014/main" id="{CEC1129F-6BC2-4A55-4747-C1CE6BEF863F}"/>
                </a:ext>
              </a:extLst>
            </p:cNvPr>
            <p:cNvSpPr/>
            <p:nvPr/>
          </p:nvSpPr>
          <p:spPr>
            <a:xfrm>
              <a:off x="6064251" y="4773613"/>
              <a:ext cx="104775" cy="57150"/>
            </a:xfrm>
            <a:custGeom>
              <a:avLst/>
              <a:gdLst/>
              <a:ahLst/>
              <a:cxnLst/>
              <a:rect l="l" t="t" r="r" b="b"/>
              <a:pathLst>
                <a:path w="28" h="15" extrusionOk="0">
                  <a:moveTo>
                    <a:pt x="27" y="0"/>
                  </a:moveTo>
                  <a:cubicBezTo>
                    <a:pt x="28" y="1"/>
                    <a:pt x="28" y="2"/>
                    <a:pt x="28" y="3"/>
                  </a:cubicBezTo>
                  <a:cubicBezTo>
                    <a:pt x="28" y="7"/>
                    <a:pt x="27" y="10"/>
                    <a:pt x="24" y="12"/>
                  </a:cubicBezTo>
                  <a:cubicBezTo>
                    <a:pt x="22" y="14"/>
                    <a:pt x="19" y="15"/>
                    <a:pt x="16" y="15"/>
                  </a:cubicBezTo>
                  <a:cubicBezTo>
                    <a:pt x="13" y="15"/>
                    <a:pt x="10" y="13"/>
                    <a:pt x="8" y="11"/>
                  </a:cubicBezTo>
                  <a:cubicBezTo>
                    <a:pt x="0" y="3"/>
                    <a:pt x="0" y="3"/>
                    <a:pt x="0" y="3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59;p11">
              <a:extLst>
                <a:ext uri="{FF2B5EF4-FFF2-40B4-BE49-F238E27FC236}">
                  <a16:creationId xmlns:a16="http://schemas.microsoft.com/office/drawing/2014/main" id="{2804A978-8037-8922-46B7-77B6A14D54F4}"/>
                </a:ext>
              </a:extLst>
            </p:cNvPr>
            <p:cNvSpPr/>
            <p:nvPr/>
          </p:nvSpPr>
          <p:spPr>
            <a:xfrm>
              <a:off x="5992813" y="4811713"/>
              <a:ext cx="96838" cy="22225"/>
            </a:xfrm>
            <a:custGeom>
              <a:avLst/>
              <a:gdLst/>
              <a:ahLst/>
              <a:cxnLst/>
              <a:rect l="l" t="t" r="r" b="b"/>
              <a:pathLst>
                <a:path w="26" h="6" extrusionOk="0">
                  <a:moveTo>
                    <a:pt x="26" y="0"/>
                  </a:moveTo>
                  <a:cubicBezTo>
                    <a:pt x="26" y="1"/>
                    <a:pt x="25" y="2"/>
                    <a:pt x="24" y="3"/>
                  </a:cubicBezTo>
                  <a:cubicBezTo>
                    <a:pt x="22" y="5"/>
                    <a:pt x="19" y="5"/>
                    <a:pt x="16" y="5"/>
                  </a:cubicBezTo>
                  <a:cubicBezTo>
                    <a:pt x="11" y="6"/>
                    <a:pt x="7" y="5"/>
                    <a:pt x="6" y="4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60;p11">
              <a:extLst>
                <a:ext uri="{FF2B5EF4-FFF2-40B4-BE49-F238E27FC236}">
                  <a16:creationId xmlns:a16="http://schemas.microsoft.com/office/drawing/2014/main" id="{C7BF4804-1DE4-42EF-DFB2-81887D3C02A0}"/>
                </a:ext>
              </a:extLst>
            </p:cNvPr>
            <p:cNvSpPr/>
            <p:nvPr/>
          </p:nvSpPr>
          <p:spPr>
            <a:xfrm>
              <a:off x="5981701" y="4875213"/>
              <a:ext cx="120650" cy="15875"/>
            </a:xfrm>
            <a:custGeom>
              <a:avLst/>
              <a:gdLst/>
              <a:ahLst/>
              <a:cxnLst/>
              <a:rect l="l" t="t" r="r" b="b"/>
              <a:pathLst>
                <a:path w="32" h="4" extrusionOk="0">
                  <a:moveTo>
                    <a:pt x="32" y="1"/>
                  </a:moveTo>
                  <a:cubicBezTo>
                    <a:pt x="29" y="2"/>
                    <a:pt x="25" y="2"/>
                    <a:pt x="22" y="3"/>
                  </a:cubicBezTo>
                  <a:cubicBezTo>
                    <a:pt x="12" y="4"/>
                    <a:pt x="3" y="2"/>
                    <a:pt x="0" y="0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161;p11">
              <a:extLst>
                <a:ext uri="{FF2B5EF4-FFF2-40B4-BE49-F238E27FC236}">
                  <a16:creationId xmlns:a16="http://schemas.microsoft.com/office/drawing/2014/main" id="{710FE246-1B01-0A60-C4EF-072686A4CA0F}"/>
                </a:ext>
              </a:extLst>
            </p:cNvPr>
            <p:cNvSpPr/>
            <p:nvPr/>
          </p:nvSpPr>
          <p:spPr>
            <a:xfrm>
              <a:off x="5797551" y="4641851"/>
              <a:ext cx="142875" cy="147638"/>
            </a:xfrm>
            <a:custGeom>
              <a:avLst/>
              <a:gdLst/>
              <a:ahLst/>
              <a:cxnLst/>
              <a:rect l="l" t="t" r="r" b="b"/>
              <a:pathLst>
                <a:path w="38" h="39" extrusionOk="0">
                  <a:moveTo>
                    <a:pt x="16" y="35"/>
                  </a:moveTo>
                  <a:cubicBezTo>
                    <a:pt x="35" y="14"/>
                    <a:pt x="35" y="14"/>
                    <a:pt x="35" y="14"/>
                  </a:cubicBezTo>
                  <a:cubicBezTo>
                    <a:pt x="38" y="11"/>
                    <a:pt x="38" y="5"/>
                    <a:pt x="34" y="2"/>
                  </a:cubicBezTo>
                  <a:cubicBezTo>
                    <a:pt x="32" y="0"/>
                    <a:pt x="30" y="0"/>
                    <a:pt x="27" y="0"/>
                  </a:cubicBezTo>
                  <a:cubicBezTo>
                    <a:pt x="25" y="0"/>
                    <a:pt x="24" y="1"/>
                    <a:pt x="22" y="3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0" y="28"/>
                    <a:pt x="0" y="33"/>
                    <a:pt x="4" y="36"/>
                  </a:cubicBezTo>
                  <a:cubicBezTo>
                    <a:pt x="6" y="38"/>
                    <a:pt x="8" y="39"/>
                    <a:pt x="11" y="38"/>
                  </a:cubicBezTo>
                  <a:cubicBezTo>
                    <a:pt x="12" y="38"/>
                    <a:pt x="14" y="37"/>
                    <a:pt x="16" y="35"/>
                  </a:cubicBezTo>
                  <a:close/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62;p11">
              <a:extLst>
                <a:ext uri="{FF2B5EF4-FFF2-40B4-BE49-F238E27FC236}">
                  <a16:creationId xmlns:a16="http://schemas.microsoft.com/office/drawing/2014/main" id="{8534C569-8423-3FE0-B548-D257CC36E450}"/>
                </a:ext>
              </a:extLst>
            </p:cNvPr>
            <p:cNvSpPr/>
            <p:nvPr/>
          </p:nvSpPr>
          <p:spPr>
            <a:xfrm>
              <a:off x="5857876" y="4676776"/>
              <a:ext cx="134938" cy="138113"/>
            </a:xfrm>
            <a:custGeom>
              <a:avLst/>
              <a:gdLst/>
              <a:ahLst/>
              <a:cxnLst/>
              <a:rect l="l" t="t" r="r" b="b"/>
              <a:pathLst>
                <a:path w="36" h="37" extrusionOk="0">
                  <a:moveTo>
                    <a:pt x="16" y="3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6" y="11"/>
                    <a:pt x="36" y="6"/>
                    <a:pt x="33" y="2"/>
                  </a:cubicBezTo>
                  <a:cubicBezTo>
                    <a:pt x="31" y="1"/>
                    <a:pt x="28" y="0"/>
                    <a:pt x="26" y="0"/>
                  </a:cubicBezTo>
                  <a:cubicBezTo>
                    <a:pt x="24" y="1"/>
                    <a:pt x="22" y="2"/>
                    <a:pt x="21" y="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0" y="26"/>
                    <a:pt x="0" y="31"/>
                    <a:pt x="4" y="35"/>
                  </a:cubicBezTo>
                  <a:cubicBezTo>
                    <a:pt x="5" y="36"/>
                    <a:pt x="8" y="37"/>
                    <a:pt x="10" y="37"/>
                  </a:cubicBezTo>
                  <a:cubicBezTo>
                    <a:pt x="12" y="36"/>
                    <a:pt x="14" y="35"/>
                    <a:pt x="16" y="34"/>
                  </a:cubicBezTo>
                  <a:close/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63;p11">
              <a:extLst>
                <a:ext uri="{FF2B5EF4-FFF2-40B4-BE49-F238E27FC236}">
                  <a16:creationId xmlns:a16="http://schemas.microsoft.com/office/drawing/2014/main" id="{9BF560AF-54F1-D3B0-9B3C-C591928C525C}"/>
                </a:ext>
              </a:extLst>
            </p:cNvPr>
            <p:cNvSpPr/>
            <p:nvPr/>
          </p:nvSpPr>
          <p:spPr>
            <a:xfrm>
              <a:off x="5921376" y="4732338"/>
              <a:ext cx="109538" cy="109538"/>
            </a:xfrm>
            <a:custGeom>
              <a:avLst/>
              <a:gdLst/>
              <a:ahLst/>
              <a:cxnLst/>
              <a:rect l="l" t="t" r="r" b="b"/>
              <a:pathLst>
                <a:path w="29" h="29" extrusionOk="0">
                  <a:moveTo>
                    <a:pt x="23" y="17"/>
                  </a:moveTo>
                  <a:cubicBezTo>
                    <a:pt x="25" y="14"/>
                    <a:pt x="25" y="14"/>
                    <a:pt x="25" y="14"/>
                  </a:cubicBezTo>
                  <a:cubicBezTo>
                    <a:pt x="29" y="11"/>
                    <a:pt x="28" y="5"/>
                    <a:pt x="25" y="2"/>
                  </a:cubicBezTo>
                  <a:cubicBezTo>
                    <a:pt x="23" y="1"/>
                    <a:pt x="20" y="0"/>
                    <a:pt x="18" y="0"/>
                  </a:cubicBezTo>
                  <a:cubicBezTo>
                    <a:pt x="16" y="1"/>
                    <a:pt x="14" y="2"/>
                    <a:pt x="13" y="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18"/>
                    <a:pt x="0" y="23"/>
                    <a:pt x="3" y="26"/>
                  </a:cubicBezTo>
                  <a:cubicBezTo>
                    <a:pt x="5" y="28"/>
                    <a:pt x="8" y="29"/>
                    <a:pt x="10" y="28"/>
                  </a:cubicBezTo>
                  <a:cubicBezTo>
                    <a:pt x="12" y="28"/>
                    <a:pt x="14" y="27"/>
                    <a:pt x="15" y="26"/>
                  </a:cubicBezTo>
                  <a:lnTo>
                    <a:pt x="23" y="17"/>
                  </a:lnTo>
                  <a:close/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64;p11">
              <a:extLst>
                <a:ext uri="{FF2B5EF4-FFF2-40B4-BE49-F238E27FC236}">
                  <a16:creationId xmlns:a16="http://schemas.microsoft.com/office/drawing/2014/main" id="{B0E7EEED-1624-2867-7813-681D96D0FA62}"/>
                </a:ext>
              </a:extLst>
            </p:cNvPr>
            <p:cNvSpPr/>
            <p:nvPr/>
          </p:nvSpPr>
          <p:spPr>
            <a:xfrm>
              <a:off x="6248401" y="4248151"/>
              <a:ext cx="330200" cy="368300"/>
            </a:xfrm>
            <a:custGeom>
              <a:avLst/>
              <a:gdLst/>
              <a:ahLst/>
              <a:cxnLst/>
              <a:rect l="l" t="t" r="r" b="b"/>
              <a:pathLst>
                <a:path w="88" h="98" extrusionOk="0">
                  <a:moveTo>
                    <a:pt x="48" y="0"/>
                  </a:moveTo>
                  <a:cubicBezTo>
                    <a:pt x="30" y="10"/>
                    <a:pt x="4" y="23"/>
                    <a:pt x="0" y="26"/>
                  </a:cubicBezTo>
                  <a:cubicBezTo>
                    <a:pt x="3" y="32"/>
                    <a:pt x="20" y="59"/>
                    <a:pt x="40" y="94"/>
                  </a:cubicBezTo>
                  <a:cubicBezTo>
                    <a:pt x="43" y="98"/>
                    <a:pt x="43" y="98"/>
                    <a:pt x="43" y="98"/>
                  </a:cubicBezTo>
                  <a:cubicBezTo>
                    <a:pt x="88" y="75"/>
                    <a:pt x="88" y="75"/>
                    <a:pt x="88" y="75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65;p11">
              <a:extLst>
                <a:ext uri="{FF2B5EF4-FFF2-40B4-BE49-F238E27FC236}">
                  <a16:creationId xmlns:a16="http://schemas.microsoft.com/office/drawing/2014/main" id="{D1407AB7-8904-9F86-2E81-765DD5D979B1}"/>
                </a:ext>
              </a:extLst>
            </p:cNvPr>
            <p:cNvSpPr/>
            <p:nvPr/>
          </p:nvSpPr>
          <p:spPr>
            <a:xfrm>
              <a:off x="5816601" y="4349751"/>
              <a:ext cx="481013" cy="327025"/>
            </a:xfrm>
            <a:custGeom>
              <a:avLst/>
              <a:gdLst/>
              <a:ahLst/>
              <a:cxnLst/>
              <a:rect l="l" t="t" r="r" b="b"/>
              <a:pathLst>
                <a:path w="128" h="87" extrusionOk="0">
                  <a:moveTo>
                    <a:pt x="121" y="9"/>
                  </a:moveTo>
                  <a:cubicBezTo>
                    <a:pt x="98" y="0"/>
                    <a:pt x="87" y="13"/>
                    <a:pt x="73" y="13"/>
                  </a:cubicBezTo>
                  <a:cubicBezTo>
                    <a:pt x="67" y="13"/>
                    <a:pt x="63" y="14"/>
                    <a:pt x="60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58" y="14"/>
                    <a:pt x="57" y="14"/>
                    <a:pt x="56" y="15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0" y="43"/>
                    <a:pt x="18" y="56"/>
                    <a:pt x="24" y="55"/>
                  </a:cubicBezTo>
                  <a:cubicBezTo>
                    <a:pt x="30" y="54"/>
                    <a:pt x="45" y="48"/>
                    <a:pt x="55" y="43"/>
                  </a:cubicBezTo>
                  <a:cubicBezTo>
                    <a:pt x="61" y="41"/>
                    <a:pt x="68" y="42"/>
                    <a:pt x="73" y="46"/>
                  </a:cubicBezTo>
                  <a:cubicBezTo>
                    <a:pt x="90" y="58"/>
                    <a:pt x="125" y="84"/>
                    <a:pt x="128" y="87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66;p11">
              <a:extLst>
                <a:ext uri="{FF2B5EF4-FFF2-40B4-BE49-F238E27FC236}">
                  <a16:creationId xmlns:a16="http://schemas.microsoft.com/office/drawing/2014/main" id="{70A2AC47-5BDD-31C0-9807-6C626F212318}"/>
                </a:ext>
              </a:extLst>
            </p:cNvPr>
            <p:cNvSpPr/>
            <p:nvPr/>
          </p:nvSpPr>
          <p:spPr>
            <a:xfrm>
              <a:off x="6297613" y="4586288"/>
              <a:ext cx="93663" cy="90488"/>
            </a:xfrm>
            <a:custGeom>
              <a:avLst/>
              <a:gdLst/>
              <a:ahLst/>
              <a:cxnLst/>
              <a:rect l="l" t="t" r="r" b="b"/>
              <a:pathLst>
                <a:path w="25" h="24" extrusionOk="0">
                  <a:moveTo>
                    <a:pt x="0" y="24"/>
                  </a:moveTo>
                  <a:cubicBezTo>
                    <a:pt x="3" y="23"/>
                    <a:pt x="6" y="18"/>
                    <a:pt x="8" y="14"/>
                  </a:cubicBezTo>
                  <a:cubicBezTo>
                    <a:pt x="10" y="11"/>
                    <a:pt x="11" y="9"/>
                    <a:pt x="12" y="9"/>
                  </a:cubicBezTo>
                  <a:cubicBezTo>
                    <a:pt x="14" y="7"/>
                    <a:pt x="22" y="2"/>
                    <a:pt x="25" y="0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5" name="Google Shape;167;p11">
              <a:extLst>
                <a:ext uri="{FF2B5EF4-FFF2-40B4-BE49-F238E27FC236}">
                  <a16:creationId xmlns:a16="http://schemas.microsoft.com/office/drawing/2014/main" id="{7617DB22-D346-FA5F-5FCA-A34BEA7F8F40}"/>
                </a:ext>
              </a:extLst>
            </p:cNvPr>
            <p:cNvCxnSpPr/>
            <p:nvPr/>
          </p:nvCxnSpPr>
          <p:spPr>
            <a:xfrm>
              <a:off x="5786438" y="4668838"/>
              <a:ext cx="0" cy="0"/>
            </a:xfrm>
            <a:prstGeom prst="straightConnector1">
              <a:avLst/>
            </a:pr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" name="Google Shape;168;p11">
              <a:extLst>
                <a:ext uri="{FF2B5EF4-FFF2-40B4-BE49-F238E27FC236}">
                  <a16:creationId xmlns:a16="http://schemas.microsoft.com/office/drawing/2014/main" id="{233B73AD-000F-A786-835F-ED0179C98210}"/>
                </a:ext>
              </a:extLst>
            </p:cNvPr>
            <p:cNvSpPr/>
            <p:nvPr/>
          </p:nvSpPr>
          <p:spPr>
            <a:xfrm>
              <a:off x="5519738" y="4248151"/>
              <a:ext cx="368300" cy="390525"/>
            </a:xfrm>
            <a:custGeom>
              <a:avLst/>
              <a:gdLst/>
              <a:ahLst/>
              <a:cxnLst/>
              <a:rect l="l" t="t" r="r" b="b"/>
              <a:pathLst>
                <a:path w="232" h="246" extrusionOk="0">
                  <a:moveTo>
                    <a:pt x="0" y="168"/>
                  </a:moveTo>
                  <a:lnTo>
                    <a:pt x="97" y="246"/>
                  </a:lnTo>
                  <a:lnTo>
                    <a:pt x="232" y="76"/>
                  </a:lnTo>
                  <a:lnTo>
                    <a:pt x="137" y="0"/>
                  </a:ln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69;p11">
              <a:extLst>
                <a:ext uri="{FF2B5EF4-FFF2-40B4-BE49-F238E27FC236}">
                  <a16:creationId xmlns:a16="http://schemas.microsoft.com/office/drawing/2014/main" id="{1C45D08C-C913-E143-AED2-0B5F7831F2E1}"/>
                </a:ext>
              </a:extLst>
            </p:cNvPr>
            <p:cNvSpPr/>
            <p:nvPr/>
          </p:nvSpPr>
          <p:spPr>
            <a:xfrm>
              <a:off x="5688013" y="4619626"/>
              <a:ext cx="87313" cy="57150"/>
            </a:xfrm>
            <a:custGeom>
              <a:avLst/>
              <a:gdLst/>
              <a:ahLst/>
              <a:cxnLst/>
              <a:rect l="l" t="t" r="r" b="b"/>
              <a:pathLst>
                <a:path w="23" h="15" extrusionOk="0">
                  <a:moveTo>
                    <a:pt x="23" y="15"/>
                  </a:moveTo>
                  <a:cubicBezTo>
                    <a:pt x="23" y="15"/>
                    <a:pt x="11" y="9"/>
                    <a:pt x="0" y="0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70;p11">
              <a:extLst>
                <a:ext uri="{FF2B5EF4-FFF2-40B4-BE49-F238E27FC236}">
                  <a16:creationId xmlns:a16="http://schemas.microsoft.com/office/drawing/2014/main" id="{3B33838E-0B61-5183-3E43-3CD6DCECAB0B}"/>
                </a:ext>
              </a:extLst>
            </p:cNvPr>
            <p:cNvSpPr/>
            <p:nvPr/>
          </p:nvSpPr>
          <p:spPr>
            <a:xfrm>
              <a:off x="5868988" y="4391026"/>
              <a:ext cx="104775" cy="41275"/>
            </a:xfrm>
            <a:custGeom>
              <a:avLst/>
              <a:gdLst/>
              <a:ahLst/>
              <a:cxnLst/>
              <a:rect l="l" t="t" r="r" b="b"/>
              <a:pathLst>
                <a:path w="28" h="11" extrusionOk="0">
                  <a:moveTo>
                    <a:pt x="28" y="11"/>
                  </a:moveTo>
                  <a:cubicBezTo>
                    <a:pt x="23" y="8"/>
                    <a:pt x="11" y="3"/>
                    <a:pt x="0" y="0"/>
                  </a:cubicBezTo>
                </a:path>
              </a:pathLst>
            </a:cu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71;p11">
              <a:extLst>
                <a:ext uri="{FF2B5EF4-FFF2-40B4-BE49-F238E27FC236}">
                  <a16:creationId xmlns:a16="http://schemas.microsoft.com/office/drawing/2014/main" id="{036B62A4-EA16-C14D-4B63-E55E03D63E29}"/>
                </a:ext>
              </a:extLst>
            </p:cNvPr>
            <p:cNvSpPr/>
            <p:nvPr/>
          </p:nvSpPr>
          <p:spPr>
            <a:xfrm>
              <a:off x="5632450" y="4495801"/>
              <a:ext cx="55500" cy="57300"/>
            </a:xfrm>
            <a:prstGeom prst="ellipse">
              <a:avLst/>
            </a:pr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  <a:buSzPts val="1800"/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72;p11">
              <a:extLst>
                <a:ext uri="{FF2B5EF4-FFF2-40B4-BE49-F238E27FC236}">
                  <a16:creationId xmlns:a16="http://schemas.microsoft.com/office/drawing/2014/main" id="{5752B8C9-1A63-3D43-5D42-7BB5F0A39247}"/>
                </a:ext>
              </a:extLst>
            </p:cNvPr>
            <p:cNvSpPr/>
            <p:nvPr/>
          </p:nvSpPr>
          <p:spPr>
            <a:xfrm>
              <a:off x="6416675" y="4495801"/>
              <a:ext cx="57300" cy="57300"/>
            </a:xfrm>
            <a:prstGeom prst="ellipse">
              <a:avLst/>
            </a:pr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6358" tIns="43167" rIns="86358" bIns="43167" anchor="t" anchorCtr="0">
              <a:noAutofit/>
            </a:bodyPr>
            <a:lstStyle/>
            <a:p>
              <a:pPr defTabSz="1115948">
                <a:buClr>
                  <a:srgbClr val="000000"/>
                </a:buClr>
                <a:buSzPts val="1800"/>
              </a:pPr>
              <a:endParaRPr sz="2222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" name="Google Shape;173;p11">
              <a:extLst>
                <a:ext uri="{FF2B5EF4-FFF2-40B4-BE49-F238E27FC236}">
                  <a16:creationId xmlns:a16="http://schemas.microsoft.com/office/drawing/2014/main" id="{DDC78535-C5F7-72F4-44CE-3DE3775B1873}"/>
                </a:ext>
              </a:extLst>
            </p:cNvPr>
            <p:cNvCxnSpPr/>
            <p:nvPr/>
          </p:nvCxnSpPr>
          <p:spPr>
            <a:xfrm rot="10800000" flipH="1">
              <a:off x="6303963" y="4322888"/>
              <a:ext cx="63600" cy="34800"/>
            </a:xfrm>
            <a:prstGeom prst="straightConnector1">
              <a:avLst/>
            </a:pr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174;p11">
              <a:extLst>
                <a:ext uri="{FF2B5EF4-FFF2-40B4-BE49-F238E27FC236}">
                  <a16:creationId xmlns:a16="http://schemas.microsoft.com/office/drawing/2014/main" id="{6422F1AA-B62B-7F7F-8B66-9703C14CE7C6}"/>
                </a:ext>
              </a:extLst>
            </p:cNvPr>
            <p:cNvCxnSpPr/>
            <p:nvPr/>
          </p:nvCxnSpPr>
          <p:spPr>
            <a:xfrm rot="10800000" flipH="1">
              <a:off x="6394450" y="4300676"/>
              <a:ext cx="15900" cy="7800"/>
            </a:xfrm>
            <a:prstGeom prst="straightConnector1">
              <a:avLst/>
            </a:pr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175;p11">
              <a:extLst>
                <a:ext uri="{FF2B5EF4-FFF2-40B4-BE49-F238E27FC236}">
                  <a16:creationId xmlns:a16="http://schemas.microsoft.com/office/drawing/2014/main" id="{0F80575F-19AC-F291-4D5C-CB55B480BA51}"/>
                </a:ext>
              </a:extLst>
            </p:cNvPr>
            <p:cNvCxnSpPr/>
            <p:nvPr/>
          </p:nvCxnSpPr>
          <p:spPr>
            <a:xfrm flipH="1">
              <a:off x="5745213" y="4383088"/>
              <a:ext cx="82500" cy="101700"/>
            </a:xfrm>
            <a:prstGeom prst="straightConnector1">
              <a:avLst/>
            </a:prstGeom>
            <a:noFill/>
            <a:ln w="28575" cap="rnd" cmpd="sng">
              <a:solidFill>
                <a:srgbClr val="C55A1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DEC9A2"/>
        </a:solidFill>
        <a:ln>
          <a:noFill/>
        </a:ln>
      </a:spPr>
      <a:bodyPr wrap="square">
        <a:spAutoFit/>
      </a:bodyPr>
      <a:lstStyle>
        <a:defPPr algn="just">
          <a:spcAft>
            <a:spcPts val="600"/>
          </a:spcAft>
          <a:defRPr sz="2100" b="1" dirty="0">
            <a:solidFill>
              <a:srgbClr val="000000"/>
            </a:solidFill>
            <a:latin typeface="Montserrat SemiBold" panose="00000700000000000000" pitchFamily="2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AF1BCFD9EA8914F9663FB3516E04481" ma:contentTypeVersion="7" ma:contentTypeDescription="Crear nuevo documento." ma:contentTypeScope="" ma:versionID="b16b730c234caab563a82a96b1b3e5c4">
  <xsd:schema xmlns:xsd="http://www.w3.org/2001/XMLSchema" xmlns:xs="http://www.w3.org/2001/XMLSchema" xmlns:p="http://schemas.microsoft.com/office/2006/metadata/properties" xmlns:ns3="a2770f74-af22-49e5-9708-c040837a78ef" xmlns:ns4="d663ee2f-dbcc-4065-8641-473277385670" targetNamespace="http://schemas.microsoft.com/office/2006/metadata/properties" ma:root="true" ma:fieldsID="85f16a97b0614c5008e38895a16f121e" ns3:_="" ns4:_="">
    <xsd:import namespace="a2770f74-af22-49e5-9708-c040837a78ef"/>
    <xsd:import namespace="d663ee2f-dbcc-4065-8641-47327738567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770f74-af22-49e5-9708-c040837a78e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63ee2f-dbcc-4065-8641-4732773856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EB4DD2-DAE0-49CF-98FA-1370D657C3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333CD5-888F-4D81-86BC-CE9A2FADDED5}">
  <ds:schemaRefs>
    <ds:schemaRef ds:uri="a2770f74-af22-49e5-9708-c040837a78ef"/>
    <ds:schemaRef ds:uri="http://schemas.microsoft.com/office/2006/documentManagement/types"/>
    <ds:schemaRef ds:uri="http://purl.org/dc/terms/"/>
    <ds:schemaRef ds:uri="http://www.w3.org/XML/1998/namespace"/>
    <ds:schemaRef ds:uri="d663ee2f-dbcc-4065-8641-473277385670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375DC98-A372-4560-83A1-CE417D25B9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770f74-af22-49e5-9708-c040837a78ef"/>
    <ds:schemaRef ds:uri="d663ee2f-dbcc-4065-8641-4732773856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14359</TotalTime>
  <Words>4689</Words>
  <Application>Microsoft Office PowerPoint</Application>
  <PresentationFormat>Personalizado</PresentationFormat>
  <Paragraphs>675</Paragraphs>
  <Slides>13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Montserrat</vt:lpstr>
      <vt:lpstr>Calibri</vt:lpstr>
      <vt:lpstr>Arial</vt:lpstr>
      <vt:lpstr>Calibri Light</vt:lpstr>
      <vt:lpstr>Montserrat SemiBold</vt:lpstr>
      <vt:lpstr>Diseño personalizado</vt:lpstr>
      <vt:lpstr>Tema de Office</vt:lpstr>
      <vt:lpstr>Presentación de PowerPoint</vt:lpstr>
      <vt:lpstr>Contenido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III. Proyecto de Acuerdo</vt:lpstr>
      <vt:lpstr>III. Proyecto de Acuerdo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Guillermo Enrique Gomez Parra</cp:lastModifiedBy>
  <cp:revision>192</cp:revision>
  <cp:lastPrinted>2024-05-13T20:54:06Z</cp:lastPrinted>
  <dcterms:created xsi:type="dcterms:W3CDTF">2018-12-04T03:27:02Z</dcterms:created>
  <dcterms:modified xsi:type="dcterms:W3CDTF">2024-05-28T16:13:33Z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0x0101000AF1BCFD9EA8914F9663FB3516E04481</vt:lpwstr>
  </property>
</Properties>
</file>