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6"/>
  </p:notesMasterIdLst>
  <p:handoutMasterIdLst>
    <p:handoutMasterId r:id="rId7"/>
  </p:handoutMasterIdLst>
  <p:sldIdLst>
    <p:sldId id="1276" r:id="rId5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2449"/>
    <a:srgbClr val="D4C19C"/>
    <a:srgbClr val="A42145"/>
    <a:srgbClr val="B38E5D"/>
    <a:srgbClr val="285C4D"/>
    <a:srgbClr val="246D5C"/>
    <a:srgbClr val="56242A"/>
    <a:srgbClr val="13322B"/>
    <a:srgbClr val="621132"/>
    <a:srgbClr val="4E2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976" autoAdjust="0"/>
    <p:restoredTop sz="96586" autoAdjust="0"/>
  </p:normalViewPr>
  <p:slideViewPr>
    <p:cSldViewPr snapToGrid="0" snapToObjects="1">
      <p:cViewPr>
        <p:scale>
          <a:sx n="75" d="100"/>
          <a:sy n="75" d="100"/>
        </p:scale>
        <p:origin x="-498" y="678"/>
      </p:cViewPr>
      <p:guideLst>
        <p:guide orient="horz" pos="1331"/>
        <p:guide pos="7595"/>
        <p:guide pos="20"/>
        <p:guide pos="7369"/>
        <p:guide pos="9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26/03/2021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26/03/2021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61" y="4538082"/>
            <a:ext cx="7775659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82" y="271"/>
            <a:ext cx="7933447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5" y="263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53" y="129619"/>
            <a:ext cx="891636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45" y="264787"/>
            <a:ext cx="2048731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43" y="250815"/>
            <a:ext cx="533120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9" y="264789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  <p:sldLayoutId id="2147483767" r:id="rId14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 redondeado"/>
          <p:cNvSpPr/>
          <p:nvPr/>
        </p:nvSpPr>
        <p:spPr>
          <a:xfrm>
            <a:off x="6823715" y="457200"/>
            <a:ext cx="1954988" cy="131120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Dirección General</a:t>
            </a:r>
          </a:p>
          <a:p>
            <a:pPr algn="ctr"/>
            <a:endParaRPr lang="es-MX" sz="1000" b="1" dirty="0" smtClean="0"/>
          </a:p>
          <a:p>
            <a:pPr algn="ctr"/>
            <a:r>
              <a:rPr lang="es-MX" sz="1000" dirty="0" smtClean="0"/>
              <a:t>instruye a Direcciones Normativas implementen proyecto de descentralización del IMSS A la Cd. De Morelia, </a:t>
            </a:r>
            <a:r>
              <a:rPr lang="es-MX" sz="1000" dirty="0" err="1" smtClean="0"/>
              <a:t>Mich</a:t>
            </a:r>
            <a:r>
              <a:rPr lang="es-MX" sz="1000" dirty="0" smtClean="0"/>
              <a:t>.</a:t>
            </a:r>
            <a:endParaRPr lang="es-MX" sz="1000" b="1" dirty="0">
              <a:solidFill>
                <a:schemeClr val="tx1"/>
              </a:solidFill>
            </a:endParaRPr>
          </a:p>
        </p:txBody>
      </p:sp>
      <p:cxnSp>
        <p:nvCxnSpPr>
          <p:cNvPr id="65" name="64 Conector recto"/>
          <p:cNvCxnSpPr>
            <a:stCxn id="19" idx="2"/>
          </p:cNvCxnSpPr>
          <p:nvPr/>
        </p:nvCxnSpPr>
        <p:spPr>
          <a:xfrm>
            <a:off x="7801209" y="1768408"/>
            <a:ext cx="0" cy="517592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65 Conector recto"/>
          <p:cNvCxnSpPr/>
          <p:nvPr/>
        </p:nvCxnSpPr>
        <p:spPr>
          <a:xfrm flipH="1">
            <a:off x="1878812" y="2278127"/>
            <a:ext cx="12479027" cy="0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1878811" y="2278127"/>
            <a:ext cx="0" cy="785987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86 Rectángulo redondeado"/>
          <p:cNvSpPr/>
          <p:nvPr/>
        </p:nvSpPr>
        <p:spPr>
          <a:xfrm>
            <a:off x="901317" y="3064114"/>
            <a:ext cx="1954988" cy="12310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000" b="1" dirty="0" smtClean="0"/>
          </a:p>
          <a:p>
            <a:pPr algn="ctr"/>
            <a:r>
              <a:rPr lang="es-MX" sz="1000" b="1" dirty="0" smtClean="0"/>
              <a:t>Dirección de Administración</a:t>
            </a:r>
          </a:p>
          <a:p>
            <a:pPr algn="ctr"/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1000" dirty="0" smtClean="0">
                <a:solidFill>
                  <a:schemeClr val="tx1"/>
                </a:solidFill>
              </a:rPr>
              <a:t>Coordina acciones inmobiliarias y de personal para descentralización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54" name="53 Conector recto"/>
          <p:cNvCxnSpPr/>
          <p:nvPr/>
        </p:nvCxnSpPr>
        <p:spPr>
          <a:xfrm>
            <a:off x="6823715" y="725212"/>
            <a:ext cx="1954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>
            <a:off x="906932" y="3562351"/>
            <a:ext cx="1954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95 Rectángulo redondeado"/>
          <p:cNvSpPr/>
          <p:nvPr/>
        </p:nvSpPr>
        <p:spPr>
          <a:xfrm>
            <a:off x="1398127" y="4850950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Unidad de Administración</a:t>
            </a:r>
          </a:p>
          <a:p>
            <a:pPr algn="ctr"/>
            <a:endParaRPr lang="es-MX" sz="1000" b="1" dirty="0"/>
          </a:p>
          <a:p>
            <a:pPr algn="ctr"/>
            <a:r>
              <a:rPr lang="es-MX" sz="1000" dirty="0" smtClean="0"/>
              <a:t>CCSG realiza identificación de inmueble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97" name="96 Conector recto"/>
          <p:cNvCxnSpPr/>
          <p:nvPr/>
        </p:nvCxnSpPr>
        <p:spPr>
          <a:xfrm>
            <a:off x="1398127" y="5333112"/>
            <a:ext cx="1952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/>
          <p:nvPr/>
        </p:nvCxnSpPr>
        <p:spPr>
          <a:xfrm flipH="1">
            <a:off x="604481" y="3670299"/>
            <a:ext cx="306928" cy="453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99 Conector recto"/>
          <p:cNvCxnSpPr/>
          <p:nvPr/>
        </p:nvCxnSpPr>
        <p:spPr>
          <a:xfrm>
            <a:off x="594389" y="3670752"/>
            <a:ext cx="0" cy="4851670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2" name="101 Conector recto"/>
          <p:cNvCxnSpPr/>
          <p:nvPr/>
        </p:nvCxnSpPr>
        <p:spPr>
          <a:xfrm>
            <a:off x="604481" y="5491861"/>
            <a:ext cx="593673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0" name="109 Rectángulo redondeado"/>
          <p:cNvSpPr/>
          <p:nvPr/>
        </p:nvSpPr>
        <p:spPr>
          <a:xfrm>
            <a:off x="4929104" y="4086324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INHA</a:t>
            </a:r>
          </a:p>
          <a:p>
            <a:pPr algn="ctr"/>
            <a:endParaRPr lang="es-MX" sz="1000" b="1" dirty="0" smtClean="0"/>
          </a:p>
          <a:p>
            <a:pPr algn="ctr"/>
            <a:endParaRPr lang="es-MX" sz="1000" b="1" dirty="0"/>
          </a:p>
          <a:p>
            <a:pPr algn="ctr"/>
            <a:r>
              <a:rPr lang="es-MX" sz="1000" dirty="0" smtClean="0"/>
              <a:t>Gestiona ante SEP </a:t>
            </a:r>
            <a:r>
              <a:rPr lang="es-MX" sz="1000" dirty="0" err="1" smtClean="0"/>
              <a:t>redireccionamiento</a:t>
            </a:r>
            <a:r>
              <a:rPr lang="es-MX" sz="1000" dirty="0" smtClean="0"/>
              <a:t> de uso de inmueble (Museo vs Oficinas)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11" name="110 Conector recto"/>
          <p:cNvCxnSpPr/>
          <p:nvPr/>
        </p:nvCxnSpPr>
        <p:spPr>
          <a:xfrm>
            <a:off x="4944870" y="4452026"/>
            <a:ext cx="193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120 Conector recto"/>
          <p:cNvCxnSpPr/>
          <p:nvPr/>
        </p:nvCxnSpPr>
        <p:spPr>
          <a:xfrm flipH="1">
            <a:off x="3366180" y="5470650"/>
            <a:ext cx="376426" cy="0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7" name="136 Rectángulo redondeado"/>
          <p:cNvSpPr/>
          <p:nvPr/>
        </p:nvSpPr>
        <p:spPr>
          <a:xfrm>
            <a:off x="1220322" y="7795313"/>
            <a:ext cx="1954988" cy="145421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000" b="1" dirty="0" smtClean="0"/>
          </a:p>
          <a:p>
            <a:pPr algn="ctr"/>
            <a:r>
              <a:rPr lang="es-MX" sz="1000" b="1" dirty="0" smtClean="0"/>
              <a:t>Unidad de Personal</a:t>
            </a:r>
          </a:p>
          <a:p>
            <a:pPr algn="ctr"/>
            <a:r>
              <a:rPr lang="es-MX" sz="1000" dirty="0" smtClean="0"/>
              <a:t>(Coord. </a:t>
            </a:r>
            <a:r>
              <a:rPr lang="es-MX" sz="1000" dirty="0" err="1" smtClean="0"/>
              <a:t>Gest</a:t>
            </a:r>
            <a:r>
              <a:rPr lang="es-MX" sz="1000" dirty="0" smtClean="0"/>
              <a:t>. Recursos Humanos)</a:t>
            </a:r>
          </a:p>
          <a:p>
            <a:pPr algn="ctr"/>
            <a:endParaRPr lang="es-MX" sz="1000" dirty="0" smtClean="0"/>
          </a:p>
          <a:p>
            <a:pPr algn="ctr"/>
            <a:r>
              <a:rPr lang="es-MX" sz="1000" dirty="0" smtClean="0"/>
              <a:t>Planifica y cuantifica costos de reubicación de personal y nuevas contrataciones</a:t>
            </a:r>
            <a:endParaRPr lang="es-MX" sz="1000" b="1" dirty="0"/>
          </a:p>
          <a:p>
            <a:pPr algn="ctr"/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38" name="137 Conector recto"/>
          <p:cNvCxnSpPr/>
          <p:nvPr/>
        </p:nvCxnSpPr>
        <p:spPr>
          <a:xfrm>
            <a:off x="1236088" y="8368932"/>
            <a:ext cx="1952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140 Rectángulo redondeado"/>
          <p:cNvSpPr/>
          <p:nvPr/>
        </p:nvSpPr>
        <p:spPr>
          <a:xfrm>
            <a:off x="7930759" y="3885113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OOAD/INHA</a:t>
            </a:r>
          </a:p>
          <a:p>
            <a:pPr algn="ctr"/>
            <a:endParaRPr lang="es-MX" sz="1000" b="1" dirty="0" smtClean="0"/>
          </a:p>
          <a:p>
            <a:pPr algn="ctr"/>
            <a:r>
              <a:rPr lang="es-MX" sz="1000" dirty="0" smtClean="0"/>
              <a:t>Integran expediente para la  elaboración y formalización </a:t>
            </a:r>
            <a:r>
              <a:rPr lang="es-MX" sz="1000" smtClean="0"/>
              <a:t>de contrato </a:t>
            </a:r>
            <a:r>
              <a:rPr lang="es-MX" sz="1000" dirty="0" smtClean="0"/>
              <a:t>de ocupación de espacio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42" name="141 Conector recto"/>
          <p:cNvCxnSpPr/>
          <p:nvPr/>
        </p:nvCxnSpPr>
        <p:spPr>
          <a:xfrm>
            <a:off x="7946525" y="4250815"/>
            <a:ext cx="193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flipH="1">
            <a:off x="6890413" y="5204277"/>
            <a:ext cx="376426" cy="0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>
            <a:off x="7279539" y="4518124"/>
            <a:ext cx="0" cy="694654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1" name="CuadroTexto 7">
            <a:extLst>
              <a:ext uri="{FF2B5EF4-FFF2-40B4-BE49-F238E27FC236}">
                <a16:creationId xmlns:a16="http://schemas.microsoft.com/office/drawing/2014/main" xmlns="" id="{B2BD39AF-AE43-D543-BF50-99372A6F77DA}"/>
              </a:ext>
            </a:extLst>
          </p:cNvPr>
          <p:cNvSpPr txBox="1"/>
          <p:nvPr/>
        </p:nvSpPr>
        <p:spPr>
          <a:xfrm>
            <a:off x="7206945" y="4132741"/>
            <a:ext cx="761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Montserrat" pitchFamily="2" charset="77"/>
              </a:rPr>
              <a:t>Obtiene </a:t>
            </a:r>
          </a:p>
          <a:p>
            <a:r>
              <a:rPr lang="es-MX" sz="1000" b="1" dirty="0" smtClean="0">
                <a:latin typeface="Montserrat" pitchFamily="2" charset="77"/>
              </a:rPr>
              <a:t>cambio</a:t>
            </a:r>
            <a:endParaRPr lang="es-MX" sz="1000" b="1" dirty="0">
              <a:latin typeface="Montserrat" pitchFamily="2" charset="77"/>
            </a:endParaRPr>
          </a:p>
        </p:txBody>
      </p:sp>
      <p:cxnSp>
        <p:nvCxnSpPr>
          <p:cNvPr id="153" name="152 Conector recto"/>
          <p:cNvCxnSpPr/>
          <p:nvPr/>
        </p:nvCxnSpPr>
        <p:spPr>
          <a:xfrm>
            <a:off x="7279539" y="4518124"/>
            <a:ext cx="593673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7" name="156 Rectángulo redondeado"/>
          <p:cNvSpPr/>
          <p:nvPr/>
        </p:nvSpPr>
        <p:spPr>
          <a:xfrm>
            <a:off x="7898612" y="5566690"/>
            <a:ext cx="1954988" cy="285341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600" b="1" dirty="0" smtClean="0"/>
          </a:p>
          <a:p>
            <a:pPr algn="ctr"/>
            <a:endParaRPr lang="es-MX" sz="1000" b="1" dirty="0" smtClean="0"/>
          </a:p>
          <a:p>
            <a:pPr algn="ctr"/>
            <a:r>
              <a:rPr lang="es-MX" sz="1000" b="1" dirty="0" smtClean="0"/>
              <a:t>CCSG</a:t>
            </a:r>
          </a:p>
          <a:p>
            <a:pPr marL="88900" indent="-88900">
              <a:buFont typeface="+mj-lt"/>
              <a:buAutoNum type="arabicPeriod"/>
            </a:pPr>
            <a:r>
              <a:rPr lang="es-MX" sz="1000" dirty="0" smtClean="0"/>
              <a:t>Realiza propuesta de asignación de espacios con plantilla proporcionada.</a:t>
            </a:r>
          </a:p>
          <a:p>
            <a:pPr marL="88900" indent="-88900">
              <a:buFont typeface="+mj-lt"/>
              <a:buAutoNum type="arabicPeriod"/>
            </a:pPr>
            <a:endParaRPr lang="es-MX" sz="1000" dirty="0" smtClean="0"/>
          </a:p>
          <a:p>
            <a:pPr marL="88900" indent="-88900">
              <a:buFont typeface="+mj-lt"/>
              <a:buAutoNum type="arabicPeriod"/>
            </a:pPr>
            <a:r>
              <a:rPr lang="es-MX" sz="1000" dirty="0" smtClean="0"/>
              <a:t>Realiza, con </a:t>
            </a:r>
            <a:r>
              <a:rPr lang="es-MX" sz="1000" b="1" dirty="0" smtClean="0"/>
              <a:t>OOAD</a:t>
            </a:r>
            <a:r>
              <a:rPr lang="es-MX" sz="1000" dirty="0" smtClean="0"/>
              <a:t> contratación de servicios (telefonía, internet, vigilancia, limpieza, estacionamiento, entre otros).</a:t>
            </a:r>
          </a:p>
          <a:p>
            <a:pPr marL="88900" indent="-88900">
              <a:buFont typeface="+mj-lt"/>
              <a:buAutoNum type="arabicPeriod"/>
            </a:pPr>
            <a:endParaRPr lang="es-MX" sz="1000" dirty="0" smtClean="0"/>
          </a:p>
          <a:p>
            <a:pPr marL="88900" indent="-88900">
              <a:buFont typeface="+mj-lt"/>
              <a:buAutoNum type="arabicPeriod"/>
            </a:pPr>
            <a:r>
              <a:rPr lang="es-MX" sz="1000" dirty="0" smtClean="0"/>
              <a:t>Coordina con OOAD logística de traslado y/o Adquisición de mobiliario</a:t>
            </a:r>
            <a:endParaRPr lang="es-MX" sz="1000" dirty="0"/>
          </a:p>
          <a:p>
            <a:pPr marL="88900" indent="-88900">
              <a:buFont typeface="+mj-lt"/>
              <a:buAutoNum type="arabicPeriod"/>
            </a:pPr>
            <a:endParaRPr lang="es-MX" sz="1000" b="1" dirty="0" smtClean="0"/>
          </a:p>
        </p:txBody>
      </p:sp>
      <p:cxnSp>
        <p:nvCxnSpPr>
          <p:cNvPr id="158" name="157 Conector recto"/>
          <p:cNvCxnSpPr/>
          <p:nvPr/>
        </p:nvCxnSpPr>
        <p:spPr>
          <a:xfrm>
            <a:off x="7946525" y="5807903"/>
            <a:ext cx="19197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161 Conector recto"/>
          <p:cNvCxnSpPr/>
          <p:nvPr/>
        </p:nvCxnSpPr>
        <p:spPr>
          <a:xfrm>
            <a:off x="8887064" y="5133635"/>
            <a:ext cx="0" cy="419393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8" name="167 Conector recto"/>
          <p:cNvCxnSpPr/>
          <p:nvPr/>
        </p:nvCxnSpPr>
        <p:spPr>
          <a:xfrm flipV="1">
            <a:off x="3188380" y="8519247"/>
            <a:ext cx="593673" cy="3175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1" name="170 Rectángulo redondeado"/>
          <p:cNvSpPr/>
          <p:nvPr/>
        </p:nvSpPr>
        <p:spPr>
          <a:xfrm>
            <a:off x="3832853" y="7795313"/>
            <a:ext cx="1954988" cy="145421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Unidad de Personal</a:t>
            </a:r>
          </a:p>
          <a:p>
            <a:pPr algn="ctr"/>
            <a:r>
              <a:rPr lang="es-MX" sz="1000" dirty="0" smtClean="0"/>
              <a:t>(Coord. </a:t>
            </a:r>
            <a:r>
              <a:rPr lang="es-MX" sz="1000" dirty="0" err="1" smtClean="0"/>
              <a:t>Gest</a:t>
            </a:r>
            <a:r>
              <a:rPr lang="es-MX" sz="1000" dirty="0" smtClean="0"/>
              <a:t>. Recursos Humanos)</a:t>
            </a:r>
          </a:p>
          <a:p>
            <a:pPr algn="ctr"/>
            <a:endParaRPr lang="es-MX" sz="1000" dirty="0"/>
          </a:p>
          <a:p>
            <a:pPr algn="ctr"/>
            <a:r>
              <a:rPr lang="es-MX" sz="1000" dirty="0" smtClean="0"/>
              <a:t>Remite plantilla a transferir a </a:t>
            </a:r>
            <a:r>
              <a:rPr lang="es-MX" sz="1000" b="1" dirty="0" smtClean="0"/>
              <a:t>UA/CCSG</a:t>
            </a:r>
            <a:endParaRPr lang="es-MX" sz="1000" b="1" dirty="0"/>
          </a:p>
          <a:p>
            <a:pPr algn="ctr"/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72" name="171 Conector recto"/>
          <p:cNvCxnSpPr/>
          <p:nvPr/>
        </p:nvCxnSpPr>
        <p:spPr>
          <a:xfrm>
            <a:off x="3820153" y="8509354"/>
            <a:ext cx="1952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172 Conector recto"/>
          <p:cNvCxnSpPr/>
          <p:nvPr/>
        </p:nvCxnSpPr>
        <p:spPr>
          <a:xfrm>
            <a:off x="14357839" y="2290827"/>
            <a:ext cx="0" cy="610908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4" name="173 Rectángulo redondeado"/>
          <p:cNvSpPr/>
          <p:nvPr/>
        </p:nvSpPr>
        <p:spPr>
          <a:xfrm>
            <a:off x="13383046" y="2934140"/>
            <a:ext cx="1954988" cy="12310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Dirección de Innovación y Desarrollo Tecnológico</a:t>
            </a:r>
          </a:p>
          <a:p>
            <a:pPr algn="ctr"/>
            <a:endParaRPr lang="es-MX" sz="1000" dirty="0" smtClean="0">
              <a:solidFill>
                <a:schemeClr val="tx1"/>
              </a:solidFill>
            </a:endParaRPr>
          </a:p>
          <a:p>
            <a:pPr algn="ctr"/>
            <a:r>
              <a:rPr lang="es-MX" sz="1000" dirty="0" smtClean="0">
                <a:solidFill>
                  <a:schemeClr val="tx1"/>
                </a:solidFill>
              </a:rPr>
              <a:t>Coordina acciones de instalación de infraestructura tecnológica para descentralización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75" name="174 Conector recto"/>
          <p:cNvCxnSpPr/>
          <p:nvPr/>
        </p:nvCxnSpPr>
        <p:spPr>
          <a:xfrm>
            <a:off x="13380345" y="3340102"/>
            <a:ext cx="1954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177 Rectángulo redondeado"/>
          <p:cNvSpPr/>
          <p:nvPr/>
        </p:nvSpPr>
        <p:spPr>
          <a:xfrm>
            <a:off x="13461212" y="4650832"/>
            <a:ext cx="1954988" cy="235956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Coord. de </a:t>
            </a:r>
            <a:r>
              <a:rPr lang="es-MX" sz="1000" b="1" dirty="0" err="1" smtClean="0"/>
              <a:t>Mnto</a:t>
            </a:r>
            <a:r>
              <a:rPr lang="es-MX" sz="1000" b="1" dirty="0" smtClean="0"/>
              <a:t>. y Operación de Servicios de Cómputo</a:t>
            </a:r>
          </a:p>
          <a:p>
            <a:pPr algn="ctr"/>
            <a:endParaRPr lang="es-MX" sz="600" b="1" dirty="0" smtClean="0"/>
          </a:p>
          <a:p>
            <a:pPr algn="ctr"/>
            <a:endParaRPr lang="es-MX" sz="600" b="1" dirty="0"/>
          </a:p>
          <a:p>
            <a:pPr algn="ctr"/>
            <a:endParaRPr lang="es-MX" sz="600" b="1" dirty="0" smtClean="0"/>
          </a:p>
          <a:p>
            <a:pPr algn="ctr"/>
            <a:endParaRPr lang="es-MX" sz="600" b="1" dirty="0"/>
          </a:p>
          <a:p>
            <a:pPr algn="ctr"/>
            <a:endParaRPr lang="es-MX" sz="600" b="1" dirty="0" smtClean="0"/>
          </a:p>
          <a:p>
            <a:pPr algn="ctr"/>
            <a:r>
              <a:rPr lang="es-MX" sz="1000" dirty="0" smtClean="0"/>
              <a:t>Realiza con </a:t>
            </a:r>
            <a:r>
              <a:rPr lang="es-MX" sz="1000" b="1" dirty="0" smtClean="0"/>
              <a:t>OOAD </a:t>
            </a:r>
            <a:r>
              <a:rPr lang="es-MX" sz="1000" dirty="0" smtClean="0"/>
              <a:t>acondicionamiento de la infraestructura en telecomunicaciones, internet y servicios de cómputo (voz y datos</a:t>
            </a:r>
            <a:r>
              <a:rPr lang="es-MX" sz="1000" dirty="0" smtClean="0"/>
              <a:t>).</a:t>
            </a:r>
            <a:endParaRPr lang="es-MX" sz="1000" dirty="0" smtClean="0"/>
          </a:p>
        </p:txBody>
      </p:sp>
      <p:cxnSp>
        <p:nvCxnSpPr>
          <p:cNvPr id="179" name="178 Conector recto"/>
          <p:cNvCxnSpPr/>
          <p:nvPr/>
        </p:nvCxnSpPr>
        <p:spPr>
          <a:xfrm>
            <a:off x="13454653" y="5406680"/>
            <a:ext cx="193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79 Conector recto"/>
          <p:cNvCxnSpPr/>
          <p:nvPr/>
        </p:nvCxnSpPr>
        <p:spPr>
          <a:xfrm>
            <a:off x="14373464" y="4192377"/>
            <a:ext cx="0" cy="419393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3747541" y="4845526"/>
            <a:ext cx="0" cy="1389309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>
            <a:off x="3741758" y="4841337"/>
            <a:ext cx="1187346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>
            <a:off x="3741758" y="6234165"/>
            <a:ext cx="1187346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CuadroTexto 7">
            <a:extLst>
              <a:ext uri="{FF2B5EF4-FFF2-40B4-BE49-F238E27FC236}">
                <a16:creationId xmlns:a16="http://schemas.microsoft.com/office/drawing/2014/main" xmlns="" id="{B2BD39AF-AE43-D543-BF50-99372A6F77DA}"/>
              </a:ext>
            </a:extLst>
          </p:cNvPr>
          <p:cNvSpPr txBox="1"/>
          <p:nvPr/>
        </p:nvSpPr>
        <p:spPr>
          <a:xfrm>
            <a:off x="3744787" y="4568864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latin typeface="Montserrat" pitchFamily="2" charset="77"/>
              </a:rPr>
              <a:t>Actual</a:t>
            </a:r>
            <a:endParaRPr lang="es-MX" sz="1200" b="1" dirty="0">
              <a:latin typeface="Montserrat" pitchFamily="2" charset="77"/>
            </a:endParaRPr>
          </a:p>
        </p:txBody>
      </p:sp>
      <p:sp>
        <p:nvSpPr>
          <p:cNvPr id="45" name="CuadroTexto 7">
            <a:extLst>
              <a:ext uri="{FF2B5EF4-FFF2-40B4-BE49-F238E27FC236}">
                <a16:creationId xmlns:a16="http://schemas.microsoft.com/office/drawing/2014/main" xmlns="" id="{B2BD39AF-AE43-D543-BF50-99372A6F77DA}"/>
              </a:ext>
            </a:extLst>
          </p:cNvPr>
          <p:cNvSpPr txBox="1"/>
          <p:nvPr/>
        </p:nvSpPr>
        <p:spPr>
          <a:xfrm>
            <a:off x="3747541" y="6246580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latin typeface="Montserrat" pitchFamily="2" charset="77"/>
              </a:rPr>
              <a:t>Opción 2</a:t>
            </a:r>
            <a:endParaRPr lang="es-MX" sz="1200" b="1" dirty="0">
              <a:latin typeface="Montserrat" pitchFamily="2" charset="77"/>
            </a:endParaRPr>
          </a:p>
        </p:txBody>
      </p:sp>
      <p:sp>
        <p:nvSpPr>
          <p:cNvPr id="47" name="46 Rectángulo redondeado"/>
          <p:cNvSpPr/>
          <p:nvPr/>
        </p:nvSpPr>
        <p:spPr>
          <a:xfrm>
            <a:off x="4973736" y="5895826"/>
            <a:ext cx="1954988" cy="67667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Nuevo Arrendamiento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51" name="50 Conector recto"/>
          <p:cNvCxnSpPr/>
          <p:nvPr/>
        </p:nvCxnSpPr>
        <p:spPr>
          <a:xfrm>
            <a:off x="597396" y="8522054"/>
            <a:ext cx="593673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11716239" y="2290827"/>
            <a:ext cx="0" cy="610908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0" name="59 Rectángulo redondeado"/>
          <p:cNvSpPr/>
          <p:nvPr/>
        </p:nvSpPr>
        <p:spPr>
          <a:xfrm>
            <a:off x="10741446" y="2934140"/>
            <a:ext cx="1954988" cy="12310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Dirección </a:t>
            </a:r>
            <a:r>
              <a:rPr lang="es-MX" sz="1000" b="1" dirty="0" smtClean="0"/>
              <a:t>de Finanzas</a:t>
            </a:r>
          </a:p>
          <a:p>
            <a:pPr algn="ctr"/>
            <a:endParaRPr lang="es-MX" sz="1000" dirty="0" smtClean="0">
              <a:solidFill>
                <a:schemeClr val="tx1"/>
              </a:solidFill>
            </a:endParaRPr>
          </a:p>
          <a:p>
            <a:pPr algn="ctr"/>
            <a:r>
              <a:rPr lang="es-MX" sz="1000" dirty="0" smtClean="0">
                <a:solidFill>
                  <a:schemeClr val="tx1"/>
                </a:solidFill>
              </a:rPr>
              <a:t>Coordina acciones para dar solvencia presupuestaria al proceso de descentralización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61" name="60 Conector recto"/>
          <p:cNvCxnSpPr/>
          <p:nvPr/>
        </p:nvCxnSpPr>
        <p:spPr>
          <a:xfrm>
            <a:off x="10738745" y="3340102"/>
            <a:ext cx="1954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61 Rectángulo redondeado"/>
          <p:cNvSpPr/>
          <p:nvPr/>
        </p:nvSpPr>
        <p:spPr>
          <a:xfrm>
            <a:off x="10756112" y="4650832"/>
            <a:ext cx="1954988" cy="235956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Coord. de Presupuesto</a:t>
            </a:r>
            <a:endParaRPr lang="es-MX" sz="1000" b="1" dirty="0" smtClean="0"/>
          </a:p>
          <a:p>
            <a:pPr algn="ctr"/>
            <a:endParaRPr lang="es-MX" sz="600" b="1" dirty="0" smtClean="0"/>
          </a:p>
          <a:p>
            <a:pPr algn="ctr"/>
            <a:endParaRPr lang="es-MX" sz="600" b="1" dirty="0"/>
          </a:p>
          <a:p>
            <a:pPr algn="ctr"/>
            <a:endParaRPr lang="es-MX" sz="600" b="1" dirty="0" smtClean="0"/>
          </a:p>
          <a:p>
            <a:pPr algn="ctr"/>
            <a:endParaRPr lang="es-MX" sz="600" b="1" dirty="0"/>
          </a:p>
          <a:p>
            <a:pPr algn="ctr"/>
            <a:endParaRPr lang="es-MX" sz="600" b="1" dirty="0" smtClean="0"/>
          </a:p>
          <a:p>
            <a:pPr algn="ctr"/>
            <a:r>
              <a:rPr lang="es-MX" sz="1000" dirty="0" smtClean="0"/>
              <a:t>Autoriza y asigna recursos presupuestales para las partidas que se verán afectadas por el proceso de descentralizaci</a:t>
            </a:r>
            <a:r>
              <a:rPr lang="es-MX" sz="1000" dirty="0" smtClean="0"/>
              <a:t>ón</a:t>
            </a:r>
            <a:endParaRPr lang="es-MX" sz="1000" dirty="0" smtClean="0"/>
          </a:p>
        </p:txBody>
      </p:sp>
      <p:cxnSp>
        <p:nvCxnSpPr>
          <p:cNvPr id="63" name="62 Conector recto"/>
          <p:cNvCxnSpPr/>
          <p:nvPr/>
        </p:nvCxnSpPr>
        <p:spPr>
          <a:xfrm>
            <a:off x="10813053" y="5406680"/>
            <a:ext cx="193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11731864" y="4192377"/>
            <a:ext cx="0" cy="419393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06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107917</TotalTime>
  <Words>236</Words>
  <Application>Microsoft Office PowerPoint</Application>
  <PresentationFormat>Personalizado</PresentationFormat>
  <Paragraphs>59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Portadas</vt:lpstr>
      <vt:lpstr>Agenda</vt:lpstr>
      <vt:lpstr>Contenido</vt:lpstr>
      <vt:lpstr>1_Tema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Guillermo Enrique Gómez Parra</cp:lastModifiedBy>
  <cp:revision>6377</cp:revision>
  <cp:lastPrinted>2021-03-27T00:17:10Z</cp:lastPrinted>
  <dcterms:created xsi:type="dcterms:W3CDTF">2014-01-14T18:42:15Z</dcterms:created>
  <dcterms:modified xsi:type="dcterms:W3CDTF">2021-03-27T01:00:03Z</dcterms:modified>
</cp:coreProperties>
</file>