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297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2145"/>
    <a:srgbClr val="246D5C"/>
    <a:srgbClr val="285C4D"/>
    <a:srgbClr val="9D2449"/>
    <a:srgbClr val="B38E5D"/>
    <a:srgbClr val="D4C19C"/>
    <a:srgbClr val="56242A"/>
    <a:srgbClr val="13322B"/>
    <a:srgbClr val="621132"/>
    <a:srgbClr val="4E2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15" autoAdjust="0"/>
    <p:restoredTop sz="96586" autoAdjust="0"/>
  </p:normalViewPr>
  <p:slideViewPr>
    <p:cSldViewPr snapToGrid="0" snapToObjects="1">
      <p:cViewPr>
        <p:scale>
          <a:sx n="75" d="100"/>
          <a:sy n="75" d="100"/>
        </p:scale>
        <p:origin x="-72" y="870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Contratos</c:v>
                </c:pt>
              </c:strCache>
            </c:strRef>
          </c:tx>
          <c:spPr>
            <a:solidFill>
              <a:srgbClr val="9D2449"/>
            </a:solidFill>
          </c:spPr>
          <c:dPt>
            <c:idx val="0"/>
            <c:bubble3D val="0"/>
            <c:spPr>
              <a:solidFill>
                <a:srgbClr val="285C4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67-E241-A5B0-E8EB2A621F7F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367-E241-A5B0-E8EB2A621F7F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E0B-0A49-9B5B-4AE8E18AD436}"/>
              </c:ext>
            </c:extLst>
          </c:dPt>
          <c:dLbls>
            <c:dLbl>
              <c:idx val="0"/>
              <c:layout>
                <c:manualLayout>
                  <c:x val="-0.24597124934510647"/>
                  <c:y val="-3.8698533866954092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 err="1"/>
                      <a:t>Reportado</a:t>
                    </a:r>
                    <a:r>
                      <a:rPr lang="en-US" dirty="0"/>
                      <a:t>
36
</a:t>
                    </a:r>
                    <a:r>
                      <a:rPr lang="en-US" dirty="0" smtClean="0"/>
                      <a:t>53.7%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6412879455365379"/>
                  <c:y val="-7.9952639617586543E-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No reportado
31
</a:t>
                    </a:r>
                    <a:r>
                      <a:rPr lang="en-US" dirty="0" smtClean="0"/>
                      <a:t>46.3%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Reportado</c:v>
                </c:pt>
                <c:pt idx="1">
                  <c:v>No reportado</c:v>
                </c:pt>
              </c:strCache>
            </c:strRef>
          </c:cat>
          <c:val>
            <c:numRef>
              <c:f>Hoja1!$B$2:$B$3</c:f>
              <c:numCache>
                <c:formatCode>0</c:formatCode>
                <c:ptCount val="2"/>
                <c:pt idx="0">
                  <c:v>36</c:v>
                </c:pt>
                <c:pt idx="1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67-E241-A5B0-E8EB2A621F7F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17/06/2021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17/06/2021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17.06.2021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17/06/2021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17/06/2021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="" xmlns:a16="http://schemas.microsoft.com/office/drawing/2014/main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943379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529" y="307034"/>
            <a:ext cx="593605" cy="587082"/>
          </a:xfrm>
          <a:prstGeom prst="rect">
            <a:avLst/>
          </a:prstGeom>
        </p:spPr>
      </p:pic>
      <p:graphicFrame>
        <p:nvGraphicFramePr>
          <p:cNvPr id="8" name="2 Gráfico"/>
          <p:cNvGraphicFramePr/>
          <p:nvPr>
            <p:extLst>
              <p:ext uri="{D42A27DB-BD31-4B8C-83A1-F6EECF244321}">
                <p14:modId xmlns:p14="http://schemas.microsoft.com/office/powerpoint/2010/main" val="589264345"/>
              </p:ext>
            </p:extLst>
          </p:nvPr>
        </p:nvGraphicFramePr>
        <p:xfrm>
          <a:off x="4646403" y="3219593"/>
          <a:ext cx="6758733" cy="453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522127" y="1664763"/>
            <a:ext cx="6758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CUMPLIMIENTO OBLIGACIONES DE TRANSPARENCIA </a:t>
            </a:r>
            <a:r>
              <a:rPr lang="es-MX" sz="2400" b="1" dirty="0"/>
              <a:t>2021</a:t>
            </a:r>
          </a:p>
          <a:p>
            <a:pPr algn="ctr"/>
            <a:r>
              <a:rPr lang="es-MX" sz="2400" b="1" dirty="0"/>
              <a:t>PERMISOS</a:t>
            </a:r>
          </a:p>
        </p:txBody>
      </p:sp>
      <p:sp>
        <p:nvSpPr>
          <p:cNvPr id="16" name="Rectángulo 1">
            <a:extLst>
              <a:ext uri="{FF2B5EF4-FFF2-40B4-BE49-F238E27FC236}">
                <a16:creationId xmlns="" xmlns:a16="http://schemas.microsoft.com/office/drawing/2014/main" id="{33C1285F-DEBC-4CF0-89D1-C981F0C4A28A}"/>
              </a:ext>
            </a:extLst>
          </p:cNvPr>
          <p:cNvSpPr/>
          <p:nvPr/>
        </p:nvSpPr>
        <p:spPr>
          <a:xfrm>
            <a:off x="8575741" y="381284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19" name="Rectángulo 1">
            <a:extLst>
              <a:ext uri="{FF2B5EF4-FFF2-40B4-BE49-F238E27FC236}">
                <a16:creationId xmlns="" xmlns:a16="http://schemas.microsoft.com/office/drawing/2014/main" id="{F03F5EDD-098C-4649-8E72-D9A15099ABD6}"/>
              </a:ext>
            </a:extLst>
          </p:cNvPr>
          <p:cNvSpPr/>
          <p:nvPr/>
        </p:nvSpPr>
        <p:spPr>
          <a:xfrm>
            <a:off x="11003034" y="948821"/>
            <a:ext cx="4147081" cy="715942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2000" b="1" dirty="0">
                <a:solidFill>
                  <a:srgbClr val="246D5C"/>
                </a:solidFill>
              </a:rPr>
              <a:t>II. Seguimiento de proyectos prioritarios</a:t>
            </a:r>
            <a:endParaRPr lang="es-MX" sz="1600" b="1" dirty="0">
              <a:solidFill>
                <a:srgbClr val="A42145"/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14288"/>
              </p:ext>
            </p:extLst>
          </p:nvPr>
        </p:nvGraphicFramePr>
        <p:xfrm>
          <a:off x="366110" y="2347620"/>
          <a:ext cx="5396515" cy="68014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133"/>
                <a:gridCol w="2066493"/>
                <a:gridCol w="374654"/>
                <a:gridCol w="2732235"/>
              </a:tblGrid>
              <a:tr h="216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effectLst/>
                        </a:rPr>
                        <a:t>NO REPORTADO</a:t>
                      </a:r>
                      <a:endParaRPr lang="es-MX" sz="900" b="1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noFill/>
                  </a:tcPr>
                </a:tc>
              </a:tr>
              <a:tr h="389130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AGUASCALIENTES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LA RAZA NORTE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07566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2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CHIHUAHUA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BAJÍO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LEON, GUANAJUATO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54340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4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COLIMA </a:t>
                      </a:r>
                      <a:r>
                        <a:rPr lang="es-MX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(DEVUELTO)</a:t>
                      </a:r>
                      <a:endParaRPr lang="es-MX" sz="9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14 VERACRUZ, VERACRUZ NORTE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395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5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NORTE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NORESTE, CD. OBREGON, SONORA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958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6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SUR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25 MONTERREY, NUEVO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4395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7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ORIENTE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71 TORREON, COAH 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39642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8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PONIENTE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No. 1 CENTRO MEDICO NACIONAL MERIDA,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9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JALISCO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GENERAL CENTRO MEDICO NACIONAL LA RAZA NORTE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395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10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MICHOACÁN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OBSTETRICIA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23, MONTERREY  NUEVO LEON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1586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11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OAXACA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PEDIATRÍA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48 LEON GUANAJUATO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92325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12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TABASCO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ONCOLOGIA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9951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13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REAS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COMUNES CMN DE OCCIDENTE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PEDIATRIA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79855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14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CENTRO MEDICO 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TRAUMATOLOGÍA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ORTOPEDIA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NACIONAL, PUEBLA, PUEBLA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58876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15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</a:t>
                      </a:r>
                      <a:r>
                        <a:rPr lang="pt-BR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CARDIOLOGÍA </a:t>
                      </a:r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34 MONTERREY, NUEVO </a:t>
                      </a:r>
                      <a:r>
                        <a:rPr lang="pt-BR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pt-BR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TRAUMATOLOGÍA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ORTOPEDIA LOMAS VERDES EDO.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4395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16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TRAUMATOLOGÍA  MAGDALENA DE LAS SALINAS NORTE DEL D.F.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910382"/>
              </p:ext>
            </p:extLst>
          </p:nvPr>
        </p:nvGraphicFramePr>
        <p:xfrm>
          <a:off x="10782300" y="2213824"/>
          <a:ext cx="4322200" cy="7683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"/>
                <a:gridCol w="4131700"/>
              </a:tblGrid>
              <a:tr h="1987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effectLst/>
                        </a:rPr>
                        <a:t>CARGADO EN SISTEMA</a:t>
                      </a:r>
                      <a:endParaRPr lang="es-MX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NIVEL CENTRAL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 SUR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COAHUILA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DURANGO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GUANAJUATO 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GUERRERO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HIDALGO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MORELOS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NAYARIT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PUEBLA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QUERÉTARO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QUINTANA ROO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SINALOA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SONORA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TAMAULIPAS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NORTE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SUR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 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ZACATECAS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REAS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COMUNES CMN SIGLO XXI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466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OCCIDENTE GUADALAJARA, JALISCO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74937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PUEBLA, PUEBLA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 No 4,  D.F. SUR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74937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No 3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LA RAZA NORTE DEL D.F.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DE CONGRESOS DEL CMN SIGLO XXI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ATILXCO METEPEC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OAXTEPEC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TRINIDAD Y MALINTZI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87765">
                <a:tc>
                  <a:txBody>
                    <a:bodyPr/>
                    <a:lstStyle/>
                    <a:p>
                      <a:pPr algn="r" fontAlgn="b"/>
                      <a:endParaRPr lang="es-MX" sz="300" b="0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300" dirty="0"/>
                    </a:p>
                  </a:txBody>
                  <a:tcPr marL="5851" marR="5851" marT="5851" marB="0" anchor="b">
                    <a:noFill/>
                  </a:tcPr>
                </a:tc>
              </a:tr>
              <a:tr h="1987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effectLst/>
                        </a:rPr>
                        <a:t>NO TIENEN PERMISOS</a:t>
                      </a:r>
                      <a:endParaRPr lang="es-MX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2382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LUIS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POTOSÍ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TLAXCALA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39978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OCCIDENTE  GUADALAJARA, JALISCO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466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PEDIATRÍA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OCCIDENTE GUADALAJARA, JALISCO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7896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TRAUMATOLOGÍA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ORTOPEDIA No 21, NUEVO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37061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109887</TotalTime>
  <Words>432</Words>
  <Application>Microsoft Office PowerPoint</Application>
  <PresentationFormat>Personalizado</PresentationFormat>
  <Paragraphs>144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6509</cp:revision>
  <cp:lastPrinted>2021-04-26T21:25:53Z</cp:lastPrinted>
  <dcterms:created xsi:type="dcterms:W3CDTF">2014-01-14T18:42:15Z</dcterms:created>
  <dcterms:modified xsi:type="dcterms:W3CDTF">2021-06-17T22:44:39Z</dcterms:modified>
</cp:coreProperties>
</file>