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  <p:sldMasterId id="2147483712" r:id="rId2"/>
    <p:sldMasterId id="2147483713" r:id="rId3"/>
    <p:sldMasterId id="2147483752" r:id="rId4"/>
  </p:sldMasterIdLst>
  <p:notesMasterIdLst>
    <p:notesMasterId r:id="rId7"/>
  </p:notesMasterIdLst>
  <p:handoutMasterIdLst>
    <p:handoutMasterId r:id="rId8"/>
  </p:handoutMasterIdLst>
  <p:sldIdLst>
    <p:sldId id="668" r:id="rId5"/>
    <p:sldId id="670" r:id="rId6"/>
  </p:sldIdLst>
  <p:sldSz cx="15546388" cy="10059988"/>
  <p:notesSz cx="7010400" cy="9296400"/>
  <p:defaultTextStyle>
    <a:defPPr>
      <a:defRPr lang="en-US"/>
    </a:defPPr>
    <a:lvl1pPr marL="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31" userDrawn="1">
          <p15:clr>
            <a:srgbClr val="A4A3A4"/>
          </p15:clr>
        </p15:guide>
        <p15:guide id="2" pos="7595" userDrawn="1">
          <p15:clr>
            <a:srgbClr val="A4A3A4"/>
          </p15:clr>
        </p15:guide>
        <p15:guide id="3" pos="20" userDrawn="1">
          <p15:clr>
            <a:srgbClr val="A4A3A4"/>
          </p15:clr>
        </p15:guide>
        <p15:guide id="4" pos="7369" userDrawn="1">
          <p15:clr>
            <a:srgbClr val="A4A3A4"/>
          </p15:clr>
        </p15:guide>
        <p15:guide id="5" pos="95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ntia Aguilar Nuñez" initials="CAN" lastIdx="12" clrIdx="0"/>
  <p:cmAuthor id="1" name="Alberto Cadena Mtz." initials="ACM" lastIdx="17" clrIdx="1"/>
  <p:cmAuthor id="2" name="ELIECER MORENO" initials="E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B38E5D"/>
    <a:srgbClr val="9D2449"/>
    <a:srgbClr val="A42145"/>
    <a:srgbClr val="246D5C"/>
    <a:srgbClr val="D4C19C"/>
    <a:srgbClr val="13322B"/>
    <a:srgbClr val="285C4D"/>
    <a:srgbClr val="56242A"/>
    <a:srgbClr val="621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2" autoAdjust="0"/>
    <p:restoredTop sz="96586" autoAdjust="0"/>
  </p:normalViewPr>
  <p:slideViewPr>
    <p:cSldViewPr snapToGrid="0" snapToObjects="1">
      <p:cViewPr>
        <p:scale>
          <a:sx n="75" d="100"/>
          <a:sy n="75" d="100"/>
        </p:scale>
        <p:origin x="-72" y="822"/>
      </p:cViewPr>
      <p:guideLst>
        <p:guide orient="horz" pos="1331"/>
        <p:guide pos="7595"/>
        <p:guide pos="20"/>
        <p:guide pos="7369"/>
        <p:guide pos="95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4"/>
    </p:cViewPr>
  </p:sorterViewPr>
  <p:notesViewPr>
    <p:cSldViewPr snapToGrid="0" snapToObjects="1">
      <p:cViewPr varScale="1">
        <p:scale>
          <a:sx n="70" d="100"/>
          <a:sy n="70" d="100"/>
        </p:scale>
        <p:origin x="-2508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43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31774-F16D-404C-861E-62395E28964A}" type="datetimeFigureOut">
              <a:rPr lang="es-MX" smtClean="0"/>
              <a:t>27/09/2021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4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C32D0-6C48-4DE1-8D14-F1E97E6728F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790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71A019-C0C7-4A88-B9AB-482A98D3ABFB}" type="datetimeFigureOut">
              <a:rPr lang="es-MX" smtClean="0"/>
              <a:pPr/>
              <a:t>27/09/2021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A9A6C2-435D-483C-AD5A-C44D91AC3BD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671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300CF-41EB-4F61-A3F1-2E2DB0C7E9FC}" type="slidenum">
              <a:rPr lang="es-MX" smtClean="0"/>
              <a:pPr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55863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300CF-41EB-4F61-A3F1-2E2DB0C7E9FC}" type="slidenum">
              <a:rPr lang="es-MX" smtClean="0"/>
              <a:pPr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5586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92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 de l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2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ume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615743" y="9545618"/>
            <a:ext cx="597607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fld id="{7A5E4B40-8CE8-487A-AD07-8D02278C700A}" type="slidenum">
              <a:rPr lang="es-MX" sz="1800" b="1" smtClean="0">
                <a:solidFill>
                  <a:srgbClr val="996600"/>
                </a:solidFill>
              </a:rPr>
              <a:pPr algn="r"/>
              <a:t>‹Nº›</a:t>
            </a:fld>
            <a:endParaRPr lang="es-MX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3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ex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971025" y="9538775"/>
            <a:ext cx="244946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r>
              <a:rPr lang="es-MX" sz="1800" b="1" dirty="0">
                <a:solidFill>
                  <a:srgbClr val="9966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27121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27/09/2021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45" y="4538082"/>
            <a:ext cx="7775660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60" y="297"/>
            <a:ext cx="7933448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3" y="282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78" y="129631"/>
            <a:ext cx="891635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71" y="264807"/>
            <a:ext cx="2048732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50" y="250815"/>
            <a:ext cx="533121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5" y="264811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2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233F-A4F2-4127-964C-F59E04530CC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27/09/2021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62018" y="9324156"/>
            <a:ext cx="3497937" cy="535601"/>
          </a:xfrm>
        </p:spPr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6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9" y="2508049"/>
            <a:ext cx="13408760" cy="4184675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9" y="6732277"/>
            <a:ext cx="13408760" cy="2200622"/>
          </a:xfrm>
        </p:spPr>
        <p:txBody>
          <a:bodyPr/>
          <a:lstStyle>
            <a:lvl1pPr marL="0" indent="0">
              <a:buNone/>
              <a:defRPr sz="3800">
                <a:solidFill>
                  <a:schemeClr val="tx1"/>
                </a:solidFill>
              </a:defRPr>
            </a:lvl1pPr>
            <a:lvl2pPr marL="72914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5829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1874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29165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36457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43748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10404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583319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662FA-96AC-4A80-990E-5ED81F2BEF4C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27/09/2021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2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5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80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A816-A4F8-483C-92E9-A2955E0E43D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27/09/2021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6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40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71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1" y="2466095"/>
            <a:ext cx="6609239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1" y="3674710"/>
            <a:ext cx="6609239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B90F-C2DB-477D-A23A-C0DF14587D9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27/09/2021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35D1-5B44-4B3A-A1D2-A17D43A03A5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27/09/2021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BA47-7860-4736-8362-C4700A38A473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27/09/2021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60" y="1448476"/>
            <a:ext cx="7870360" cy="7149112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669-0649-43F1-BEE2-2DB1F7005D21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27/09/2021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60" y="1448476"/>
            <a:ext cx="7870360" cy="7149112"/>
          </a:xfrm>
        </p:spPr>
        <p:txBody>
          <a:bodyPr anchor="t"/>
          <a:lstStyle>
            <a:lvl1pPr marL="0" indent="0">
              <a:buNone/>
              <a:defRPr sz="5000"/>
            </a:lvl1pPr>
            <a:lvl2pPr marL="729149" indent="0">
              <a:buNone/>
              <a:defRPr sz="4400"/>
            </a:lvl2pPr>
            <a:lvl3pPr marL="1458297" indent="0">
              <a:buNone/>
              <a:defRPr sz="3800"/>
            </a:lvl3pPr>
            <a:lvl4pPr marL="2187446" indent="0">
              <a:buNone/>
              <a:defRPr sz="3200"/>
            </a:lvl4pPr>
            <a:lvl5pPr marL="2916598" indent="0">
              <a:buNone/>
              <a:defRPr sz="3200"/>
            </a:lvl5pPr>
            <a:lvl6pPr marL="3645746" indent="0">
              <a:buNone/>
              <a:defRPr sz="3200"/>
            </a:lvl6pPr>
            <a:lvl7pPr marL="4374898" indent="0">
              <a:buNone/>
              <a:defRPr sz="3200"/>
            </a:lvl7pPr>
            <a:lvl8pPr marL="5104047" indent="0">
              <a:buNone/>
              <a:defRPr sz="3200"/>
            </a:lvl8pPr>
            <a:lvl9pPr marL="5833196" indent="0">
              <a:buNone/>
              <a:defRPr sz="32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B94E-02C9-4B0D-BCAB-77542056C85E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27/09/2021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4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B3DC-231D-44BA-A260-774EC82AB65B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27/09/2021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06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7" y="535623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36" y="535623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6040-26F4-491C-8ADE-BE2CF7B2198D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27/09/2021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24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601" y="349928"/>
            <a:ext cx="14446532" cy="904277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s-ES" noProof="0"/>
              <a:t>Haga clic para modificar el estilo de título del patrón</a:t>
            </a:r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7FF8-F5A1-4B15-9195-32D8A5121DA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27.09.2021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369645" y="9324153"/>
            <a:ext cx="3627491" cy="535601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‹Nº›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50604" y="1254189"/>
            <a:ext cx="14445186" cy="49323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80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_blanco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55961" y="9280853"/>
            <a:ext cx="3627491" cy="53560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01959946-1997-4BE3-98D4-7CA92443D8D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uadroTexto 6"/>
          <p:cNvSpPr txBox="1"/>
          <p:nvPr userDrawn="1"/>
        </p:nvSpPr>
        <p:spPr>
          <a:xfrm>
            <a:off x="3" y="9508387"/>
            <a:ext cx="5719213" cy="538328"/>
          </a:xfrm>
          <a:prstGeom prst="rect">
            <a:avLst/>
          </a:prstGeom>
          <a:solidFill>
            <a:schemeClr val="bg1"/>
          </a:solidFill>
        </p:spPr>
        <p:txBody>
          <a:bodyPr wrap="square" lIns="91146" tIns="45581" rIns="91146" bIns="45581" rtlCol="0">
            <a:spAutoFit/>
          </a:bodyPr>
          <a:lstStyle/>
          <a:p>
            <a:pPr defTabSz="1458297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1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" y="16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1" y="150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6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8" y="9263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6" r:id="rId2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7" y="535603"/>
            <a:ext cx="13408760" cy="1944466"/>
          </a:xfrm>
          <a:prstGeom prst="rect">
            <a:avLst/>
          </a:prstGeom>
        </p:spPr>
        <p:txBody>
          <a:bodyPr vert="horz" lIns="145844" tIns="72897" rIns="145844" bIns="72897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7" y="2678006"/>
            <a:ext cx="13408760" cy="6382970"/>
          </a:xfrm>
          <a:prstGeom prst="rect">
            <a:avLst/>
          </a:prstGeom>
        </p:spPr>
        <p:txBody>
          <a:bodyPr vert="horz" lIns="145844" tIns="72897" rIns="145844" bIns="72897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5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1BE0F3F2-87AD-4776-80C3-845D50E98732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27/09/2021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4" y="9324156"/>
            <a:ext cx="5246906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58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4737450" y="941493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 userDrawn="1"/>
        </p:nvCxnSpPr>
        <p:spPr>
          <a:xfrm>
            <a:off x="14737450" y="978170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21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66" r:id="rId13"/>
  </p:sldLayoutIdLst>
  <p:hf hdr="0" ftr="0" dt="0"/>
  <p:txStyles>
    <p:titleStyle>
      <a:lvl1pPr algn="l" defTabSz="1458297" rtl="0" eaLnBrk="1" latinLnBrk="0" hangingPunct="1">
        <a:lnSpc>
          <a:spcPct val="90000"/>
        </a:lnSpc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589" indent="-364589" algn="l" defTabSz="1458297" rtl="0" eaLnBrk="1" latinLnBrk="0" hangingPunct="1">
        <a:lnSpc>
          <a:spcPct val="90000"/>
        </a:lnSpc>
        <a:spcBef>
          <a:spcPts val="159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93736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822880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52027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281181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40103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7394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4686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61977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9149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829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874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65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457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748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0404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3319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número de diapositiva 3">
            <a:extLst>
              <a:ext uri="{FF2B5EF4-FFF2-40B4-BE49-F238E27FC236}">
                <a16:creationId xmlns="" xmlns:a16="http://schemas.microsoft.com/office/drawing/2014/main" id="{9F43E847-874B-4F97-BCB7-DC7A1E977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199305" y="9347750"/>
            <a:ext cx="3017996" cy="535601"/>
          </a:xfrm>
        </p:spPr>
        <p:txBody>
          <a:bodyPr/>
          <a:lstStyle/>
          <a:p>
            <a:fld id="{C0F0E9AB-ED58-4E3F-82E5-5EBC84041820}" type="slidenum">
              <a:rPr lang="es-MX" smtClean="0"/>
              <a:pPr/>
              <a:t>1</a:t>
            </a:fld>
            <a:endParaRPr lang="es-MX" dirty="0"/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A7C5D23E-CFD0-D949-A576-58B2423A3406}"/>
              </a:ext>
            </a:extLst>
          </p:cNvPr>
          <p:cNvSpPr txBox="1"/>
          <p:nvPr/>
        </p:nvSpPr>
        <p:spPr>
          <a:xfrm>
            <a:off x="5937957" y="1380546"/>
            <a:ext cx="5522666" cy="4084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54" b="1" dirty="0" smtClean="0">
                <a:solidFill>
                  <a:schemeClr val="accent5">
                    <a:lumMod val="50000"/>
                  </a:schemeClr>
                </a:solidFill>
              </a:rPr>
              <a:t>Proyección de nuevos arrendamientos</a:t>
            </a:r>
            <a:endParaRPr lang="es-MX" sz="2054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object 31">
            <a:extLst>
              <a:ext uri="{FF2B5EF4-FFF2-40B4-BE49-F238E27FC236}">
                <a16:creationId xmlns="" xmlns:a16="http://schemas.microsoft.com/office/drawing/2014/main" id="{F98B0295-C349-F943-9D17-5AF4893F1F25}"/>
              </a:ext>
            </a:extLst>
          </p:cNvPr>
          <p:cNvSpPr/>
          <p:nvPr/>
        </p:nvSpPr>
        <p:spPr>
          <a:xfrm flipV="1">
            <a:off x="3679340" y="1716715"/>
            <a:ext cx="8131822" cy="67065"/>
          </a:xfrm>
          <a:custGeom>
            <a:avLst/>
            <a:gdLst/>
            <a:ahLst/>
            <a:cxnLst/>
            <a:rect l="l" t="t" r="r" b="b"/>
            <a:pathLst>
              <a:path w="1358900">
                <a:moveTo>
                  <a:pt x="0" y="0"/>
                </a:moveTo>
                <a:lnTo>
                  <a:pt x="1358498" y="0"/>
                </a:lnTo>
              </a:path>
            </a:pathLst>
          </a:custGeom>
          <a:ln w="12691">
            <a:solidFill>
              <a:srgbClr val="B38E5C"/>
            </a:solidFill>
          </a:ln>
        </p:spPr>
        <p:txBody>
          <a:bodyPr wrap="square" lIns="0" tIns="0" rIns="0" bIns="0" rtlCol="0"/>
          <a:lstStyle/>
          <a:p>
            <a:endParaRPr sz="4254" dirty="0"/>
          </a:p>
        </p:txBody>
      </p:sp>
      <p:cxnSp>
        <p:nvCxnSpPr>
          <p:cNvPr id="20" name="Conector recto 2">
            <a:extLst>
              <a:ext uri="{FF2B5EF4-FFF2-40B4-BE49-F238E27FC236}">
                <a16:creationId xmlns="" xmlns:a16="http://schemas.microsoft.com/office/drawing/2014/main" id="{1D763569-266D-0D4C-BDD7-510B816EB140}"/>
              </a:ext>
            </a:extLst>
          </p:cNvPr>
          <p:cNvCxnSpPr>
            <a:cxnSpLocks/>
          </p:cNvCxnSpPr>
          <p:nvPr/>
        </p:nvCxnSpPr>
        <p:spPr>
          <a:xfrm>
            <a:off x="8573573" y="1087763"/>
            <a:ext cx="6576541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190684"/>
              </p:ext>
            </p:extLst>
          </p:nvPr>
        </p:nvGraphicFramePr>
        <p:xfrm>
          <a:off x="1050879" y="1983401"/>
          <a:ext cx="14099236" cy="76157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3600"/>
                <a:gridCol w="1182939"/>
                <a:gridCol w="2470495"/>
                <a:gridCol w="1367729"/>
                <a:gridCol w="1083433"/>
                <a:gridCol w="7311040"/>
              </a:tblGrid>
              <a:tr h="807220"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MX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</a:t>
                      </a: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MX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OOAD</a:t>
                      </a: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ES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Dirección Propuesta del inmueble a arrendar</a:t>
                      </a: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MX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Servicio</a:t>
                      </a: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ES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Importe</a:t>
                      </a:r>
                      <a:br>
                        <a:rPr lang="es-ES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es-ES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de Renta Proyección 2022</a:t>
                      </a:r>
                      <a:br>
                        <a:rPr lang="es-ES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es-ES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C/IVA</a:t>
                      </a: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MX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Justificación</a:t>
                      </a: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54959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1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Durango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effectLst/>
                        </a:rPr>
                        <a:t>C. Tapia y </a:t>
                      </a:r>
                      <a:r>
                        <a:rPr lang="es-ES" sz="1000" u="none" strike="noStrike" dirty="0" err="1">
                          <a:effectLst/>
                        </a:rPr>
                        <a:t>Guanacevía</a:t>
                      </a:r>
                      <a:r>
                        <a:rPr lang="es-ES" sz="1000" u="none" strike="noStrike" dirty="0">
                          <a:effectLst/>
                        </a:rPr>
                        <a:t> No. 4 de la Unidad Habitacional José Campillo </a:t>
                      </a:r>
                      <a:r>
                        <a:rPr lang="es-ES" sz="1000" u="none" strike="noStrike" dirty="0" err="1">
                          <a:effectLst/>
                        </a:rPr>
                        <a:t>Saínz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Guardería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000" u="none" strike="noStrike">
                          <a:effectLst/>
                        </a:rPr>
                        <a:t>          1,113,600.00 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 smtClean="0">
                          <a:effectLst/>
                        </a:rPr>
                        <a:t>Se</a:t>
                      </a:r>
                      <a:r>
                        <a:rPr lang="es-ES" sz="1000" u="none" strike="noStrike" baseline="0" dirty="0" smtClean="0">
                          <a:effectLst/>
                        </a:rPr>
                        <a:t> requiere realizar este nuevo arrendamiento, debido a que el</a:t>
                      </a:r>
                      <a:r>
                        <a:rPr lang="es-ES" sz="1000" u="none" strike="noStrike" dirty="0" smtClean="0">
                          <a:effectLst/>
                        </a:rPr>
                        <a:t> </a:t>
                      </a:r>
                      <a:r>
                        <a:rPr lang="es-ES" sz="1000" u="none" strike="noStrike" dirty="0">
                          <a:effectLst/>
                        </a:rPr>
                        <a:t>inmueble actual se encuentra en una zona industrial, </a:t>
                      </a:r>
                      <a:r>
                        <a:rPr lang="es-ES" sz="1000" u="none" strike="noStrike" dirty="0" smtClean="0">
                          <a:effectLst/>
                        </a:rPr>
                        <a:t>lo</a:t>
                      </a:r>
                      <a:r>
                        <a:rPr lang="es-ES" sz="1000" u="none" strike="noStrike" baseline="0" dirty="0" smtClean="0">
                          <a:effectLst/>
                        </a:rPr>
                        <a:t> que </a:t>
                      </a:r>
                      <a:r>
                        <a:rPr lang="es-ES" sz="1000" u="none" strike="noStrike" dirty="0" smtClean="0">
                          <a:effectLst/>
                        </a:rPr>
                        <a:t>representa </a:t>
                      </a:r>
                      <a:r>
                        <a:rPr lang="es-ES" sz="1000" u="none" strike="noStrike" dirty="0">
                          <a:effectLst/>
                        </a:rPr>
                        <a:t>un riesgo para los infantes, </a:t>
                      </a:r>
                      <a:r>
                        <a:rPr lang="es-ES" sz="1000" u="none" strike="noStrike" dirty="0" smtClean="0">
                          <a:effectLst/>
                        </a:rPr>
                        <a:t>incrementándose</a:t>
                      </a:r>
                      <a:r>
                        <a:rPr lang="es-ES" sz="1000" u="none" strike="noStrike" baseline="0" dirty="0" smtClean="0">
                          <a:effectLst/>
                        </a:rPr>
                        <a:t> cualquier riesgo en virtud de </a:t>
                      </a:r>
                      <a:r>
                        <a:rPr lang="es-ES" sz="1000" u="none" strike="noStrike" dirty="0" smtClean="0">
                          <a:effectLst/>
                        </a:rPr>
                        <a:t>que los </a:t>
                      </a:r>
                      <a:r>
                        <a:rPr lang="es-ES" sz="1000" u="none" strike="noStrike" dirty="0">
                          <a:effectLst/>
                        </a:rPr>
                        <a:t>locales circundantes carecen de las medidas de seguridad y les falta la autorización por parte de los cuerpos de protección civil </a:t>
                      </a:r>
                      <a:r>
                        <a:rPr lang="es-ES" sz="1000" u="none" strike="noStrike" dirty="0" smtClean="0">
                          <a:effectLst/>
                        </a:rPr>
                        <a:t>.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937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2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Estado de México Poniente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Alfredo del Mazo Vélez 18, colonia Isidro Favela, Lerma de Villada, Estado de México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Almacén Delegacional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000" u="none" strike="noStrike" dirty="0">
                          <a:effectLst/>
                        </a:rPr>
                        <a:t>        10,665,786.73 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 El Almacén  Delegacional </a:t>
                      </a:r>
                      <a:r>
                        <a:rPr lang="es-ES" sz="1000" u="none" strike="noStrike" dirty="0" smtClean="0">
                          <a:effectLst/>
                        </a:rPr>
                        <a:t>actual, data del año 1991</a:t>
                      </a:r>
                      <a:r>
                        <a:rPr lang="es-ES" sz="1000" u="none" strike="noStrike" dirty="0">
                          <a:effectLst/>
                        </a:rPr>
                        <a:t>, con una superficie de 2,800.0 m2 y no cumple la normatividad en la materia, por lo que se requiere una superficie de entre 9,000 - 11,000 m2 para operar de manera eficiente. 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959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Nuevo León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u="none" strike="noStrike" dirty="0">
                          <a:effectLst/>
                        </a:rPr>
                        <a:t>Encino No. 4619, </a:t>
                      </a:r>
                      <a:r>
                        <a:rPr lang="it-IT" sz="1000" u="none" strike="noStrike" dirty="0" smtClean="0">
                          <a:effectLst/>
                        </a:rPr>
                        <a:t>col</a:t>
                      </a:r>
                      <a:r>
                        <a:rPr lang="it-IT" sz="1000" u="none" strike="noStrike" dirty="0">
                          <a:effectLst/>
                        </a:rPr>
                        <a:t>. Valle de la Silla, Gpe, N.L.</a:t>
                      </a:r>
                      <a:endParaRPr lang="it-IT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Tienda No. 8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000" u="none" strike="noStrike" dirty="0">
                          <a:effectLst/>
                        </a:rPr>
                        <a:t>          1,348,186.80 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 Representa una opción de compra para el personal del IMSS, </a:t>
                      </a:r>
                      <a:r>
                        <a:rPr lang="es-ES" sz="1000" u="none" strike="noStrike" dirty="0" smtClean="0">
                          <a:effectLst/>
                        </a:rPr>
                        <a:t>otorgándole beneficios </a:t>
                      </a:r>
                      <a:r>
                        <a:rPr lang="es-ES" sz="1000" u="none" strike="noStrike" dirty="0">
                          <a:effectLst/>
                        </a:rPr>
                        <a:t>tales como crédito sin intereses, descuentos vía nómina; a un promedio de 200 a 250 clientes diarios; asimismo, se estima obtener ingresos de $52.0 MDP al año.   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937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4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Nuevo León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Juárez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effectLst/>
                        </a:rPr>
                        <a:t>Consultorio de apoyo a la UMF No. 20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000" u="none" strike="noStrike" dirty="0">
                          <a:effectLst/>
                        </a:rPr>
                        <a:t>          1,767,557.98 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 La UMF No. 20, cuenta con 114,292 derechohabientes en 12 consultorios por turno, de acuerdo al indicador </a:t>
                      </a:r>
                      <a:r>
                        <a:rPr lang="es-ES" sz="1000" u="none" strike="noStrike" dirty="0" smtClean="0">
                          <a:effectLst/>
                        </a:rPr>
                        <a:t>es </a:t>
                      </a:r>
                      <a:r>
                        <a:rPr lang="es-ES" sz="1000" u="none" strike="noStrike" dirty="0">
                          <a:effectLst/>
                        </a:rPr>
                        <a:t>un inmueble de apoyo para estar en posibilidades de cumplir con calidad y eficiencia a la </a:t>
                      </a:r>
                      <a:r>
                        <a:rPr lang="es-ES" sz="1000" u="none" strike="noStrike" dirty="0" err="1" smtClean="0">
                          <a:effectLst/>
                        </a:rPr>
                        <a:t>derechohabiencia</a:t>
                      </a:r>
                      <a:r>
                        <a:rPr lang="es-ES" sz="1000" u="none" strike="noStrike" dirty="0">
                          <a:effectLst/>
                        </a:rPr>
                        <a:t>.  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937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5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Nuevo León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 smtClean="0">
                          <a:effectLst/>
                        </a:rPr>
                        <a:t>Calle </a:t>
                      </a:r>
                      <a:r>
                        <a:rPr lang="es-ES" sz="1000" u="none" strike="noStrike" dirty="0">
                          <a:effectLst/>
                        </a:rPr>
                        <a:t>5 de mayo, </a:t>
                      </a:r>
                      <a:r>
                        <a:rPr lang="es-ES" sz="1000" u="none" strike="noStrike" dirty="0" smtClean="0">
                          <a:effectLst/>
                        </a:rPr>
                        <a:t>Centro</a:t>
                      </a:r>
                      <a:r>
                        <a:rPr lang="es-ES" sz="1000" u="none" strike="noStrike" dirty="0">
                          <a:effectLst/>
                        </a:rPr>
                        <a:t>, </a:t>
                      </a:r>
                      <a:r>
                        <a:rPr lang="es-ES" sz="1000" u="none" strike="noStrike" dirty="0" smtClean="0">
                          <a:effectLst/>
                        </a:rPr>
                        <a:t>Apodaca</a:t>
                      </a:r>
                      <a:r>
                        <a:rPr lang="es-ES" sz="1000" u="none" strike="noStrike" dirty="0">
                          <a:effectLst/>
                        </a:rPr>
                        <a:t>, Nuevo León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>
                          <a:effectLst/>
                        </a:rPr>
                        <a:t>Consultorio de apoyo a la UMF No. 19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000" u="none" strike="noStrike" dirty="0">
                          <a:effectLst/>
                        </a:rPr>
                        <a:t>          1,104,430.62 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 La UMF No. 19, cuenta con 265,805 derechohabientes en 17 consultorios por turno, de acuerdo al indicador se requieren 11 consultorios </a:t>
                      </a:r>
                      <a:r>
                        <a:rPr lang="es-ES" sz="1000" u="none" strike="noStrike" dirty="0" smtClean="0">
                          <a:effectLst/>
                        </a:rPr>
                        <a:t>adicionales </a:t>
                      </a:r>
                      <a:r>
                        <a:rPr lang="es-ES" sz="1000" u="none" strike="noStrike" dirty="0">
                          <a:effectLst/>
                        </a:rPr>
                        <a:t>para estar en posibilidades de cumplir con calidad y eficiencia a la </a:t>
                      </a:r>
                      <a:r>
                        <a:rPr lang="es-ES" sz="1000" u="none" strike="noStrike" dirty="0" err="1" smtClean="0">
                          <a:effectLst/>
                        </a:rPr>
                        <a:t>derechohabiencia</a:t>
                      </a:r>
                      <a:r>
                        <a:rPr lang="es-ES" sz="1000" u="none" strike="noStrike" dirty="0">
                          <a:effectLst/>
                        </a:rPr>
                        <a:t>.  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937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Oaxaca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effectLst/>
                        </a:rPr>
                        <a:t>Calle </a:t>
                      </a:r>
                      <a:r>
                        <a:rPr lang="es-ES" sz="1000" u="none" strike="noStrike" dirty="0" smtClean="0">
                          <a:effectLst/>
                        </a:rPr>
                        <a:t>Porfirio </a:t>
                      </a:r>
                      <a:r>
                        <a:rPr lang="es-ES" sz="1000" u="none" strike="noStrike" dirty="0">
                          <a:effectLst/>
                        </a:rPr>
                        <a:t>Díaz No. 1109, colonia Barrio Juárez Norte, Matías Romero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effectLst/>
                        </a:rPr>
                        <a:t>Unidad de Medicina Familiar No. 28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000" u="none" strike="noStrike" dirty="0">
                          <a:effectLst/>
                        </a:rPr>
                        <a:t>             779,520.00 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 Actualmente se </a:t>
                      </a:r>
                      <a:r>
                        <a:rPr lang="es-ES" sz="1000" u="none" strike="noStrike" dirty="0" smtClean="0">
                          <a:effectLst/>
                        </a:rPr>
                        <a:t>está </a:t>
                      </a:r>
                      <a:r>
                        <a:rPr lang="es-ES" sz="1000" u="none" strike="noStrike" dirty="0">
                          <a:effectLst/>
                        </a:rPr>
                        <a:t>ocupando un espacio en el Hospital Rural Bienestar No. 32 del Programa IMSS-Bienestar,  el cual resulta insuficiente para atender el volumen de derechohabientes que son atendidos. 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959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7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Puebla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 smtClean="0">
                          <a:effectLst/>
                        </a:rPr>
                        <a:t>Búsqueda </a:t>
                      </a:r>
                      <a:r>
                        <a:rPr lang="es-MX" sz="1000" u="none" strike="noStrike" dirty="0">
                          <a:effectLst/>
                        </a:rPr>
                        <a:t>de Opciones Inmobiliarias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Archivo de Concentración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000" u="none" strike="noStrike" dirty="0">
                          <a:effectLst/>
                        </a:rPr>
                        <a:t>          1,113,600.00 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 smtClean="0">
                          <a:effectLst/>
                        </a:rPr>
                        <a:t>El </a:t>
                      </a:r>
                      <a:r>
                        <a:rPr lang="es-ES" sz="1000" u="none" strike="noStrike" dirty="0">
                          <a:effectLst/>
                        </a:rPr>
                        <a:t>archivo se encuentra a su máxima capacidad, propiciado entre otros, porque los expedientes tienen que </a:t>
                      </a:r>
                      <a:r>
                        <a:rPr lang="es-ES" sz="1000" u="none" strike="noStrike" dirty="0" smtClean="0">
                          <a:effectLst/>
                        </a:rPr>
                        <a:t>permanecer por lo menos 30 </a:t>
                      </a:r>
                      <a:r>
                        <a:rPr lang="es-ES" sz="1000" u="none" strike="noStrike" dirty="0">
                          <a:effectLst/>
                        </a:rPr>
                        <a:t>años; asimismo, se </a:t>
                      </a:r>
                      <a:r>
                        <a:rPr lang="es-ES" sz="1000" u="none" strike="noStrike" dirty="0" smtClean="0">
                          <a:effectLst/>
                        </a:rPr>
                        <a:t>tiene </a:t>
                      </a:r>
                      <a:r>
                        <a:rPr lang="es-ES" sz="1000" u="none" strike="noStrike" dirty="0">
                          <a:effectLst/>
                        </a:rPr>
                        <a:t>un gran número de solicitudes no atendidas</a:t>
                      </a:r>
                      <a:r>
                        <a:rPr lang="es-ES" sz="1000" u="none" strike="noStrike" dirty="0" smtClean="0">
                          <a:effectLst/>
                        </a:rPr>
                        <a:t>, lo </a:t>
                      </a:r>
                      <a:r>
                        <a:rPr lang="es-ES" sz="1000" u="none" strike="noStrike" dirty="0">
                          <a:effectLst/>
                        </a:rPr>
                        <a:t>que crea una saturación de archivos en los inmuebles del OOAD.  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959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8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Puebla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 smtClean="0">
                          <a:effectLst/>
                        </a:rPr>
                        <a:t>Búsqueda </a:t>
                      </a:r>
                      <a:r>
                        <a:rPr lang="es-MX" sz="1000" u="none" strike="noStrike" dirty="0">
                          <a:effectLst/>
                        </a:rPr>
                        <a:t>de Opciones Inmobiliarias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Bodega de Reguardo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000" u="none" strike="noStrike" dirty="0">
                          <a:effectLst/>
                        </a:rPr>
                        <a:t>             835,200.00 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Los expedientes a resguardo, han rebasado la capacidad instalada, a pesar de que cada año se realizan las gestiones de </a:t>
                      </a:r>
                      <a:r>
                        <a:rPr lang="es-ES" sz="1000" u="none" strike="noStrike" dirty="0" err="1">
                          <a:effectLst/>
                        </a:rPr>
                        <a:t>desincoporación</a:t>
                      </a:r>
                      <a:r>
                        <a:rPr lang="es-ES" sz="1000" u="none" strike="noStrike" dirty="0">
                          <a:effectLst/>
                        </a:rPr>
                        <a:t> de </a:t>
                      </a:r>
                      <a:r>
                        <a:rPr lang="es-ES" sz="1000" u="none" strike="noStrike" dirty="0" smtClean="0">
                          <a:effectLst/>
                        </a:rPr>
                        <a:t>documentos, </a:t>
                      </a:r>
                      <a:r>
                        <a:rPr lang="es-ES" sz="1000" u="none" strike="noStrike" dirty="0">
                          <a:effectLst/>
                        </a:rPr>
                        <a:t>sin embargo al carecer de espacio para su resguardo, se acumula en los pasillos de las </a:t>
                      </a:r>
                      <a:r>
                        <a:rPr lang="es-ES" sz="1000" u="none" strike="noStrike" dirty="0" smtClean="0">
                          <a:effectLst/>
                        </a:rPr>
                        <a:t>áreas, </a:t>
                      </a:r>
                      <a:r>
                        <a:rPr lang="es-ES" sz="1000" u="none" strike="noStrike" dirty="0">
                          <a:effectLst/>
                        </a:rPr>
                        <a:t>propiciando potencial riesgo de siniestro.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2439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9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Quintana Roo</a:t>
                      </a:r>
                      <a:endParaRPr lang="es-MX" sz="1000" b="0" i="0" u="none" strike="noStrike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effectLst/>
                        </a:rPr>
                        <a:t>Boulevard Luis Donaldo Colosio 35Km. Del Aeropuerto, </a:t>
                      </a:r>
                      <a:r>
                        <a:rPr lang="es-ES" sz="1000" u="none" strike="noStrike" dirty="0" smtClean="0">
                          <a:effectLst/>
                        </a:rPr>
                        <a:t>Cancún</a:t>
                      </a:r>
                      <a:r>
                        <a:rPr lang="es-ES" sz="1000" u="none" strike="noStrike" dirty="0">
                          <a:effectLst/>
                        </a:rPr>
                        <a:t>.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Sub Almacén Zona Norte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000" u="none" strike="noStrike" dirty="0">
                          <a:effectLst/>
                        </a:rPr>
                        <a:t>          2,161,636.80 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La Coordinación de Abasto y Equipamiento, manifiesta </a:t>
                      </a:r>
                      <a:r>
                        <a:rPr lang="es-ES" sz="1000" u="none" strike="noStrike" dirty="0" smtClean="0">
                          <a:effectLst/>
                        </a:rPr>
                        <a:t>que </a:t>
                      </a:r>
                      <a:r>
                        <a:rPr lang="es-ES" sz="1000" u="none" strike="noStrike" dirty="0">
                          <a:effectLst/>
                        </a:rPr>
                        <a:t>el Almacén  Delegacional resulta insuficiente para la correcta operación del mismo, al acumular materiales en los pasillos se impiden las maniobras del montacargas, limpieza y mantenimiento. </a:t>
                      </a:r>
                      <a:r>
                        <a:rPr lang="es-ES" sz="1000" u="none" strike="noStrike" dirty="0" smtClean="0">
                          <a:effectLst/>
                        </a:rPr>
                        <a:t>Adicionalmente. se </a:t>
                      </a:r>
                      <a:r>
                        <a:rPr lang="es-ES" sz="1000" u="none" strike="noStrike" dirty="0">
                          <a:effectLst/>
                        </a:rPr>
                        <a:t>incumple con la </a:t>
                      </a:r>
                      <a:r>
                        <a:rPr lang="es-ES" sz="1000" u="none" strike="noStrike" dirty="0" smtClean="0">
                          <a:effectLst/>
                        </a:rPr>
                        <a:t>normatividad </a:t>
                      </a:r>
                      <a:r>
                        <a:rPr lang="es-ES" sz="1000" u="none" strike="noStrike" dirty="0">
                          <a:effectLst/>
                        </a:rPr>
                        <a:t>de Protección Civil y el abastecimiento oportuno a las unidades médicas, afectando a los derechohabientes y personal del Instituto.  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959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10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Tamaulipas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Avenida Hidalgo Sur, Colonia Centro, Gustavo Díaz Ordaz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effectLst/>
                        </a:rPr>
                        <a:t>Unidad de Medicina Familiar No. 23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000" u="none" strike="noStrike" dirty="0">
                          <a:effectLst/>
                        </a:rPr>
                        <a:t>             139,200.00 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Actualmente se brinda el servicio a la </a:t>
                      </a:r>
                      <a:r>
                        <a:rPr lang="es-ES" sz="1000" u="none" strike="noStrike" dirty="0" err="1" smtClean="0">
                          <a:effectLst/>
                        </a:rPr>
                        <a:t>derechohabiencia</a:t>
                      </a:r>
                      <a:r>
                        <a:rPr lang="es-ES" sz="1000" u="none" strike="noStrike" dirty="0" smtClean="0">
                          <a:effectLst/>
                        </a:rPr>
                        <a:t> </a:t>
                      </a:r>
                      <a:r>
                        <a:rPr lang="es-ES" sz="1000" u="none" strike="noStrike" dirty="0">
                          <a:effectLst/>
                        </a:rPr>
                        <a:t>en un inmueble en comodato otorgado por la Cruz Roja, </a:t>
                      </a:r>
                      <a:r>
                        <a:rPr lang="es-ES" sz="1000" u="none" strike="noStrike" dirty="0" smtClean="0">
                          <a:effectLst/>
                        </a:rPr>
                        <a:t>motivo por el cual se </a:t>
                      </a:r>
                      <a:r>
                        <a:rPr lang="es-ES" sz="1000" u="none" strike="noStrike" dirty="0">
                          <a:effectLst/>
                        </a:rPr>
                        <a:t>solicita el arrendamiento de un inmueble con las condiciones </a:t>
                      </a:r>
                      <a:r>
                        <a:rPr lang="es-ES" sz="1000" u="none" strike="noStrike" dirty="0" smtClean="0">
                          <a:effectLst/>
                        </a:rPr>
                        <a:t>óptimas </a:t>
                      </a:r>
                      <a:r>
                        <a:rPr lang="es-ES" sz="1000" u="none" strike="noStrike" dirty="0">
                          <a:effectLst/>
                        </a:rPr>
                        <a:t>para el adecuado otorgamiento  del  servicio médico a la población derechohabiente.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2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11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Zacatecas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effectLst/>
                        </a:rPr>
                        <a:t>Calle Independencia N°,10, Colonia, concepción del Oro 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Tienda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000" u="none" strike="noStrike" dirty="0">
                          <a:effectLst/>
                        </a:rPr>
                        <a:t>             111,360.00 </a:t>
                      </a:r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 La tienda de Concepción del Oro,  se encuentra </a:t>
                      </a:r>
                      <a:r>
                        <a:rPr lang="es-ES" sz="1000" u="none" strike="noStrike" dirty="0" smtClean="0">
                          <a:effectLst/>
                        </a:rPr>
                        <a:t>ocupado  por el IMSS </a:t>
                      </a:r>
                      <a:r>
                        <a:rPr lang="es-ES" sz="1000" u="none" strike="noStrike" dirty="0" err="1" smtClean="0">
                          <a:effectLst/>
                        </a:rPr>
                        <a:t>bajol</a:t>
                      </a:r>
                      <a:r>
                        <a:rPr lang="es-ES" sz="1000" u="none" strike="noStrike" dirty="0" smtClean="0">
                          <a:effectLst/>
                        </a:rPr>
                        <a:t> a </a:t>
                      </a:r>
                      <a:r>
                        <a:rPr lang="es-ES" sz="1000" u="none" strike="noStrike" dirty="0">
                          <a:effectLst/>
                        </a:rPr>
                        <a:t>figura de comodato, por lo el propietario solicita la contratación en arrendamiento a partir del 1º  de enero de 2022 </a:t>
                      </a:r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248">
                <a:tc>
                  <a:txBody>
                    <a:bodyPr/>
                    <a:lstStyle/>
                    <a:p>
                      <a:pPr algn="l" fontAlgn="ctr"/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000" b="0" i="0" u="none" strike="noStrike" dirty="0" smtClean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  <a:p>
                      <a:pPr algn="ctr" fontAlgn="ctr"/>
                      <a:r>
                        <a:rPr lang="es-E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TOTAL</a:t>
                      </a:r>
                      <a:endParaRPr lang="es-ES" sz="1200" b="0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MX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 </a:t>
                      </a:r>
                      <a:r>
                        <a:rPr lang="es-MX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21,140,078.93</a:t>
                      </a:r>
                      <a:r>
                        <a:rPr lang="es-MX" sz="10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MX" sz="10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67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número de diapositiva 3">
            <a:extLst>
              <a:ext uri="{FF2B5EF4-FFF2-40B4-BE49-F238E27FC236}">
                <a16:creationId xmlns="" xmlns:a16="http://schemas.microsoft.com/office/drawing/2014/main" id="{9F43E847-874B-4F97-BCB7-DC7A1E977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184768" y="9333236"/>
            <a:ext cx="3017996" cy="535601"/>
          </a:xfrm>
        </p:spPr>
        <p:txBody>
          <a:bodyPr/>
          <a:lstStyle/>
          <a:p>
            <a:fld id="{C0F0E9AB-ED58-4E3F-82E5-5EBC84041820}" type="slidenum">
              <a:rPr lang="es-MX" smtClean="0"/>
              <a:pPr/>
              <a:t>2</a:t>
            </a:fld>
            <a:endParaRPr lang="es-MX" dirty="0"/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A7C5D23E-CFD0-D949-A576-58B2423A3406}"/>
              </a:ext>
            </a:extLst>
          </p:cNvPr>
          <p:cNvSpPr txBox="1"/>
          <p:nvPr/>
        </p:nvSpPr>
        <p:spPr>
          <a:xfrm>
            <a:off x="5937957" y="1380546"/>
            <a:ext cx="4296369" cy="4084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54" b="1" dirty="0" smtClean="0">
                <a:solidFill>
                  <a:schemeClr val="accent5">
                    <a:lumMod val="50000"/>
                  </a:schemeClr>
                </a:solidFill>
              </a:rPr>
              <a:t>Otorgamiento Casa al </a:t>
            </a:r>
            <a:r>
              <a:rPr lang="es-ES" sz="2054" b="1" dirty="0">
                <a:solidFill>
                  <a:schemeClr val="accent5">
                    <a:lumMod val="50000"/>
                  </a:schemeClr>
                </a:solidFill>
              </a:rPr>
              <a:t>TOOAD</a:t>
            </a:r>
            <a:endParaRPr lang="es-MX" sz="2054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object 31">
            <a:extLst>
              <a:ext uri="{FF2B5EF4-FFF2-40B4-BE49-F238E27FC236}">
                <a16:creationId xmlns="" xmlns:a16="http://schemas.microsoft.com/office/drawing/2014/main" id="{F98B0295-C349-F943-9D17-5AF4893F1F25}"/>
              </a:ext>
            </a:extLst>
          </p:cNvPr>
          <p:cNvSpPr/>
          <p:nvPr/>
        </p:nvSpPr>
        <p:spPr>
          <a:xfrm flipV="1">
            <a:off x="3679340" y="1716715"/>
            <a:ext cx="8131822" cy="67065"/>
          </a:xfrm>
          <a:custGeom>
            <a:avLst/>
            <a:gdLst/>
            <a:ahLst/>
            <a:cxnLst/>
            <a:rect l="l" t="t" r="r" b="b"/>
            <a:pathLst>
              <a:path w="1358900">
                <a:moveTo>
                  <a:pt x="0" y="0"/>
                </a:moveTo>
                <a:lnTo>
                  <a:pt x="1358498" y="0"/>
                </a:lnTo>
              </a:path>
            </a:pathLst>
          </a:custGeom>
          <a:ln w="12691">
            <a:solidFill>
              <a:srgbClr val="B38E5C"/>
            </a:solidFill>
          </a:ln>
        </p:spPr>
        <p:txBody>
          <a:bodyPr wrap="square" lIns="0" tIns="0" rIns="0" bIns="0" rtlCol="0"/>
          <a:lstStyle/>
          <a:p>
            <a:endParaRPr sz="4254" dirty="0"/>
          </a:p>
        </p:txBody>
      </p:sp>
      <p:cxnSp>
        <p:nvCxnSpPr>
          <p:cNvPr id="20" name="Conector recto 2">
            <a:extLst>
              <a:ext uri="{FF2B5EF4-FFF2-40B4-BE49-F238E27FC236}">
                <a16:creationId xmlns="" xmlns:a16="http://schemas.microsoft.com/office/drawing/2014/main" id="{1D763569-266D-0D4C-BDD7-510B816EB140}"/>
              </a:ext>
            </a:extLst>
          </p:cNvPr>
          <p:cNvCxnSpPr>
            <a:cxnSpLocks/>
          </p:cNvCxnSpPr>
          <p:nvPr/>
        </p:nvCxnSpPr>
        <p:spPr>
          <a:xfrm>
            <a:off x="8573573" y="1087763"/>
            <a:ext cx="6576541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524752"/>
              </p:ext>
            </p:extLst>
          </p:nvPr>
        </p:nvGraphicFramePr>
        <p:xfrm>
          <a:off x="1001486" y="1983401"/>
          <a:ext cx="14194659" cy="37569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2993"/>
                <a:gridCol w="1182939"/>
                <a:gridCol w="2516525"/>
                <a:gridCol w="1367729"/>
                <a:gridCol w="1488472"/>
                <a:gridCol w="6906001"/>
              </a:tblGrid>
              <a:tr h="807220"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MX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</a:t>
                      </a: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MX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OOAD</a:t>
                      </a: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ES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Dirección Propuesta del inmueble a arrendar</a:t>
                      </a: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MX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Servicio</a:t>
                      </a: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ES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Importe</a:t>
                      </a:r>
                      <a:br>
                        <a:rPr lang="es-ES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es-ES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de Renta Proyección 2022</a:t>
                      </a:r>
                      <a:br>
                        <a:rPr lang="es-ES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es-ES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C/IVA</a:t>
                      </a: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ctr" latinLnBrk="0" hangingPunct="1"/>
                      <a:r>
                        <a:rPr lang="es-MX" sz="11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Justificación</a:t>
                      </a: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9318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1</a:t>
                      </a:r>
                      <a:endParaRPr lang="es-MX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effectLst/>
                          <a:latin typeface="+mn-lt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MX" sz="1200" b="0" i="0" u="none" strike="noStrike" dirty="0">
                          <a:effectLst/>
                          <a:latin typeface="+mn-lt"/>
                        </a:rPr>
                        <a:t>Calle Joaquín Fernández de Lizardi N° 3132,, Colonia Jardines de la Paz, C.P. 44860, Guadalajara, Jal.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Casa Habitación del Titular del OOAD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200" b="0" i="0" u="none" strike="noStrike" dirty="0">
                          <a:effectLst/>
                          <a:latin typeface="+mn-lt"/>
                        </a:rPr>
                        <a:t>             136,800.00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 dirty="0" smtClean="0">
                          <a:effectLst/>
                          <a:latin typeface="+mn-lt"/>
                        </a:rPr>
                        <a:t>Con el propósito de cumplir con el acuerdo número ACDO.AS2.HCT.020520/130.P.DVIED, aprobado por el H. Consejo Técnico de fecha 3 de mayo de 2020, que señala que en aquellas sedes en donde no existan inmuebles propios con destino de Casa Delegacional, ni los titulares cuenten con un inmueble propio, autoriza la </a:t>
                      </a:r>
                      <a:r>
                        <a:rPr lang="es-ES" sz="1200" b="0" i="0" u="none" strike="noStrike" dirty="0" err="1" smtClean="0">
                          <a:effectLst/>
                          <a:latin typeface="+mn-lt"/>
                        </a:rPr>
                        <a:t>contraración</a:t>
                      </a:r>
                      <a:r>
                        <a:rPr lang="es-ES" sz="1200" b="0" i="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s-ES" sz="1200" b="0" i="0" u="none" strike="noStrike" dirty="0" smtClean="0">
                          <a:effectLst/>
                          <a:latin typeface="+mn-lt"/>
                        </a:rPr>
                        <a:t>en arrendamiento de un espacio para ese destino.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8537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>
                          <a:effectLst/>
                        </a:rPr>
                        <a:t>2</a:t>
                      </a:r>
                      <a:endParaRPr lang="es-MX" sz="1200" b="0" i="0" u="none" strike="noStrike">
                        <a:effectLst/>
                        <a:latin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>
                          <a:effectLst/>
                          <a:latin typeface="+mn-lt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Calle </a:t>
                      </a:r>
                      <a:r>
                        <a:rPr lang="es-ES" sz="1200" b="0" i="0" u="none" strike="noStrike" dirty="0" smtClean="0">
                          <a:effectLst/>
                          <a:latin typeface="+mn-lt"/>
                        </a:rPr>
                        <a:t>Mármol </a:t>
                      </a: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No. 210, Fraccionamiento la Cantera, colonia Rafael Delgado, Orizaba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Casa Habitación del Titular del OOAD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200" b="0" i="0" u="none" strike="noStrike" dirty="0">
                          <a:effectLst/>
                          <a:latin typeface="+mn-lt"/>
                        </a:rPr>
                        <a:t>             130,668.00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273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u="none" strike="noStrike" dirty="0">
                          <a:effectLst/>
                        </a:rPr>
                        <a:t>3</a:t>
                      </a:r>
                      <a:endParaRPr lang="es-MX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0" i="0" u="none" strike="noStrike" dirty="0">
                          <a:effectLst/>
                          <a:latin typeface="+mn-lt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b="0" i="0" u="none" strike="noStrike" dirty="0">
                          <a:effectLst/>
                          <a:latin typeface="+mn-lt"/>
                        </a:rPr>
                        <a:t>Calle Santiago No.3310, Fraccionamiento Residencial Las Villas, C.P. 87029, Cd. Victoria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Casa Habitación del Titular del OOAD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200" b="0" i="0" u="none" strike="noStrike" dirty="0">
                          <a:effectLst/>
                          <a:latin typeface="+mn-lt"/>
                        </a:rPr>
                        <a:t>             240,000.00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ES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5219">
                <a:tc>
                  <a:txBody>
                    <a:bodyPr/>
                    <a:lstStyle/>
                    <a:p>
                      <a:pPr algn="ctr" fontAlgn="ctr"/>
                      <a:endParaRPr lang="es-MX" sz="1200" b="0" i="0" u="none" strike="noStrike" dirty="0">
                        <a:effectLst/>
                        <a:latin typeface="Arial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725" marR="5725" marT="5725" marB="0" anchor="ctr">
                    <a:lnL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MX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5725" marR="5725" marT="5725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           507,468.00 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endParaRPr lang="es-E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5725" marR="5725" marT="5725" marB="0" anchor="ctr">
                    <a:lnL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58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gen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i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A6A6A6"/>
      </a:accent2>
      <a:accent3>
        <a:srgbClr val="D9D9D9"/>
      </a:accent3>
      <a:accent4>
        <a:srgbClr val="246D5C"/>
      </a:accent4>
      <a:accent5>
        <a:srgbClr val="309C5C"/>
      </a:accent5>
      <a:accent6>
        <a:srgbClr val="54903C"/>
      </a:accent6>
      <a:hlink>
        <a:srgbClr val="0563C1"/>
      </a:hlink>
      <a:folHlink>
        <a:srgbClr val="954F72"/>
      </a:folHlink>
    </a:clrScheme>
    <a:fontScheme name="Personalizado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138564</TotalTime>
  <Words>921</Words>
  <Application>Microsoft Office PowerPoint</Application>
  <PresentationFormat>Personalizado</PresentationFormat>
  <Paragraphs>105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Portadas</vt:lpstr>
      <vt:lpstr>Agenda</vt:lpstr>
      <vt:lpstr>Contenido</vt:lpstr>
      <vt:lpstr>1_Tema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DMF</dc:creator>
  <cp:lastModifiedBy>Guillermo Enrique Gómez Parra</cp:lastModifiedBy>
  <cp:revision>6416</cp:revision>
  <cp:lastPrinted>2021-01-25T15:59:52Z</cp:lastPrinted>
  <dcterms:created xsi:type="dcterms:W3CDTF">2014-01-14T18:42:15Z</dcterms:created>
  <dcterms:modified xsi:type="dcterms:W3CDTF">2021-09-27T19:59:04Z</dcterms:modified>
</cp:coreProperties>
</file>