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315" r:id="rId5"/>
    <p:sldId id="316" r:id="rId6"/>
    <p:sldId id="321" r:id="rId7"/>
    <p:sldId id="322" r:id="rId8"/>
    <p:sldId id="318" r:id="rId9"/>
    <p:sldId id="324" r:id="rId10"/>
    <p:sldId id="325" r:id="rId11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445"/>
    <a:srgbClr val="BC945A"/>
    <a:srgbClr val="D0C486"/>
    <a:srgbClr val="D8CA8B"/>
    <a:srgbClr val="881038"/>
    <a:srgbClr val="D6C989"/>
    <a:srgbClr val="CCCA14"/>
    <a:srgbClr val="F2FF00"/>
    <a:srgbClr val="691831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8" autoAdjust="0"/>
    <p:restoredTop sz="94684" autoAdjust="0"/>
  </p:normalViewPr>
  <p:slideViewPr>
    <p:cSldViewPr snapToGrid="0">
      <p:cViewPr varScale="1">
        <p:scale>
          <a:sx n="101" d="100"/>
          <a:sy n="101" d="100"/>
        </p:scale>
        <p:origin x="774" y="108"/>
      </p:cViewPr>
      <p:guideLst>
        <p:guide orient="horz" pos="2583"/>
        <p:guide pos="7460"/>
        <p:guide orient="horz" pos="667"/>
        <p:guide pos="2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F3B1C-7CC1-650B-EC4E-BE996054F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AED155C9-0581-3458-AC47-C994EE7EEDD5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3894CD-650A-2DFB-7218-9A5C80EBB4AA}"/>
              </a:ext>
            </a:extLst>
          </p:cNvPr>
          <p:cNvSpPr txBox="1"/>
          <p:nvPr/>
        </p:nvSpPr>
        <p:spPr>
          <a:xfrm>
            <a:off x="736207" y="1110769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Programa de Arrendamiento IMSS-Arrendatario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714A466-A1FD-3ACB-9016-B79BD72D8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47482"/>
              </p:ext>
            </p:extLst>
          </p:nvPr>
        </p:nvGraphicFramePr>
        <p:xfrm>
          <a:off x="819150" y="1548210"/>
          <a:ext cx="10725149" cy="3513930"/>
        </p:xfrm>
        <a:graphic>
          <a:graphicData uri="http://schemas.openxmlformats.org/drawingml/2006/table">
            <a:tbl>
              <a:tblPr/>
              <a:tblGrid>
                <a:gridCol w="2313811">
                  <a:extLst>
                    <a:ext uri="{9D8B030D-6E8A-4147-A177-3AD203B41FA5}">
                      <a16:colId xmlns:a16="http://schemas.microsoft.com/office/drawing/2014/main" val="800232378"/>
                    </a:ext>
                  </a:extLst>
                </a:gridCol>
                <a:gridCol w="1521789">
                  <a:extLst>
                    <a:ext uri="{9D8B030D-6E8A-4147-A177-3AD203B41FA5}">
                      <a16:colId xmlns:a16="http://schemas.microsoft.com/office/drawing/2014/main" val="2464876536"/>
                    </a:ext>
                  </a:extLst>
                </a:gridCol>
                <a:gridCol w="1521789">
                  <a:extLst>
                    <a:ext uri="{9D8B030D-6E8A-4147-A177-3AD203B41FA5}">
                      <a16:colId xmlns:a16="http://schemas.microsoft.com/office/drawing/2014/main" val="4284597420"/>
                    </a:ext>
                  </a:extLst>
                </a:gridCol>
                <a:gridCol w="1341940">
                  <a:extLst>
                    <a:ext uri="{9D8B030D-6E8A-4147-A177-3AD203B41FA5}">
                      <a16:colId xmlns:a16="http://schemas.microsoft.com/office/drawing/2014/main" val="21558579"/>
                    </a:ext>
                  </a:extLst>
                </a:gridCol>
                <a:gridCol w="1341940">
                  <a:extLst>
                    <a:ext uri="{9D8B030D-6E8A-4147-A177-3AD203B41FA5}">
                      <a16:colId xmlns:a16="http://schemas.microsoft.com/office/drawing/2014/main" val="2610514709"/>
                    </a:ext>
                  </a:extLst>
                </a:gridCol>
                <a:gridCol w="1341940">
                  <a:extLst>
                    <a:ext uri="{9D8B030D-6E8A-4147-A177-3AD203B41FA5}">
                      <a16:colId xmlns:a16="http://schemas.microsoft.com/office/drawing/2014/main" val="779001891"/>
                    </a:ext>
                  </a:extLst>
                </a:gridCol>
                <a:gridCol w="1341940">
                  <a:extLst>
                    <a:ext uri="{9D8B030D-6E8A-4147-A177-3AD203B41FA5}">
                      <a16:colId xmlns:a16="http://schemas.microsoft.com/office/drawing/2014/main" val="2156036677"/>
                    </a:ext>
                  </a:extLst>
                </a:gridCol>
              </a:tblGrid>
              <a:tr h="464104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2026 HCT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Anteproyecto 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Variaciones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34927"/>
                  </a:ext>
                </a:extLst>
              </a:tr>
              <a:tr h="38675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(pesos)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(pesos)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783378"/>
                  </a:ext>
                </a:extLst>
              </a:tr>
              <a:tr h="2983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  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57,625,826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60,742,889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3,117,063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5.41%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3701139"/>
                  </a:ext>
                </a:extLst>
              </a:tr>
              <a:tr h="5967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139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350,775,842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214,851,514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  135,924,328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-38.75%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496594"/>
                  </a:ext>
                </a:extLst>
              </a:tr>
              <a:tr h="5967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  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121,146,762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325,312,226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204,165,464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168.53%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334166"/>
                  </a:ext>
                </a:extLst>
              </a:tr>
              <a:tr h="2983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   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141,399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1,448,295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1,306,896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924.26%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264339"/>
                  </a:ext>
                </a:extLst>
              </a:tr>
              <a:tr h="607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  29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53,553,038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89,717,741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36,164,703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67.53%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899814"/>
                  </a:ext>
                </a:extLst>
              </a:tr>
              <a:tr h="2652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583,242,867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692,072,665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108,829,798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18.7 %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176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677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B78F-3FC6-39FB-B405-A70466FF3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5720095F-B01E-7F08-38DD-D743EE5A060B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1D72F62-33EA-3DE3-7C5C-A8704918871B}"/>
              </a:ext>
            </a:extLst>
          </p:cNvPr>
          <p:cNvSpPr txBox="1"/>
          <p:nvPr/>
        </p:nvSpPr>
        <p:spPr>
          <a:xfrm>
            <a:off x="550997" y="568258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Figuras de Arrendamiento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5327240-5E18-3B4A-708E-6DB754E7F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6405"/>
              </p:ext>
            </p:extLst>
          </p:nvPr>
        </p:nvGraphicFramePr>
        <p:xfrm>
          <a:off x="638175" y="979319"/>
          <a:ext cx="11325225" cy="4217725"/>
        </p:xfrm>
        <a:graphic>
          <a:graphicData uri="http://schemas.openxmlformats.org/drawingml/2006/table">
            <a:tbl>
              <a:tblPr/>
              <a:tblGrid>
                <a:gridCol w="1029566">
                  <a:extLst>
                    <a:ext uri="{9D8B030D-6E8A-4147-A177-3AD203B41FA5}">
                      <a16:colId xmlns:a16="http://schemas.microsoft.com/office/drawing/2014/main" val="3268089761"/>
                    </a:ext>
                  </a:extLst>
                </a:gridCol>
                <a:gridCol w="1840228">
                  <a:extLst>
                    <a:ext uri="{9D8B030D-6E8A-4147-A177-3AD203B41FA5}">
                      <a16:colId xmlns:a16="http://schemas.microsoft.com/office/drawing/2014/main" val="955565908"/>
                    </a:ext>
                  </a:extLst>
                </a:gridCol>
                <a:gridCol w="1216431">
                  <a:extLst>
                    <a:ext uri="{9D8B030D-6E8A-4147-A177-3AD203B41FA5}">
                      <a16:colId xmlns:a16="http://schemas.microsoft.com/office/drawing/2014/main" val="3658801631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4213776746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4254021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544412785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3566599316"/>
                    </a:ext>
                  </a:extLst>
                </a:gridCol>
                <a:gridCol w="1244318">
                  <a:extLst>
                    <a:ext uri="{9D8B030D-6E8A-4147-A177-3AD203B41FA5}">
                      <a16:colId xmlns:a16="http://schemas.microsoft.com/office/drawing/2014/main" val="3625427439"/>
                    </a:ext>
                  </a:extLst>
                </a:gridCol>
                <a:gridCol w="1031971">
                  <a:extLst>
                    <a:ext uri="{9D8B030D-6E8A-4147-A177-3AD203B41FA5}">
                      <a16:colId xmlns:a16="http://schemas.microsoft.com/office/drawing/2014/main" val="237782446"/>
                    </a:ext>
                  </a:extLst>
                </a:gridCol>
                <a:gridCol w="962211">
                  <a:extLst>
                    <a:ext uri="{9D8B030D-6E8A-4147-A177-3AD203B41FA5}">
                      <a16:colId xmlns:a16="http://schemas.microsoft.com/office/drawing/2014/main" val="816386316"/>
                    </a:ext>
                  </a:extLst>
                </a:gridCol>
              </a:tblGrid>
              <a:tr h="459817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Subtotal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2027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03217"/>
                  </a:ext>
                </a:extLst>
              </a:tr>
              <a:tr h="22990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8959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15,029,300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2417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4,593,600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7266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5,760,812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068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171,600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4256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25,405,147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035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2,839,378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5789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14,129,090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8645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12,369,475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7722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194,201,236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3660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18,615,246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2985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9,950,378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0485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675,710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2971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29,970,727 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3223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50,167,225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728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134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7779C-5E3A-2D32-3A61-EBE8133B5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A7BADC7D-6076-A347-CE12-666D1157286B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DD7A97-C170-13D8-80C8-3E42F80D3565}"/>
              </a:ext>
            </a:extLst>
          </p:cNvPr>
          <p:cNvSpPr txBox="1"/>
          <p:nvPr/>
        </p:nvSpPr>
        <p:spPr>
          <a:xfrm>
            <a:off x="550997" y="568258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Figuras de Arrendamiento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A00C591-E571-5D8E-7A1E-49B5726A2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806283"/>
              </p:ext>
            </p:extLst>
          </p:nvPr>
        </p:nvGraphicFramePr>
        <p:xfrm>
          <a:off x="638175" y="979319"/>
          <a:ext cx="11325225" cy="4217725"/>
        </p:xfrm>
        <a:graphic>
          <a:graphicData uri="http://schemas.openxmlformats.org/drawingml/2006/table">
            <a:tbl>
              <a:tblPr/>
              <a:tblGrid>
                <a:gridCol w="1029566">
                  <a:extLst>
                    <a:ext uri="{9D8B030D-6E8A-4147-A177-3AD203B41FA5}">
                      <a16:colId xmlns:a16="http://schemas.microsoft.com/office/drawing/2014/main" val="3268089761"/>
                    </a:ext>
                  </a:extLst>
                </a:gridCol>
                <a:gridCol w="1840228">
                  <a:extLst>
                    <a:ext uri="{9D8B030D-6E8A-4147-A177-3AD203B41FA5}">
                      <a16:colId xmlns:a16="http://schemas.microsoft.com/office/drawing/2014/main" val="955565908"/>
                    </a:ext>
                  </a:extLst>
                </a:gridCol>
                <a:gridCol w="1270119">
                  <a:extLst>
                    <a:ext uri="{9D8B030D-6E8A-4147-A177-3AD203B41FA5}">
                      <a16:colId xmlns:a16="http://schemas.microsoft.com/office/drawing/2014/main" val="3658801631"/>
                    </a:ext>
                  </a:extLst>
                </a:gridCol>
                <a:gridCol w="1202764">
                  <a:extLst>
                    <a:ext uri="{9D8B030D-6E8A-4147-A177-3AD203B41FA5}">
                      <a16:colId xmlns:a16="http://schemas.microsoft.com/office/drawing/2014/main" val="4213776746"/>
                    </a:ext>
                  </a:extLst>
                </a:gridCol>
                <a:gridCol w="1077677">
                  <a:extLst>
                    <a:ext uri="{9D8B030D-6E8A-4147-A177-3AD203B41FA5}">
                      <a16:colId xmlns:a16="http://schemas.microsoft.com/office/drawing/2014/main" val="42540213"/>
                    </a:ext>
                  </a:extLst>
                </a:gridCol>
                <a:gridCol w="887640">
                  <a:extLst>
                    <a:ext uri="{9D8B030D-6E8A-4147-A177-3AD203B41FA5}">
                      <a16:colId xmlns:a16="http://schemas.microsoft.com/office/drawing/2014/main" val="2544412785"/>
                    </a:ext>
                  </a:extLst>
                </a:gridCol>
                <a:gridCol w="940656">
                  <a:extLst>
                    <a:ext uri="{9D8B030D-6E8A-4147-A177-3AD203B41FA5}">
                      <a16:colId xmlns:a16="http://schemas.microsoft.com/office/drawing/2014/main" val="3566599316"/>
                    </a:ext>
                  </a:extLst>
                </a:gridCol>
                <a:gridCol w="1082393">
                  <a:extLst>
                    <a:ext uri="{9D8B030D-6E8A-4147-A177-3AD203B41FA5}">
                      <a16:colId xmlns:a16="http://schemas.microsoft.com/office/drawing/2014/main" val="3625427439"/>
                    </a:ext>
                  </a:extLst>
                </a:gridCol>
                <a:gridCol w="1031971">
                  <a:extLst>
                    <a:ext uri="{9D8B030D-6E8A-4147-A177-3AD203B41FA5}">
                      <a16:colId xmlns:a16="http://schemas.microsoft.com/office/drawing/2014/main" val="237782446"/>
                    </a:ext>
                  </a:extLst>
                </a:gridCol>
                <a:gridCol w="962211">
                  <a:extLst>
                    <a:ext uri="{9D8B030D-6E8A-4147-A177-3AD203B41FA5}">
                      <a16:colId xmlns:a16="http://schemas.microsoft.com/office/drawing/2014/main" val="816386316"/>
                    </a:ext>
                  </a:extLst>
                </a:gridCol>
              </a:tblGrid>
              <a:tr h="459817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Subtotal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2027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03217"/>
                  </a:ext>
                </a:extLst>
              </a:tr>
              <a:tr h="22990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8959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OTE.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23,056,542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2417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EDO. MEX. PTE.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42,203,597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7266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8,923,212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068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250,103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4256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1,210,440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035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5,833,031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5789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22,041,058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8645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7,819,681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7722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QUERETARO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8,007,920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3660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5,341,721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2985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9,892,424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0485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14,341,891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2971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18,048,453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3223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198,000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728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46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46DD-9625-8B13-3C8D-520978118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4EDD7C62-ED57-2CDD-2ACA-8D39A9308537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48E67A-5254-9A46-3707-8F81684AD53B}"/>
              </a:ext>
            </a:extLst>
          </p:cNvPr>
          <p:cNvSpPr txBox="1"/>
          <p:nvPr/>
        </p:nvSpPr>
        <p:spPr>
          <a:xfrm>
            <a:off x="550997" y="568258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Figuras de Arrendamiento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3E6011F-5A4A-4DF9-7B1F-5316F9803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884129"/>
              </p:ext>
            </p:extLst>
          </p:nvPr>
        </p:nvGraphicFramePr>
        <p:xfrm>
          <a:off x="638175" y="979319"/>
          <a:ext cx="11325225" cy="2957725"/>
        </p:xfrm>
        <a:graphic>
          <a:graphicData uri="http://schemas.openxmlformats.org/drawingml/2006/table">
            <a:tbl>
              <a:tblPr/>
              <a:tblGrid>
                <a:gridCol w="1029566">
                  <a:extLst>
                    <a:ext uri="{9D8B030D-6E8A-4147-A177-3AD203B41FA5}">
                      <a16:colId xmlns:a16="http://schemas.microsoft.com/office/drawing/2014/main" val="3268089761"/>
                    </a:ext>
                  </a:extLst>
                </a:gridCol>
                <a:gridCol w="1840228">
                  <a:extLst>
                    <a:ext uri="{9D8B030D-6E8A-4147-A177-3AD203B41FA5}">
                      <a16:colId xmlns:a16="http://schemas.microsoft.com/office/drawing/2014/main" val="955565908"/>
                    </a:ext>
                  </a:extLst>
                </a:gridCol>
                <a:gridCol w="1270119">
                  <a:extLst>
                    <a:ext uri="{9D8B030D-6E8A-4147-A177-3AD203B41FA5}">
                      <a16:colId xmlns:a16="http://schemas.microsoft.com/office/drawing/2014/main" val="3658801631"/>
                    </a:ext>
                  </a:extLst>
                </a:gridCol>
                <a:gridCol w="1202764">
                  <a:extLst>
                    <a:ext uri="{9D8B030D-6E8A-4147-A177-3AD203B41FA5}">
                      <a16:colId xmlns:a16="http://schemas.microsoft.com/office/drawing/2014/main" val="4213776746"/>
                    </a:ext>
                  </a:extLst>
                </a:gridCol>
                <a:gridCol w="1077677">
                  <a:extLst>
                    <a:ext uri="{9D8B030D-6E8A-4147-A177-3AD203B41FA5}">
                      <a16:colId xmlns:a16="http://schemas.microsoft.com/office/drawing/2014/main" val="42540213"/>
                    </a:ext>
                  </a:extLst>
                </a:gridCol>
                <a:gridCol w="887640">
                  <a:extLst>
                    <a:ext uri="{9D8B030D-6E8A-4147-A177-3AD203B41FA5}">
                      <a16:colId xmlns:a16="http://schemas.microsoft.com/office/drawing/2014/main" val="2544412785"/>
                    </a:ext>
                  </a:extLst>
                </a:gridCol>
                <a:gridCol w="940656">
                  <a:extLst>
                    <a:ext uri="{9D8B030D-6E8A-4147-A177-3AD203B41FA5}">
                      <a16:colId xmlns:a16="http://schemas.microsoft.com/office/drawing/2014/main" val="3566599316"/>
                    </a:ext>
                  </a:extLst>
                </a:gridCol>
                <a:gridCol w="1082393">
                  <a:extLst>
                    <a:ext uri="{9D8B030D-6E8A-4147-A177-3AD203B41FA5}">
                      <a16:colId xmlns:a16="http://schemas.microsoft.com/office/drawing/2014/main" val="3625427439"/>
                    </a:ext>
                  </a:extLst>
                </a:gridCol>
                <a:gridCol w="1031971">
                  <a:extLst>
                    <a:ext uri="{9D8B030D-6E8A-4147-A177-3AD203B41FA5}">
                      <a16:colId xmlns:a16="http://schemas.microsoft.com/office/drawing/2014/main" val="237782446"/>
                    </a:ext>
                  </a:extLst>
                </a:gridCol>
                <a:gridCol w="962211">
                  <a:extLst>
                    <a:ext uri="{9D8B030D-6E8A-4147-A177-3AD203B41FA5}">
                      <a16:colId xmlns:a16="http://schemas.microsoft.com/office/drawing/2014/main" val="816386316"/>
                    </a:ext>
                  </a:extLst>
                </a:gridCol>
              </a:tblGrid>
              <a:tr h="459817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Subtotal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2027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03217"/>
                  </a:ext>
                </a:extLst>
              </a:tr>
              <a:tr h="22990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Figuras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6986" marR="6986" marT="69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8959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5,556,871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2417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2,658,577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77266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13,915,726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0068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15,279,165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4256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035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4,306,122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5789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35-36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NORTE, D. 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2,479,676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8645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37-38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SUR, D. 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96,748,891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772247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s-MX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691,992,025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366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7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FC0E0-DD1A-5369-DBC2-A1BC4041C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F4AD7F51-4E9E-4A11-6644-433074F89F88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3504B99-5A54-813C-C720-1D3745F3FE56}"/>
              </a:ext>
            </a:extLst>
          </p:cNvPr>
          <p:cNvSpPr txBox="1"/>
          <p:nvPr/>
        </p:nvSpPr>
        <p:spPr>
          <a:xfrm>
            <a:off x="164707" y="691669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Nuevos Arrendamientos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E4EFBBA-0EFA-34F7-35E0-72539D92D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745097"/>
              </p:ext>
            </p:extLst>
          </p:nvPr>
        </p:nvGraphicFramePr>
        <p:xfrm>
          <a:off x="2711450" y="1254125"/>
          <a:ext cx="8442325" cy="4912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5196">
                  <a:extLst>
                    <a:ext uri="{9D8B030D-6E8A-4147-A177-3AD203B41FA5}">
                      <a16:colId xmlns:a16="http://schemas.microsoft.com/office/drawing/2014/main" val="2225934024"/>
                    </a:ext>
                  </a:extLst>
                </a:gridCol>
                <a:gridCol w="914474">
                  <a:extLst>
                    <a:ext uri="{9D8B030D-6E8A-4147-A177-3AD203B41FA5}">
                      <a16:colId xmlns:a16="http://schemas.microsoft.com/office/drawing/2014/main" val="928555983"/>
                    </a:ext>
                  </a:extLst>
                </a:gridCol>
                <a:gridCol w="2743424">
                  <a:extLst>
                    <a:ext uri="{9D8B030D-6E8A-4147-A177-3AD203B41FA5}">
                      <a16:colId xmlns:a16="http://schemas.microsoft.com/office/drawing/2014/main" val="874631615"/>
                    </a:ext>
                  </a:extLst>
                </a:gridCol>
                <a:gridCol w="1630151">
                  <a:extLst>
                    <a:ext uri="{9D8B030D-6E8A-4147-A177-3AD203B41FA5}">
                      <a16:colId xmlns:a16="http://schemas.microsoft.com/office/drawing/2014/main" val="3611115751"/>
                    </a:ext>
                  </a:extLst>
                </a:gridCol>
                <a:gridCol w="1073514">
                  <a:extLst>
                    <a:ext uri="{9D8B030D-6E8A-4147-A177-3AD203B41FA5}">
                      <a16:colId xmlns:a16="http://schemas.microsoft.com/office/drawing/2014/main" val="1179816476"/>
                    </a:ext>
                  </a:extLst>
                </a:gridCol>
                <a:gridCol w="1285566">
                  <a:extLst>
                    <a:ext uri="{9D8B030D-6E8A-4147-A177-3AD203B41FA5}">
                      <a16:colId xmlns:a16="http://schemas.microsoft.com/office/drawing/2014/main" val="1092931773"/>
                    </a:ext>
                  </a:extLst>
                </a:gridCol>
              </a:tblGrid>
              <a:tr h="296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 S/IVA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 *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73115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950,000.00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$13,224,000.00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073779"/>
                  </a:ext>
                </a:extLst>
              </a:tr>
              <a:tr h="4678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Martínez de Navarrete </a:t>
                      </a:r>
                      <a:r>
                        <a:rPr lang="es-MX" sz="9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Ote</a:t>
                      </a: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No. 7, Fraccionamiento la Luneta, C.P. 59680, Zamora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95,000.00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013912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it-IT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Av. Francisco I Madero Pte. No. 541, col. Centro C.P. 58000, Morelia, Michoacán </a:t>
                      </a:r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 Morelia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156,000.00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$2,171,520.00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899836"/>
                  </a:ext>
                </a:extLst>
              </a:tr>
              <a:tr h="1889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Tres Marías, Morelia Michoacán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Casa-Habitación TOOAD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979024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 No. 1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$3,062,400.00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0353135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Esq. Av. Internacional y calle privada Del Estero, S/N cuartel 15, </a:t>
                      </a:r>
                      <a:r>
                        <a:rPr lang="es-MX" sz="9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Mazatlan</a:t>
                      </a: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Sin.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71028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Reynosa en </a:t>
                      </a:r>
                      <a:r>
                        <a:rPr lang="es-MX" sz="9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busqueda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Depto de prestaciones Economicas y subsidios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989397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Nueva Ciudad Guerrero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313023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Fresnillo, Zacatecas.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$556,800.00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47705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No. 10 Zona Centro, Concepción del Oro, C.P. 98200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$167,040.00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8214099"/>
                  </a:ext>
                </a:extLst>
              </a:tr>
              <a:tr h="4678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Monte del Apalaches, Manzana 19, Lote 9, Fraccionamiento Rincón del Bosque, Tapachula Chiapas.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Habitación para Titular de OOAD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$204,000.00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909751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 Auxiliar Administrativa de la JSA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120,000.00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$1,670,400.00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980361"/>
                  </a:ext>
                </a:extLst>
              </a:tr>
              <a:tr h="18893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600,000.00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$8,352,000.00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118497"/>
                  </a:ext>
                </a:extLst>
              </a:tr>
              <a:tr h="4678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1,500,000.00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$20,880,000.00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061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89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60A2A-750F-B9BC-8BF7-BCCB2160D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385B4C16-3896-B541-C333-B7F07979FD6D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62006BF-4E75-967B-9F4C-0034ECD4EB77}"/>
              </a:ext>
            </a:extLst>
          </p:cNvPr>
          <p:cNvSpPr txBox="1"/>
          <p:nvPr/>
        </p:nvSpPr>
        <p:spPr>
          <a:xfrm>
            <a:off x="164707" y="596419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Nuevos Arrendamientos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77D4A3D-2618-4896-0010-C65293AFC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258031"/>
              </p:ext>
            </p:extLst>
          </p:nvPr>
        </p:nvGraphicFramePr>
        <p:xfrm>
          <a:off x="2711450" y="854075"/>
          <a:ext cx="8442325" cy="5288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5196">
                  <a:extLst>
                    <a:ext uri="{9D8B030D-6E8A-4147-A177-3AD203B41FA5}">
                      <a16:colId xmlns:a16="http://schemas.microsoft.com/office/drawing/2014/main" val="2225934024"/>
                    </a:ext>
                  </a:extLst>
                </a:gridCol>
                <a:gridCol w="914474">
                  <a:extLst>
                    <a:ext uri="{9D8B030D-6E8A-4147-A177-3AD203B41FA5}">
                      <a16:colId xmlns:a16="http://schemas.microsoft.com/office/drawing/2014/main" val="928555983"/>
                    </a:ext>
                  </a:extLst>
                </a:gridCol>
                <a:gridCol w="2743424">
                  <a:extLst>
                    <a:ext uri="{9D8B030D-6E8A-4147-A177-3AD203B41FA5}">
                      <a16:colId xmlns:a16="http://schemas.microsoft.com/office/drawing/2014/main" val="874631615"/>
                    </a:ext>
                  </a:extLst>
                </a:gridCol>
                <a:gridCol w="1630151">
                  <a:extLst>
                    <a:ext uri="{9D8B030D-6E8A-4147-A177-3AD203B41FA5}">
                      <a16:colId xmlns:a16="http://schemas.microsoft.com/office/drawing/2014/main" val="3611115751"/>
                    </a:ext>
                  </a:extLst>
                </a:gridCol>
                <a:gridCol w="1073514">
                  <a:extLst>
                    <a:ext uri="{9D8B030D-6E8A-4147-A177-3AD203B41FA5}">
                      <a16:colId xmlns:a16="http://schemas.microsoft.com/office/drawing/2014/main" val="1179816476"/>
                    </a:ext>
                  </a:extLst>
                </a:gridCol>
                <a:gridCol w="1285566">
                  <a:extLst>
                    <a:ext uri="{9D8B030D-6E8A-4147-A177-3AD203B41FA5}">
                      <a16:colId xmlns:a16="http://schemas.microsoft.com/office/drawing/2014/main" val="1092931773"/>
                    </a:ext>
                  </a:extLst>
                </a:gridCol>
              </a:tblGrid>
              <a:tr h="296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 S/IVA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 *</a:t>
                      </a:r>
                      <a:endParaRPr lang="es-MX" sz="9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8473115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alternas a la Jefatura de Servicios de Desarrollo Personal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073779"/>
                  </a:ext>
                </a:extLst>
              </a:tr>
              <a:tr h="4678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Acayuca No. 287, Colonia Pequeña Propiedad, C.P. 42191, Zapotlán de Juárez, Hidalgo.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 y Bodega de Bienes Adjudicados y Embargados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724,240.00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$10,081,421.00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013912"/>
                  </a:ext>
                </a:extLst>
              </a:tr>
              <a:tr h="32239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$974,400.00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899836"/>
                  </a:ext>
                </a:extLst>
              </a:tr>
              <a:tr h="9505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$1,224,960.00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97902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UMF 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0353135"/>
                  </a:ext>
                </a:extLst>
              </a:tr>
              <a:tr h="2379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UMF 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71028"/>
                  </a:ext>
                </a:extLst>
              </a:tr>
              <a:tr h="29547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98939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Resguardo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313023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CECEM Centro de Extensión de Conocimientos en Esquema Modificado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477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Pensiones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821409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909751"/>
                  </a:ext>
                </a:extLst>
              </a:tr>
              <a:tr h="3148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de Abastecimiento y Equipamiento (CAE)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$9,048,000.00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980361"/>
                  </a:ext>
                </a:extLst>
              </a:tr>
              <a:tr h="2861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269,000.00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$3,744,480.00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118497"/>
                  </a:ext>
                </a:extLst>
              </a:tr>
              <a:tr h="4678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(Departamento de Construcción y Planeación Inmobiliaria)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061591"/>
                  </a:ext>
                </a:extLst>
              </a:tr>
              <a:tr h="252000">
                <a:tc grid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* Las Casas del TOOAD, no pagan IVA.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$89,637,101.00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095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72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07FA0-7038-ECA1-566C-70548A4C4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id="{216A4768-3106-FF8A-36D8-3DF55CC70C85}"/>
              </a:ext>
            </a:extLst>
          </p:cNvPr>
          <p:cNvSpPr txBox="1"/>
          <p:nvPr/>
        </p:nvSpPr>
        <p:spPr>
          <a:xfrm>
            <a:off x="164707" y="126460"/>
            <a:ext cx="66299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Anteproyecto 2027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ED5539-D152-3BA0-9236-A2A29E22E823}"/>
              </a:ext>
            </a:extLst>
          </p:cNvPr>
          <p:cNvSpPr txBox="1"/>
          <p:nvPr/>
        </p:nvSpPr>
        <p:spPr>
          <a:xfrm>
            <a:off x="164707" y="691669"/>
            <a:ext cx="6243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0B5445"/>
                </a:solidFill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Cancelación</a:t>
            </a:r>
            <a:endParaRPr lang="es-MX" sz="1600" b="1" dirty="0">
              <a:solidFill>
                <a:srgbClr val="0B5445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35F6E49-D5D7-CAFB-E955-E87430DB0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316380"/>
              </p:ext>
            </p:extLst>
          </p:nvPr>
        </p:nvGraphicFramePr>
        <p:xfrm>
          <a:off x="2305050" y="1045166"/>
          <a:ext cx="9010650" cy="5221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9425">
                  <a:extLst>
                    <a:ext uri="{9D8B030D-6E8A-4147-A177-3AD203B41FA5}">
                      <a16:colId xmlns:a16="http://schemas.microsoft.com/office/drawing/2014/main" val="1905330448"/>
                    </a:ext>
                  </a:extLst>
                </a:gridCol>
                <a:gridCol w="1503648">
                  <a:extLst>
                    <a:ext uri="{9D8B030D-6E8A-4147-A177-3AD203B41FA5}">
                      <a16:colId xmlns:a16="http://schemas.microsoft.com/office/drawing/2014/main" val="1409705130"/>
                    </a:ext>
                  </a:extLst>
                </a:gridCol>
                <a:gridCol w="4180546">
                  <a:extLst>
                    <a:ext uri="{9D8B030D-6E8A-4147-A177-3AD203B41FA5}">
                      <a16:colId xmlns:a16="http://schemas.microsoft.com/office/drawing/2014/main" val="65470773"/>
                    </a:ext>
                  </a:extLst>
                </a:gridCol>
                <a:gridCol w="1995875">
                  <a:extLst>
                    <a:ext uri="{9D8B030D-6E8A-4147-A177-3AD203B41FA5}">
                      <a16:colId xmlns:a16="http://schemas.microsoft.com/office/drawing/2014/main" val="492873940"/>
                    </a:ext>
                  </a:extLst>
                </a:gridCol>
                <a:gridCol w="791156">
                  <a:extLst>
                    <a:ext uri="{9D8B030D-6E8A-4147-A177-3AD203B41FA5}">
                      <a16:colId xmlns:a16="http://schemas.microsoft.com/office/drawing/2014/main" val="802854790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5728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2a. Calle Sur Poniente esquina Calle Privada No. 190, Fraccionamiento Las Orquídeas, C.P. 30068, Comitán de Domínguez, Chiapas.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Oficinas Administrativas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73,080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863049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Boulevard Luis Donaldo Colosio N.4604, Fraccionamiento El Palmar II, C.P. 42088, Pachuca De Soto, Hidalgo.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Oficinas Administrativas EGAS 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302,566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35490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Guanajuato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92, Colonia Centro, C.P. 49541, Valle de Juárez, Jalisco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Unidad de Atención Primaria a La Salud N°. 120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38,976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60711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5 de Mayo S/N, Colonia Centro, C.P. 47690,  San Diego de Alejandría, Jalisco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Unidad de Atención Primaria a La Salud N°. 131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10,961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81010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Allende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36, Colonia Centro, C.P. 47250, Villa Hidalgo, Jalisco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Unidad de Atención Primaria a la Salud N°. 135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31,279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722194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Privada J. Isabel Valdivia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1, esquina Flavio Romero, Colonia Centro, C.P. 47300, Cañadas de Obregón, Jalisco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Unidad de Atención Primaria a la Salud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136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41,760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524962"/>
                  </a:ext>
                </a:extLst>
              </a:tr>
              <a:tr h="4763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Hidalgo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195, Colonia Centro, C.P. 48900, Autlán de Navarro, Jalisco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Bodega de Abastecimiento del Hospital General de Zona </a:t>
                      </a:r>
                      <a:r>
                        <a:rPr lang="es-MX" sz="100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Nº</a:t>
                      </a: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 20 y Bodega de Bienes Embargados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60,483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811324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Privada De Pacheco No. 5, Colonia La Guadalupana, C.P. 73310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Oficinas Administrativas EMS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90,480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562765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Carretera al Varadero Km. 2.5, Fraccionamiento Las Playitas, C.P. 85400, Guaymas, Sonora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Bodega de Bienes Embargados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88,086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127241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Diaz Mirón Nº. 604, Zona Centro, C.P. 89000, Tampico, Tamaulipas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Bodega de Bienes Embargados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348,036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087408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Transistmica No. 11436, Colonia Lázaro Cárdenas C.P. 96460, Coatzacoalcos, Veracruz Sur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Coordinación Médica Región II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167,040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637731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Calle Juan Aldama No. 201 esquina Calle Hidalgo, Colonia Calera Víctor Rosales Centro, C.P. 98500, Municipio de Calera, Zacatecas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Oficinas Grupo Multidisciplinario Región Norte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111,359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22597"/>
                  </a:ext>
                </a:extLst>
              </a:tr>
              <a:tr h="34026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Mesa del Cerrillo, Conocido como Mesa de la Virgen, Zacatecas, Zacatecas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Antena de Radiocomunicación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   84,189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4765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0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1,448,295 </a:t>
                      </a:r>
                      <a:endParaRPr lang="es-MX" sz="10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4984" marR="4984" marT="4984" marB="0" anchor="ctr">
                    <a:lnL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4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12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854606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51346A68658F6408FD09430CA85997F" ma:contentTypeVersion="9" ma:contentTypeDescription="Crear nuevo documento." ma:contentTypeScope="" ma:versionID="8e78a8e4940433f44334b47c71529012">
  <xsd:schema xmlns:xsd="http://www.w3.org/2001/XMLSchema" xmlns:xs="http://www.w3.org/2001/XMLSchema" xmlns:p="http://schemas.microsoft.com/office/2006/metadata/properties" xmlns:ns3="cf65644f-0f48-4f3a-8569-ef009d808ef3" targetNamespace="http://schemas.microsoft.com/office/2006/metadata/properties" ma:root="true" ma:fieldsID="fff0f59c573547af0754d40a76f3fc10" ns3:_="">
    <xsd:import namespace="cf65644f-0f48-4f3a-8569-ef009d808e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65644f-0f48-4f3a-8569-ef009d808e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cf65644f-0f48-4f3a-8569-ef009d808ef3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7D83A6-56F2-4D4E-B110-E9A952986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65644f-0f48-4f3a-8569-ef009d808e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7110</TotalTime>
  <Words>1576</Words>
  <Application>Microsoft Office PowerPoint</Application>
  <PresentationFormat>Panorámica</PresentationFormat>
  <Paragraphs>725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Montserrat</vt:lpstr>
      <vt:lpstr>Noto Sans</vt:lpstr>
      <vt:lpstr>Noto Sans Medium</vt:lpstr>
      <vt:lpstr>Noto Sans SemiBold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109</cp:revision>
  <cp:lastPrinted>2026-05-15T20:13:52Z</cp:lastPrinted>
  <dcterms:created xsi:type="dcterms:W3CDTF">2025-12-30T21:08:16Z</dcterms:created>
  <dcterms:modified xsi:type="dcterms:W3CDTF">2026-05-15T21:14:18Z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0x010100751346A68658F6408FD09430CA85997F</vt:lpwstr>
  </property>
</Properties>
</file>