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85" r:id="rId5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" panose="00000500000000000000" pitchFamily="2" charset="0"/>
      <p:regular r:id="rId12"/>
      <p:bold r:id="rId13"/>
      <p:italic r:id="rId14"/>
      <p:boldItalic r:id="rId15"/>
    </p:embeddedFont>
    <p:embeddedFont>
      <p:font typeface="Montserrat SemiBold" panose="00000700000000000000" pitchFamily="2" charset="0"/>
      <p:regular r:id="rId16"/>
      <p:bold r:id="rId17"/>
      <p:italic r:id="rId18"/>
      <p:boldItalic r:id="rId19"/>
    </p:embeddedFont>
  </p:embeddedFontLst>
  <p:defaultTextStyle>
    <a:defPPr>
      <a:defRPr lang="es-MX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6E152E"/>
    <a:srgbClr val="BC945A"/>
    <a:srgbClr val="DEC9A2"/>
    <a:srgbClr val="A42145"/>
    <a:srgbClr val="404040"/>
    <a:srgbClr val="69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0"/>
    <p:restoredTop sz="86395"/>
  </p:normalViewPr>
  <p:slideViewPr>
    <p:cSldViewPr snapToGrid="0" snapToObjects="1">
      <p:cViewPr varScale="1">
        <p:scale>
          <a:sx n="95" d="100"/>
          <a:sy n="95" d="100"/>
        </p:scale>
        <p:origin x="128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199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955870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1964531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29001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7764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81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26805" y="134704"/>
            <a:ext cx="2118493" cy="59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26805" y="134704"/>
            <a:ext cx="2118493" cy="59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8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8397" y="3148034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519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8397" y="3148034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6CB96C-1C06-3B44-8615-D726F4477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3D1A4B-ADA7-7043-82FA-F7032EB17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02CF53-648D-B74F-A473-B4CC8BB23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847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0" r:id="rId2"/>
    <p:sldLayoutId id="2147483664" r:id="rId3"/>
    <p:sldLayoutId id="2147483672" r:id="rId4"/>
    <p:sldLayoutId id="2147483663" r:id="rId5"/>
    <p:sldLayoutId id="2147483656" r:id="rId6"/>
    <p:sldLayoutId id="2147483673" r:id="rId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2;p25">
            <a:extLst>
              <a:ext uri="{FF2B5EF4-FFF2-40B4-BE49-F238E27FC236}">
                <a16:creationId xmlns:a16="http://schemas.microsoft.com/office/drawing/2014/main" id="{3843A899-04B5-9D6A-351D-A8EB6A31E7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flipH="1">
            <a:off x="451563" y="382656"/>
            <a:ext cx="5428987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/>
          <a:p>
            <a:pPr algn="l">
              <a:buSzPct val="100000"/>
            </a:pPr>
            <a:r>
              <a:rPr lang="es-MX" sz="2400" dirty="0"/>
              <a:t>III. Proyecto de Acuerdo</a:t>
            </a:r>
            <a:endParaRPr sz="2400" dirty="0"/>
          </a:p>
        </p:txBody>
      </p:sp>
      <p:pic>
        <p:nvPicPr>
          <p:cNvPr id="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84E6FDEE-B7F8-5715-E5C9-4EC063ACAB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62435" y="515515"/>
            <a:ext cx="463740" cy="5412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1 CuadroTexto">
            <a:extLst>
              <a:ext uri="{FF2B5EF4-FFF2-40B4-BE49-F238E27FC236}">
                <a16:creationId xmlns:a16="http://schemas.microsoft.com/office/drawing/2014/main" id="{C65CEF91-5BF6-86C7-651B-A4A54A362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931" y="1394863"/>
            <a:ext cx="998064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1400" dirty="0">
                <a:latin typeface="Montserrat" panose="00000500000000000000" pitchFamily="2" charset="0"/>
                <a:cs typeface="Montserrat Regular"/>
              </a:rPr>
              <a:t>E</a:t>
            </a:r>
            <a:r>
              <a:rPr lang="es-MX" altLang="es-MX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73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2023 y al dictamen del Comité de Administración del propio Órgano de Gobierno, emitido en reunión realizada el XX del mismo mes y año, </a:t>
            </a:r>
            <a:r>
              <a:rPr lang="es-ES_tradnl" altLang="es-MX" sz="1400" b="1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8" name="Rectángulo 1">
            <a:extLst>
              <a:ext uri="{FF2B5EF4-FFF2-40B4-BE49-F238E27FC236}">
                <a16:creationId xmlns:a16="http://schemas.microsoft.com/office/drawing/2014/main" id="{C4C6053F-477E-623F-95AD-ED628F169502}"/>
              </a:ext>
            </a:extLst>
          </p:cNvPr>
          <p:cNvSpPr/>
          <p:nvPr/>
        </p:nvSpPr>
        <p:spPr>
          <a:xfrm>
            <a:off x="1403125" y="3797850"/>
            <a:ext cx="9795706" cy="1169551"/>
          </a:xfrm>
          <a:prstGeom prst="rect">
            <a:avLst/>
          </a:prstGeom>
          <a:solidFill>
            <a:srgbClr val="CEBA99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Primero.</a:t>
            </a:r>
            <a:r>
              <a:rPr lang="es-MX" altLang="es-MX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 Aprobar el Programa de Arrendamiento de Inmuebles para el año 2024, IMSS-Arrendatario Régimen Ordinario, que contiene las estrategias de planeación y operación para un total de 301 inmuebles, consistentes en: cancelar 8 arrendamientos, renovar 193 contratos, </a:t>
            </a:r>
            <a:r>
              <a:rPr lang="es-ES" altLang="es-MX" sz="1400" dirty="0">
                <a:latin typeface="Montserrat" panose="00000500000000000000" pitchFamily="2" charset="0"/>
                <a:cs typeface="Arial" pitchFamily="34" charset="0"/>
              </a:rPr>
              <a:t>e</a:t>
            </a:r>
            <a:r>
              <a:rPr lang="es-ES" sz="1400" dirty="0">
                <a:latin typeface="Montserrat" panose="00000500000000000000" pitchFamily="2" charset="0"/>
                <a:cs typeface="Arial" pitchFamily="34" charset="0"/>
              </a:rPr>
              <a:t>valuar la sustitución de 68 inmuebles arrendados y considerar la contratación de 32 nuevos arrendamientos; lo anterior, </a:t>
            </a:r>
            <a:r>
              <a:rPr lang="es-MX" altLang="es-MX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con un presupuesto total de 443.3 millones de pesos.</a:t>
            </a:r>
            <a:endParaRPr lang="es-MX" sz="1400" dirty="0">
              <a:latin typeface="Montserrat" panose="00000500000000000000" pitchFamily="2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500C9F2-53EB-ACA4-7724-4C02D4D3E86A}"/>
              </a:ext>
            </a:extLst>
          </p:cNvPr>
          <p:cNvSpPr/>
          <p:nvPr/>
        </p:nvSpPr>
        <p:spPr>
          <a:xfrm>
            <a:off x="1403125" y="5118328"/>
            <a:ext cx="9795706" cy="738664"/>
          </a:xfrm>
          <a:prstGeom prst="rect">
            <a:avLst/>
          </a:prstGeom>
          <a:solidFill>
            <a:srgbClr val="CEBA99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1400" dirty="0">
                <a:latin typeface="Montserrat" panose="000005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2024, en cumplimiento a lo establecido en el presente Acuerdo, durante el primer trimestre del ejercicio 2025.</a:t>
            </a:r>
            <a:endParaRPr lang="es-MX" sz="1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7691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7455F9A-3D8D-43D0-B437-0C3AC1E6AC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0ECC9A-0C04-4E3F-A4B4-69D3F0BDB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BC98E1-1D0F-4AAF-B484-32F770FF5A5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1612</TotalTime>
  <Words>342</Words>
  <Application>Microsoft Office PowerPoint</Application>
  <PresentationFormat>Panorámica</PresentationFormat>
  <Paragraphs>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Montserrat SemiBold</vt:lpstr>
      <vt:lpstr>Montserrat</vt:lpstr>
      <vt:lpstr>Calibri</vt:lpstr>
      <vt:lpstr>Arial</vt:lpstr>
      <vt:lpstr>Tema de Office</vt:lpstr>
      <vt:lpstr>III. Proyecto de Acuerdo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64</cp:revision>
  <dcterms:created xsi:type="dcterms:W3CDTF">2018-12-04T03:27:02Z</dcterms:created>
  <dcterms:modified xsi:type="dcterms:W3CDTF">2024-01-05T19:59:28Z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