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8"/>
  </p:notesMasterIdLst>
  <p:handoutMasterIdLst>
    <p:handoutMasterId r:id="rId19"/>
  </p:handoutMasterIdLst>
  <p:sldIdLst>
    <p:sldId id="303" r:id="rId6"/>
    <p:sldId id="304" r:id="rId7"/>
    <p:sldId id="305" r:id="rId8"/>
    <p:sldId id="306" r:id="rId9"/>
    <p:sldId id="292" r:id="rId10"/>
    <p:sldId id="301" r:id="rId11"/>
    <p:sldId id="299" r:id="rId12"/>
    <p:sldId id="284" r:id="rId13"/>
    <p:sldId id="295" r:id="rId14"/>
    <p:sldId id="307" r:id="rId15"/>
    <p:sldId id="285" r:id="rId16"/>
    <p:sldId id="286" r:id="rId17"/>
  </p:sldIdLst>
  <p:sldSz cx="15546388" cy="10059988"/>
  <p:notesSz cx="7010400" cy="9296400"/>
  <p:embeddedFontLst>
    <p:embeddedFont>
      <p:font typeface="Montserrat" panose="00000500000000000000" pitchFamily="2" charset="0"/>
      <p:regular r:id="rId20"/>
      <p:bold r:id="rId21"/>
      <p:italic r:id="rId22"/>
      <p:boldItalic r:id="rId23"/>
    </p:embeddedFont>
    <p:embeddedFont>
      <p:font typeface="Montserrat SemiBold" panose="00000700000000000000" pitchFamily="2" charset="0"/>
      <p:bold r:id="rId24"/>
      <p:boldItalic r:id="rId25"/>
    </p:embeddedFont>
    <p:embeddedFont>
      <p:font typeface="Noto Sans" panose="020B0502040504020204" pitchFamily="34" charset="0"/>
      <p:regular r:id="rId26"/>
      <p:bold r:id="rId27"/>
      <p:italic r:id="rId28"/>
      <p:boldItalic r:id="rId29"/>
    </p:embeddedFont>
    <p:embeddedFont>
      <p:font typeface="Noto Sans Regular" panose="020B0502040504020204" pitchFamily="34" charset="0"/>
      <p:regular r:id="rId30"/>
    </p:embeddedFont>
    <p:embeddedFont>
      <p:font typeface="Noto Sans SemiBold" panose="020B0502040504020204" pitchFamily="34" charset="0"/>
      <p:bold r:id="rId31"/>
      <p:boldItalic r:id="rId32"/>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9A2"/>
    <a:srgbClr val="BC945A"/>
    <a:srgbClr val="911034"/>
    <a:srgbClr val="A42145"/>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0"/>
    <p:restoredTop sz="96247" autoAdjust="0"/>
  </p:normalViewPr>
  <p:slideViewPr>
    <p:cSldViewPr snapToGrid="0" snapToObjects="1">
      <p:cViewPr varScale="1">
        <p:scale>
          <a:sx n="74" d="100"/>
          <a:sy n="74" d="100"/>
        </p:scale>
        <p:origin x="1302" y="78"/>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29/01/2025</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29/01/2025</a:t>
            </a:fld>
            <a:endParaRPr lang="es-MX"/>
          </a:p>
        </p:txBody>
      </p:sp>
      <p:sp>
        <p:nvSpPr>
          <p:cNvPr id="4" name="Marcador de imagen de diapositiva 3"/>
          <p:cNvSpPr>
            <a:spLocks noGrp="1" noRot="1" noChangeAspect="1"/>
          </p:cNvSpPr>
          <p:nvPr>
            <p:ph type="sldImg" idx="2"/>
          </p:nvPr>
        </p:nvSpPr>
        <p:spPr>
          <a:xfrm>
            <a:off x="1081088" y="1162050"/>
            <a:ext cx="484822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a:p>
        </p:txBody>
      </p:sp>
      <p:sp>
        <p:nvSpPr>
          <p:cNvPr id="90" name="Google Shape;90;p2: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451528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AA8D-094B-A01A-DE4E-8331FF58E1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FA1A06-3AC6-07FA-BE6A-6C016E333DE3}"/>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3062178B-FAFC-E428-D9BF-123D2026F75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5BA4B40-71D3-5FC5-EBA3-E669E517BB9D}"/>
              </a:ext>
            </a:extLst>
          </p:cNvPr>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925096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2767719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2271261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a:p>
        </p:txBody>
      </p:sp>
    </p:spTree>
    <p:extLst>
      <p:ext uri="{BB962C8B-B14F-4D97-AF65-F5344CB8AC3E}">
        <p14:creationId xmlns:p14="http://schemas.microsoft.com/office/powerpoint/2010/main" val="2246950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550BF-62B3-0B3B-2470-E29B9899C35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90F0FFB-8E3C-5F98-B6E8-E60991443F6C}"/>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C838CFC9-DDBC-3AC1-EA04-C884F7AEB21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702E08B-C409-5840-A685-88055892DB3F}"/>
              </a:ext>
            </a:extLst>
          </p:cNvPr>
          <p:cNvSpPr>
            <a:spLocks noGrp="1"/>
          </p:cNvSpPr>
          <p:nvPr>
            <p:ph type="sldNum" sz="quarter" idx="5"/>
          </p:nvPr>
        </p:nvSpPr>
        <p:spPr/>
        <p:txBody>
          <a:bodyPr/>
          <a:lstStyle/>
          <a:p>
            <a:fld id="{4ABF3107-FFE8-3645-B89F-777090C37BF5}" type="slidenum">
              <a:rPr lang="es-MX" smtClean="0"/>
              <a:t>10</a:t>
            </a:fld>
            <a:endParaRPr lang="es-MX"/>
          </a:p>
        </p:txBody>
      </p:sp>
    </p:spTree>
    <p:extLst>
      <p:ext uri="{BB962C8B-B14F-4D97-AF65-F5344CB8AC3E}">
        <p14:creationId xmlns:p14="http://schemas.microsoft.com/office/powerpoint/2010/main" val="2156385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11</a:t>
            </a:fld>
            <a:endParaRPr lang="es-MX"/>
          </a:p>
        </p:txBody>
      </p:sp>
    </p:spTree>
    <p:extLst>
      <p:ext uri="{BB962C8B-B14F-4D97-AF65-F5344CB8AC3E}">
        <p14:creationId xmlns:p14="http://schemas.microsoft.com/office/powerpoint/2010/main" val="85120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12</a:t>
            </a:fld>
            <a:endParaRPr lang="es-MX"/>
          </a:p>
        </p:txBody>
      </p:sp>
    </p:spTree>
    <p:extLst>
      <p:ext uri="{BB962C8B-B14F-4D97-AF65-F5344CB8AC3E}">
        <p14:creationId xmlns:p14="http://schemas.microsoft.com/office/powerpoint/2010/main" val="2669747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29/01/2025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29/01/2025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29/01/2025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29/01/2025</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ítulo y objetos" userDrawn="1">
  <p:cSld name="1_Título y objetos">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extLst>
      <p:ext uri="{BB962C8B-B14F-4D97-AF65-F5344CB8AC3E}">
        <p14:creationId xmlns:p14="http://schemas.microsoft.com/office/powerpoint/2010/main" val="2962822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os objetos" userDrawn="1">
  <p:cSld name="1_Dos objeto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extLst>
      <p:ext uri="{BB962C8B-B14F-4D97-AF65-F5344CB8AC3E}">
        <p14:creationId xmlns:p14="http://schemas.microsoft.com/office/powerpoint/2010/main" val="16146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29/01/2025</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1" r:id="rId17"/>
    <p:sldLayoutId id="2147483702" r:id="rId18"/>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9.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p:nvPr/>
        </p:nvSpPr>
        <p:spPr>
          <a:xfrm>
            <a:off x="1943299" y="3440138"/>
            <a:ext cx="11659791" cy="1285139"/>
          </a:xfrm>
          <a:prstGeom prst="rect">
            <a:avLst/>
          </a:prstGeom>
          <a:noFill/>
          <a:ln>
            <a:noFill/>
          </a:ln>
        </p:spPr>
        <p:txBody>
          <a:bodyPr spcFirstLastPara="1" wrap="square" lIns="122884" tIns="61425" rIns="122884" bIns="61425" anchor="ctr" anchorCtr="0">
            <a:normAutofit fontScale="85000" lnSpcReduction="20000"/>
          </a:bodyPr>
          <a:lstStyle/>
          <a:p>
            <a:pPr algn="ctr">
              <a:lnSpc>
                <a:spcPct val="90000"/>
              </a:lnSpc>
              <a:buClr>
                <a:srgbClr val="EDD899"/>
              </a:buClr>
              <a:buSzPts val="4400"/>
            </a:pPr>
            <a:r>
              <a:rPr lang="es-MX" sz="5900" b="1" dirty="0">
                <a:solidFill>
                  <a:srgbClr val="EDD899"/>
                </a:solidFill>
                <a:latin typeface="Noto Sans"/>
                <a:ea typeface="Noto Sans"/>
                <a:cs typeface="Noto Sans"/>
                <a:sym typeface="Noto Sans"/>
              </a:rPr>
              <a:t>Comité de Administración </a:t>
            </a:r>
          </a:p>
          <a:p>
            <a:pPr algn="ctr">
              <a:lnSpc>
                <a:spcPct val="90000"/>
              </a:lnSpc>
              <a:buClr>
                <a:srgbClr val="EDD899"/>
              </a:buClr>
              <a:buSzPts val="4400"/>
            </a:pPr>
            <a:r>
              <a:rPr lang="es-MX" sz="5900" b="1" dirty="0">
                <a:solidFill>
                  <a:srgbClr val="EDD899"/>
                </a:solidFill>
                <a:latin typeface="Noto Sans"/>
                <a:ea typeface="Noto Sans"/>
                <a:cs typeface="Noto Sans"/>
                <a:sym typeface="Noto Sans"/>
              </a:rPr>
              <a:t>del Honorable Consejo Técnico</a:t>
            </a:r>
            <a:endParaRPr dirty="0"/>
          </a:p>
        </p:txBody>
      </p:sp>
      <p:sp>
        <p:nvSpPr>
          <p:cNvPr id="93" name="Google Shape;93;p2"/>
          <p:cNvSpPr txBox="1"/>
          <p:nvPr/>
        </p:nvSpPr>
        <p:spPr>
          <a:xfrm>
            <a:off x="1943299" y="5025878"/>
            <a:ext cx="11659791" cy="2428834"/>
          </a:xfrm>
          <a:prstGeom prst="rect">
            <a:avLst/>
          </a:prstGeom>
          <a:noFill/>
          <a:ln>
            <a:noFill/>
          </a:ln>
        </p:spPr>
        <p:txBody>
          <a:bodyPr spcFirstLastPara="1" wrap="square" lIns="122884" tIns="61425" rIns="122884" bIns="61425" anchor="t" anchorCtr="0">
            <a:normAutofit/>
          </a:bodyPr>
          <a:lstStyle/>
          <a:p>
            <a:pPr algn="ctr">
              <a:lnSpc>
                <a:spcPct val="90000"/>
              </a:lnSpc>
              <a:buClr>
                <a:schemeClr val="lt1"/>
              </a:buClr>
              <a:buSzPts val="2800"/>
            </a:pPr>
            <a:r>
              <a:rPr lang="es-MX" sz="3800" b="1" dirty="0">
                <a:solidFill>
                  <a:schemeClr val="lt1"/>
                </a:solidFill>
                <a:latin typeface="Noto Sans"/>
                <a:ea typeface="Noto Sans"/>
                <a:cs typeface="Noto Sans"/>
                <a:sym typeface="Noto Sans"/>
              </a:rPr>
              <a:t>Solicitud de autorización para la actualización del Programa de Arrendamiento Inmobiliario para el año 2025, IMSS – Arrendatario: Régimen Ordinario.</a:t>
            </a:r>
          </a:p>
        </p:txBody>
      </p:sp>
      <p:cxnSp>
        <p:nvCxnSpPr>
          <p:cNvPr id="94" name="Google Shape;94;p2"/>
          <p:cNvCxnSpPr/>
          <p:nvPr/>
        </p:nvCxnSpPr>
        <p:spPr>
          <a:xfrm>
            <a:off x="2976017" y="4725277"/>
            <a:ext cx="9794052" cy="0"/>
          </a:xfrm>
          <a:prstGeom prst="straightConnector1">
            <a:avLst/>
          </a:prstGeom>
          <a:noFill/>
          <a:ln w="38100" cap="flat" cmpd="sng">
            <a:solidFill>
              <a:srgbClr val="EDD899"/>
            </a:solidFill>
            <a:prstDash val="solid"/>
            <a:miter lim="800000"/>
            <a:headEnd type="none" w="sm" len="sm"/>
            <a:tailEnd type="none" w="sm" len="sm"/>
          </a:ln>
        </p:spPr>
      </p:cxnSp>
      <p:sp>
        <p:nvSpPr>
          <p:cNvPr id="8" name="CuadroTexto 17">
            <a:extLst>
              <a:ext uri="{FF2B5EF4-FFF2-40B4-BE49-F238E27FC236}">
                <a16:creationId xmlns:a16="http://schemas.microsoft.com/office/drawing/2014/main" id="{73F5050E-8B16-BE97-0E02-66F06B27F072}"/>
              </a:ext>
            </a:extLst>
          </p:cNvPr>
          <p:cNvSpPr txBox="1"/>
          <p:nvPr/>
        </p:nvSpPr>
        <p:spPr>
          <a:xfrm>
            <a:off x="9211529" y="8545360"/>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febrero de 2025</a:t>
            </a:r>
          </a:p>
        </p:txBody>
      </p:sp>
      <p:sp>
        <p:nvSpPr>
          <p:cNvPr id="12" name="Rectángulo 9">
            <a:extLst>
              <a:ext uri="{FF2B5EF4-FFF2-40B4-BE49-F238E27FC236}">
                <a16:creationId xmlns:a16="http://schemas.microsoft.com/office/drawing/2014/main" id="{E10466DE-0A03-F184-8A61-A3EE8B2D8BF8}"/>
              </a:ext>
            </a:extLst>
          </p:cNvPr>
          <p:cNvSpPr/>
          <p:nvPr/>
        </p:nvSpPr>
        <p:spPr>
          <a:xfrm>
            <a:off x="7528894" y="2186783"/>
            <a:ext cx="7693043" cy="584775"/>
          </a:xfrm>
          <a:prstGeom prst="rect">
            <a:avLst/>
          </a:prstGeom>
        </p:spPr>
        <p:txBody>
          <a:bodyPr wrap="square">
            <a:spAutoFit/>
          </a:bodyPr>
          <a:lstStyle/>
          <a:p>
            <a:pPr algn="r"/>
            <a:r>
              <a:rPr lang="es-ES_tradnl" sz="3200" b="1" dirty="0">
                <a:solidFill>
                  <a:srgbClr val="EDD899"/>
                </a:solidFill>
                <a:latin typeface="Noto Sans"/>
                <a:ea typeface="Noto Sans"/>
                <a:cs typeface="Noto Sans"/>
              </a:rPr>
              <a:t>DIRECCIÓN DE ADMINISTRACIÓN</a:t>
            </a:r>
          </a:p>
        </p:txBody>
      </p:sp>
    </p:spTree>
    <p:extLst>
      <p:ext uri="{BB962C8B-B14F-4D97-AF65-F5344CB8AC3E}">
        <p14:creationId xmlns:p14="http://schemas.microsoft.com/office/powerpoint/2010/main" val="142763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84;p11">
            <a:extLst>
              <a:ext uri="{FF2B5EF4-FFF2-40B4-BE49-F238E27FC236}">
                <a16:creationId xmlns:a16="http://schemas.microsoft.com/office/drawing/2014/main" id="{C0DFBAE1-4F52-61BF-D6DB-FDBC25DEEC04}"/>
              </a:ext>
            </a:extLst>
          </p:cNvPr>
          <p:cNvSpPr txBox="1"/>
          <p:nvPr/>
        </p:nvSpPr>
        <p:spPr>
          <a:xfrm>
            <a:off x="3940935" y="3066580"/>
            <a:ext cx="6774288" cy="4044479"/>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Proyecto de Acuerdo</a:t>
            </a:r>
          </a:p>
        </p:txBody>
      </p:sp>
      <p:sp>
        <p:nvSpPr>
          <p:cNvPr id="3" name="Google Shape;151;p11">
            <a:extLst>
              <a:ext uri="{FF2B5EF4-FFF2-40B4-BE49-F238E27FC236}">
                <a16:creationId xmlns:a16="http://schemas.microsoft.com/office/drawing/2014/main" id="{DE0A3BFA-D239-3D50-A8D1-6C97DF4A0255}"/>
              </a:ext>
            </a:extLst>
          </p:cNvPr>
          <p:cNvSpPr txBox="1">
            <a:spLocks/>
          </p:cNvSpPr>
          <p:nvPr/>
        </p:nvSpPr>
        <p:spPr>
          <a:xfrm>
            <a:off x="1254120" y="2097274"/>
            <a:ext cx="2972648" cy="484653"/>
          </a:xfrm>
          <a:prstGeom prst="rect">
            <a:avLst/>
          </a:prstGeom>
          <a:noFill/>
          <a:ln>
            <a:noFill/>
          </a:ln>
        </p:spPr>
        <p:txBody>
          <a:bodyPr spcFirstLastPara="1" vert="horz" wrap="square" lIns="111575" tIns="55772" rIns="111575" bIns="55772" rtlCol="0" anchor="b" anchorCtr="0">
            <a:noAutofit/>
          </a:bodyPr>
          <a:lst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a:lstStyle>
          <a:p>
            <a:pPr>
              <a:buSzPct val="100000"/>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Montserrat"/>
              </a:rPr>
              <a:t>Contenido</a:t>
            </a:r>
            <a:endPar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4" name="8 Imagen">
            <a:extLst>
              <a:ext uri="{FF2B5EF4-FFF2-40B4-BE49-F238E27FC236}">
                <a16:creationId xmlns:a16="http://schemas.microsoft.com/office/drawing/2014/main" id="{10AD7401-15DE-40E9-DEF3-097A05354EC5}"/>
              </a:ext>
            </a:extLst>
          </p:cNvPr>
          <p:cNvPicPr>
            <a:picLocks noChangeAspect="1"/>
          </p:cNvPicPr>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0904788" y="3256795"/>
            <a:ext cx="814684" cy="723573"/>
          </a:xfrm>
          <a:prstGeom prst="rect">
            <a:avLst/>
          </a:prstGeom>
        </p:spPr>
      </p:pic>
      <p:pic>
        <p:nvPicPr>
          <p:cNvPr id="5"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4" cstate="print">
            <a:duotone>
              <a:schemeClr val="accent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10904788" y="4715681"/>
            <a:ext cx="708447" cy="853106"/>
          </a:xfrm>
          <a:prstGeom prst="rect">
            <a:avLst/>
          </a:prstGeom>
        </p:spPr>
      </p:pic>
      <p:pic>
        <p:nvPicPr>
          <p:cNvPr id="6"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28356" y="6553642"/>
            <a:ext cx="784879" cy="7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31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2">
            <a:extLst>
              <a:ext uri="{FF2B5EF4-FFF2-40B4-BE49-F238E27FC236}">
                <a16:creationId xmlns:a16="http://schemas.microsoft.com/office/drawing/2014/main" id="{ABF71584-2CCC-0D0E-68E0-49EAF3E0111C}"/>
              </a:ext>
            </a:extLst>
          </p:cNvPr>
          <p:cNvSpPr/>
          <p:nvPr/>
        </p:nvSpPr>
        <p:spPr>
          <a:xfrm>
            <a:off x="927279" y="964676"/>
            <a:ext cx="4121239" cy="452432"/>
          </a:xfrm>
          <a:prstGeom prst="rect">
            <a:avLst/>
          </a:prstGeom>
        </p:spPr>
        <p:txBody>
          <a:bodyPr wrap="square">
            <a:spAutoFit/>
          </a:bodyPr>
          <a:lstStyle/>
          <a:p>
            <a:pPr defTabSz="1166055">
              <a:lnSpc>
                <a:spcPct val="90000"/>
              </a:lnSpc>
              <a:buClr>
                <a:srgbClr val="245C4F"/>
              </a:buClr>
              <a:buSzPct val="100000"/>
            </a:pPr>
            <a:r>
              <a:rPr lang="es-ES" sz="2600" b="1" dirty="0">
                <a:solidFill>
                  <a:srgbClr val="245C4F"/>
                </a:solidFill>
                <a:latin typeface="Noto Sans SemiBold" panose="020B0502040504020204" pitchFamily="34" charset="0"/>
                <a:ea typeface="Noto Sans SemiBold" panose="020B0502040504020204" pitchFamily="34" charset="0"/>
                <a:cs typeface="Noto Sans SemiBold" panose="020B0502040504020204" pitchFamily="34" charset="0"/>
              </a:rPr>
              <a:t>I. Antecedentes.</a:t>
            </a:r>
          </a:p>
        </p:txBody>
      </p:sp>
      <p:sp>
        <p:nvSpPr>
          <p:cNvPr id="3" name="CuadroTexto 3">
            <a:extLst>
              <a:ext uri="{FF2B5EF4-FFF2-40B4-BE49-F238E27FC236}">
                <a16:creationId xmlns:a16="http://schemas.microsoft.com/office/drawing/2014/main" id="{7CCE6333-634D-5A7E-C7C6-DF44420636C0}"/>
              </a:ext>
            </a:extLst>
          </p:cNvPr>
          <p:cNvSpPr txBox="1"/>
          <p:nvPr/>
        </p:nvSpPr>
        <p:spPr>
          <a:xfrm>
            <a:off x="927279" y="2120518"/>
            <a:ext cx="13966606" cy="5355312"/>
          </a:xfrm>
          <a:prstGeom prst="rect">
            <a:avLst/>
          </a:prstGeom>
          <a:noFill/>
        </p:spPr>
        <p:txBody>
          <a:bodyPr wrap="square" rtlCol="0">
            <a:sp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Instituto Mexicano del Seguro Social es un organismo descentralizado que forma parte de la Administración Pública Federal, con personalidad jurídica y patrimonio propios, que cuenta con calidad de órgano fiscalizador y autonomía de gestión.</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Es el caso que, al tratarse del máximo exponente de la Seguridad Social a nivel nacional, la Normatividad Institucional contempla la posibilidad de celebrar contratos de arrendamiento de inmuebles ubicados en aquellas entidades federativas en las que no se cuenta con infraestructura propia, resultando como alternativas viables, inmuebles de propiedad privada que se encuentren en condiciones técnicas, de seguridad, ubicación, mejor propuesta económica y que se apeguen a la normatividad y requisitos de este Instituto.</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Dentro de las estrategias de operación en materia de arrendamiento inmobiliario, año con año los Órganos de Operación Administrativa Desconcentrada Estatales y Regionales (OOAD) emiten la proyección de sus respectivas necesidades, planteando las figuras inmobiliarias requeridas (renovación sin incremento, renovación con incremento, cancelación, sustitución y nuevo arrendamiento).</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sentido, por Acuerdo número ACDO.SA2.HCT.240924/355.P.DA, dictado por el Consejo Técnico en sesión de 24 de septiembre de 2024, se aprobó el </a:t>
            </a:r>
            <a:r>
              <a:rPr lang="es-ES"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Programa de Arrendamiento Inmobiliario para el año 2025, IMSS-Arrendatario Régimen Ordinario</a:t>
            </a: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que contiene las estrategias de planeación y operación para un total de 292 operaciones, consistentes en: la renovación de 211 contratos, la sustitución de 45 inmuebles arrendados, la cancelación de 4 arrendamientos, así como la contratación de 32 nuevos arrendamientos; con un presupuesto total de 522.1 millones de pesos.</a:t>
            </a:r>
            <a:endParaRPr lang="es-MX" sz="1800" dirty="0">
              <a:solidFill>
                <a:srgbClr val="245C4F"/>
              </a:solidFill>
              <a:latin typeface="Montserrat SemiBold" panose="00000700000000000000" pitchFamily="2" charset="0"/>
            </a:endParaRPr>
          </a:p>
        </p:txBody>
      </p:sp>
    </p:spTree>
    <p:extLst>
      <p:ext uri="{BB962C8B-B14F-4D97-AF65-F5344CB8AC3E}">
        <p14:creationId xmlns:p14="http://schemas.microsoft.com/office/powerpoint/2010/main" val="202157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2573027-D87D-2962-131B-81CCCD3E513B}"/>
              </a:ext>
            </a:extLst>
          </p:cNvPr>
          <p:cNvSpPr/>
          <p:nvPr/>
        </p:nvSpPr>
        <p:spPr>
          <a:xfrm>
            <a:off x="722421" y="4710906"/>
            <a:ext cx="14455666" cy="2765143"/>
          </a:xfrm>
          <a:prstGeom prst="rect">
            <a:avLst/>
          </a:prstGeom>
        </p:spPr>
        <p:txBody>
          <a:bodyPr wrap="square">
            <a:noAutofit/>
          </a:bodyPr>
          <a:lstStyle/>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La falta de capacidad de almacenamiento de bienes terapéuticos y no terapéuticos, y para resguardo de bienes muebles embargados.</a:t>
            </a:r>
          </a:p>
          <a:p>
            <a:pPr marL="285750" indent="-285750" algn="just">
              <a:buClr>
                <a:srgbClr val="C00000"/>
              </a:buClr>
              <a:buSzPct val="176000"/>
              <a:buFont typeface="Wingdings" panose="05000000000000000000" pitchFamily="2" charset="2"/>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La manifestación de algunos arrendadores de no continuar con la relación contractual, solicitando la desocupación y entrega de sus inmuebles, motivando la sustitución de aquellos ocupados actualmente.</a:t>
            </a:r>
          </a:p>
          <a:p>
            <a:pPr marL="285750" indent="-285750" algn="just">
              <a:buClr>
                <a:srgbClr val="C00000"/>
              </a:buClr>
              <a:buSzPct val="176000"/>
              <a:buFont typeface="Wingdings" panose="05000000000000000000" pitchFamily="2" charset="2"/>
              <a:buChar cha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285750" indent="-285750" algn="just">
              <a:buClr>
                <a:srgbClr val="911034"/>
              </a:buClr>
              <a:buSzPct val="176000"/>
              <a:buFont typeface="Wingdings" panose="05000000000000000000" pitchFamily="2" charset="2"/>
              <a:buChar cha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crecimiento de la población y falta de espacios dignos para la prestación de los servicios, lo que incide en la incomodidad de la población derechohabiente y trabajadores, así como en el clima organizacional. </a:t>
            </a:r>
          </a:p>
        </p:txBody>
      </p:sp>
      <p:sp>
        <p:nvSpPr>
          <p:cNvPr id="3" name="CuadroTexto 10">
            <a:extLst>
              <a:ext uri="{FF2B5EF4-FFF2-40B4-BE49-F238E27FC236}">
                <a16:creationId xmlns:a16="http://schemas.microsoft.com/office/drawing/2014/main" id="{048DE67C-9C8C-FEE1-19AB-C51FCDA85B31}"/>
              </a:ext>
            </a:extLst>
          </p:cNvPr>
          <p:cNvSpPr txBox="1"/>
          <p:nvPr/>
        </p:nvSpPr>
        <p:spPr>
          <a:xfrm>
            <a:off x="893089" y="2236974"/>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Justificación.</a:t>
            </a:r>
          </a:p>
        </p:txBody>
      </p:sp>
      <p:sp>
        <p:nvSpPr>
          <p:cNvPr id="4" name="CuadroTexto 7">
            <a:extLst>
              <a:ext uri="{FF2B5EF4-FFF2-40B4-BE49-F238E27FC236}">
                <a16:creationId xmlns:a16="http://schemas.microsoft.com/office/drawing/2014/main" id="{953FB279-3DFC-C4D6-564D-C04BA6179661}"/>
              </a:ext>
            </a:extLst>
          </p:cNvPr>
          <p:cNvSpPr txBox="1"/>
          <p:nvPr/>
        </p:nvSpPr>
        <p:spPr>
          <a:xfrm>
            <a:off x="893089" y="1137879"/>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SemiBold" panose="020B0502040504020204" pitchFamily="34" charset="0"/>
                <a:ea typeface="Noto Sans SemiBold" panose="020B0502040504020204" pitchFamily="34" charset="0"/>
                <a:cs typeface="Noto Sans SemiBold" panose="020B0502040504020204" pitchFamily="34" charset="0"/>
              </a:rPr>
              <a:t>II. Desarrollo.</a:t>
            </a:r>
          </a:p>
        </p:txBody>
      </p:sp>
      <p:sp>
        <p:nvSpPr>
          <p:cNvPr id="5" name="Rectangle 2">
            <a:extLst>
              <a:ext uri="{FF2B5EF4-FFF2-40B4-BE49-F238E27FC236}">
                <a16:creationId xmlns:a16="http://schemas.microsoft.com/office/drawing/2014/main" id="{79066BD7-1D53-6A4E-2A36-C3B47997CB04}"/>
              </a:ext>
            </a:extLst>
          </p:cNvPr>
          <p:cNvSpPr/>
          <p:nvPr/>
        </p:nvSpPr>
        <p:spPr>
          <a:xfrm>
            <a:off x="722421" y="3305291"/>
            <a:ext cx="14455666" cy="1113218"/>
          </a:xfrm>
          <a:prstGeom prst="rect">
            <a:avLst/>
          </a:prstGeom>
          <a:noFill/>
        </p:spPr>
        <p:txBody>
          <a:bodyPr wrap="square">
            <a:no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 posterioridad a la aprobación del referido Programa y previo a la conclusión del ejercicio 2024, surgieron nuevas necesidades para la prestación de los servicios de los OOAD, las cuales fueron manifestadas a la Dirección de Administración, concluyendo que los requerimientos son motivados principalmente por:</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Tree>
    <p:extLst>
      <p:ext uri="{BB962C8B-B14F-4D97-AF65-F5344CB8AC3E}">
        <p14:creationId xmlns:p14="http://schemas.microsoft.com/office/powerpoint/2010/main" val="117430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sp>
        <p:nvSpPr>
          <p:cNvPr id="2" name="CuadroTexto 1">
            <a:extLst>
              <a:ext uri="{FF2B5EF4-FFF2-40B4-BE49-F238E27FC236}">
                <a16:creationId xmlns:a16="http://schemas.microsoft.com/office/drawing/2014/main" id="{26688BF0-6F3E-6C2D-9DFA-A54F58006E16}"/>
              </a:ext>
            </a:extLst>
          </p:cNvPr>
          <p:cNvSpPr txBox="1"/>
          <p:nvPr/>
        </p:nvSpPr>
        <p:spPr>
          <a:xfrm>
            <a:off x="5563597" y="2704729"/>
            <a:ext cx="3945750"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1/2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9" name="CuadroTexto 8">
            <a:extLst>
              <a:ext uri="{FF2B5EF4-FFF2-40B4-BE49-F238E27FC236}">
                <a16:creationId xmlns:a16="http://schemas.microsoft.com/office/drawing/2014/main" id="{767BEE87-24F9-8FF1-112B-091E4621729F}"/>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0" name="Google Shape;144;p20">
            <a:extLst>
              <a:ext uri="{FF2B5EF4-FFF2-40B4-BE49-F238E27FC236}">
                <a16:creationId xmlns:a16="http://schemas.microsoft.com/office/drawing/2014/main" id="{1262E116-0908-51BB-F5C7-5D99A5B2E783}"/>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4" name="Rectangle 2">
            <a:extLst>
              <a:ext uri="{FF2B5EF4-FFF2-40B4-BE49-F238E27FC236}">
                <a16:creationId xmlns:a16="http://schemas.microsoft.com/office/drawing/2014/main" id="{177B0467-9C60-A60A-62B9-F7A08E4A2415}"/>
              </a:ext>
            </a:extLst>
          </p:cNvPr>
          <p:cNvSpPr/>
          <p:nvPr/>
        </p:nvSpPr>
        <p:spPr>
          <a:xfrm>
            <a:off x="501463" y="1861181"/>
            <a:ext cx="14095776" cy="689709"/>
          </a:xfrm>
          <a:prstGeom prst="rect">
            <a:avLst/>
          </a:prstGeom>
        </p:spPr>
        <p:txBody>
          <a:bodyPr wrap="square">
            <a:noAutofit/>
          </a:bodyPr>
          <a:lstStyle/>
          <a:p>
            <a:pPr algn="just">
              <a:buClr>
                <a:srgbClr val="C00000"/>
              </a:buClr>
              <a:buSzPct val="176000"/>
            </a:pP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Derivado de lo anterior, los OOAD solicitaron formalmente realizar las modificaciones a las figuras anteriormente autorizadas por ese Órgano Superior, remitiendo para tal efecto sus proyecciones con los cambios, así como sus nuevas necesidades.</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12" name="Tabla 11">
            <a:extLst>
              <a:ext uri="{FF2B5EF4-FFF2-40B4-BE49-F238E27FC236}">
                <a16:creationId xmlns:a16="http://schemas.microsoft.com/office/drawing/2014/main" id="{326BAB56-DFC9-F443-30D8-384FAA9F9320}"/>
              </a:ext>
            </a:extLst>
          </p:cNvPr>
          <p:cNvGraphicFramePr>
            <a:graphicFrameLocks noGrp="1"/>
          </p:cNvGraphicFramePr>
          <p:nvPr>
            <p:extLst>
              <p:ext uri="{D42A27DB-BD31-4B8C-83A1-F6EECF244321}">
                <p14:modId xmlns:p14="http://schemas.microsoft.com/office/powerpoint/2010/main" val="75299158"/>
              </p:ext>
            </p:extLst>
          </p:nvPr>
        </p:nvGraphicFramePr>
        <p:xfrm>
          <a:off x="482909" y="3117661"/>
          <a:ext cx="14551357" cy="5111913"/>
        </p:xfrm>
        <a:graphic>
          <a:graphicData uri="http://schemas.openxmlformats.org/drawingml/2006/table">
            <a:tbl>
              <a:tblPr>
                <a:tableStyleId>{5C22544A-7EE6-4342-B048-85BDC9FD1C3A}</a:tableStyleId>
              </a:tblPr>
              <a:tblGrid>
                <a:gridCol w="560244">
                  <a:extLst>
                    <a:ext uri="{9D8B030D-6E8A-4147-A177-3AD203B41FA5}">
                      <a16:colId xmlns:a16="http://schemas.microsoft.com/office/drawing/2014/main" val="4036386862"/>
                    </a:ext>
                  </a:extLst>
                </a:gridCol>
                <a:gridCol w="1652133">
                  <a:extLst>
                    <a:ext uri="{9D8B030D-6E8A-4147-A177-3AD203B41FA5}">
                      <a16:colId xmlns:a16="http://schemas.microsoft.com/office/drawing/2014/main" val="3355200672"/>
                    </a:ext>
                  </a:extLst>
                </a:gridCol>
                <a:gridCol w="3990329">
                  <a:extLst>
                    <a:ext uri="{9D8B030D-6E8A-4147-A177-3AD203B41FA5}">
                      <a16:colId xmlns:a16="http://schemas.microsoft.com/office/drawing/2014/main" val="3467179369"/>
                    </a:ext>
                  </a:extLst>
                </a:gridCol>
                <a:gridCol w="2362611">
                  <a:extLst>
                    <a:ext uri="{9D8B030D-6E8A-4147-A177-3AD203B41FA5}">
                      <a16:colId xmlns:a16="http://schemas.microsoft.com/office/drawing/2014/main" val="43470729"/>
                    </a:ext>
                  </a:extLst>
                </a:gridCol>
                <a:gridCol w="1915297">
                  <a:extLst>
                    <a:ext uri="{9D8B030D-6E8A-4147-A177-3AD203B41FA5}">
                      <a16:colId xmlns:a16="http://schemas.microsoft.com/office/drawing/2014/main" val="828283293"/>
                    </a:ext>
                  </a:extLst>
                </a:gridCol>
                <a:gridCol w="1322173">
                  <a:extLst>
                    <a:ext uri="{9D8B030D-6E8A-4147-A177-3AD203B41FA5}">
                      <a16:colId xmlns:a16="http://schemas.microsoft.com/office/drawing/2014/main" val="1246657546"/>
                    </a:ext>
                  </a:extLst>
                </a:gridCol>
                <a:gridCol w="2748570">
                  <a:extLst>
                    <a:ext uri="{9D8B030D-6E8A-4147-A177-3AD203B41FA5}">
                      <a16:colId xmlns:a16="http://schemas.microsoft.com/office/drawing/2014/main" val="385464774"/>
                    </a:ext>
                  </a:extLst>
                </a:gridCol>
              </a:tblGrid>
              <a:tr h="383191">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7210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a Zacatecas No. 701, Fraccionamiento Las Hadas, C.P. 20140,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 la Subdelegación Metropolitana Norte</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758485">
                <a:tc>
                  <a:txBody>
                    <a:bodyPr/>
                    <a:lstStyle/>
                    <a:p>
                      <a:pPr algn="ctr" rtl="0" fontAlgn="ctr"/>
                      <a:r>
                        <a:rPr lang="es-MX" sz="1300" b="0" i="0" u="none" strike="noStrike" kern="120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Carolina Villanueva N° 314, Ciudad Industrial, C.P. 20290, Aguascalientes,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Almacén Delegacional, Archivo de Concentración y Bajas y Oficinas de la Coordinación Delegacional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57097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Baja California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Lázaro Cárdenas No. 2209-C, Colonia Plutarco Elías Calles </a:t>
                      </a:r>
                      <a:r>
                        <a:rPr lang="es-MX" sz="1300" b="0" i="0" u="none" strike="noStrike" kern="1200"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Deleg</a:t>
                      </a: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Gonzalez Ortega C.P 21379, Mexicali, Baja California.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029001-150100/3274/2024 </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5848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Egipto esquina José Sarmiento S/N, Fraccionamiento Virreyes Obrera, C.P. 25220, Saltillo, 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 y Oficina de Servicios Generales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17 de diciembre de 2024</a:t>
                      </a:r>
                    </a:p>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570975">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Presidente Cárdenas No. 197 Oriente, Zona Centro, C.P. 25000, Saltillo, 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a:lnSpc>
                          <a:spcPct val="115000"/>
                        </a:lnSpc>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 de diciembre de 2024</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758485">
                <a:tc>
                  <a:txBody>
                    <a:bodyPr/>
                    <a:lstStyle/>
                    <a:p>
                      <a:pPr algn="ctr" rtl="0" fontAlgn="ctr"/>
                      <a:r>
                        <a:rPr lang="es-MX" sz="1300" b="0" i="0" u="none" strike="noStrike" kern="120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Matamoros N°. 516, Colonia Centro, C.P. 47650, Tepatitlán, 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Y Archivo del Hospital General de Zona No. 21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14660611000/548/2024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570838">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Pino Suárez Sur No. 44, Colonia Centro, Código Postal 59600, en Zamora, 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Zamora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84950273"/>
                  </a:ext>
                </a:extLst>
              </a:tr>
            </a:tbl>
          </a:graphicData>
        </a:graphic>
      </p:graphicFrame>
    </p:spTree>
    <p:extLst>
      <p:ext uri="{BB962C8B-B14F-4D97-AF65-F5344CB8AC3E}">
        <p14:creationId xmlns:p14="http://schemas.microsoft.com/office/powerpoint/2010/main" val="410975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9B40B-679B-425D-DDBE-DEF3477144EE}"/>
            </a:ext>
          </a:extLst>
        </p:cNvPr>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E05722AB-3A69-E06C-ECB7-3215E0547D18}"/>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sp>
        <p:nvSpPr>
          <p:cNvPr id="2" name="CuadroTexto 1">
            <a:extLst>
              <a:ext uri="{FF2B5EF4-FFF2-40B4-BE49-F238E27FC236}">
                <a16:creationId xmlns:a16="http://schemas.microsoft.com/office/drawing/2014/main" id="{B2BCC4E1-0249-E87B-98E3-4CF191858915}"/>
              </a:ext>
            </a:extLst>
          </p:cNvPr>
          <p:cNvSpPr txBox="1"/>
          <p:nvPr/>
        </p:nvSpPr>
        <p:spPr>
          <a:xfrm>
            <a:off x="6145062" y="1696013"/>
            <a:ext cx="3283061"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2/2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3" name="Tabla 2">
            <a:extLst>
              <a:ext uri="{FF2B5EF4-FFF2-40B4-BE49-F238E27FC236}">
                <a16:creationId xmlns:a16="http://schemas.microsoft.com/office/drawing/2014/main" id="{F92220F7-28F9-5936-6C39-319625AC5D5D}"/>
              </a:ext>
            </a:extLst>
          </p:cNvPr>
          <p:cNvGraphicFramePr>
            <a:graphicFrameLocks noGrp="1"/>
          </p:cNvGraphicFramePr>
          <p:nvPr>
            <p:extLst>
              <p:ext uri="{D42A27DB-BD31-4B8C-83A1-F6EECF244321}">
                <p14:modId xmlns:p14="http://schemas.microsoft.com/office/powerpoint/2010/main" val="3538674814"/>
              </p:ext>
            </p:extLst>
          </p:nvPr>
        </p:nvGraphicFramePr>
        <p:xfrm>
          <a:off x="775886" y="2072843"/>
          <a:ext cx="13819030" cy="6034653"/>
        </p:xfrm>
        <a:graphic>
          <a:graphicData uri="http://schemas.openxmlformats.org/drawingml/2006/table">
            <a:tbl>
              <a:tblPr>
                <a:tableStyleId>{5C22544A-7EE6-4342-B048-85BDC9FD1C3A}</a:tableStyleId>
              </a:tblPr>
              <a:tblGrid>
                <a:gridCol w="410809">
                  <a:extLst>
                    <a:ext uri="{9D8B030D-6E8A-4147-A177-3AD203B41FA5}">
                      <a16:colId xmlns:a16="http://schemas.microsoft.com/office/drawing/2014/main" val="4036386862"/>
                    </a:ext>
                  </a:extLst>
                </a:gridCol>
                <a:gridCol w="1690226">
                  <a:extLst>
                    <a:ext uri="{9D8B030D-6E8A-4147-A177-3AD203B41FA5}">
                      <a16:colId xmlns:a16="http://schemas.microsoft.com/office/drawing/2014/main" val="3355200672"/>
                    </a:ext>
                  </a:extLst>
                </a:gridCol>
                <a:gridCol w="3626001">
                  <a:extLst>
                    <a:ext uri="{9D8B030D-6E8A-4147-A177-3AD203B41FA5}">
                      <a16:colId xmlns:a16="http://schemas.microsoft.com/office/drawing/2014/main" val="3467179369"/>
                    </a:ext>
                  </a:extLst>
                </a:gridCol>
                <a:gridCol w="2103411">
                  <a:extLst>
                    <a:ext uri="{9D8B030D-6E8A-4147-A177-3AD203B41FA5}">
                      <a16:colId xmlns:a16="http://schemas.microsoft.com/office/drawing/2014/main" val="43470729"/>
                    </a:ext>
                  </a:extLst>
                </a:gridCol>
                <a:gridCol w="1968330">
                  <a:extLst>
                    <a:ext uri="{9D8B030D-6E8A-4147-A177-3AD203B41FA5}">
                      <a16:colId xmlns:a16="http://schemas.microsoft.com/office/drawing/2014/main" val="828283293"/>
                    </a:ext>
                  </a:extLst>
                </a:gridCol>
                <a:gridCol w="1061354">
                  <a:extLst>
                    <a:ext uri="{9D8B030D-6E8A-4147-A177-3AD203B41FA5}">
                      <a16:colId xmlns:a16="http://schemas.microsoft.com/office/drawing/2014/main" val="1246657546"/>
                    </a:ext>
                  </a:extLst>
                </a:gridCol>
                <a:gridCol w="2958899">
                  <a:extLst>
                    <a:ext uri="{9D8B030D-6E8A-4147-A177-3AD203B41FA5}">
                      <a16:colId xmlns:a16="http://schemas.microsoft.com/office/drawing/2014/main" val="385464774"/>
                    </a:ext>
                  </a:extLst>
                </a:gridCol>
              </a:tblGrid>
              <a:tr h="448045">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75044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8</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 Francisco y Madero Poniente N° 3980, Hacienda San Diego, CP 55183 Morelia, 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N° 27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19323">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Paraíso N° 24, Colonia Barrio de San Miguel , C.P. 62520, Tepoztlán,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UMF N° 19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189001050100/1609/2024 de 26 de noviembre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719986">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Morelos Sur No. 137, Local Interior 6, Colonia Las Palmas, C.P. 62050, Cuernavaca,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189001050100/0988/2024 de fecha 24 de agosto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08338">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Oaxaca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Reforma N° 905, Colonia Centro, Oaxaca de Juárez, Oaxaca, CP 68000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219001140100/DCSG/PI/4820/2024 del 30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68258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endPar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Revolución No. 5, Colonia Centro, Tlatlauquitepec, C.P. 73900, Puebla,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Unidad de Medicina Familiar N º. 46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189001050100/599/2024 de fecha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2580">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Avenida 7 Poniente 114-B, Colonia Centro, C.P. 72760, San Pedro Cholula,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229001130100/DC/607/2024 de fecha 18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622542">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Carmen Ochoa de Merino </a:t>
                      </a:r>
                      <a:r>
                        <a:rPr lang="es-MX" sz="1300" b="0" i="0" u="none" strike="noStrike" kern="1200"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Nº</a:t>
                      </a: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149, Colonia Centro, C.P. 77000, Chetumal, Municipio de Othón P. Blanco, Chetumal, 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 JSA/249001100100/000913/2024 de fecha 24 de junio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9679320"/>
                  </a:ext>
                </a:extLst>
              </a:tr>
              <a:tr h="622542">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Carretera Guadalupe-Ciudad Cuauhtémoc No. 11, Zona Industrial, C.P. 98604, Guadalupe, 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349001100100/JAS/0842/2024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4892559"/>
                  </a:ext>
                </a:extLst>
              </a:tr>
            </a:tbl>
          </a:graphicData>
        </a:graphic>
      </p:graphicFrame>
      <p:pic>
        <p:nvPicPr>
          <p:cNvPr id="10" name="Google Shape;144;p20">
            <a:extLst>
              <a:ext uri="{FF2B5EF4-FFF2-40B4-BE49-F238E27FC236}">
                <a16:creationId xmlns:a16="http://schemas.microsoft.com/office/drawing/2014/main" id="{5B9E1E02-29CC-FA37-F89D-050C1A925DAF}"/>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4" name="CuadroTexto 3">
            <a:extLst>
              <a:ext uri="{FF2B5EF4-FFF2-40B4-BE49-F238E27FC236}">
                <a16:creationId xmlns:a16="http://schemas.microsoft.com/office/drawing/2014/main" id="{30ADB59C-D8D5-7201-9977-85D4F97F5699}"/>
              </a:ext>
            </a:extLst>
          </p:cNvPr>
          <p:cNvSpPr txBox="1"/>
          <p:nvPr/>
        </p:nvSpPr>
        <p:spPr>
          <a:xfrm>
            <a:off x="729427" y="76893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16851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7</a:t>
            </a:fld>
            <a:endParaRPr lang="es-MX" sz="1600" dirty="0"/>
          </a:p>
        </p:txBody>
      </p:sp>
      <p:sp>
        <p:nvSpPr>
          <p:cNvPr id="8" name="CuadroTexto 7">
            <a:extLst>
              <a:ext uri="{FF2B5EF4-FFF2-40B4-BE49-F238E27FC236}">
                <a16:creationId xmlns:a16="http://schemas.microsoft.com/office/drawing/2014/main" id="{6E68B6BA-7373-8677-7198-C9D9BFBD639C}"/>
              </a:ext>
            </a:extLst>
          </p:cNvPr>
          <p:cNvSpPr txBox="1"/>
          <p:nvPr/>
        </p:nvSpPr>
        <p:spPr>
          <a:xfrm>
            <a:off x="5527825" y="2912948"/>
            <a:ext cx="4041177"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Nuevos Arrendamientos</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9" name="Tabla 8">
            <a:extLst>
              <a:ext uri="{FF2B5EF4-FFF2-40B4-BE49-F238E27FC236}">
                <a16:creationId xmlns:a16="http://schemas.microsoft.com/office/drawing/2014/main" id="{7C0BA756-6759-28C7-A90D-D3B89DF8CB6F}"/>
              </a:ext>
            </a:extLst>
          </p:cNvPr>
          <p:cNvGraphicFramePr>
            <a:graphicFrameLocks noGrp="1"/>
          </p:cNvGraphicFramePr>
          <p:nvPr>
            <p:extLst>
              <p:ext uri="{D42A27DB-BD31-4B8C-83A1-F6EECF244321}">
                <p14:modId xmlns:p14="http://schemas.microsoft.com/office/powerpoint/2010/main" val="1984118552"/>
              </p:ext>
            </p:extLst>
          </p:nvPr>
        </p:nvGraphicFramePr>
        <p:xfrm>
          <a:off x="602985" y="3348453"/>
          <a:ext cx="14487856" cy="4630721"/>
        </p:xfrm>
        <a:graphic>
          <a:graphicData uri="http://schemas.openxmlformats.org/drawingml/2006/table">
            <a:tbl>
              <a:tblPr>
                <a:tableStyleId>{5C22544A-7EE6-4342-B048-85BDC9FD1C3A}</a:tableStyleId>
              </a:tblPr>
              <a:tblGrid>
                <a:gridCol w="755418">
                  <a:extLst>
                    <a:ext uri="{9D8B030D-6E8A-4147-A177-3AD203B41FA5}">
                      <a16:colId xmlns:a16="http://schemas.microsoft.com/office/drawing/2014/main" val="4036386862"/>
                    </a:ext>
                  </a:extLst>
                </a:gridCol>
                <a:gridCol w="2212297">
                  <a:extLst>
                    <a:ext uri="{9D8B030D-6E8A-4147-A177-3AD203B41FA5}">
                      <a16:colId xmlns:a16="http://schemas.microsoft.com/office/drawing/2014/main" val="3355200672"/>
                    </a:ext>
                  </a:extLst>
                </a:gridCol>
                <a:gridCol w="5090965">
                  <a:extLst>
                    <a:ext uri="{9D8B030D-6E8A-4147-A177-3AD203B41FA5}">
                      <a16:colId xmlns:a16="http://schemas.microsoft.com/office/drawing/2014/main" val="3467179369"/>
                    </a:ext>
                  </a:extLst>
                </a:gridCol>
                <a:gridCol w="3422822">
                  <a:extLst>
                    <a:ext uri="{9D8B030D-6E8A-4147-A177-3AD203B41FA5}">
                      <a16:colId xmlns:a16="http://schemas.microsoft.com/office/drawing/2014/main" val="43470729"/>
                    </a:ext>
                  </a:extLst>
                </a:gridCol>
                <a:gridCol w="3006354">
                  <a:extLst>
                    <a:ext uri="{9D8B030D-6E8A-4147-A177-3AD203B41FA5}">
                      <a16:colId xmlns:a16="http://schemas.microsoft.com/office/drawing/2014/main" val="828283293"/>
                    </a:ext>
                  </a:extLst>
                </a:gridCol>
              </a:tblGrid>
              <a:tr h="288086">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62958">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D.F. Sur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Altadena N° 23, Colonia Nápoles, Alcaldía Benito Juárez, CP 03810, Ciudad de México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Sub-Almacén para alojar bienes terapéuticos y no terapéuticos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389001050100/603/2024 del 05 de diciembre de 2024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Durango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Calle Níspero No. 214, del Fraccionamiento Campestre Jacarandas, en Durango, </a:t>
                      </a:r>
                      <a:r>
                        <a:rPr lang="es-MX" sz="1300" b="0" i="0" u="none" strike="noStrike" dirty="0" err="1">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Dgo</a:t>
                      </a: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109001 100100/2024/0308</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octubre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 en Morelia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5132811"/>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t-BR"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para OAS Zamora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1042305">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Nuevo León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Casa Habitación 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209001050100/12528/2024</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12 de diciembre de 2024</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4343">
                <a:tc>
                  <a:txBody>
                    <a:bodyPr/>
                    <a:lstStyle/>
                    <a:p>
                      <a:pPr algn="ctr" rtl="0" fontAlgn="ctr"/>
                      <a:r>
                        <a:rPr lang="es-MX" sz="1300" b="1"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Fresnillo Zacatecas</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349001 100100/JSA/0002/2025</a:t>
                      </a:r>
                    </a:p>
                    <a:p>
                      <a:pPr algn="ctr" rtl="0" fontAlgn="ctr"/>
                      <a:r>
                        <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rPr>
                        <a:t>Del 07 de enero de 2025</a:t>
                      </a:r>
                    </a:p>
                    <a:p>
                      <a:pPr algn="ctr" rtl="0" fontAlgn="ctr"/>
                      <a:endParaRPr lang="es-MX" sz="1300" b="0" i="0" u="none" strike="noStrike" dirty="0">
                        <a:solidFill>
                          <a:srgbClr val="245C4F"/>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bl>
          </a:graphicData>
        </a:graphic>
      </p:graphicFrame>
      <p:pic>
        <p:nvPicPr>
          <p:cNvPr id="12" name="Google Shape;144;p20">
            <a:extLst>
              <a:ext uri="{FF2B5EF4-FFF2-40B4-BE49-F238E27FC236}">
                <a16:creationId xmlns:a16="http://schemas.microsoft.com/office/drawing/2014/main" id="{9F4AF724-F9D0-57E7-A7C1-939E19597D96}"/>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3" name="Rectangle 2">
            <a:extLst>
              <a:ext uri="{FF2B5EF4-FFF2-40B4-BE49-F238E27FC236}">
                <a16:creationId xmlns:a16="http://schemas.microsoft.com/office/drawing/2014/main" id="{A149063A-958D-36E5-85D7-B09E55D9180A}"/>
              </a:ext>
            </a:extLst>
          </p:cNvPr>
          <p:cNvSpPr/>
          <p:nvPr/>
        </p:nvSpPr>
        <p:spPr>
          <a:xfrm>
            <a:off x="725306" y="1901577"/>
            <a:ext cx="14095776" cy="1006159"/>
          </a:xfrm>
          <a:prstGeom prst="rect">
            <a:avLst/>
          </a:prstGeom>
        </p:spPr>
        <p:txBody>
          <a:bodyPr wrap="square">
            <a:noAutofit/>
          </a:bodyPr>
          <a:lstStyle/>
          <a:p>
            <a:pPr algn="just">
              <a:buClr>
                <a:srgbClr val="C00000"/>
              </a:buClr>
              <a:buSzPct val="176000"/>
            </a:pPr>
            <a:r>
              <a:rPr lang="es-ES"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mismo sentido, es necesario incluir en el Programa de Arrendamiento Inmobiliario para el ejercicio 2025, las siguientes necesidades. </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 name="CuadroTexto 1">
            <a:extLst>
              <a:ext uri="{FF2B5EF4-FFF2-40B4-BE49-F238E27FC236}">
                <a16:creationId xmlns:a16="http://schemas.microsoft.com/office/drawing/2014/main" id="{37B934E6-85E0-4EAE-2C80-4D975011A187}"/>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Tree>
    <p:extLst>
      <p:ext uri="{BB962C8B-B14F-4D97-AF65-F5344CB8AC3E}">
        <p14:creationId xmlns:p14="http://schemas.microsoft.com/office/powerpoint/2010/main" val="200800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8</a:t>
            </a:fld>
            <a:endParaRPr lang="es-MX" sz="1600" dirty="0"/>
          </a:p>
        </p:txBody>
      </p:sp>
      <p:sp>
        <p:nvSpPr>
          <p:cNvPr id="4" name="Rectangle 2">
            <a:extLst>
              <a:ext uri="{FF2B5EF4-FFF2-40B4-BE49-F238E27FC236}">
                <a16:creationId xmlns:a16="http://schemas.microsoft.com/office/drawing/2014/main" id="{EF2B0FA3-4614-6BC7-A5A7-D147E3EEBEF9}"/>
              </a:ext>
            </a:extLst>
          </p:cNvPr>
          <p:cNvSpPr/>
          <p:nvPr/>
        </p:nvSpPr>
        <p:spPr>
          <a:xfrm>
            <a:off x="568579" y="2056752"/>
            <a:ext cx="14409229" cy="1005304"/>
          </a:xfrm>
          <a:prstGeom prst="rect">
            <a:avLst/>
          </a:prstGeom>
          <a:noFill/>
        </p:spPr>
        <p:txBody>
          <a:bodyPr wrap="square">
            <a:noAutofit/>
          </a:bodyPr>
          <a:lstStyle/>
          <a:p>
            <a:pPr lvl="0" algn="just">
              <a:buClr>
                <a:srgbClr val="C00000"/>
              </a:buClr>
              <a:buSzPct val="176000"/>
            </a:pP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Derivado de lo anterior, una vez consideradas las propuestas de modificación y las necesidades de nuevos arrendamientos, el Programa de Arrendamiento Inmobiliario, para el año 2025, IMSS – Arrendatario: Régimen Ordinario, quedaría de la siguiente manera:</a:t>
            </a:r>
          </a:p>
        </p:txBody>
      </p:sp>
      <p:sp>
        <p:nvSpPr>
          <p:cNvPr id="5" name="Rectangle 2">
            <a:extLst>
              <a:ext uri="{FF2B5EF4-FFF2-40B4-BE49-F238E27FC236}">
                <a16:creationId xmlns:a16="http://schemas.microsoft.com/office/drawing/2014/main" id="{86461D3C-0D90-EB6F-A911-5678F843127B}"/>
              </a:ext>
            </a:extLst>
          </p:cNvPr>
          <p:cNvSpPr/>
          <p:nvPr/>
        </p:nvSpPr>
        <p:spPr>
          <a:xfrm>
            <a:off x="568579" y="3322723"/>
            <a:ext cx="14242125" cy="5154012"/>
          </a:xfrm>
          <a:prstGeom prst="rect">
            <a:avLst/>
          </a:prstGeom>
        </p:spPr>
        <p:txBody>
          <a:bodyPr wrap="square">
            <a:noAutofit/>
          </a:bodyPr>
          <a:lstStyle/>
          <a:p>
            <a:pPr marL="800089" lvl="1" indent="-342900" algn="just">
              <a:buClr>
                <a:srgbClr val="911034"/>
              </a:buClr>
              <a:buSzPct val="176000"/>
              <a:buFont typeface="Wingdings" panose="05000000000000000000" pitchFamily="2" charset="2"/>
              <a:buChar char="§"/>
            </a:pP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Cancelación de </a:t>
            </a: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4</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arrendamientos.</a:t>
            </a:r>
          </a:p>
          <a:p>
            <a:pPr marL="742939" lvl="1" indent="-285750" algn="just">
              <a:buClr>
                <a:srgbClr val="C00000"/>
              </a:buClr>
              <a:buSzPct val="176000"/>
              <a:buFont typeface="Arial" panose="020B0604020202020204" pitchFamily="34" charset="0"/>
              <a:buChar char="•"/>
            </a:pPr>
            <a:endParaRPr lang="es-MX" sz="22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Renovación de </a:t>
            </a: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210</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contratos:</a:t>
            </a:r>
          </a:p>
          <a:p>
            <a:pPr marL="1071695" lvl="2" algn="just">
              <a:buClr>
                <a:srgbClr val="911034"/>
              </a:buClr>
              <a:buSzPct val="176000"/>
            </a:pP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a)     97</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Renovación con incremento. </a:t>
            </a:r>
          </a:p>
          <a:p>
            <a:pPr marL="1071695" lvl="2" algn="just">
              <a:buClr>
                <a:srgbClr val="911034"/>
              </a:buClr>
              <a:buSzPct val="176000"/>
            </a:pP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b)    113</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Renovación sin incremento.</a:t>
            </a:r>
          </a:p>
          <a:p>
            <a:pPr marL="742939" lvl="1" indent="-285750" algn="just">
              <a:buClr>
                <a:srgbClr val="C00000"/>
              </a:buClr>
              <a:buSzPct val="176000"/>
              <a:buFont typeface="Arial" panose="020B0604020202020204" pitchFamily="34" charset="0"/>
              <a:buChar char="•"/>
            </a:pPr>
            <a:endParaRPr lang="es-MX" sz="22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Sustitución de </a:t>
            </a: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44</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inmuebles arrendados.</a:t>
            </a:r>
          </a:p>
          <a:p>
            <a:pPr marL="742939" lvl="1" indent="-285750" algn="just">
              <a:buClr>
                <a:srgbClr val="C00000"/>
              </a:buClr>
              <a:buSzPct val="176000"/>
              <a:buFont typeface="Arial" panose="020B0604020202020204" pitchFamily="34" charset="0"/>
              <a:buChar char="•"/>
            </a:pPr>
            <a:endParaRPr lang="es-MX" sz="22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800089" lvl="1" indent="-342900" algn="just">
              <a:buClr>
                <a:srgbClr val="911034"/>
              </a:buClr>
              <a:buSzPct val="176000"/>
              <a:buFont typeface="Wingdings" panose="05000000000000000000" pitchFamily="2" charset="2"/>
              <a:buChar char="§"/>
            </a:pP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Contratación de </a:t>
            </a: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34</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Nuevos Arrendamientos, destacando que </a:t>
            </a:r>
            <a:r>
              <a:rPr lang="es-MX" sz="2200" b="1" dirty="0">
                <a:solidFill>
                  <a:srgbClr val="911034"/>
                </a:solidFill>
                <a:latin typeface="Noto Sans Regular" panose="020B0502040504020204" pitchFamily="34" charset="0"/>
                <a:ea typeface="Noto Sans Regular" panose="020B0502040504020204" pitchFamily="34" charset="0"/>
                <a:cs typeface="Noto Sans Regular" panose="020B0502040504020204" pitchFamily="34" charset="0"/>
              </a:rPr>
              <a:t>11</a:t>
            </a:r>
            <a:r>
              <a:rPr lang="es-MX" sz="2200" dirty="0">
                <a:latin typeface="Noto Sans Regular" panose="020B0502040504020204" pitchFamily="34" charset="0"/>
                <a:ea typeface="Noto Sans Regular" panose="020B0502040504020204" pitchFamily="34" charset="0"/>
                <a:cs typeface="Noto Sans Regular" panose="020B0502040504020204" pitchFamily="34" charset="0"/>
              </a:rPr>
              <a:t> de ellos, son para destino de resguardo de bienes terapéuticos y no terapéuticos para el servicio médico.</a:t>
            </a:r>
          </a:p>
          <a:p>
            <a:pPr marL="457189" lvl="1" algn="just">
              <a:buClr>
                <a:srgbClr val="911034"/>
              </a:buClr>
              <a:buSzPct val="176000"/>
            </a:pPr>
            <a:endParaRPr lang="es-MX" sz="22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0" lvl="1" algn="just">
              <a:buClr>
                <a:srgbClr val="911034"/>
              </a:buClr>
              <a:buSzPct val="176000"/>
            </a:pPr>
            <a:r>
              <a:rPr lang="es-ES" sz="2200" dirty="0">
                <a:latin typeface="Noto Sans Regular" panose="020B0502040504020204" pitchFamily="34" charset="0"/>
                <a:ea typeface="Noto Sans Regular" panose="020B0502040504020204" pitchFamily="34" charset="0"/>
                <a:cs typeface="Noto Sans Regular" panose="020B0502040504020204" pitchFamily="34" charset="0"/>
              </a:rPr>
              <a:t>Cabe resaltar que las modificaciones solicitadas al presente Programa no implican un incremento al recurso previamente autorizado, por lo que las operaciones inmobiliarias contempladas quedan cubiertas con los</a:t>
            </a:r>
            <a:r>
              <a:rPr lang="es-ES" sz="2200" b="1" dirty="0">
                <a:solidFill>
                  <a:srgbClr val="BC945A"/>
                </a:solidFill>
                <a:latin typeface="Noto Sans Regular" panose="020B0502040504020204" pitchFamily="34" charset="0"/>
                <a:ea typeface="Noto Sans Regular" panose="020B0502040504020204" pitchFamily="34" charset="0"/>
                <a:cs typeface="Noto Sans Regular" panose="020B0502040504020204" pitchFamily="34" charset="0"/>
              </a:rPr>
              <a:t> 522.1 millones de pesos, designados mediante Acuerdo número ACDO.SA2.HCT.240924/355.P.DA. </a:t>
            </a:r>
          </a:p>
        </p:txBody>
      </p:sp>
      <p:sp>
        <p:nvSpPr>
          <p:cNvPr id="9" name="CuadroTexto 8">
            <a:extLst>
              <a:ext uri="{FF2B5EF4-FFF2-40B4-BE49-F238E27FC236}">
                <a16:creationId xmlns:a16="http://schemas.microsoft.com/office/drawing/2014/main" id="{CEE39045-3A28-ECE0-B8AB-07967E91D945}"/>
              </a:ext>
            </a:extLst>
          </p:cNvPr>
          <p:cNvSpPr txBox="1"/>
          <p:nvPr/>
        </p:nvSpPr>
        <p:spPr>
          <a:xfrm>
            <a:off x="1250220" y="746222"/>
            <a:ext cx="7057165" cy="707886"/>
          </a:xfrm>
          <a:prstGeom prst="rect">
            <a:avLst/>
          </a:prstGeom>
          <a:noFill/>
        </p:spPr>
        <p:txBody>
          <a:bodyPr wrap="square">
            <a:spAutoFit/>
          </a:bodyPr>
          <a:lstStyle/>
          <a:p>
            <a:pPr algn="just" defTabSz="814626">
              <a:defRPr/>
            </a:pPr>
            <a:r>
              <a:rPr lang="es-ES" sz="40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0" name="Google Shape;144;p20">
            <a:extLst>
              <a:ext uri="{FF2B5EF4-FFF2-40B4-BE49-F238E27FC236}">
                <a16:creationId xmlns:a16="http://schemas.microsoft.com/office/drawing/2014/main" id="{AC9715EC-FA2D-2EAD-1838-A351861680ED}"/>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Tree>
    <p:extLst>
      <p:ext uri="{BB962C8B-B14F-4D97-AF65-F5344CB8AC3E}">
        <p14:creationId xmlns:p14="http://schemas.microsoft.com/office/powerpoint/2010/main" val="284592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9</a:t>
            </a:fld>
            <a:endParaRPr lang="es-MX" sz="1600" dirty="0"/>
          </a:p>
        </p:txBody>
      </p:sp>
      <p:sp>
        <p:nvSpPr>
          <p:cNvPr id="9" name="CuadroTexto 8">
            <a:extLst>
              <a:ext uri="{FF2B5EF4-FFF2-40B4-BE49-F238E27FC236}">
                <a16:creationId xmlns:a16="http://schemas.microsoft.com/office/drawing/2014/main" id="{BF4A111C-B4B2-4F91-52E9-52106652872E}"/>
              </a:ext>
            </a:extLst>
          </p:cNvPr>
          <p:cNvSpPr txBox="1"/>
          <p:nvPr/>
        </p:nvSpPr>
        <p:spPr>
          <a:xfrm>
            <a:off x="492186" y="1942817"/>
            <a:ext cx="9343587" cy="461665"/>
          </a:xfrm>
          <a:prstGeom prst="rect">
            <a:avLst/>
          </a:prstGeom>
          <a:noFill/>
        </p:spPr>
        <p:txBody>
          <a:bodyPr wrap="square">
            <a:spAutoFit/>
          </a:bodyPr>
          <a:lstStyle/>
          <a:p>
            <a:r>
              <a:rPr lang="es-MX" sz="2400" b="1" dirty="0">
                <a:solidFill>
                  <a:srgbClr val="BC945A"/>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(1/2)</a:t>
            </a:r>
          </a:p>
        </p:txBody>
      </p:sp>
      <p:sp>
        <p:nvSpPr>
          <p:cNvPr id="12" name="CuadroTexto 11">
            <a:extLst>
              <a:ext uri="{FF2B5EF4-FFF2-40B4-BE49-F238E27FC236}">
                <a16:creationId xmlns:a16="http://schemas.microsoft.com/office/drawing/2014/main" id="{E2BA510C-7495-6F5B-F513-6AB0503A7888}"/>
              </a:ext>
            </a:extLst>
          </p:cNvPr>
          <p:cNvSpPr txBox="1"/>
          <p:nvPr/>
        </p:nvSpPr>
        <p:spPr>
          <a:xfrm>
            <a:off x="1250220" y="746222"/>
            <a:ext cx="7057165" cy="707886"/>
          </a:xfrm>
          <a:prstGeom prst="rect">
            <a:avLst/>
          </a:prstGeom>
          <a:noFill/>
        </p:spPr>
        <p:txBody>
          <a:bodyPr wrap="square">
            <a:spAutoFit/>
          </a:bodyPr>
          <a:lstStyle/>
          <a:p>
            <a:pPr algn="just" defTabSz="814626">
              <a:defRPr/>
            </a:pPr>
            <a:r>
              <a:rPr lang="es-ES" sz="40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3" name="Google Shape;144;p20">
            <a:extLst>
              <a:ext uri="{FF2B5EF4-FFF2-40B4-BE49-F238E27FC236}">
                <a16:creationId xmlns:a16="http://schemas.microsoft.com/office/drawing/2014/main" id="{0D22CB46-7A49-99BE-9BDB-C12C563EDCC5}"/>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2" name="Rectangle 2">
            <a:extLst>
              <a:ext uri="{FF2B5EF4-FFF2-40B4-BE49-F238E27FC236}">
                <a16:creationId xmlns:a16="http://schemas.microsoft.com/office/drawing/2014/main" id="{480C5CCC-7233-6AE7-DD9D-136EC93D041E}"/>
              </a:ext>
            </a:extLst>
          </p:cNvPr>
          <p:cNvSpPr/>
          <p:nvPr/>
        </p:nvSpPr>
        <p:spPr>
          <a:xfrm>
            <a:off x="441434" y="1428810"/>
            <a:ext cx="14409229" cy="1005304"/>
          </a:xfrm>
          <a:prstGeom prst="rect">
            <a:avLst/>
          </a:prstGeom>
          <a:noFill/>
        </p:spPr>
        <p:txBody>
          <a:bodyPr wrap="square">
            <a:noAutofit/>
          </a:bodyPr>
          <a:lstStyle/>
          <a:p>
            <a:pPr lvl="0" algn="just">
              <a:buClr>
                <a:srgbClr val="C00000"/>
              </a:buClr>
              <a:buSzPct val="176000"/>
            </a:pPr>
            <a:r>
              <a:rPr lang="es-MX" sz="2400" dirty="0">
                <a:latin typeface="Noto Sans Regular" panose="020B0502040504020204" pitchFamily="34" charset="0"/>
                <a:ea typeface="Noto Sans Regular" panose="020B0502040504020204" pitchFamily="34" charset="0"/>
                <a:cs typeface="Noto Sans Regular" panose="020B0502040504020204" pitchFamily="34" charset="0"/>
              </a:rPr>
              <a:t>A continuación, se muestra el Programa por OOAD:</a:t>
            </a:r>
          </a:p>
        </p:txBody>
      </p:sp>
      <p:graphicFrame>
        <p:nvGraphicFramePr>
          <p:cNvPr id="4" name="Tabla 3">
            <a:extLst>
              <a:ext uri="{FF2B5EF4-FFF2-40B4-BE49-F238E27FC236}">
                <a16:creationId xmlns:a16="http://schemas.microsoft.com/office/drawing/2014/main" id="{31B9256C-BB67-22C2-0149-9C5DEC95C6F3}"/>
              </a:ext>
            </a:extLst>
          </p:cNvPr>
          <p:cNvGraphicFramePr>
            <a:graphicFrameLocks noGrp="1"/>
          </p:cNvGraphicFramePr>
          <p:nvPr>
            <p:extLst>
              <p:ext uri="{D42A27DB-BD31-4B8C-83A1-F6EECF244321}">
                <p14:modId xmlns:p14="http://schemas.microsoft.com/office/powerpoint/2010/main" val="2360508099"/>
              </p:ext>
            </p:extLst>
          </p:nvPr>
        </p:nvGraphicFramePr>
        <p:xfrm>
          <a:off x="492186" y="2588654"/>
          <a:ext cx="13809189" cy="5521151"/>
        </p:xfrm>
        <a:graphic>
          <a:graphicData uri="http://schemas.openxmlformats.org/drawingml/2006/table">
            <a:tbl>
              <a:tblPr/>
              <a:tblGrid>
                <a:gridCol w="1039108">
                  <a:extLst>
                    <a:ext uri="{9D8B030D-6E8A-4147-A177-3AD203B41FA5}">
                      <a16:colId xmlns:a16="http://schemas.microsoft.com/office/drawing/2014/main" val="3852318221"/>
                    </a:ext>
                  </a:extLst>
                </a:gridCol>
                <a:gridCol w="2488388">
                  <a:extLst>
                    <a:ext uri="{9D8B030D-6E8A-4147-A177-3AD203B41FA5}">
                      <a16:colId xmlns:a16="http://schemas.microsoft.com/office/drawing/2014/main" val="1337138336"/>
                    </a:ext>
                  </a:extLst>
                </a:gridCol>
                <a:gridCol w="1722731">
                  <a:extLst>
                    <a:ext uri="{9D8B030D-6E8A-4147-A177-3AD203B41FA5}">
                      <a16:colId xmlns:a16="http://schemas.microsoft.com/office/drawing/2014/main" val="1407413171"/>
                    </a:ext>
                  </a:extLst>
                </a:gridCol>
                <a:gridCol w="1640696">
                  <a:extLst>
                    <a:ext uri="{9D8B030D-6E8A-4147-A177-3AD203B41FA5}">
                      <a16:colId xmlns:a16="http://schemas.microsoft.com/office/drawing/2014/main" val="156711155"/>
                    </a:ext>
                  </a:extLst>
                </a:gridCol>
                <a:gridCol w="1558661">
                  <a:extLst>
                    <a:ext uri="{9D8B030D-6E8A-4147-A177-3AD203B41FA5}">
                      <a16:colId xmlns:a16="http://schemas.microsoft.com/office/drawing/2014/main" val="3617655663"/>
                    </a:ext>
                  </a:extLst>
                </a:gridCol>
                <a:gridCol w="1476626">
                  <a:extLst>
                    <a:ext uri="{9D8B030D-6E8A-4147-A177-3AD203B41FA5}">
                      <a16:colId xmlns:a16="http://schemas.microsoft.com/office/drawing/2014/main" val="1841562963"/>
                    </a:ext>
                  </a:extLst>
                </a:gridCol>
                <a:gridCol w="1914145">
                  <a:extLst>
                    <a:ext uri="{9D8B030D-6E8A-4147-A177-3AD203B41FA5}">
                      <a16:colId xmlns:a16="http://schemas.microsoft.com/office/drawing/2014/main" val="4074487820"/>
                    </a:ext>
                  </a:extLst>
                </a:gridCol>
                <a:gridCol w="1968834">
                  <a:extLst>
                    <a:ext uri="{9D8B030D-6E8A-4147-A177-3AD203B41FA5}">
                      <a16:colId xmlns:a16="http://schemas.microsoft.com/office/drawing/2014/main" val="749870471"/>
                    </a:ext>
                  </a:extLst>
                </a:gridCol>
              </a:tblGrid>
              <a:tr h="851652">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259826">
                <a:tc>
                  <a:txBody>
                    <a:bodyPr/>
                    <a:lstStyle/>
                    <a:p>
                      <a:pPr algn="ctr" rtl="0" fontAlgn="ctr"/>
                      <a:r>
                        <a:rPr lang="es-MX" sz="1200" b="1"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000000"/>
                          </a:solidFill>
                          <a:effectLst/>
                          <a:latin typeface="Montserrat" panose="00000500000000000000" pitchFamily="2" charset="0"/>
                        </a:rPr>
                        <a:t>AGUASCALIENTES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89185896"/>
                  </a:ext>
                </a:extLst>
              </a:tr>
              <a:tr h="259826">
                <a:tc>
                  <a:txBody>
                    <a:bodyPr/>
                    <a:lstStyle/>
                    <a:p>
                      <a:pPr algn="ctr" rtl="0" fontAlgn="ctr"/>
                      <a:r>
                        <a:rPr lang="es-MX" sz="1200" b="1"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000000"/>
                          </a:solidFill>
                          <a:effectLst/>
                          <a:latin typeface="Montserrat" panose="00000500000000000000" pitchFamily="2" charset="0"/>
                        </a:rPr>
                        <a:t>BAJA CALIFORNIA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03592127"/>
                  </a:ext>
                </a:extLst>
              </a:tr>
              <a:tr h="259826">
                <a:tc>
                  <a:txBody>
                    <a:bodyPr/>
                    <a:lstStyle/>
                    <a:p>
                      <a:pPr algn="ctr" rtl="0" fontAlgn="ctr"/>
                      <a:r>
                        <a:rPr lang="es-MX" sz="1200" b="1" i="0" u="none" strike="noStrike">
                          <a:solidFill>
                            <a:srgbClr val="000000"/>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BAJA CALIFORNIA SUR</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21876654"/>
                  </a:ext>
                </a:extLst>
              </a:tr>
              <a:tr h="259826">
                <a:tc>
                  <a:txBody>
                    <a:bodyPr/>
                    <a:lstStyle/>
                    <a:p>
                      <a:pPr algn="ctr" rtl="0" fontAlgn="ctr"/>
                      <a:r>
                        <a:rPr lang="es-MX" sz="1200" b="1" i="0" u="none" strike="noStrike">
                          <a:solidFill>
                            <a:srgbClr val="000000"/>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CAMPECHE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9887271"/>
                  </a:ext>
                </a:extLst>
              </a:tr>
              <a:tr h="259826">
                <a:tc>
                  <a:txBody>
                    <a:bodyPr/>
                    <a:lstStyle/>
                    <a:p>
                      <a:pPr algn="ctr" rtl="0" fontAlgn="ctr"/>
                      <a:r>
                        <a:rPr lang="es-MX" sz="1200" b="1" i="0" u="none" strike="noStrike">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COAHUILA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1 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54879657"/>
                  </a:ext>
                </a:extLst>
              </a:tr>
              <a:tr h="259826">
                <a:tc>
                  <a:txBody>
                    <a:bodyPr/>
                    <a:lstStyle/>
                    <a:p>
                      <a:pPr algn="ctr" rtl="0" fontAlgn="ctr"/>
                      <a:r>
                        <a:rPr lang="es-MX" sz="1200" b="1" i="0" u="none" strike="noStrike">
                          <a:solidFill>
                            <a:srgbClr val="000000"/>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COLIMA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4414751"/>
                  </a:ext>
                </a:extLst>
              </a:tr>
              <a:tr h="259826">
                <a:tc>
                  <a:txBody>
                    <a:bodyPr/>
                    <a:lstStyle/>
                    <a:p>
                      <a:pPr algn="ctr" rtl="0" fontAlgn="ctr"/>
                      <a:r>
                        <a:rPr lang="es-MX" sz="1200" b="1" i="0" u="none" strike="noStrike">
                          <a:solidFill>
                            <a:srgbClr val="000000"/>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CHIAPAS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84843896"/>
                  </a:ext>
                </a:extLst>
              </a:tr>
              <a:tr h="259826">
                <a:tc>
                  <a:txBody>
                    <a:bodyPr/>
                    <a:lstStyle/>
                    <a:p>
                      <a:pPr algn="ctr" rtl="0" fontAlgn="ctr"/>
                      <a:r>
                        <a:rPr lang="es-MX" sz="1200" b="1" i="0" u="none" strike="noStrike">
                          <a:solidFill>
                            <a:srgbClr val="000000"/>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CHIHUAHUA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728922261"/>
                  </a:ext>
                </a:extLst>
              </a:tr>
              <a:tr h="259826">
                <a:tc>
                  <a:txBody>
                    <a:bodyPr/>
                    <a:lstStyle/>
                    <a:p>
                      <a:pPr algn="ctr" rtl="0" fontAlgn="ctr"/>
                      <a:r>
                        <a:rPr lang="es-MX" sz="1200" b="1" i="0" u="none" strike="noStrike">
                          <a:solidFill>
                            <a:srgbClr val="000000"/>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NIVEL CENTRAL</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21258643"/>
                  </a:ext>
                </a:extLst>
              </a:tr>
              <a:tr h="259826">
                <a:tc>
                  <a:txBody>
                    <a:bodyPr/>
                    <a:lstStyle/>
                    <a:p>
                      <a:pPr algn="ctr" rtl="0" fontAlgn="ctr"/>
                      <a:r>
                        <a:rPr lang="es-MX" sz="1200" b="1" i="0" u="none" strike="noStrike">
                          <a:solidFill>
                            <a:srgbClr val="000000"/>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DURANGO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endParaRPr lang="es-MX" sz="1200" b="0" i="0" u="none" strike="noStrike" dirty="0">
                        <a:effectLst/>
                        <a:latin typeface="Montserrat" panose="00000500000000000000" pitchFamily="2" charset="0"/>
                      </a:endParaRP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6163065"/>
                  </a:ext>
                </a:extLst>
              </a:tr>
              <a:tr h="259826">
                <a:tc>
                  <a:txBody>
                    <a:bodyPr/>
                    <a:lstStyle/>
                    <a:p>
                      <a:pPr algn="ctr" rtl="0" fontAlgn="ctr"/>
                      <a:r>
                        <a:rPr lang="es-MX" sz="1200" b="1" i="0" u="none" strike="noStrike">
                          <a:solidFill>
                            <a:srgbClr val="000000"/>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GUANAJUATO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901819"/>
                  </a:ext>
                </a:extLst>
              </a:tr>
              <a:tr h="259826">
                <a:tc>
                  <a:txBody>
                    <a:bodyPr/>
                    <a:lstStyle/>
                    <a:p>
                      <a:pPr algn="ctr" rtl="0" fontAlgn="ctr"/>
                      <a:r>
                        <a:rPr lang="es-MX" sz="1200" b="1" i="0" u="none" strike="noStrike">
                          <a:solidFill>
                            <a:srgbClr val="000000"/>
                          </a:solidFill>
                          <a:effectLst/>
                          <a:latin typeface="Montserrat" panose="00000500000000000000" pitchFamily="2" charset="0"/>
                        </a:rPr>
                        <a:t>12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GUERRERO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152843871"/>
                  </a:ext>
                </a:extLst>
              </a:tr>
              <a:tr h="259826">
                <a:tc>
                  <a:txBody>
                    <a:bodyPr/>
                    <a:lstStyle/>
                    <a:p>
                      <a:pPr algn="ctr" rtl="0" fontAlgn="ctr"/>
                      <a:r>
                        <a:rPr lang="es-MX" sz="1200" b="1" i="0" u="none" strike="noStrike">
                          <a:solidFill>
                            <a:srgbClr val="000000"/>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HIDALGO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98300379"/>
                  </a:ext>
                </a:extLst>
              </a:tr>
              <a:tr h="252457">
                <a:tc>
                  <a:txBody>
                    <a:bodyPr/>
                    <a:lstStyle/>
                    <a:p>
                      <a:pPr algn="ctr" rtl="0" fontAlgn="ctr"/>
                      <a:r>
                        <a:rPr lang="es-MX" sz="1200" b="1" i="0" u="none" strike="noStrike">
                          <a:solidFill>
                            <a:srgbClr val="000000"/>
                          </a:solidFill>
                          <a:effectLst/>
                          <a:latin typeface="Montserrat" panose="00000500000000000000" pitchFamily="2" charset="0"/>
                        </a:rPr>
                        <a:t>14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JALISCO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34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06553341"/>
                  </a:ext>
                </a:extLst>
              </a:tr>
              <a:tr h="259826">
                <a:tc>
                  <a:txBody>
                    <a:bodyPr/>
                    <a:lstStyle/>
                    <a:p>
                      <a:pPr algn="ctr" rtl="0" fontAlgn="ctr"/>
                      <a:r>
                        <a:rPr lang="es-MX" sz="1200" b="1" i="0" u="none" strike="noStrike">
                          <a:solidFill>
                            <a:srgbClr val="000000"/>
                          </a:solidFill>
                          <a:effectLst/>
                          <a:latin typeface="Montserrat" panose="00000500000000000000" pitchFamily="2" charset="0"/>
                        </a:rPr>
                        <a:t>15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EDO. MEX. OTE.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452438747"/>
                  </a:ext>
                </a:extLst>
              </a:tr>
              <a:tr h="259826">
                <a:tc>
                  <a:txBody>
                    <a:bodyPr/>
                    <a:lstStyle/>
                    <a:p>
                      <a:pPr algn="ctr" rtl="0" fontAlgn="ctr"/>
                      <a:r>
                        <a:rPr lang="es-MX" sz="1200" b="1" i="0" u="none" strike="noStrike">
                          <a:solidFill>
                            <a:srgbClr val="000000"/>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EDO. MEX. PTE.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057518134"/>
                  </a:ext>
                </a:extLst>
              </a:tr>
              <a:tr h="259826">
                <a:tc>
                  <a:txBody>
                    <a:bodyPr/>
                    <a:lstStyle/>
                    <a:p>
                      <a:pPr algn="ctr" rtl="0" fontAlgn="ctr"/>
                      <a:r>
                        <a:rPr lang="es-MX" sz="1200" b="1" i="0" u="none" strike="noStrike">
                          <a:solidFill>
                            <a:srgbClr val="000000"/>
                          </a:solidFill>
                          <a:effectLst/>
                          <a:latin typeface="Montserrat" panose="00000500000000000000" pitchFamily="2" charset="0"/>
                        </a:rPr>
                        <a:t>17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rgbClr val="000000"/>
                          </a:solidFill>
                          <a:effectLst/>
                          <a:latin typeface="Montserrat" panose="00000500000000000000" pitchFamily="2" charset="0"/>
                        </a:rPr>
                        <a:t>MICHOACAN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75086399"/>
                  </a:ext>
                </a:extLst>
              </a:tr>
              <a:tr h="259826">
                <a:tc>
                  <a:txBody>
                    <a:bodyPr/>
                    <a:lstStyle/>
                    <a:p>
                      <a:pPr algn="ctr" rtl="0" fontAlgn="ctr"/>
                      <a:r>
                        <a:rPr lang="es-MX" sz="1200" b="1" i="0" u="none" strike="noStrike">
                          <a:solidFill>
                            <a:srgbClr val="000000"/>
                          </a:solidFill>
                          <a:effectLst/>
                          <a:latin typeface="Montserrat" panose="00000500000000000000" pitchFamily="2" charset="0"/>
                        </a:rPr>
                        <a:t>18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rgbClr val="000000"/>
                          </a:solidFill>
                          <a:effectLst/>
                          <a:latin typeface="Montserrat" panose="00000500000000000000" pitchFamily="2" charset="0"/>
                        </a:rPr>
                        <a:t>MORELOS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Tree>
    <p:extLst>
      <p:ext uri="{BB962C8B-B14F-4D97-AF65-F5344CB8AC3E}">
        <p14:creationId xmlns:p14="http://schemas.microsoft.com/office/powerpoint/2010/main" val="262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23A3-148A-84EA-0819-1D185672142A}"/>
            </a:ext>
          </a:extLst>
        </p:cNvPr>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2069A34C-6A43-7527-18A0-465EBB9CED4B}"/>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10</a:t>
            </a:fld>
            <a:endParaRPr lang="es-MX" sz="1600" dirty="0"/>
          </a:p>
        </p:txBody>
      </p:sp>
      <p:sp>
        <p:nvSpPr>
          <p:cNvPr id="9" name="CuadroTexto 8">
            <a:extLst>
              <a:ext uri="{FF2B5EF4-FFF2-40B4-BE49-F238E27FC236}">
                <a16:creationId xmlns:a16="http://schemas.microsoft.com/office/drawing/2014/main" id="{8A4B9D4F-792B-6A0F-6DA1-9F41E80D4099}"/>
              </a:ext>
            </a:extLst>
          </p:cNvPr>
          <p:cNvSpPr txBox="1"/>
          <p:nvPr/>
        </p:nvSpPr>
        <p:spPr>
          <a:xfrm>
            <a:off x="492186" y="1942817"/>
            <a:ext cx="9343587" cy="461665"/>
          </a:xfrm>
          <a:prstGeom prst="rect">
            <a:avLst/>
          </a:prstGeom>
          <a:noFill/>
        </p:spPr>
        <p:txBody>
          <a:bodyPr wrap="square">
            <a:spAutoFit/>
          </a:bodyPr>
          <a:lstStyle/>
          <a:p>
            <a:r>
              <a:rPr lang="es-MX" sz="2400" b="1" dirty="0">
                <a:solidFill>
                  <a:srgbClr val="BC945A"/>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(1/2)</a:t>
            </a:r>
          </a:p>
        </p:txBody>
      </p:sp>
      <p:sp>
        <p:nvSpPr>
          <p:cNvPr id="12" name="CuadroTexto 11">
            <a:extLst>
              <a:ext uri="{FF2B5EF4-FFF2-40B4-BE49-F238E27FC236}">
                <a16:creationId xmlns:a16="http://schemas.microsoft.com/office/drawing/2014/main" id="{0F86DB75-4B56-DBCA-8630-23CC6242716A}"/>
              </a:ext>
            </a:extLst>
          </p:cNvPr>
          <p:cNvSpPr txBox="1"/>
          <p:nvPr/>
        </p:nvSpPr>
        <p:spPr>
          <a:xfrm>
            <a:off x="1250220" y="746222"/>
            <a:ext cx="7057165" cy="707886"/>
          </a:xfrm>
          <a:prstGeom prst="rect">
            <a:avLst/>
          </a:prstGeom>
          <a:noFill/>
        </p:spPr>
        <p:txBody>
          <a:bodyPr wrap="square">
            <a:spAutoFit/>
          </a:bodyPr>
          <a:lstStyle/>
          <a:p>
            <a:pPr algn="just" defTabSz="814626">
              <a:defRPr/>
            </a:pPr>
            <a:r>
              <a:rPr lang="es-ES" sz="40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3" name="Google Shape;144;p20">
            <a:extLst>
              <a:ext uri="{FF2B5EF4-FFF2-40B4-BE49-F238E27FC236}">
                <a16:creationId xmlns:a16="http://schemas.microsoft.com/office/drawing/2014/main" id="{3AD7F8FA-9E20-AF7E-AC49-557AEEEE8F64}"/>
              </a:ext>
            </a:extLst>
          </p:cNvPr>
          <p:cNvPicPr preferRelativeResize="0"/>
          <p:nvPr/>
        </p:nvPicPr>
        <p:blipFill rotWithShape="1">
          <a:blip r:embed="rId3">
            <a:alphaModFix/>
          </a:blip>
          <a:srcRect r="19884"/>
          <a:stretch/>
        </p:blipFill>
        <p:spPr>
          <a:xfrm>
            <a:off x="4861382" y="697138"/>
            <a:ext cx="551537" cy="689709"/>
          </a:xfrm>
          <a:prstGeom prst="rect">
            <a:avLst/>
          </a:prstGeom>
          <a:noFill/>
          <a:ln>
            <a:noFill/>
          </a:ln>
        </p:spPr>
      </p:pic>
      <p:sp>
        <p:nvSpPr>
          <p:cNvPr id="2" name="Rectangle 2">
            <a:extLst>
              <a:ext uri="{FF2B5EF4-FFF2-40B4-BE49-F238E27FC236}">
                <a16:creationId xmlns:a16="http://schemas.microsoft.com/office/drawing/2014/main" id="{0DE97C1C-4CDA-5A1B-6F70-4A06F6124807}"/>
              </a:ext>
            </a:extLst>
          </p:cNvPr>
          <p:cNvSpPr/>
          <p:nvPr/>
        </p:nvSpPr>
        <p:spPr>
          <a:xfrm>
            <a:off x="441434" y="1428810"/>
            <a:ext cx="14409229" cy="1005304"/>
          </a:xfrm>
          <a:prstGeom prst="rect">
            <a:avLst/>
          </a:prstGeom>
          <a:noFill/>
        </p:spPr>
        <p:txBody>
          <a:bodyPr wrap="square">
            <a:noAutofit/>
          </a:bodyPr>
          <a:lstStyle/>
          <a:p>
            <a:pPr lvl="0" algn="just">
              <a:buClr>
                <a:srgbClr val="C00000"/>
              </a:buClr>
              <a:buSzPct val="176000"/>
            </a:pPr>
            <a:r>
              <a:rPr lang="es-MX" sz="2400" dirty="0">
                <a:latin typeface="Noto Sans Regular" panose="020B0502040504020204" pitchFamily="34" charset="0"/>
                <a:ea typeface="Noto Sans Regular" panose="020B0502040504020204" pitchFamily="34" charset="0"/>
                <a:cs typeface="Noto Sans Regular" panose="020B0502040504020204" pitchFamily="34" charset="0"/>
              </a:rPr>
              <a:t>A continuación, se muestra el Programa por OOAD:</a:t>
            </a:r>
          </a:p>
        </p:txBody>
      </p:sp>
      <p:graphicFrame>
        <p:nvGraphicFramePr>
          <p:cNvPr id="7" name="Tabla 6">
            <a:extLst>
              <a:ext uri="{FF2B5EF4-FFF2-40B4-BE49-F238E27FC236}">
                <a16:creationId xmlns:a16="http://schemas.microsoft.com/office/drawing/2014/main" id="{FF886B00-82A9-7FD5-E085-58EFD1EB6866}"/>
              </a:ext>
            </a:extLst>
          </p:cNvPr>
          <p:cNvGraphicFramePr>
            <a:graphicFrameLocks noGrp="1"/>
          </p:cNvGraphicFramePr>
          <p:nvPr>
            <p:extLst>
              <p:ext uri="{D42A27DB-BD31-4B8C-83A1-F6EECF244321}">
                <p14:modId xmlns:p14="http://schemas.microsoft.com/office/powerpoint/2010/main" val="1280249840"/>
              </p:ext>
            </p:extLst>
          </p:nvPr>
        </p:nvGraphicFramePr>
        <p:xfrm>
          <a:off x="517943" y="2678108"/>
          <a:ext cx="13687453" cy="5595038"/>
        </p:xfrm>
        <a:graphic>
          <a:graphicData uri="http://schemas.openxmlformats.org/drawingml/2006/table">
            <a:tbl>
              <a:tblPr/>
              <a:tblGrid>
                <a:gridCol w="1029947">
                  <a:extLst>
                    <a:ext uri="{9D8B030D-6E8A-4147-A177-3AD203B41FA5}">
                      <a16:colId xmlns:a16="http://schemas.microsoft.com/office/drawing/2014/main" val="1962840988"/>
                    </a:ext>
                  </a:extLst>
                </a:gridCol>
                <a:gridCol w="2466451">
                  <a:extLst>
                    <a:ext uri="{9D8B030D-6E8A-4147-A177-3AD203B41FA5}">
                      <a16:colId xmlns:a16="http://schemas.microsoft.com/office/drawing/2014/main" val="1939082036"/>
                    </a:ext>
                  </a:extLst>
                </a:gridCol>
                <a:gridCol w="1707544">
                  <a:extLst>
                    <a:ext uri="{9D8B030D-6E8A-4147-A177-3AD203B41FA5}">
                      <a16:colId xmlns:a16="http://schemas.microsoft.com/office/drawing/2014/main" val="3044453091"/>
                    </a:ext>
                  </a:extLst>
                </a:gridCol>
                <a:gridCol w="1626233">
                  <a:extLst>
                    <a:ext uri="{9D8B030D-6E8A-4147-A177-3AD203B41FA5}">
                      <a16:colId xmlns:a16="http://schemas.microsoft.com/office/drawing/2014/main" val="309129410"/>
                    </a:ext>
                  </a:extLst>
                </a:gridCol>
                <a:gridCol w="1486789">
                  <a:extLst>
                    <a:ext uri="{9D8B030D-6E8A-4147-A177-3AD203B41FA5}">
                      <a16:colId xmlns:a16="http://schemas.microsoft.com/office/drawing/2014/main" val="837027226"/>
                    </a:ext>
                  </a:extLst>
                </a:gridCol>
                <a:gridCol w="1521740">
                  <a:extLst>
                    <a:ext uri="{9D8B030D-6E8A-4147-A177-3AD203B41FA5}">
                      <a16:colId xmlns:a16="http://schemas.microsoft.com/office/drawing/2014/main" val="665177384"/>
                    </a:ext>
                  </a:extLst>
                </a:gridCol>
                <a:gridCol w="1897271">
                  <a:extLst>
                    <a:ext uri="{9D8B030D-6E8A-4147-A177-3AD203B41FA5}">
                      <a16:colId xmlns:a16="http://schemas.microsoft.com/office/drawing/2014/main" val="1827427587"/>
                    </a:ext>
                  </a:extLst>
                </a:gridCol>
                <a:gridCol w="1951478">
                  <a:extLst>
                    <a:ext uri="{9D8B030D-6E8A-4147-A177-3AD203B41FA5}">
                      <a16:colId xmlns:a16="http://schemas.microsoft.com/office/drawing/2014/main" val="2002511022"/>
                    </a:ext>
                  </a:extLst>
                </a:gridCol>
              </a:tblGrid>
              <a:tr h="824827">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083634039"/>
                  </a:ext>
                </a:extLst>
              </a:tr>
              <a:tr h="251643">
                <a:tc>
                  <a:txBody>
                    <a:bodyPr/>
                    <a:lstStyle/>
                    <a:p>
                      <a:pPr algn="ctr" rtl="0" fontAlgn="ctr"/>
                      <a:r>
                        <a:rPr lang="es-MX" sz="1200" b="1" i="0" u="none" strike="noStrike" dirty="0">
                          <a:solidFill>
                            <a:srgbClr val="000000"/>
                          </a:solidFill>
                          <a:effectLst/>
                          <a:latin typeface="Montserrat" panose="00000500000000000000" pitchFamily="2" charset="0"/>
                        </a:rPr>
                        <a:t>19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NAYARIT</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616660933"/>
                  </a:ext>
                </a:extLst>
              </a:tr>
              <a:tr h="251643">
                <a:tc>
                  <a:txBody>
                    <a:bodyPr/>
                    <a:lstStyle/>
                    <a:p>
                      <a:pPr algn="ctr" rtl="0" fontAlgn="ctr"/>
                      <a:r>
                        <a:rPr lang="es-MX" sz="1200" b="1" i="0" u="none" strike="noStrike">
                          <a:solidFill>
                            <a:srgbClr val="000000"/>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NUEVO LEON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002893988"/>
                  </a:ext>
                </a:extLst>
              </a:tr>
              <a:tr h="251643">
                <a:tc>
                  <a:txBody>
                    <a:bodyPr/>
                    <a:lstStyle/>
                    <a:p>
                      <a:pPr algn="ctr" rtl="0" fontAlgn="ctr"/>
                      <a:r>
                        <a:rPr lang="es-MX" sz="1200" b="1" i="0" u="none" strike="noStrike">
                          <a:solidFill>
                            <a:srgbClr val="000000"/>
                          </a:solidFill>
                          <a:effectLst/>
                          <a:latin typeface="Montserrat" panose="00000500000000000000" pitchFamily="2" charset="0"/>
                        </a:rPr>
                        <a:t>21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OAXACA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70594200"/>
                  </a:ext>
                </a:extLst>
              </a:tr>
              <a:tr h="251643">
                <a:tc>
                  <a:txBody>
                    <a:bodyPr/>
                    <a:lstStyle/>
                    <a:p>
                      <a:pPr algn="ctr" rtl="0" fontAlgn="ctr"/>
                      <a:r>
                        <a:rPr lang="es-MX" sz="1200" b="1" i="0" u="none" strike="noStrike">
                          <a:solidFill>
                            <a:srgbClr val="000000"/>
                          </a:solidFill>
                          <a:effectLst/>
                          <a:latin typeface="Montserrat" panose="00000500000000000000" pitchFamily="2" charset="0"/>
                        </a:rPr>
                        <a:t>22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PUEBLA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2059471"/>
                  </a:ext>
                </a:extLst>
              </a:tr>
              <a:tr h="251643">
                <a:tc>
                  <a:txBody>
                    <a:bodyPr/>
                    <a:lstStyle/>
                    <a:p>
                      <a:pPr algn="ctr" rtl="0" fontAlgn="ctr"/>
                      <a:r>
                        <a:rPr lang="es-MX" sz="1200" b="1" i="0" u="none" strike="noStrike">
                          <a:solidFill>
                            <a:srgbClr val="000000"/>
                          </a:solidFill>
                          <a:effectLst/>
                          <a:latin typeface="Montserrat" panose="00000500000000000000" pitchFamily="2" charset="0"/>
                        </a:rPr>
                        <a:t>23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QUERETARO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941796957"/>
                  </a:ext>
                </a:extLst>
              </a:tr>
              <a:tr h="251643">
                <a:tc>
                  <a:txBody>
                    <a:bodyPr/>
                    <a:lstStyle/>
                    <a:p>
                      <a:pPr algn="ctr" rtl="0" fontAlgn="ctr"/>
                      <a:r>
                        <a:rPr lang="es-MX" sz="1200" b="1" i="0" u="none" strike="noStrike">
                          <a:solidFill>
                            <a:srgbClr val="000000"/>
                          </a:solidFill>
                          <a:effectLst/>
                          <a:latin typeface="Montserrat" panose="00000500000000000000" pitchFamily="2" charset="0"/>
                        </a:rPr>
                        <a:t>24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QUINTANA ROO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06864121"/>
                  </a:ext>
                </a:extLst>
              </a:tr>
              <a:tr h="251643">
                <a:tc>
                  <a:txBody>
                    <a:bodyPr/>
                    <a:lstStyle/>
                    <a:p>
                      <a:pPr algn="ctr" rtl="0" fontAlgn="ctr"/>
                      <a:r>
                        <a:rPr lang="es-MX" sz="1200" b="1" i="0" u="none" strike="noStrike">
                          <a:solidFill>
                            <a:srgbClr val="000000"/>
                          </a:solidFill>
                          <a:effectLst/>
                          <a:latin typeface="Montserrat" panose="00000500000000000000" pitchFamily="2" charset="0"/>
                        </a:rPr>
                        <a:t>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SAN LUIS POTOSI</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868950899"/>
                  </a:ext>
                </a:extLst>
              </a:tr>
              <a:tr h="251643">
                <a:tc>
                  <a:txBody>
                    <a:bodyPr/>
                    <a:lstStyle/>
                    <a:p>
                      <a:pPr algn="ctr" rtl="0" fontAlgn="ctr"/>
                      <a:r>
                        <a:rPr lang="es-MX" sz="1200" b="1" i="0" u="none" strike="noStrike">
                          <a:solidFill>
                            <a:srgbClr val="000000"/>
                          </a:solidFill>
                          <a:effectLst/>
                          <a:latin typeface="Montserrat" panose="00000500000000000000" pitchFamily="2" charset="0"/>
                        </a:rPr>
                        <a:t>26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SINALOA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6626448"/>
                  </a:ext>
                </a:extLst>
              </a:tr>
              <a:tr h="251643">
                <a:tc>
                  <a:txBody>
                    <a:bodyPr/>
                    <a:lstStyle/>
                    <a:p>
                      <a:pPr algn="ctr" rtl="0" fontAlgn="ctr"/>
                      <a:r>
                        <a:rPr lang="es-MX" sz="1200" b="1" i="0" u="none" strike="noStrike">
                          <a:solidFill>
                            <a:srgbClr val="000000"/>
                          </a:solidFill>
                          <a:effectLst/>
                          <a:latin typeface="Montserrat" panose="00000500000000000000" pitchFamily="2" charset="0"/>
                        </a:rPr>
                        <a:t>27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SONORA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36813888"/>
                  </a:ext>
                </a:extLst>
              </a:tr>
              <a:tr h="251643">
                <a:tc>
                  <a:txBody>
                    <a:bodyPr/>
                    <a:lstStyle/>
                    <a:p>
                      <a:pPr algn="ctr" rtl="0" fontAlgn="ctr"/>
                      <a:r>
                        <a:rPr lang="es-MX" sz="1200" b="1" i="0" u="none" strike="noStrike">
                          <a:solidFill>
                            <a:srgbClr val="000000"/>
                          </a:solidFill>
                          <a:effectLst/>
                          <a:latin typeface="Montserrat" panose="00000500000000000000" pitchFamily="2" charset="0"/>
                        </a:rPr>
                        <a:t>28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TABASCO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039461970"/>
                  </a:ext>
                </a:extLst>
              </a:tr>
              <a:tr h="226889">
                <a:tc>
                  <a:txBody>
                    <a:bodyPr/>
                    <a:lstStyle/>
                    <a:p>
                      <a:pPr algn="ctr" rtl="0" fontAlgn="ctr"/>
                      <a:r>
                        <a:rPr lang="es-MX" sz="1200" b="1" i="0" u="none" strike="noStrike">
                          <a:solidFill>
                            <a:srgbClr val="000000"/>
                          </a:solidFill>
                          <a:effectLst/>
                          <a:latin typeface="Montserrat" panose="00000500000000000000" pitchFamily="2" charset="0"/>
                        </a:rPr>
                        <a:t>29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TAMAULIPAS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19435143"/>
                  </a:ext>
                </a:extLst>
              </a:tr>
              <a:tr h="251643">
                <a:tc>
                  <a:txBody>
                    <a:bodyPr/>
                    <a:lstStyle/>
                    <a:p>
                      <a:pPr algn="ctr" rtl="0" fontAlgn="ctr"/>
                      <a:r>
                        <a:rPr lang="es-MX" sz="1200" b="1" i="0" u="none" strike="noStrike">
                          <a:solidFill>
                            <a:srgbClr val="000000"/>
                          </a:solidFill>
                          <a:effectLst/>
                          <a:latin typeface="Montserrat" panose="00000500000000000000" pitchFamily="2" charset="0"/>
                        </a:rPr>
                        <a:t>30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rgbClr val="000000"/>
                          </a:solidFill>
                          <a:effectLst/>
                          <a:latin typeface="Montserrat" panose="00000500000000000000" pitchFamily="2" charset="0"/>
                        </a:rPr>
                        <a:t>TLAXCALA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32249803"/>
                  </a:ext>
                </a:extLst>
              </a:tr>
              <a:tr h="251643">
                <a:tc>
                  <a:txBody>
                    <a:bodyPr/>
                    <a:lstStyle/>
                    <a:p>
                      <a:pPr algn="ctr" rtl="0" fontAlgn="ctr"/>
                      <a:r>
                        <a:rPr lang="es-MX" sz="1200" b="1" i="0" u="none" strike="noStrike">
                          <a:solidFill>
                            <a:srgbClr val="000000"/>
                          </a:solidFill>
                          <a:effectLst/>
                          <a:latin typeface="Montserrat" panose="00000500000000000000" pitchFamily="2" charset="0"/>
                        </a:rPr>
                        <a:t>31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VERACRUZ NORTE</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175675693"/>
                  </a:ext>
                </a:extLst>
              </a:tr>
              <a:tr h="251643">
                <a:tc>
                  <a:txBody>
                    <a:bodyPr/>
                    <a:lstStyle/>
                    <a:p>
                      <a:pPr algn="ctr" rtl="0" fontAlgn="ctr"/>
                      <a:r>
                        <a:rPr lang="es-MX" sz="1200" b="1" i="0" u="none" strike="noStrike">
                          <a:solidFill>
                            <a:srgbClr val="000000"/>
                          </a:solidFill>
                          <a:effectLst/>
                          <a:latin typeface="Montserrat" panose="00000500000000000000" pitchFamily="2" charset="0"/>
                        </a:rPr>
                        <a:t>32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VERACRUZ SUR</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rgbClr val="000000"/>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43868894"/>
                  </a:ext>
                </a:extLst>
              </a:tr>
              <a:tr h="251643">
                <a:tc>
                  <a:txBody>
                    <a:bodyPr/>
                    <a:lstStyle/>
                    <a:p>
                      <a:pPr algn="ctr" rtl="0" fontAlgn="ctr"/>
                      <a:r>
                        <a:rPr lang="es-MX" sz="1200" b="1" i="0" u="none" strike="noStrike">
                          <a:solidFill>
                            <a:srgbClr val="000000"/>
                          </a:solidFill>
                          <a:effectLst/>
                          <a:latin typeface="Montserrat" panose="00000500000000000000" pitchFamily="2" charset="0"/>
                        </a:rPr>
                        <a:t>33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YUCATAN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3627303"/>
                  </a:ext>
                </a:extLst>
              </a:tr>
              <a:tr h="251643">
                <a:tc>
                  <a:txBody>
                    <a:bodyPr/>
                    <a:lstStyle/>
                    <a:p>
                      <a:pPr algn="ctr" rtl="0" fontAlgn="ctr"/>
                      <a:r>
                        <a:rPr lang="es-MX" sz="1200" b="1" i="0" u="none" strike="noStrike">
                          <a:solidFill>
                            <a:srgbClr val="000000"/>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ZACATECAS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75262484"/>
                  </a:ext>
                </a:extLst>
              </a:tr>
              <a:tr h="251643">
                <a:tc>
                  <a:txBody>
                    <a:bodyPr/>
                    <a:lstStyle/>
                    <a:p>
                      <a:pPr algn="ctr" rtl="0" fontAlgn="ctr"/>
                      <a:r>
                        <a:rPr lang="es-MX" sz="1200" b="1" i="0" u="none" strike="noStrike">
                          <a:solidFill>
                            <a:srgbClr val="000000"/>
                          </a:solidFill>
                          <a:effectLst/>
                          <a:latin typeface="Montserrat" panose="00000500000000000000" pitchFamily="2" charset="0"/>
                        </a:rPr>
                        <a:t>35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NORTE,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996246605"/>
                  </a:ext>
                </a:extLst>
              </a:tr>
              <a:tr h="319945">
                <a:tc>
                  <a:txBody>
                    <a:bodyPr/>
                    <a:lstStyle/>
                    <a:p>
                      <a:pPr algn="ctr" rtl="0" fontAlgn="ctr"/>
                      <a:r>
                        <a:rPr lang="es-MX" sz="1200" b="1" i="0" u="none" strike="noStrike">
                          <a:solidFill>
                            <a:srgbClr val="000000"/>
                          </a:solidFill>
                          <a:effectLst/>
                          <a:latin typeface="Montserrat" panose="00000500000000000000" pitchFamily="2" charset="0"/>
                        </a:rPr>
                        <a:t>36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rgbClr val="000000"/>
                          </a:solidFill>
                          <a:effectLst/>
                          <a:latin typeface="Montserrat" panose="00000500000000000000" pitchFamily="2" charset="0"/>
                        </a:rPr>
                        <a:t>SUR,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rgbClr val="000000"/>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rgbClr val="000000"/>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5425326"/>
                  </a:ext>
                </a:extLst>
              </a:tr>
              <a:tr h="197089">
                <a:tc gridSpan="2">
                  <a:txBody>
                    <a:bodyPr/>
                    <a:lstStyle/>
                    <a:p>
                      <a:pPr algn="ctr" rtl="0" fontAlgn="ctr"/>
                      <a:r>
                        <a:rPr lang="es-MX" sz="1200" b="1" i="0" u="none" strike="noStrike">
                          <a:solidFill>
                            <a:srgbClr val="FFFFFF"/>
                          </a:solidFill>
                          <a:effectLst/>
                          <a:latin typeface="Montserrat" panose="00000500000000000000" pitchFamily="2" charset="0"/>
                        </a:rPr>
                        <a:t>TOTAL</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hMerge="1">
                  <a:txBody>
                    <a:bodyPr/>
                    <a:lstStyle/>
                    <a:p>
                      <a:endParaRPr lang="es-MX"/>
                    </a:p>
                  </a:txBody>
                  <a:tcPr/>
                </a:tc>
                <a:tc>
                  <a:txBody>
                    <a:bodyPr/>
                    <a:lstStyle/>
                    <a:p>
                      <a:pPr algn="ctr" rtl="0" fontAlgn="ctr"/>
                      <a:r>
                        <a:rPr lang="es-MX" sz="1200" b="1" i="0" u="none" strike="noStrike" dirty="0">
                          <a:solidFill>
                            <a:srgbClr val="FFFFFF"/>
                          </a:solidFill>
                          <a:effectLst/>
                          <a:latin typeface="Montserrat" panose="00000500000000000000" pitchFamily="2" charset="0"/>
                        </a:rPr>
                        <a:t>97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FFFFFF"/>
                          </a:solidFill>
                          <a:effectLst/>
                          <a:latin typeface="Montserrat" panose="00000500000000000000" pitchFamily="2" charset="0"/>
                        </a:rPr>
                        <a:t>113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FFFFFF"/>
                          </a:solidFill>
                          <a:effectLst/>
                          <a:latin typeface="Montserrat" panose="00000500000000000000" pitchFamily="2" charset="0"/>
                        </a:rPr>
                        <a:t>44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FFFFFF"/>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FFFFFF"/>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rgbClr val="FFFFFF"/>
                          </a:solidFill>
                          <a:effectLst/>
                          <a:latin typeface="Montserrat" panose="00000500000000000000" pitchFamily="2" charset="0"/>
                        </a:rPr>
                        <a:t>292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extLst>
                  <a:ext uri="{0D108BD9-81ED-4DB2-BD59-A6C34878D82A}">
                    <a16:rowId xmlns:a16="http://schemas.microsoft.com/office/drawing/2014/main" val="843916622"/>
                  </a:ext>
                </a:extLst>
              </a:tr>
            </a:tbl>
          </a:graphicData>
        </a:graphic>
      </p:graphicFrame>
    </p:spTree>
    <p:extLst>
      <p:ext uri="{BB962C8B-B14F-4D97-AF65-F5344CB8AC3E}">
        <p14:creationId xmlns:p14="http://schemas.microsoft.com/office/powerpoint/2010/main" val="1211964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11</a:t>
            </a:fld>
            <a:endParaRPr lang="es-MX" sz="1600" dirty="0"/>
          </a:p>
        </p:txBody>
      </p:sp>
      <p:sp>
        <p:nvSpPr>
          <p:cNvPr id="2" name="1 Rectángulo">
            <a:extLst>
              <a:ext uri="{FF2B5EF4-FFF2-40B4-BE49-F238E27FC236}">
                <a16:creationId xmlns:a16="http://schemas.microsoft.com/office/drawing/2014/main" id="{45EB360E-42FB-97B7-89B9-B874384E5092}"/>
              </a:ext>
            </a:extLst>
          </p:cNvPr>
          <p:cNvSpPr/>
          <p:nvPr/>
        </p:nvSpPr>
        <p:spPr>
          <a:xfrm>
            <a:off x="463089" y="2802499"/>
            <a:ext cx="14627752" cy="369332"/>
          </a:xfrm>
          <a:prstGeom prst="rect">
            <a:avLst/>
          </a:prstGeom>
          <a:solidFill>
            <a:srgbClr val="245C4F"/>
          </a:solidFill>
          <a:ln>
            <a:noFill/>
          </a:ln>
        </p:spPr>
        <p:txBody>
          <a:bodyPr wrap="square">
            <a:spAutoFit/>
          </a:bodyPr>
          <a:lstStyle/>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kumimoji="0" lang="es-MX" sz="1800" b="0" i="0" u="none" strike="noStrike" kern="1200" cap="none" spc="0" normalizeH="0" baseline="0" noProof="0" dirty="0">
                <a:ln>
                  <a:noFill/>
                </a:ln>
                <a:solidFill>
                  <a:schemeClr val="bg1"/>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De las estrategias que contiene dicho Programa se encuentran las siguientes:</a:t>
            </a:r>
          </a:p>
        </p:txBody>
      </p:sp>
      <p:sp>
        <p:nvSpPr>
          <p:cNvPr id="8" name="1 Rectángulo">
            <a:extLst>
              <a:ext uri="{FF2B5EF4-FFF2-40B4-BE49-F238E27FC236}">
                <a16:creationId xmlns:a16="http://schemas.microsoft.com/office/drawing/2014/main" id="{1E115F7A-9454-B0ED-71B4-B1E56AD00AF5}"/>
              </a:ext>
            </a:extLst>
          </p:cNvPr>
          <p:cNvSpPr/>
          <p:nvPr/>
        </p:nvSpPr>
        <p:spPr>
          <a:xfrm>
            <a:off x="993508" y="3844267"/>
            <a:ext cx="12980069" cy="4247317"/>
          </a:xfrm>
          <a:prstGeom prst="rect">
            <a:avLst/>
          </a:prstGeom>
          <a:noFill/>
          <a:ln>
            <a:noFill/>
          </a:ln>
        </p:spPr>
        <p:txBody>
          <a:bodyPr wrap="square">
            <a:spAutoFit/>
          </a:bodyPr>
          <a:lstStyle/>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Optimizar la utilización de inmuebles propios, habilitando inmuebles subutilizados, depurando superficies propias y rentadas para su óptimo aprovechamiento.</a:t>
            </a:r>
          </a:p>
          <a:p>
            <a:pPr marL="1358900" marR="0" lvl="0" indent="-457200" algn="just" defTabSz="729010" rtl="0" eaLnBrk="1" fontAlgn="auto" latinLnBrk="0" hangingPunct="1">
              <a:lnSpc>
                <a:spcPct val="100000"/>
              </a:lnSpc>
              <a:spcBef>
                <a:spcPts val="0"/>
              </a:spcBef>
              <a:spcAft>
                <a:spcPts val="0"/>
              </a:spcAft>
              <a:buClr>
                <a:srgbClr val="C00000"/>
              </a:buClr>
              <a:buSzPct val="130000"/>
              <a:buFont typeface="+mj-lt"/>
              <a:buAutoNum type="arabicPeriod"/>
              <a:tabLst/>
              <a:defRPr/>
            </a:pPr>
            <a:endPar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Autorizar el incremento de renta debidamente justificada, negociando preferentemente la renovación de contratos sin incremento y otorgando el incremento en plazos no menores a dos años.</a:t>
            </a:r>
          </a:p>
          <a:p>
            <a:pPr marL="1358900" marR="0" lvl="0" indent="-457200" algn="just" defTabSz="729010" rtl="0" eaLnBrk="1" fontAlgn="auto" latinLnBrk="0" hangingPunct="1">
              <a:lnSpc>
                <a:spcPct val="100000"/>
              </a:lnSpc>
              <a:spcBef>
                <a:spcPts val="0"/>
              </a:spcBef>
              <a:spcAft>
                <a:spcPts val="0"/>
              </a:spcAft>
              <a:buClr>
                <a:srgbClr val="C00000"/>
              </a:buClr>
              <a:buSzPct val="130000"/>
              <a:buFont typeface="+mj-lt"/>
              <a:buAutoNum type="arabicPeriod"/>
              <a:tabLst/>
              <a:defRPr/>
            </a:pPr>
            <a:endPar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Sustitución de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 (INDAABIN).</a:t>
            </a: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endParaRPr lang="es-MX" sz="1800" dirty="0">
              <a:solidFill>
                <a:prstClr val="black"/>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r>
              <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rPr>
              <a:t>Se contrata Nuevos arrendamientos vigilando que los inmuebles seleccionados representen la mejor propuesta económica, mejor ubicación, condiciones técnicas y de seguridad, que permitan un mejor aprovechamiento del inmueble, y esto represente un ahorro en los tiempos y gastos de operación. </a:t>
            </a:r>
          </a:p>
          <a:p>
            <a:pPr marL="536575" marR="0" lvl="0" indent="-457200" algn="just" defTabSz="729010" rtl="0" eaLnBrk="1" fontAlgn="auto" latinLnBrk="0" hangingPunct="1">
              <a:lnSpc>
                <a:spcPct val="100000"/>
              </a:lnSpc>
              <a:spcBef>
                <a:spcPts val="0"/>
              </a:spcBef>
              <a:spcAft>
                <a:spcPts val="0"/>
              </a:spcAft>
              <a:buClr>
                <a:srgbClr val="911034"/>
              </a:buClr>
              <a:buSzPct val="130000"/>
              <a:buFont typeface="+mj-lt"/>
              <a:buAutoNum type="arabicPeriod"/>
              <a:tabLst/>
              <a:defRPr/>
            </a:pPr>
            <a:endParaRPr kumimoji="0" lang="es-MX" sz="1800" b="0" i="0" u="none" strike="noStrike" kern="1200" cap="none" spc="0" normalizeH="0" baseline="0" noProof="0" dirty="0">
              <a:ln>
                <a:noFill/>
              </a:ln>
              <a:solidFill>
                <a:prstClr val="black"/>
              </a:solidFill>
              <a:effectLst/>
              <a:uLnTx/>
              <a:uFillTx/>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9" name="CuadroTexto 8">
            <a:extLst>
              <a:ext uri="{FF2B5EF4-FFF2-40B4-BE49-F238E27FC236}">
                <a16:creationId xmlns:a16="http://schemas.microsoft.com/office/drawing/2014/main" id="{EB974A71-31D6-3787-BA76-E76D6DCB7678}"/>
              </a:ext>
            </a:extLst>
          </p:cNvPr>
          <p:cNvSpPr txBox="1"/>
          <p:nvPr/>
        </p:nvSpPr>
        <p:spPr>
          <a:xfrm>
            <a:off x="1250219" y="1818277"/>
            <a:ext cx="7057165" cy="461665"/>
          </a:xfrm>
          <a:prstGeom prst="rect">
            <a:avLst/>
          </a:prstGeom>
          <a:noFill/>
        </p:spPr>
        <p:txBody>
          <a:bodyPr wrap="square">
            <a:spAutoFit/>
          </a:bodyPr>
          <a:lstStyle/>
          <a:p>
            <a:pPr algn="just" defTabSz="814626">
              <a:defRPr/>
            </a:pPr>
            <a:r>
              <a:rPr lang="es-ES" sz="24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10" name="Google Shape;144;p20">
            <a:extLst>
              <a:ext uri="{FF2B5EF4-FFF2-40B4-BE49-F238E27FC236}">
                <a16:creationId xmlns:a16="http://schemas.microsoft.com/office/drawing/2014/main" id="{C439BF9E-2D69-5E19-3E0C-91FAD487DBBC}"/>
              </a:ext>
            </a:extLst>
          </p:cNvPr>
          <p:cNvPicPr preferRelativeResize="0"/>
          <p:nvPr/>
        </p:nvPicPr>
        <p:blipFill rotWithShape="1">
          <a:blip r:embed="rId3">
            <a:alphaModFix/>
          </a:blip>
          <a:srcRect r="19884"/>
          <a:stretch/>
        </p:blipFill>
        <p:spPr>
          <a:xfrm>
            <a:off x="4503032" y="1590233"/>
            <a:ext cx="551537" cy="689709"/>
          </a:xfrm>
          <a:prstGeom prst="rect">
            <a:avLst/>
          </a:prstGeom>
          <a:noFill/>
          <a:ln>
            <a:noFill/>
          </a:ln>
        </p:spPr>
      </p:pic>
    </p:spTree>
    <p:extLst>
      <p:ext uri="{BB962C8B-B14F-4D97-AF65-F5344CB8AC3E}">
        <p14:creationId xmlns:p14="http://schemas.microsoft.com/office/powerpoint/2010/main" val="1499070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12</a:t>
            </a:fld>
            <a:endParaRPr lang="es-MX" sz="1600" dirty="0"/>
          </a:p>
        </p:txBody>
      </p:sp>
      <p:sp>
        <p:nvSpPr>
          <p:cNvPr id="4" name="1 CuadroTexto">
            <a:extLst>
              <a:ext uri="{FF2B5EF4-FFF2-40B4-BE49-F238E27FC236}">
                <a16:creationId xmlns:a16="http://schemas.microsoft.com/office/drawing/2014/main" id="{F8B540F7-7785-1816-6E6A-1AB58007D877}"/>
              </a:ext>
            </a:extLst>
          </p:cNvPr>
          <p:cNvSpPr txBox="1">
            <a:spLocks noChangeArrowheads="1"/>
          </p:cNvSpPr>
          <p:nvPr/>
        </p:nvSpPr>
        <p:spPr bwMode="auto">
          <a:xfrm>
            <a:off x="421366" y="2144116"/>
            <a:ext cx="14669476"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E</a:t>
            </a:r>
            <a:r>
              <a:rPr lang="es-MX" altLang="es-MX" sz="1800" dirty="0">
                <a:latin typeface="Noto Sans Regular" panose="020B0502040504020204" pitchFamily="34" charset="0"/>
                <a:ea typeface="Noto Sans Regular" panose="020B0502040504020204" pitchFamily="34" charset="0"/>
                <a:cs typeface="Noto Sans Regular" panose="020B0502040504020204" pitchFamily="34" charset="0"/>
              </a:rPr>
              <a:t>ste Consejo Técnico, con fundamento en los artículos </a:t>
            </a:r>
            <a:r>
              <a:rPr lang="es-ES_tradnl" altLang="es-MX" sz="1800" dirty="0">
                <a:latin typeface="Noto Sans Regular" panose="020B0502040504020204" pitchFamily="34" charset="0"/>
                <a:ea typeface="Noto Sans Regular" panose="020B0502040504020204" pitchFamily="34" charset="0"/>
                <a:cs typeface="Noto Sans Regular" panose="020B0502040504020204" pitchFamily="34" charset="0"/>
              </a:rPr>
              <a:t>1, 4 párrafo cuarto, 90, 123, apartado A, fracción 29, y 134 de la Constitución Política de los Estados Unidos Mexicanos; 1, 3, fracción I, y 45 de la Ley Orgánica de la Administración Pública Federal; 1, 2, 5, 11, 12 y 57 de la Ley Federal de las Entidades Paraestatales; numeral 68 apartado Organismos Descentralizados No Sectorizados de la relación de Entidades Paraestatales de la Administración Pública Federal; 1, 5, 251 fracción IV y XXXVII; 253 fracciones II, III, V y último párrafo, 263, 264, fracciones I, III, XIV y XVII, de la Ley del Seguro Social; </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116 de la Ley General de Bienes Nacionales y </a:t>
            </a:r>
            <a:r>
              <a:rPr lang="es-ES_tradnl" altLang="es-MX" sz="1800" dirty="0">
                <a:latin typeface="Noto Sans Regular" panose="020B0502040504020204" pitchFamily="34" charset="0"/>
                <a:ea typeface="Noto Sans Regular" panose="020B0502040504020204" pitchFamily="34" charset="0"/>
                <a:cs typeface="Noto Sans Regular" panose="020B0502040504020204" pitchFamily="34" charset="0"/>
              </a:rPr>
              <a:t>31, fracción XX, del Reglamento Interior del Instituto Mexicano del Seguro Social, </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de conformidad con el planteamiento presentado por el Director General, a través del Titular de la Dirección de Administración, en términos del oficio número ______ del ___ de enero de 2024 y al dictamen del Comité de Administración del propio Órgano de Gobierno, emitido en reunión realizada el </a:t>
            </a:r>
            <a:r>
              <a:rPr lang="es-ES_tradnl" sz="1800" dirty="0">
                <a:solidFill>
                  <a:srgbClr val="FF0000"/>
                </a:solidFill>
                <a:latin typeface="Noto Sans Regular" panose="020B0502040504020204" pitchFamily="34" charset="0"/>
                <a:ea typeface="Noto Sans Regular" panose="020B0502040504020204" pitchFamily="34" charset="0"/>
                <a:cs typeface="Noto Sans Regular" panose="020B0502040504020204" pitchFamily="34" charset="0"/>
              </a:rPr>
              <a:t>00</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 del mismo mes y año, </a:t>
            </a:r>
            <a:r>
              <a:rPr lang="es-ES_tradnl" altLang="es-MX" sz="1800" b="1" dirty="0">
                <a:latin typeface="Noto Sans Regular" panose="020B0502040504020204" pitchFamily="34" charset="0"/>
                <a:ea typeface="Noto Sans Regular" panose="020B0502040504020204" pitchFamily="34" charset="0"/>
                <a:cs typeface="Noto Sans Regular" panose="020B0502040504020204" pitchFamily="34" charset="0"/>
              </a:rPr>
              <a:t>Acuerda:</a:t>
            </a:r>
          </a:p>
        </p:txBody>
      </p:sp>
      <p:sp>
        <p:nvSpPr>
          <p:cNvPr id="5" name="Rectángulo 1">
            <a:extLst>
              <a:ext uri="{FF2B5EF4-FFF2-40B4-BE49-F238E27FC236}">
                <a16:creationId xmlns:a16="http://schemas.microsoft.com/office/drawing/2014/main" id="{C9B31391-075B-A559-A35A-7D2C1D7580DF}"/>
              </a:ext>
            </a:extLst>
          </p:cNvPr>
          <p:cNvSpPr/>
          <p:nvPr/>
        </p:nvSpPr>
        <p:spPr>
          <a:xfrm>
            <a:off x="451563" y="4738176"/>
            <a:ext cx="14639279" cy="1477328"/>
          </a:xfrm>
          <a:prstGeom prst="rect">
            <a:avLst/>
          </a:prstGeom>
          <a:solidFill>
            <a:srgbClr val="DEC9A2">
              <a:alpha val="60000"/>
            </a:srgbClr>
          </a:solidFill>
        </p:spPr>
        <p:txBody>
          <a:bodyPr wrap="square">
            <a:spAutoFit/>
          </a:bodyPr>
          <a:lstStyle/>
          <a:p>
            <a:pPr algn="just"/>
            <a:r>
              <a:rPr lang="es-MX" altLang="es-MX" sz="1800" b="1" dirty="0">
                <a:latin typeface="Noto Sans Regular" panose="020B0502040504020204" pitchFamily="34" charset="0"/>
                <a:ea typeface="Noto Sans Regular" panose="020B0502040504020204" pitchFamily="34" charset="0"/>
                <a:cs typeface="Noto Sans Regular" panose="020B0502040504020204" pitchFamily="34" charset="0"/>
              </a:rPr>
              <a:t>Primero. </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Autorizar la actualización del ‘Programa de Arrendamiento Inmobiliario para el año 2025, IMSS-Arrendatario Régimen Ordinario’, aprobado por este Órgano de Gobierno, mediante Acuerdo número ACDO.SA2.HCT.240924/355.P.DA, de </a:t>
            </a: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24 de septiembre de 2024</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 para considerar estrategias de planeación y operación respecto de un total de 292 inmuebles, consistentes en: 4 arrendamientos por cancelar, 210 contratos por renovar, evaluación de 44 inmuebles arrendados susceptibles de sustitución y contratación de 34 nuevos arrendamientos; todo esto con un presupuesto de </a:t>
            </a:r>
            <a:r>
              <a:rPr lang="es-ES" sz="1800" dirty="0">
                <a:latin typeface="Noto Sans Regular" panose="020B0502040504020204" pitchFamily="34" charset="0"/>
                <a:ea typeface="Noto Sans Regular" panose="020B0502040504020204" pitchFamily="34" charset="0"/>
                <a:cs typeface="Noto Sans Regular" panose="020B0502040504020204" pitchFamily="34" charset="0"/>
              </a:rPr>
              <a:t>522.1</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 millones de pesos.</a:t>
            </a: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8" name="Rectángulo 7">
            <a:extLst>
              <a:ext uri="{FF2B5EF4-FFF2-40B4-BE49-F238E27FC236}">
                <a16:creationId xmlns:a16="http://schemas.microsoft.com/office/drawing/2014/main" id="{FC8656F4-477B-B51E-F0B4-69AEA01C0D12}"/>
              </a:ext>
            </a:extLst>
          </p:cNvPr>
          <p:cNvSpPr/>
          <p:nvPr/>
        </p:nvSpPr>
        <p:spPr>
          <a:xfrm>
            <a:off x="451563" y="6364957"/>
            <a:ext cx="14639280" cy="923330"/>
          </a:xfrm>
          <a:prstGeom prst="rect">
            <a:avLst/>
          </a:prstGeom>
          <a:solidFill>
            <a:srgbClr val="DEC9A2">
              <a:alpha val="60000"/>
            </a:srgbClr>
          </a:solidFill>
        </p:spPr>
        <p:txBody>
          <a:bodyPr wrap="square">
            <a:spAutoFit/>
          </a:bodyPr>
          <a:lstStyle/>
          <a:p>
            <a:pPr algn="just"/>
            <a:r>
              <a:rPr lang="es-MX" altLang="es-MX" sz="1800" b="1" dirty="0">
                <a:latin typeface="Noto Sans Regular" panose="020B0502040504020204" pitchFamily="34" charset="0"/>
                <a:ea typeface="Noto Sans Regular" panose="020B0502040504020204" pitchFamily="34" charset="0"/>
                <a:cs typeface="Noto Sans Regular" panose="020B0502040504020204" pitchFamily="34" charset="0"/>
              </a:rPr>
              <a:t>Segundo.</a:t>
            </a:r>
            <a:r>
              <a:rPr lang="es-MX" altLang="es-MX" sz="1800" dirty="0">
                <a:latin typeface="Noto Sans Regular" panose="020B0502040504020204" pitchFamily="34" charset="0"/>
                <a:ea typeface="Noto Sans Regular" panose="020B0502040504020204" pitchFamily="34" charset="0"/>
                <a:cs typeface="Noto Sans Regular" panose="020B0502040504020204" pitchFamily="34" charset="0"/>
              </a:rPr>
              <a:t> </a:t>
            </a:r>
            <a:r>
              <a:rPr lang="es-ES_tradnl" sz="1800" dirty="0">
                <a:latin typeface="Noto Sans Regular" panose="020B0502040504020204" pitchFamily="34" charset="0"/>
                <a:ea typeface="Noto Sans Regular" panose="020B0502040504020204" pitchFamily="34" charset="0"/>
                <a:cs typeface="Noto Sans Regular" panose="020B0502040504020204" pitchFamily="34" charset="0"/>
              </a:rPr>
              <a:t>La Dirección de Administración deberá presentar durante el primer trimestre del ejercicio 2026, el informe de resultados del Programa de Arrendamiento Inmobiliario para el año 2025, IMSS-Arrendatario Régimen Ordinario, en cumplimiento de lo establecido en el presente Acuerdo.”</a:t>
            </a: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892617" y="1184870"/>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24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1138168"/>
            <a:ext cx="626170" cy="720786"/>
          </a:xfrm>
          <a:prstGeom prst="rect">
            <a:avLst/>
          </a:prstGeom>
          <a:noFill/>
          <a:ln>
            <a:noFill/>
          </a:ln>
        </p:spPr>
      </p:pic>
    </p:spTree>
    <p:extLst>
      <p:ext uri="{BB962C8B-B14F-4D97-AF65-F5344CB8AC3E}">
        <p14:creationId xmlns:p14="http://schemas.microsoft.com/office/powerpoint/2010/main" val="222976999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F71CDF-9BCA-4E4E-86DF-AC74A01B238E}">
  <ds:schemaRefs>
    <ds:schemaRef ds:uri="http://purl.org/dc/terms/"/>
    <ds:schemaRef ds:uri="http://schemas.microsoft.com/office/2006/metadata/properties"/>
    <ds:schemaRef ds:uri="http://purl.org/dc/elements/1.1/"/>
    <ds:schemaRef ds:uri="http://purl.org/dc/dcmitype/"/>
    <ds:schemaRef ds:uri="http://schemas.microsoft.com/office/2006/documentManagement/types"/>
    <ds:schemaRef ds:uri="http://www.w3.org/XML/1998/namespace"/>
    <ds:schemaRef ds:uri="a2770f74-af22-49e5-9708-c040837a78ef"/>
    <ds:schemaRef ds:uri="http://schemas.microsoft.com/office/infopath/2007/PartnerControls"/>
    <ds:schemaRef ds:uri="http://schemas.openxmlformats.org/package/2006/metadata/core-properties"/>
    <ds:schemaRef ds:uri="d663ee2f-dbcc-4065-8641-473277385670"/>
  </ds:schemaRefs>
</ds:datastoreItem>
</file>

<file path=customXml/itemProps3.xml><?xml version="1.0" encoding="utf-8"?>
<ds:datastoreItem xmlns:ds="http://schemas.openxmlformats.org/officeDocument/2006/customXml" ds:itemID="{36EB4DD2-DAE0-49CF-98FA-1370D657C3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6293</TotalTime>
  <Words>2479</Words>
  <Application>Microsoft Office PowerPoint</Application>
  <PresentationFormat>Personalizado</PresentationFormat>
  <Paragraphs>565</Paragraphs>
  <Slides>12</Slides>
  <Notes>9</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12</vt:i4>
      </vt:variant>
    </vt:vector>
  </HeadingPairs>
  <TitlesOfParts>
    <vt:vector size="23" baseType="lpstr">
      <vt:lpstr>Calibri Light</vt:lpstr>
      <vt:lpstr>Noto Sans</vt:lpstr>
      <vt:lpstr>Noto Sans SemiBold</vt:lpstr>
      <vt:lpstr>Arial</vt:lpstr>
      <vt:lpstr>Calibri</vt:lpstr>
      <vt:lpstr>Noto Sans Regular</vt:lpstr>
      <vt:lpstr>Montserrat</vt:lpstr>
      <vt:lpstr>Wingdings</vt:lpstr>
      <vt:lpstr>Montserrat SemiBold</vt:lpstr>
      <vt:lpstr>Diseño personalizado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141</cp:revision>
  <cp:lastPrinted>2025-01-08T16:56:01Z</cp:lastPrinted>
  <dcterms:created xsi:type="dcterms:W3CDTF">2018-12-04T03:27:02Z</dcterms:created>
  <dcterms:modified xsi:type="dcterms:W3CDTF">2025-01-29T20:54:19Z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